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7" r:id="rId5"/>
    <p:sldId id="611" r:id="rId6"/>
    <p:sldId id="625" r:id="rId7"/>
    <p:sldId id="624" r:id="rId8"/>
    <p:sldId id="614" r:id="rId9"/>
    <p:sldId id="615" r:id="rId10"/>
    <p:sldId id="616" r:id="rId11"/>
    <p:sldId id="617" r:id="rId12"/>
    <p:sldId id="631" r:id="rId13"/>
    <p:sldId id="619" r:id="rId14"/>
    <p:sldId id="620" r:id="rId15"/>
    <p:sldId id="622" r:id="rId16"/>
    <p:sldId id="332" r:id="rId17"/>
    <p:sldId id="621" r:id="rId18"/>
    <p:sldId id="623" r:id="rId19"/>
    <p:sldId id="629" r:id="rId20"/>
    <p:sldId id="626" r:id="rId21"/>
    <p:sldId id="630" r:id="rId22"/>
    <p:sldId id="259" r:id="rId23"/>
    <p:sldId id="336" r:id="rId24"/>
  </p:sldIdLst>
  <p:sldSz cx="9144000" cy="5143500" type="screen16x9"/>
  <p:notesSz cx="6858000" cy="9144000"/>
  <p:defaultTextStyle>
    <a:defPPr>
      <a:defRPr lang="pl-P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2457" userDrawn="1">
          <p15:clr>
            <a:srgbClr val="A4A3A4"/>
          </p15:clr>
        </p15:guide>
        <p15:guide id="3" pos="4906" userDrawn="1">
          <p15:clr>
            <a:srgbClr val="A4A3A4"/>
          </p15:clr>
        </p15:guide>
        <p15:guide id="4" orient="horz" pos="2160">
          <p15:clr>
            <a:srgbClr val="A4A3A4"/>
          </p15:clr>
        </p15:guide>
        <p15:guide id="5" orient="horz" pos="1620">
          <p15:clr>
            <a:srgbClr val="A4A3A4"/>
          </p15:clr>
        </p15:guide>
        <p15:guide id="6" pos="1843">
          <p15:clr>
            <a:srgbClr val="A4A3A4"/>
          </p15:clr>
        </p15:guide>
        <p15:guide id="7" pos="3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Mahajan" initials="AM" lastIdx="38" clrIdx="0"/>
  <p:cmAuthor id="2" name="Pradeep Kirthivasan" initials="PK" lastIdx="1" clrIdx="1"/>
  <p:cmAuthor id="3" name="Sunil Bajaj" initials="SB" lastIdx="7" clrIdx="2"/>
  <p:cmAuthor id="4" name="Ayshwarya Venkataraman" initials="AV"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509B"/>
    <a:srgbClr val="A472BE"/>
    <a:srgbClr val="0EAAE0"/>
    <a:srgbClr val="84C441"/>
    <a:srgbClr val="F7941D"/>
    <a:srgbClr val="4D6BCB"/>
    <a:srgbClr val="CDD64E"/>
    <a:srgbClr val="C8A9D7"/>
    <a:srgbClr val="A54778"/>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8B57C-251F-4669-BE25-84E17C858043}" v="1923" dt="2020-02-24T09:04:00.210"/>
    <p1510:client id="{F2C182B5-6F10-42DC-BECB-2790C643A16A}" v="1" dt="2020-02-24T08:38:41.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5" autoAdjust="0"/>
    <p:restoredTop sz="88323" autoAdjust="0"/>
  </p:normalViewPr>
  <p:slideViewPr>
    <p:cSldViewPr snapToGrid="0">
      <p:cViewPr>
        <p:scale>
          <a:sx n="118" d="100"/>
          <a:sy n="118" d="100"/>
        </p:scale>
        <p:origin x="-204" y="-18"/>
      </p:cViewPr>
      <p:guideLst>
        <p:guide orient="horz" pos="2160"/>
        <p:guide orient="horz" pos="1620"/>
        <p:guide pos="2457"/>
        <p:guide pos="4906"/>
        <p:guide pos="1843"/>
        <p:guide pos="3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84060-9001-46CC-AF14-5D765F6638C4}"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90453-9D4A-48C8-A87A-840E2AC8B75E}" type="slidenum">
              <a:rPr lang="en-US" smtClean="0"/>
              <a:t>‹#›</a:t>
            </a:fld>
            <a:endParaRPr lang="en-US"/>
          </a:p>
        </p:txBody>
      </p:sp>
    </p:spTree>
    <p:extLst>
      <p:ext uri="{BB962C8B-B14F-4D97-AF65-F5344CB8AC3E}">
        <p14:creationId xmlns:p14="http://schemas.microsoft.com/office/powerpoint/2010/main" val="356697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pic>
        <p:nvPicPr>
          <p:cNvPr id="95" name="Picture 94">
            <a:extLst>
              <a:ext uri="{FF2B5EF4-FFF2-40B4-BE49-F238E27FC236}">
                <a16:creationId xmlns="" xmlns:a16="http://schemas.microsoft.com/office/drawing/2014/main" id="{28BEC40C-6C0B-3944-87DD-FB21FB6423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39" r="11739"/>
          <a:stretch/>
        </p:blipFill>
        <p:spPr>
          <a:xfrm>
            <a:off x="1" y="0"/>
            <a:ext cx="5754095" cy="5143500"/>
          </a:xfrm>
          <a:prstGeom prst="rect">
            <a:avLst/>
          </a:prstGeom>
        </p:spPr>
      </p:pic>
      <p:sp>
        <p:nvSpPr>
          <p:cNvPr id="11" name="Prostokąt 10"/>
          <p:cNvSpPr/>
          <p:nvPr userDrawn="1"/>
        </p:nvSpPr>
        <p:spPr>
          <a:xfrm>
            <a:off x="5843784"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267383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Title Slide">
    <p:spTree>
      <p:nvGrpSpPr>
        <p:cNvPr id="1" name=""/>
        <p:cNvGrpSpPr/>
        <p:nvPr/>
      </p:nvGrpSpPr>
      <p:grpSpPr>
        <a:xfrm>
          <a:off x="0" y="0"/>
          <a:ext cx="0" cy="0"/>
          <a:chOff x="0" y="0"/>
          <a:chExt cx="0" cy="0"/>
        </a:xfrm>
      </p:grpSpPr>
      <p:sp>
        <p:nvSpPr>
          <p:cNvPr id="11" name="Prostokąt 10"/>
          <p:cNvSpPr/>
          <p:nvPr userDrawn="1"/>
        </p:nvSpPr>
        <p:spPr>
          <a:xfrm>
            <a:off x="5843784"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4" name="Picture 3">
            <a:extLst>
              <a:ext uri="{FF2B5EF4-FFF2-40B4-BE49-F238E27FC236}">
                <a16:creationId xmlns="" xmlns:a16="http://schemas.microsoft.com/office/drawing/2014/main" id="{3A5F7C4E-E9AF-4EC2-A577-887D98D173D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946" t="1759" r="940" b="5954"/>
          <a:stretch/>
        </p:blipFill>
        <p:spPr>
          <a:xfrm flipH="1">
            <a:off x="0" y="0"/>
            <a:ext cx="5777955" cy="5143500"/>
          </a:xfrm>
          <a:prstGeom prst="rect">
            <a:avLst/>
          </a:prstGeom>
        </p:spPr>
      </p:pic>
    </p:spTree>
    <p:extLst>
      <p:ext uri="{BB962C8B-B14F-4D97-AF65-F5344CB8AC3E}">
        <p14:creationId xmlns:p14="http://schemas.microsoft.com/office/powerpoint/2010/main" val="371720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5" name="Prostokąt 4"/>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6" name="pole tekstowe 5"/>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7" name="Elipsa 6"/>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9" name="Title Placeholder 1"/>
          <p:cNvSpPr>
            <a:spLocks noGrp="1"/>
          </p:cNvSpPr>
          <p:nvPr>
            <p:ph type="title" hasCustomPrompt="1"/>
          </p:nvPr>
        </p:nvSpPr>
        <p:spPr>
          <a:xfrm>
            <a:off x="457200" y="83778"/>
            <a:ext cx="8108920" cy="392415"/>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457189" rtl="0" eaLnBrk="1" latinLnBrk="0" hangingPunct="1">
              <a:lnSpc>
                <a:spcPct val="100000"/>
              </a:lnSpc>
              <a:spcBef>
                <a:spcPts val="0"/>
              </a:spcBef>
              <a:buNone/>
              <a:defRPr lang="en-US" sz="2100" b="1" kern="1200" dirty="0">
                <a:solidFill>
                  <a:schemeClr val="tx1">
                    <a:lumMod val="65000"/>
                    <a:lumOff val="35000"/>
                  </a:schemeClr>
                </a:solidFill>
                <a:latin typeface="Arial" pitchFamily="34" charset="0"/>
                <a:ea typeface="+mn-ea"/>
                <a:cs typeface="Arial" pitchFamily="34" charset="0"/>
              </a:defRPr>
            </a:lvl1pPr>
          </a:lstStyle>
          <a:p>
            <a:pPr marL="0" lvl="0" eaLnBrk="0" hangingPunct="0">
              <a:spcBef>
                <a:spcPct val="20000"/>
              </a:spcBef>
            </a:pPr>
            <a:r>
              <a:rPr lang="en-US"/>
              <a:t>Click to Add Title</a:t>
            </a:r>
          </a:p>
        </p:txBody>
      </p:sp>
      <p:sp>
        <p:nvSpPr>
          <p:cNvPr id="10" name="Title 17"/>
          <p:cNvSpPr txBox="1">
            <a:spLocks/>
          </p:cNvSpPr>
          <p:nvPr userDrawn="1"/>
        </p:nvSpPr>
        <p:spPr>
          <a:xfrm>
            <a:off x="0" y="51462"/>
            <a:ext cx="242888" cy="457048"/>
          </a:xfrm>
          <a:prstGeom prst="rect">
            <a:avLst/>
          </a:prstGeom>
          <a:solidFill>
            <a:srgbClr val="A472BE"/>
          </a:solid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609585" rtl="0" eaLnBrk="1" latinLnBrk="0" hangingPunct="1">
              <a:lnSpc>
                <a:spcPct val="90000"/>
              </a:lnSpc>
              <a:spcBef>
                <a:spcPct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endParaRPr lang="en-US"/>
          </a:p>
        </p:txBody>
      </p:sp>
      <p:cxnSp>
        <p:nvCxnSpPr>
          <p:cNvPr id="11" name="Straight Connector 10"/>
          <p:cNvCxnSpPr/>
          <p:nvPr userDrawn="1"/>
        </p:nvCxnSpPr>
        <p:spPr>
          <a:xfrm>
            <a:off x="0" y="575821"/>
            <a:ext cx="8677741" cy="0"/>
          </a:xfrm>
          <a:prstGeom prst="line">
            <a:avLst/>
          </a:prstGeom>
          <a:ln>
            <a:gradFill flip="none" rotWithShape="1">
              <a:gsLst>
                <a:gs pos="0">
                  <a:srgbClr val="A472BE"/>
                </a:gs>
                <a:gs pos="50000">
                  <a:srgbClr val="A472BE"/>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0316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Układ niestandardowy">
    <p:spTree>
      <p:nvGrpSpPr>
        <p:cNvPr id="1" name=""/>
        <p:cNvGrpSpPr/>
        <p:nvPr/>
      </p:nvGrpSpPr>
      <p:grpSpPr>
        <a:xfrm>
          <a:off x="0" y="0"/>
          <a:ext cx="0" cy="0"/>
          <a:chOff x="0" y="0"/>
          <a:chExt cx="0" cy="0"/>
        </a:xfrm>
      </p:grpSpPr>
      <p:sp>
        <p:nvSpPr>
          <p:cNvPr id="6" name="Prostokąt 5"/>
          <p:cNvSpPr/>
          <p:nvPr userDrawn="1"/>
        </p:nvSpPr>
        <p:spPr>
          <a:xfrm>
            <a:off x="5843783" y="-2"/>
            <a:ext cx="2850455" cy="5143499"/>
          </a:xfrm>
          <a:prstGeom prst="rect">
            <a:avLst/>
          </a:prstGeom>
          <a:solidFill>
            <a:srgbClr val="A472B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7" name="Prostokąt 6"/>
          <p:cNvSpPr/>
          <p:nvPr userDrawn="1"/>
        </p:nvSpPr>
        <p:spPr>
          <a:xfrm>
            <a:off x="8765676" y="-1"/>
            <a:ext cx="378324" cy="5143499"/>
          </a:xfrm>
          <a:prstGeom prst="rect">
            <a:avLst/>
          </a:prstGeom>
          <a:solidFill>
            <a:srgbClr val="8C5AA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8" name="pole tekstowe 7"/>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9" name="Elipsa 8"/>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10" name="Obraz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Tree>
    <p:extLst>
      <p:ext uri="{BB962C8B-B14F-4D97-AF65-F5344CB8AC3E}">
        <p14:creationId xmlns:p14="http://schemas.microsoft.com/office/powerpoint/2010/main" val="3803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Four Columns Slide">
    <p:spTree>
      <p:nvGrpSpPr>
        <p:cNvPr id="1" name=""/>
        <p:cNvGrpSpPr/>
        <p:nvPr/>
      </p:nvGrpSpPr>
      <p:grpSpPr>
        <a:xfrm>
          <a:off x="0" y="0"/>
          <a:ext cx="0" cy="0"/>
          <a:chOff x="0" y="0"/>
          <a:chExt cx="0" cy="0"/>
        </a:xfrm>
      </p:grpSpPr>
      <p:sp>
        <p:nvSpPr>
          <p:cNvPr id="26" name="Prostokąt 6">
            <a:extLst>
              <a:ext uri="{FF2B5EF4-FFF2-40B4-BE49-F238E27FC236}">
                <a16:creationId xmlns="" xmlns:a16="http://schemas.microsoft.com/office/drawing/2014/main" id="{8BD3E0E1-F485-0245-81A0-32709F5CDBBC}"/>
              </a:ext>
            </a:extLst>
          </p:cNvPr>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27" name="pole tekstowe 7">
            <a:extLst>
              <a:ext uri="{FF2B5EF4-FFF2-40B4-BE49-F238E27FC236}">
                <a16:creationId xmlns="" xmlns:a16="http://schemas.microsoft.com/office/drawing/2014/main" id="{20F305A4-3B96-7946-91D6-EBD1CEF4EAE0}"/>
              </a:ext>
            </a:extLst>
          </p:cNvPr>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28" name="Elipsa 8">
            <a:extLst>
              <a:ext uri="{FF2B5EF4-FFF2-40B4-BE49-F238E27FC236}">
                <a16:creationId xmlns="" xmlns:a16="http://schemas.microsoft.com/office/drawing/2014/main" id="{8BEC1356-E5B2-514A-A8DF-5B60F4BA04E2}"/>
              </a:ext>
            </a:extLst>
          </p:cNvPr>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29" name="Obraz 9">
            <a:extLst>
              <a:ext uri="{FF2B5EF4-FFF2-40B4-BE49-F238E27FC236}">
                <a16:creationId xmlns="" xmlns:a16="http://schemas.microsoft.com/office/drawing/2014/main" id="{CA4D661E-FC87-A549-A261-841C6C98C0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33" name="Title 17"/>
          <p:cNvSpPr txBox="1">
            <a:spLocks/>
          </p:cNvSpPr>
          <p:nvPr userDrawn="1"/>
        </p:nvSpPr>
        <p:spPr>
          <a:xfrm>
            <a:off x="0" y="51462"/>
            <a:ext cx="242888" cy="457048"/>
          </a:xfrm>
          <a:prstGeom prst="rect">
            <a:avLst/>
          </a:prstGeom>
          <a:solidFill>
            <a:srgbClr val="A472BE"/>
          </a:solid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609585" rtl="0" eaLnBrk="1" latinLnBrk="0" hangingPunct="1">
              <a:lnSpc>
                <a:spcPct val="90000"/>
              </a:lnSpc>
              <a:spcBef>
                <a:spcPct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endParaRPr lang="en-US"/>
          </a:p>
        </p:txBody>
      </p:sp>
      <p:cxnSp>
        <p:nvCxnSpPr>
          <p:cNvPr id="34" name="Straight Connector 33"/>
          <p:cNvCxnSpPr/>
          <p:nvPr userDrawn="1"/>
        </p:nvCxnSpPr>
        <p:spPr>
          <a:xfrm>
            <a:off x="0" y="575821"/>
            <a:ext cx="8677741" cy="0"/>
          </a:xfrm>
          <a:prstGeom prst="line">
            <a:avLst/>
          </a:prstGeom>
          <a:ln>
            <a:gradFill flip="none" rotWithShape="1">
              <a:gsLst>
                <a:gs pos="0">
                  <a:srgbClr val="A472BE"/>
                </a:gs>
                <a:gs pos="50000">
                  <a:srgbClr val="A472BE"/>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itle Placeholder 1"/>
          <p:cNvSpPr>
            <a:spLocks noGrp="1"/>
          </p:cNvSpPr>
          <p:nvPr>
            <p:ph type="title" hasCustomPrompt="1"/>
          </p:nvPr>
        </p:nvSpPr>
        <p:spPr>
          <a:xfrm>
            <a:off x="457200" y="83778"/>
            <a:ext cx="8108920" cy="392415"/>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457189" rtl="0" eaLnBrk="1" latinLnBrk="0" hangingPunct="1">
              <a:lnSpc>
                <a:spcPct val="100000"/>
              </a:lnSpc>
              <a:spcBef>
                <a:spcPts val="0"/>
              </a:spcBef>
              <a:buNone/>
              <a:defRPr lang="en-US" sz="2100" b="1" kern="1200" dirty="0">
                <a:solidFill>
                  <a:schemeClr val="tx1">
                    <a:lumMod val="65000"/>
                    <a:lumOff val="35000"/>
                  </a:schemeClr>
                </a:solidFill>
                <a:latin typeface="Arial" pitchFamily="34" charset="0"/>
                <a:ea typeface="+mn-ea"/>
                <a:cs typeface="Arial" pitchFamily="34" charset="0"/>
              </a:defRPr>
            </a:lvl1pPr>
          </a:lstStyle>
          <a:p>
            <a:pPr marL="0" lvl="0" eaLnBrk="0" hangingPunct="0">
              <a:spcBef>
                <a:spcPct val="20000"/>
              </a:spcBef>
            </a:pPr>
            <a:r>
              <a:rPr lang="en-US"/>
              <a:t>Click to Add Title</a:t>
            </a:r>
          </a:p>
        </p:txBody>
      </p:sp>
    </p:spTree>
    <p:extLst>
      <p:ext uri="{BB962C8B-B14F-4D97-AF65-F5344CB8AC3E}">
        <p14:creationId xmlns:p14="http://schemas.microsoft.com/office/powerpoint/2010/main" val="394428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Pusty">
    <p:spTree>
      <p:nvGrpSpPr>
        <p:cNvPr id="1" name=""/>
        <p:cNvGrpSpPr/>
        <p:nvPr/>
      </p:nvGrpSpPr>
      <p:grpSpPr>
        <a:xfrm>
          <a:off x="0" y="0"/>
          <a:ext cx="0" cy="0"/>
          <a:chOff x="0" y="0"/>
          <a:chExt cx="0" cy="0"/>
        </a:xfrm>
      </p:grpSpPr>
      <p:sp>
        <p:nvSpPr>
          <p:cNvPr id="5" name="Prostokąt 4"/>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6" name="pole tekstowe 5"/>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7" name="Elipsa 6"/>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9" name="Prostokąt 8"/>
          <p:cNvSpPr/>
          <p:nvPr userDrawn="1"/>
        </p:nvSpPr>
        <p:spPr>
          <a:xfrm>
            <a:off x="-1" y="1"/>
            <a:ext cx="3100193"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141388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Title Slide">
    <p:spTree>
      <p:nvGrpSpPr>
        <p:cNvPr id="1" name=""/>
        <p:cNvGrpSpPr/>
        <p:nvPr/>
      </p:nvGrpSpPr>
      <p:grpSpPr>
        <a:xfrm>
          <a:off x="0" y="0"/>
          <a:ext cx="0" cy="0"/>
          <a:chOff x="0" y="0"/>
          <a:chExt cx="0" cy="0"/>
        </a:xfrm>
      </p:grpSpPr>
      <p:sp>
        <p:nvSpPr>
          <p:cNvPr id="11" name="Prostokąt 10"/>
          <p:cNvSpPr/>
          <p:nvPr userDrawn="1"/>
        </p:nvSpPr>
        <p:spPr>
          <a:xfrm flipV="1">
            <a:off x="0"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268955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7880" y="51834"/>
            <a:ext cx="5530320" cy="428625"/>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009256-2813-40A7-A83D-142BCDB29BFF}"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2DAC4-41F6-4B68-9EB2-C593EC971BB8}" type="slidenum">
              <a:rPr lang="en-US" smtClean="0"/>
              <a:t>‹#›</a:t>
            </a:fld>
            <a:endParaRPr lang="en-US"/>
          </a:p>
        </p:txBody>
      </p:sp>
    </p:spTree>
    <p:extLst>
      <p:ext uri="{BB962C8B-B14F-4D97-AF65-F5344CB8AC3E}">
        <p14:creationId xmlns:p14="http://schemas.microsoft.com/office/powerpoint/2010/main" val="35733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pl-PL"/>
              <a:t>Kliknij, aby edytować styl</a:t>
            </a:r>
          </a:p>
        </p:txBody>
      </p:sp>
      <p:sp>
        <p:nvSpPr>
          <p:cNvPr id="3" name="Symbol zastępczy tekstu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DC4F3A45-4131-4C68-BB39-D3F8EAB9DEEF}" type="datetimeFigureOut">
              <a:rPr lang="pl-PL" smtClean="0"/>
              <a:t>13.04.2021</a:t>
            </a:fld>
            <a:endParaRPr lang="pl-PL"/>
          </a:p>
        </p:txBody>
      </p:sp>
      <p:sp>
        <p:nvSpPr>
          <p:cNvPr id="5" name="Symbol zastępczy stopki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DA826091-AD43-42BA-8E53-AE16B624381F}" type="slidenum">
              <a:rPr lang="pl-PL" smtClean="0"/>
              <a:t>‹#›</a:t>
            </a:fld>
            <a:endParaRPr lang="pl-PL"/>
          </a:p>
        </p:txBody>
      </p:sp>
      <p:sp>
        <p:nvSpPr>
          <p:cNvPr id="7" name="TextBox 6"/>
          <p:cNvSpPr txBox="1"/>
          <p:nvPr userDrawn="1"/>
        </p:nvSpPr>
        <p:spPr>
          <a:xfrm>
            <a:off x="32657" y="4937720"/>
            <a:ext cx="1895800" cy="176972"/>
          </a:xfrm>
          <a:prstGeom prst="rect">
            <a:avLst/>
          </a:prstGeom>
          <a:noFill/>
        </p:spPr>
        <p:txBody>
          <a:bodyPr wrap="square" lIns="68580" tIns="34290" rIns="68580" bIns="34290" rtlCol="0">
            <a:spAutoFit/>
          </a:bodyPr>
          <a:lstStyle/>
          <a:p>
            <a:r>
              <a:rPr lang="en-US" sz="700" dirty="0">
                <a:solidFill>
                  <a:schemeClr val="tx1">
                    <a:lumMod val="75000"/>
                    <a:lumOff val="25000"/>
                  </a:schemeClr>
                </a:solidFill>
                <a:latin typeface="Swis721 Md BT" pitchFamily="34" charset="0"/>
              </a:rPr>
              <a:t>©1996-2020 Aspire Systems, Inc.</a:t>
            </a:r>
            <a:endParaRPr lang="en-IN" sz="700" dirty="0">
              <a:solidFill>
                <a:schemeClr val="tx1">
                  <a:lumMod val="75000"/>
                  <a:lumOff val="25000"/>
                </a:schemeClr>
              </a:solidFill>
              <a:latin typeface="Swis721 Md BT" pitchFamily="34" charset="0"/>
            </a:endParaRPr>
          </a:p>
        </p:txBody>
      </p:sp>
    </p:spTree>
    <p:extLst>
      <p:ext uri="{BB962C8B-B14F-4D97-AF65-F5344CB8AC3E}">
        <p14:creationId xmlns:p14="http://schemas.microsoft.com/office/powerpoint/2010/main" val="2134147271"/>
      </p:ext>
    </p:extLst>
  </p:cSld>
  <p:clrMap bg1="lt1" tx1="dk1" bg2="lt2" tx2="dk2" accent1="accent1" accent2="accent2" accent3="accent3" accent4="accent4" accent5="accent5" accent6="accent6" hlink="hlink" folHlink="folHlink"/>
  <p:sldLayoutIdLst>
    <p:sldLayoutId id="2147483664" r:id="rId1"/>
    <p:sldLayoutId id="2147483688" r:id="rId2"/>
    <p:sldLayoutId id="2147483655" r:id="rId3"/>
    <p:sldLayoutId id="2147483678" r:id="rId4"/>
    <p:sldLayoutId id="2147483684" r:id="rId5"/>
    <p:sldLayoutId id="2147483661" r:id="rId6"/>
    <p:sldLayoutId id="2147483687" r:id="rId7"/>
    <p:sldLayoutId id="2147483689"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l-P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blog.aspiresys.com/infrastructure-managed-services/a-peep-into-the-realm-of-kubernetes-security-in-applications-enroute-to-our-expert-talk/" TargetMode="External"/><Relationship Id="rId3" Type="http://schemas.openxmlformats.org/officeDocument/2006/relationships/hyperlink" Target="https://www.aspiresys.com/WhitePapers/are-microservices-the-real-game-changer-to-product-driven-businesses.pdf" TargetMode="External"/><Relationship Id="rId7" Type="http://schemas.openxmlformats.org/officeDocument/2006/relationships/hyperlink" Target="https://blog.aspiresys.com/infrastructure-managed-services/getting-real-with-containers-how-to-ace-the-pace-of-cloud-migration/" TargetMode="External"/><Relationship Id="rId2" Type="http://schemas.openxmlformats.org/officeDocument/2006/relationships/hyperlink" Target="https://www.aspiresys.com/WhitePapers/advancement-in-microservices-architecture.pdf" TargetMode="External"/><Relationship Id="rId1" Type="http://schemas.openxmlformats.org/officeDocument/2006/relationships/slideLayout" Target="../slideLayouts/slideLayout3.xml"/><Relationship Id="rId6" Type="http://schemas.openxmlformats.org/officeDocument/2006/relationships/hyperlink" Target="https://blog.aspiresys.com/infrastructure-managed-services/devops/making-infrastructure-as-code-a-better-framework-with-containers/" TargetMode="External"/><Relationship Id="rId5" Type="http://schemas.openxmlformats.org/officeDocument/2006/relationships/hyperlink" Target="https://blog.aspiresys.com/infrastructure-managed-services/containers-security-a-critical-control-in-devops-implementation/" TargetMode="External"/><Relationship Id="rId4" Type="http://schemas.openxmlformats.org/officeDocument/2006/relationships/hyperlink" Target="https://www.aspiresys.com/WhitePapers/microservices-next-step-to-grow-your-saas-business.pdf" TargetMode="External"/><Relationship Id="rId9" Type="http://schemas.openxmlformats.org/officeDocument/2006/relationships/hyperlink" Target="https://blog.aspiresys.com/infrastructure-managed-services/why-cios-need-to-adopt-container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jpeg"/><Relationship Id="rId2" Type="http://schemas.openxmlformats.org/officeDocument/2006/relationships/image" Target="../media/image5.png"/><Relationship Id="rId16"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 xmlns:a16="http://schemas.microsoft.com/office/drawing/2014/main" id="{02DFF605-B20D-BF4A-949E-E847A94E4486}"/>
              </a:ext>
            </a:extLst>
          </p:cNvPr>
          <p:cNvPicPr>
            <a:picLocks noChangeAspect="1"/>
          </p:cNvPicPr>
          <p:nvPr/>
        </p:nvPicPr>
        <p:blipFill>
          <a:blip r:embed="rId2"/>
          <a:stretch>
            <a:fillRect/>
          </a:stretch>
        </p:blipFill>
        <p:spPr>
          <a:xfrm>
            <a:off x="6448322" y="4576665"/>
            <a:ext cx="2062266" cy="332624"/>
          </a:xfrm>
          <a:prstGeom prst="rect">
            <a:avLst/>
          </a:prstGeom>
        </p:spPr>
      </p:pic>
      <p:sp>
        <p:nvSpPr>
          <p:cNvPr id="89" name="pole tekstowe 1">
            <a:extLst>
              <a:ext uri="{FF2B5EF4-FFF2-40B4-BE49-F238E27FC236}">
                <a16:creationId xmlns="" xmlns:a16="http://schemas.microsoft.com/office/drawing/2014/main" id="{4E125C49-19FA-114A-AE64-9574C33BF1A6}"/>
              </a:ext>
            </a:extLst>
          </p:cNvPr>
          <p:cNvSpPr txBox="1"/>
          <p:nvPr/>
        </p:nvSpPr>
        <p:spPr>
          <a:xfrm>
            <a:off x="6191147" y="914492"/>
            <a:ext cx="2705203" cy="777136"/>
          </a:xfrm>
          <a:prstGeom prst="rect">
            <a:avLst/>
          </a:prstGeom>
          <a:noFill/>
        </p:spPr>
        <p:txBody>
          <a:bodyPr wrap="square" lIns="68580" tIns="34290" rIns="68580" bIns="34290" rtlCol="0">
            <a:spAutoFit/>
          </a:bodyPr>
          <a:lstStyle/>
          <a:p>
            <a:r>
              <a:rPr lang="en-US" sz="2300" b="1" dirty="0">
                <a:solidFill>
                  <a:schemeClr val="bg1"/>
                </a:solidFill>
              </a:rPr>
              <a:t>Aspire</a:t>
            </a:r>
            <a:r>
              <a:rPr lang="en-US" sz="2300" dirty="0">
                <a:solidFill>
                  <a:schemeClr val="bg1"/>
                </a:solidFill>
              </a:rPr>
              <a:t> DevOps Capabilities</a:t>
            </a:r>
            <a:endParaRPr lang="pl-PL" sz="2300" dirty="0">
              <a:solidFill>
                <a:schemeClr val="bg1"/>
              </a:solidFill>
            </a:endParaRPr>
          </a:p>
        </p:txBody>
      </p:sp>
    </p:spTree>
    <p:extLst>
      <p:ext uri="{BB962C8B-B14F-4D97-AF65-F5344CB8AC3E}">
        <p14:creationId xmlns:p14="http://schemas.microsoft.com/office/powerpoint/2010/main" val="85235192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A91E0D-AEBE-432F-8066-83C49483D7BB}"/>
              </a:ext>
            </a:extLst>
          </p:cNvPr>
          <p:cNvSpPr>
            <a:spLocks noGrp="1"/>
          </p:cNvSpPr>
          <p:nvPr>
            <p:ph type="title"/>
          </p:nvPr>
        </p:nvSpPr>
        <p:spPr/>
        <p:txBody>
          <a:bodyPr/>
          <a:lstStyle/>
          <a:p>
            <a:r>
              <a:rPr lang="en-IN" dirty="0"/>
              <a:t>Value Adds</a:t>
            </a:r>
          </a:p>
        </p:txBody>
      </p:sp>
      <p:sp>
        <p:nvSpPr>
          <p:cNvPr id="3" name="Oval 2">
            <a:extLst>
              <a:ext uri="{FF2B5EF4-FFF2-40B4-BE49-F238E27FC236}">
                <a16:creationId xmlns="" xmlns:a16="http://schemas.microsoft.com/office/drawing/2014/main" id="{2404BF3E-73B2-4AD2-838F-4FE00278E1CD}"/>
              </a:ext>
            </a:extLst>
          </p:cNvPr>
          <p:cNvSpPr/>
          <p:nvPr/>
        </p:nvSpPr>
        <p:spPr>
          <a:xfrm>
            <a:off x="1612780" y="746944"/>
            <a:ext cx="2128485" cy="2128485"/>
          </a:xfrm>
          <a:prstGeom prst="ellipse">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 xmlns:a16="http://schemas.microsoft.com/office/drawing/2014/main" id="{7DE20166-05BE-4B84-820F-DAB4028AF5CD}"/>
              </a:ext>
            </a:extLst>
          </p:cNvPr>
          <p:cNvGrpSpPr/>
          <p:nvPr/>
        </p:nvGrpSpPr>
        <p:grpSpPr>
          <a:xfrm>
            <a:off x="2232182" y="1373206"/>
            <a:ext cx="905044" cy="1050725"/>
            <a:chOff x="2555777" y="3212976"/>
            <a:chExt cx="744291" cy="864096"/>
          </a:xfrm>
          <a:solidFill>
            <a:srgbClr val="4D6BCB"/>
          </a:solidFill>
          <a:effectLst/>
        </p:grpSpPr>
        <p:sp>
          <p:nvSpPr>
            <p:cNvPr id="5" name="Oval 4">
              <a:extLst>
                <a:ext uri="{FF2B5EF4-FFF2-40B4-BE49-F238E27FC236}">
                  <a16:creationId xmlns="" xmlns:a16="http://schemas.microsoft.com/office/drawing/2014/main" id="{35DB45EC-16E3-4A46-B176-39F62E9F75AE}"/>
                </a:ext>
              </a:extLst>
            </p:cNvPr>
            <p:cNvSpPr/>
            <p:nvPr/>
          </p:nvSpPr>
          <p:spPr>
            <a:xfrm>
              <a:off x="2555777" y="3212976"/>
              <a:ext cx="744291" cy="720080"/>
            </a:xfrm>
            <a:prstGeom prst="ellipse">
              <a:avLst/>
            </a:prstGeom>
            <a:gr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a:extLst>
                <a:ext uri="{FF2B5EF4-FFF2-40B4-BE49-F238E27FC236}">
                  <a16:creationId xmlns="" xmlns:a16="http://schemas.microsoft.com/office/drawing/2014/main" id="{35FB3550-3C71-48CE-A538-D94ABAA01ED3}"/>
                </a:ext>
              </a:extLst>
            </p:cNvPr>
            <p:cNvSpPr/>
            <p:nvPr/>
          </p:nvSpPr>
          <p:spPr>
            <a:xfrm flipV="1">
              <a:off x="2822803" y="3861048"/>
              <a:ext cx="210236" cy="2160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 name="Rectangle 6">
            <a:extLst>
              <a:ext uri="{FF2B5EF4-FFF2-40B4-BE49-F238E27FC236}">
                <a16:creationId xmlns="" xmlns:a16="http://schemas.microsoft.com/office/drawing/2014/main" id="{1E59C337-41D8-4401-AA78-6F678BAB9B7A}"/>
              </a:ext>
            </a:extLst>
          </p:cNvPr>
          <p:cNvSpPr/>
          <p:nvPr/>
        </p:nvSpPr>
        <p:spPr>
          <a:xfrm>
            <a:off x="1426237" y="3757986"/>
            <a:ext cx="2501572" cy="971211"/>
          </a:xfrm>
          <a:prstGeom prst="rect">
            <a:avLst/>
          </a:prstGeom>
          <a:solidFill>
            <a:srgbClr val="4D6B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panose="020B0604020202020204" pitchFamily="34" charset="0"/>
                <a:cs typeface="Arial" panose="020B0604020202020204" pitchFamily="34" charset="0"/>
              </a:rPr>
              <a:t>Centrally managed</a:t>
            </a:r>
          </a:p>
          <a:p>
            <a:pPr algn="ctr"/>
            <a:r>
              <a:rPr lang="en-IN" dirty="0">
                <a:latin typeface="Arial" panose="020B0604020202020204" pitchFamily="34" charset="0"/>
                <a:cs typeface="Arial" panose="020B0604020202020204" pitchFamily="34" charset="0"/>
              </a:rPr>
              <a:t>MULTI-CLOUD</a:t>
            </a:r>
          </a:p>
          <a:p>
            <a:pPr algn="ctr"/>
            <a:r>
              <a:rPr lang="en-IN" dirty="0">
                <a:latin typeface="Arial" panose="020B0604020202020204" pitchFamily="34" charset="0"/>
                <a:cs typeface="Arial" panose="020B0604020202020204" pitchFamily="34" charset="0"/>
              </a:rPr>
              <a:t>Deployment Portal</a:t>
            </a:r>
          </a:p>
        </p:txBody>
      </p:sp>
      <p:sp>
        <p:nvSpPr>
          <p:cNvPr id="13" name="Oval 12">
            <a:extLst>
              <a:ext uri="{FF2B5EF4-FFF2-40B4-BE49-F238E27FC236}">
                <a16:creationId xmlns="" xmlns:a16="http://schemas.microsoft.com/office/drawing/2014/main" id="{C27BB584-C770-4247-AF89-2CBC9F6484B5}"/>
              </a:ext>
            </a:extLst>
          </p:cNvPr>
          <p:cNvSpPr/>
          <p:nvPr/>
        </p:nvSpPr>
        <p:spPr>
          <a:xfrm>
            <a:off x="5067104" y="746944"/>
            <a:ext cx="2128485" cy="2128485"/>
          </a:xfrm>
          <a:prstGeom prst="ellipse">
            <a:avLst/>
          </a:prstGeom>
          <a:solidFill>
            <a:schemeClr val="bg1">
              <a:lumMod val="95000"/>
            </a:schemeClr>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 xmlns:a16="http://schemas.microsoft.com/office/drawing/2014/main" id="{5B9B46AA-CFD4-4B06-A29D-E87160C75778}"/>
              </a:ext>
            </a:extLst>
          </p:cNvPr>
          <p:cNvGrpSpPr/>
          <p:nvPr/>
        </p:nvGrpSpPr>
        <p:grpSpPr>
          <a:xfrm>
            <a:off x="5692107" y="1373206"/>
            <a:ext cx="905044" cy="1050725"/>
            <a:chOff x="2555776" y="3212976"/>
            <a:chExt cx="744291" cy="864096"/>
          </a:xfrm>
          <a:solidFill>
            <a:srgbClr val="84C441"/>
          </a:solidFill>
          <a:effectLst/>
        </p:grpSpPr>
        <p:sp>
          <p:nvSpPr>
            <p:cNvPr id="15" name="Oval 14">
              <a:extLst>
                <a:ext uri="{FF2B5EF4-FFF2-40B4-BE49-F238E27FC236}">
                  <a16:creationId xmlns="" xmlns:a16="http://schemas.microsoft.com/office/drawing/2014/main" id="{4B479CB4-5C89-489E-914C-549C896B8355}"/>
                </a:ext>
              </a:extLst>
            </p:cNvPr>
            <p:cNvSpPr/>
            <p:nvPr/>
          </p:nvSpPr>
          <p:spPr>
            <a:xfrm>
              <a:off x="2555776" y="3212976"/>
              <a:ext cx="744291" cy="720080"/>
            </a:xfrm>
            <a:prstGeom prst="ellipse">
              <a:avLst/>
            </a:prstGeom>
            <a:grp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extLst>
                <a:ext uri="{FF2B5EF4-FFF2-40B4-BE49-F238E27FC236}">
                  <a16:creationId xmlns="" xmlns:a16="http://schemas.microsoft.com/office/drawing/2014/main" id="{FABCCD6C-FA4C-415B-98DC-D1B471BF3C7B}"/>
                </a:ext>
              </a:extLst>
            </p:cNvPr>
            <p:cNvSpPr/>
            <p:nvPr/>
          </p:nvSpPr>
          <p:spPr>
            <a:xfrm flipV="1">
              <a:off x="2822803" y="3861048"/>
              <a:ext cx="210236" cy="21602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16">
            <a:extLst>
              <a:ext uri="{FF2B5EF4-FFF2-40B4-BE49-F238E27FC236}">
                <a16:creationId xmlns="" xmlns:a16="http://schemas.microsoft.com/office/drawing/2014/main" id="{58A3E048-36BD-4F18-8569-6A7DBE3D69A3}"/>
              </a:ext>
            </a:extLst>
          </p:cNvPr>
          <p:cNvSpPr/>
          <p:nvPr/>
        </p:nvSpPr>
        <p:spPr>
          <a:xfrm>
            <a:off x="4880561" y="3757986"/>
            <a:ext cx="2501572" cy="971211"/>
          </a:xfrm>
          <a:prstGeom prst="rect">
            <a:avLst/>
          </a:prstGeom>
          <a:solidFill>
            <a:srgbClr val="84C44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panose="020B0604020202020204" pitchFamily="34" charset="0"/>
                <a:cs typeface="Arial" panose="020B0604020202020204" pitchFamily="34" charset="0"/>
              </a:rPr>
              <a:t>Multi-tenancy framework</a:t>
            </a:r>
          </a:p>
          <a:p>
            <a:pPr algn="ctr"/>
            <a:r>
              <a:rPr lang="en-IN" dirty="0">
                <a:latin typeface="Arial" panose="020B0604020202020204" pitchFamily="34" charset="0"/>
                <a:cs typeface="Arial" panose="020B0604020202020204" pitchFamily="34" charset="0"/>
              </a:rPr>
              <a:t>that gives tenancy, billing,</a:t>
            </a:r>
          </a:p>
          <a:p>
            <a:pPr algn="ctr"/>
            <a:r>
              <a:rPr lang="en-US" dirty="0">
                <a:latin typeface="Arial" panose="020B0604020202020204" pitchFamily="34" charset="0"/>
                <a:cs typeface="Arial" panose="020B0604020202020204" pitchFamily="34" charset="0"/>
              </a:rPr>
              <a:t>log </a:t>
            </a:r>
            <a:r>
              <a:rPr lang="en-US" dirty="0" err="1">
                <a:latin typeface="Arial" panose="020B0604020202020204" pitchFamily="34" charset="0"/>
                <a:cs typeface="Arial" panose="020B0604020202020204" pitchFamily="34" charset="0"/>
              </a:rPr>
              <a:t>mgmt</a:t>
            </a:r>
            <a:r>
              <a:rPr lang="en-US" dirty="0">
                <a:latin typeface="Arial" panose="020B0604020202020204" pitchFamily="34" charset="0"/>
                <a:cs typeface="Arial" panose="020B0604020202020204" pitchFamily="34" charset="0"/>
              </a:rPr>
              <a:t> and many more.</a:t>
            </a:r>
            <a:endParaRPr lang="en-IN"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 xmlns:a16="http://schemas.microsoft.com/office/drawing/2014/main" id="{381AF5A2-6E4E-42A4-B525-A743C6F4DDC3}"/>
              </a:ext>
            </a:extLst>
          </p:cNvPr>
          <p:cNvSpPr txBox="1"/>
          <p:nvPr/>
        </p:nvSpPr>
        <p:spPr>
          <a:xfrm rot="16516">
            <a:off x="4881655" y="3080342"/>
            <a:ext cx="2499382" cy="461665"/>
          </a:xfrm>
          <a:prstGeom prst="rect">
            <a:avLst/>
          </a:prstGeom>
          <a:noFill/>
        </p:spPr>
        <p:txBody>
          <a:bodyPr wrap="square" rtlCol="0">
            <a:spAutoFit/>
          </a:bodyPr>
          <a:lstStyle/>
          <a:p>
            <a:pPr algn="ctr"/>
            <a:r>
              <a:rPr lang="en-IN" sz="2400" b="1" dirty="0">
                <a:solidFill>
                  <a:schemeClr val="tx1">
                    <a:lumMod val="75000"/>
                    <a:lumOff val="25000"/>
                  </a:schemeClr>
                </a:solidFill>
                <a:latin typeface="Arial" panose="020B0604020202020204" pitchFamily="34" charset="0"/>
                <a:cs typeface="Arial" panose="020B0604020202020204" pitchFamily="34" charset="0"/>
              </a:rPr>
              <a:t>TECHCELLO</a:t>
            </a:r>
            <a:endParaRPr lang="en-IN" sz="6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5B8F8744-6345-4C71-94F1-30EE8301B557}"/>
              </a:ext>
            </a:extLst>
          </p:cNvPr>
          <p:cNvSpPr txBox="1"/>
          <p:nvPr/>
        </p:nvSpPr>
        <p:spPr>
          <a:xfrm rot="16516">
            <a:off x="1427331" y="3080342"/>
            <a:ext cx="2499382" cy="461665"/>
          </a:xfrm>
          <a:prstGeom prst="rect">
            <a:avLst/>
          </a:prstGeom>
          <a:noFill/>
        </p:spPr>
        <p:txBody>
          <a:bodyPr wrap="square" rtlCol="0">
            <a:spAutoFit/>
          </a:bodyPr>
          <a:lstStyle/>
          <a:p>
            <a:pPr algn="ctr"/>
            <a:r>
              <a:rPr lang="en-IN" sz="2400" b="1" dirty="0">
                <a:solidFill>
                  <a:schemeClr val="tx1">
                    <a:lumMod val="75000"/>
                    <a:lumOff val="25000"/>
                  </a:schemeClr>
                </a:solidFill>
                <a:latin typeface="Arial" panose="020B0604020202020204" pitchFamily="34" charset="0"/>
                <a:cs typeface="Arial" panose="020B0604020202020204" pitchFamily="34" charset="0"/>
              </a:rPr>
              <a:t>PROPEL</a:t>
            </a:r>
            <a:endParaRPr lang="en-IN" sz="6000"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Group 26">
            <a:extLst>
              <a:ext uri="{FF2B5EF4-FFF2-40B4-BE49-F238E27FC236}">
                <a16:creationId xmlns="" xmlns:a16="http://schemas.microsoft.com/office/drawing/2014/main" id="{292AFF7E-EC39-409A-A09B-9493533142C5}"/>
              </a:ext>
            </a:extLst>
          </p:cNvPr>
          <p:cNvGrpSpPr/>
          <p:nvPr/>
        </p:nvGrpSpPr>
        <p:grpSpPr>
          <a:xfrm>
            <a:off x="1382592" y="2632130"/>
            <a:ext cx="625278" cy="1175089"/>
            <a:chOff x="7610475" y="2809875"/>
            <a:chExt cx="460376" cy="865188"/>
          </a:xfrm>
        </p:grpSpPr>
        <p:sp>
          <p:nvSpPr>
            <p:cNvPr id="28" name="Freeform 63">
              <a:extLst>
                <a:ext uri="{FF2B5EF4-FFF2-40B4-BE49-F238E27FC236}">
                  <a16:creationId xmlns="" xmlns:a16="http://schemas.microsoft.com/office/drawing/2014/main" id="{40D55395-F2C1-4DA1-A0DF-3A58E03F93D0}"/>
                </a:ext>
              </a:extLst>
            </p:cNvPr>
            <p:cNvSpPr>
              <a:spLocks/>
            </p:cNvSpPr>
            <p:nvPr/>
          </p:nvSpPr>
          <p:spPr bwMode="auto">
            <a:xfrm>
              <a:off x="7753350" y="2817813"/>
              <a:ext cx="84138" cy="161925"/>
            </a:xfrm>
            <a:custGeom>
              <a:avLst/>
              <a:gdLst>
                <a:gd name="T0" fmla="*/ 2 w 13"/>
                <a:gd name="T1" fmla="*/ 16 h 25"/>
                <a:gd name="T2" fmla="*/ 2 w 13"/>
                <a:gd name="T3" fmla="*/ 12 h 25"/>
                <a:gd name="T4" fmla="*/ 2 w 13"/>
                <a:gd name="T5" fmla="*/ 12 h 25"/>
                <a:gd name="T6" fmla="*/ 1 w 13"/>
                <a:gd name="T7" fmla="*/ 8 h 25"/>
                <a:gd name="T8" fmla="*/ 2 w 13"/>
                <a:gd name="T9" fmla="*/ 8 h 25"/>
                <a:gd name="T10" fmla="*/ 2 w 13"/>
                <a:gd name="T11" fmla="*/ 4 h 25"/>
                <a:gd name="T12" fmla="*/ 7 w 13"/>
                <a:gd name="T13" fmla="*/ 0 h 25"/>
                <a:gd name="T14" fmla="*/ 12 w 13"/>
                <a:gd name="T15" fmla="*/ 4 h 25"/>
                <a:gd name="T16" fmla="*/ 13 w 13"/>
                <a:gd name="T17" fmla="*/ 7 h 25"/>
                <a:gd name="T18" fmla="*/ 12 w 13"/>
                <a:gd name="T19" fmla="*/ 8 h 25"/>
                <a:gd name="T20" fmla="*/ 13 w 13"/>
                <a:gd name="T21" fmla="*/ 10 h 25"/>
                <a:gd name="T22" fmla="*/ 12 w 13"/>
                <a:gd name="T23" fmla="*/ 13 h 25"/>
                <a:gd name="T24" fmla="*/ 10 w 13"/>
                <a:gd name="T25" fmla="*/ 17 h 25"/>
                <a:gd name="T26" fmla="*/ 11 w 13"/>
                <a:gd name="T27" fmla="*/ 20 h 25"/>
                <a:gd name="T28" fmla="*/ 9 w 13"/>
                <a:gd name="T29" fmla="*/ 25 h 25"/>
                <a:gd name="T30" fmla="*/ 2 w 13"/>
                <a:gd name="T3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5">
                  <a:moveTo>
                    <a:pt x="2" y="16"/>
                  </a:moveTo>
                  <a:cubicBezTo>
                    <a:pt x="2" y="12"/>
                    <a:pt x="2" y="12"/>
                    <a:pt x="2" y="12"/>
                  </a:cubicBezTo>
                  <a:cubicBezTo>
                    <a:pt x="2" y="12"/>
                    <a:pt x="2" y="12"/>
                    <a:pt x="2" y="12"/>
                  </a:cubicBezTo>
                  <a:cubicBezTo>
                    <a:pt x="1" y="11"/>
                    <a:pt x="0" y="8"/>
                    <a:pt x="1" y="8"/>
                  </a:cubicBezTo>
                  <a:cubicBezTo>
                    <a:pt x="1" y="8"/>
                    <a:pt x="1" y="7"/>
                    <a:pt x="2" y="8"/>
                  </a:cubicBezTo>
                  <a:cubicBezTo>
                    <a:pt x="2" y="8"/>
                    <a:pt x="1" y="4"/>
                    <a:pt x="2" y="4"/>
                  </a:cubicBezTo>
                  <a:cubicBezTo>
                    <a:pt x="2" y="3"/>
                    <a:pt x="5" y="0"/>
                    <a:pt x="7" y="0"/>
                  </a:cubicBezTo>
                  <a:cubicBezTo>
                    <a:pt x="9" y="1"/>
                    <a:pt x="12" y="3"/>
                    <a:pt x="12" y="4"/>
                  </a:cubicBezTo>
                  <a:cubicBezTo>
                    <a:pt x="13" y="5"/>
                    <a:pt x="13" y="7"/>
                    <a:pt x="13" y="7"/>
                  </a:cubicBezTo>
                  <a:cubicBezTo>
                    <a:pt x="13" y="7"/>
                    <a:pt x="12" y="8"/>
                    <a:pt x="12" y="8"/>
                  </a:cubicBezTo>
                  <a:cubicBezTo>
                    <a:pt x="12" y="8"/>
                    <a:pt x="13" y="9"/>
                    <a:pt x="13" y="10"/>
                  </a:cubicBezTo>
                  <a:cubicBezTo>
                    <a:pt x="13" y="11"/>
                    <a:pt x="12" y="13"/>
                    <a:pt x="12" y="13"/>
                  </a:cubicBezTo>
                  <a:cubicBezTo>
                    <a:pt x="11" y="14"/>
                    <a:pt x="10" y="17"/>
                    <a:pt x="10" y="17"/>
                  </a:cubicBezTo>
                  <a:cubicBezTo>
                    <a:pt x="11" y="20"/>
                    <a:pt x="11" y="20"/>
                    <a:pt x="11" y="20"/>
                  </a:cubicBezTo>
                  <a:cubicBezTo>
                    <a:pt x="9" y="25"/>
                    <a:pt x="9" y="25"/>
                    <a:pt x="9" y="25"/>
                  </a:cubicBezTo>
                  <a:lnTo>
                    <a:pt x="2" y="16"/>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4">
              <a:extLst>
                <a:ext uri="{FF2B5EF4-FFF2-40B4-BE49-F238E27FC236}">
                  <a16:creationId xmlns="" xmlns:a16="http://schemas.microsoft.com/office/drawing/2014/main" id="{FDDF5DBF-FC64-434C-99CD-5F38DEFC2DB3}"/>
                </a:ext>
              </a:extLst>
            </p:cNvPr>
            <p:cNvSpPr>
              <a:spLocks/>
            </p:cNvSpPr>
            <p:nvPr/>
          </p:nvSpPr>
          <p:spPr bwMode="auto">
            <a:xfrm>
              <a:off x="7759700" y="2889250"/>
              <a:ext cx="12700" cy="19050"/>
            </a:xfrm>
            <a:custGeom>
              <a:avLst/>
              <a:gdLst>
                <a:gd name="T0" fmla="*/ 0 w 2"/>
                <a:gd name="T1" fmla="*/ 0 h 3"/>
                <a:gd name="T2" fmla="*/ 1 w 2"/>
                <a:gd name="T3" fmla="*/ 2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1" y="1"/>
                    <a:pt x="1" y="2"/>
                  </a:cubicBezTo>
                  <a:cubicBezTo>
                    <a:pt x="1" y="2"/>
                    <a:pt x="2" y="3"/>
                    <a:pt x="2" y="3"/>
                  </a:cubicBezTo>
                  <a:cubicBezTo>
                    <a:pt x="2" y="0"/>
                    <a:pt x="2" y="0"/>
                    <a:pt x="2" y="0"/>
                  </a:cubicBezTo>
                  <a:lnTo>
                    <a:pt x="0" y="0"/>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5">
              <a:extLst>
                <a:ext uri="{FF2B5EF4-FFF2-40B4-BE49-F238E27FC236}">
                  <a16:creationId xmlns="" xmlns:a16="http://schemas.microsoft.com/office/drawing/2014/main" id="{B943EE37-A802-4725-A88F-8DE83CD39FA9}"/>
                </a:ext>
              </a:extLst>
            </p:cNvPr>
            <p:cNvSpPr>
              <a:spLocks/>
            </p:cNvSpPr>
            <p:nvPr/>
          </p:nvSpPr>
          <p:spPr bwMode="auto">
            <a:xfrm>
              <a:off x="7766050" y="2882900"/>
              <a:ext cx="58738" cy="96838"/>
            </a:xfrm>
            <a:custGeom>
              <a:avLst/>
              <a:gdLst>
                <a:gd name="T0" fmla="*/ 7 w 9"/>
                <a:gd name="T1" fmla="*/ 15 h 15"/>
                <a:gd name="T2" fmla="*/ 9 w 9"/>
                <a:gd name="T3" fmla="*/ 10 h 15"/>
                <a:gd name="T4" fmla="*/ 8 w 9"/>
                <a:gd name="T5" fmla="*/ 7 h 15"/>
                <a:gd name="T6" fmla="*/ 8 w 9"/>
                <a:gd name="T7" fmla="*/ 6 h 15"/>
                <a:gd name="T8" fmla="*/ 4 w 9"/>
                <a:gd name="T9" fmla="*/ 6 h 15"/>
                <a:gd name="T10" fmla="*/ 1 w 9"/>
                <a:gd name="T11" fmla="*/ 0 h 15"/>
                <a:gd name="T12" fmla="*/ 0 w 9"/>
                <a:gd name="T13" fmla="*/ 2 h 15"/>
                <a:gd name="T14" fmla="*/ 0 w 9"/>
                <a:gd name="T15" fmla="*/ 2 h 15"/>
                <a:gd name="T16" fmla="*/ 0 w 9"/>
                <a:gd name="T17" fmla="*/ 6 h 15"/>
                <a:gd name="T18" fmla="*/ 7 w 9"/>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5">
                  <a:moveTo>
                    <a:pt x="7" y="15"/>
                  </a:moveTo>
                  <a:cubicBezTo>
                    <a:pt x="9" y="10"/>
                    <a:pt x="9" y="10"/>
                    <a:pt x="9" y="10"/>
                  </a:cubicBezTo>
                  <a:cubicBezTo>
                    <a:pt x="8" y="7"/>
                    <a:pt x="8" y="7"/>
                    <a:pt x="8" y="7"/>
                  </a:cubicBezTo>
                  <a:cubicBezTo>
                    <a:pt x="8" y="7"/>
                    <a:pt x="8" y="7"/>
                    <a:pt x="8" y="6"/>
                  </a:cubicBezTo>
                  <a:cubicBezTo>
                    <a:pt x="7" y="6"/>
                    <a:pt x="5" y="6"/>
                    <a:pt x="4" y="6"/>
                  </a:cubicBezTo>
                  <a:cubicBezTo>
                    <a:pt x="4" y="6"/>
                    <a:pt x="1" y="0"/>
                    <a:pt x="1" y="0"/>
                  </a:cubicBezTo>
                  <a:cubicBezTo>
                    <a:pt x="1" y="0"/>
                    <a:pt x="0" y="1"/>
                    <a:pt x="0" y="2"/>
                  </a:cubicBezTo>
                  <a:cubicBezTo>
                    <a:pt x="0" y="2"/>
                    <a:pt x="0" y="2"/>
                    <a:pt x="0" y="2"/>
                  </a:cubicBezTo>
                  <a:cubicBezTo>
                    <a:pt x="0" y="6"/>
                    <a:pt x="0" y="6"/>
                    <a:pt x="0" y="6"/>
                  </a:cubicBezTo>
                  <a:lnTo>
                    <a:pt x="7" y="15"/>
                  </a:ln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6">
              <a:extLst>
                <a:ext uri="{FF2B5EF4-FFF2-40B4-BE49-F238E27FC236}">
                  <a16:creationId xmlns="" xmlns:a16="http://schemas.microsoft.com/office/drawing/2014/main" id="{8484AC81-23D6-4F42-B74B-DA8BA3D39B09}"/>
                </a:ext>
              </a:extLst>
            </p:cNvPr>
            <p:cNvSpPr>
              <a:spLocks/>
            </p:cNvSpPr>
            <p:nvPr/>
          </p:nvSpPr>
          <p:spPr bwMode="auto">
            <a:xfrm>
              <a:off x="7694613" y="2992438"/>
              <a:ext cx="252413" cy="279400"/>
            </a:xfrm>
            <a:custGeom>
              <a:avLst/>
              <a:gdLst>
                <a:gd name="T0" fmla="*/ 0 w 39"/>
                <a:gd name="T1" fmla="*/ 43 h 43"/>
                <a:gd name="T2" fmla="*/ 27 w 39"/>
                <a:gd name="T3" fmla="*/ 36 h 43"/>
                <a:gd name="T4" fmla="*/ 36 w 39"/>
                <a:gd name="T5" fmla="*/ 39 h 43"/>
                <a:gd name="T6" fmla="*/ 39 w 39"/>
                <a:gd name="T7" fmla="*/ 31 h 43"/>
                <a:gd name="T8" fmla="*/ 32 w 39"/>
                <a:gd name="T9" fmla="*/ 10 h 43"/>
                <a:gd name="T10" fmla="*/ 22 w 39"/>
                <a:gd name="T11" fmla="*/ 0 h 43"/>
                <a:gd name="T12" fmla="*/ 10 w 39"/>
                <a:gd name="T13" fmla="*/ 20 h 43"/>
                <a:gd name="T14" fmla="*/ 0 w 39"/>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3">
                  <a:moveTo>
                    <a:pt x="0" y="43"/>
                  </a:moveTo>
                  <a:cubicBezTo>
                    <a:pt x="27" y="36"/>
                    <a:pt x="27" y="36"/>
                    <a:pt x="27" y="36"/>
                  </a:cubicBezTo>
                  <a:cubicBezTo>
                    <a:pt x="27" y="36"/>
                    <a:pt x="34" y="39"/>
                    <a:pt x="36" y="39"/>
                  </a:cubicBezTo>
                  <a:cubicBezTo>
                    <a:pt x="37" y="38"/>
                    <a:pt x="39" y="31"/>
                    <a:pt x="39" y="31"/>
                  </a:cubicBezTo>
                  <a:cubicBezTo>
                    <a:pt x="39" y="31"/>
                    <a:pt x="33" y="13"/>
                    <a:pt x="32" y="10"/>
                  </a:cubicBezTo>
                  <a:cubicBezTo>
                    <a:pt x="30" y="8"/>
                    <a:pt x="22" y="0"/>
                    <a:pt x="22" y="0"/>
                  </a:cubicBezTo>
                  <a:cubicBezTo>
                    <a:pt x="10" y="20"/>
                    <a:pt x="10" y="20"/>
                    <a:pt x="10" y="20"/>
                  </a:cubicBez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7">
              <a:extLst>
                <a:ext uri="{FF2B5EF4-FFF2-40B4-BE49-F238E27FC236}">
                  <a16:creationId xmlns="" xmlns:a16="http://schemas.microsoft.com/office/drawing/2014/main" id="{65336A99-CDB0-4543-AC3E-1C0D84431300}"/>
                </a:ext>
              </a:extLst>
            </p:cNvPr>
            <p:cNvSpPr>
              <a:spLocks/>
            </p:cNvSpPr>
            <p:nvPr/>
          </p:nvSpPr>
          <p:spPr bwMode="auto">
            <a:xfrm>
              <a:off x="7772400" y="3570288"/>
              <a:ext cx="130175" cy="65088"/>
            </a:xfrm>
            <a:custGeom>
              <a:avLst/>
              <a:gdLst>
                <a:gd name="T0" fmla="*/ 1 w 20"/>
                <a:gd name="T1" fmla="*/ 7 h 10"/>
                <a:gd name="T2" fmla="*/ 6 w 20"/>
                <a:gd name="T3" fmla="*/ 7 h 10"/>
                <a:gd name="T4" fmla="*/ 11 w 20"/>
                <a:gd name="T5" fmla="*/ 10 h 10"/>
                <a:gd name="T6" fmla="*/ 20 w 20"/>
                <a:gd name="T7" fmla="*/ 10 h 10"/>
                <a:gd name="T8" fmla="*/ 15 w 20"/>
                <a:gd name="T9" fmla="*/ 7 h 10"/>
                <a:gd name="T10" fmla="*/ 11 w 20"/>
                <a:gd name="T11" fmla="*/ 2 h 10"/>
                <a:gd name="T12" fmla="*/ 8 w 20"/>
                <a:gd name="T13" fmla="*/ 0 h 10"/>
                <a:gd name="T14" fmla="*/ 3 w 20"/>
                <a:gd name="T15" fmla="*/ 1 h 10"/>
                <a:gd name="T16" fmla="*/ 1 w 20"/>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
                  <a:moveTo>
                    <a:pt x="1" y="7"/>
                  </a:moveTo>
                  <a:cubicBezTo>
                    <a:pt x="1" y="7"/>
                    <a:pt x="5" y="8"/>
                    <a:pt x="6" y="7"/>
                  </a:cubicBezTo>
                  <a:cubicBezTo>
                    <a:pt x="7" y="7"/>
                    <a:pt x="10" y="9"/>
                    <a:pt x="11" y="10"/>
                  </a:cubicBezTo>
                  <a:cubicBezTo>
                    <a:pt x="13" y="10"/>
                    <a:pt x="19" y="10"/>
                    <a:pt x="20" y="10"/>
                  </a:cubicBezTo>
                  <a:cubicBezTo>
                    <a:pt x="20" y="10"/>
                    <a:pt x="19" y="8"/>
                    <a:pt x="15" y="7"/>
                  </a:cubicBezTo>
                  <a:cubicBezTo>
                    <a:pt x="15" y="7"/>
                    <a:pt x="11" y="3"/>
                    <a:pt x="11" y="2"/>
                  </a:cubicBezTo>
                  <a:cubicBezTo>
                    <a:pt x="10" y="1"/>
                    <a:pt x="8" y="0"/>
                    <a:pt x="8" y="0"/>
                  </a:cubicBezTo>
                  <a:cubicBezTo>
                    <a:pt x="3" y="1"/>
                    <a:pt x="3" y="1"/>
                    <a:pt x="3" y="1"/>
                  </a:cubicBezTo>
                  <a:cubicBezTo>
                    <a:pt x="3" y="1"/>
                    <a:pt x="0" y="4"/>
                    <a:pt x="1"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8">
              <a:extLst>
                <a:ext uri="{FF2B5EF4-FFF2-40B4-BE49-F238E27FC236}">
                  <a16:creationId xmlns="" xmlns:a16="http://schemas.microsoft.com/office/drawing/2014/main" id="{6817A344-3CC0-41FA-8794-5401CAD321D7}"/>
                </a:ext>
              </a:extLst>
            </p:cNvPr>
            <p:cNvSpPr>
              <a:spLocks/>
            </p:cNvSpPr>
            <p:nvPr/>
          </p:nvSpPr>
          <p:spPr bwMode="auto">
            <a:xfrm>
              <a:off x="7713663" y="3616325"/>
              <a:ext cx="71438" cy="58738"/>
            </a:xfrm>
            <a:custGeom>
              <a:avLst/>
              <a:gdLst>
                <a:gd name="T0" fmla="*/ 3 w 11"/>
                <a:gd name="T1" fmla="*/ 7 h 9"/>
                <a:gd name="T2" fmla="*/ 8 w 11"/>
                <a:gd name="T3" fmla="*/ 8 h 9"/>
                <a:gd name="T4" fmla="*/ 10 w 11"/>
                <a:gd name="T5" fmla="*/ 4 h 9"/>
                <a:gd name="T6" fmla="*/ 9 w 11"/>
                <a:gd name="T7" fmla="*/ 0 h 9"/>
                <a:gd name="T8" fmla="*/ 5 w 11"/>
                <a:gd name="T9" fmla="*/ 0 h 9"/>
                <a:gd name="T10" fmla="*/ 1 w 11"/>
                <a:gd name="T11" fmla="*/ 4 h 9"/>
                <a:gd name="T12" fmla="*/ 3 w 11"/>
                <a:gd name="T13" fmla="*/ 7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7"/>
                  </a:moveTo>
                  <a:cubicBezTo>
                    <a:pt x="3" y="7"/>
                    <a:pt x="7" y="9"/>
                    <a:pt x="8" y="8"/>
                  </a:cubicBezTo>
                  <a:cubicBezTo>
                    <a:pt x="9" y="8"/>
                    <a:pt x="11" y="6"/>
                    <a:pt x="10" y="4"/>
                  </a:cubicBezTo>
                  <a:cubicBezTo>
                    <a:pt x="9" y="3"/>
                    <a:pt x="9" y="0"/>
                    <a:pt x="9" y="0"/>
                  </a:cubicBezTo>
                  <a:cubicBezTo>
                    <a:pt x="5" y="0"/>
                    <a:pt x="5" y="0"/>
                    <a:pt x="5" y="0"/>
                  </a:cubicBezTo>
                  <a:cubicBezTo>
                    <a:pt x="5" y="0"/>
                    <a:pt x="2" y="2"/>
                    <a:pt x="1" y="4"/>
                  </a:cubicBezTo>
                  <a:cubicBezTo>
                    <a:pt x="1" y="4"/>
                    <a:pt x="0" y="6"/>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9">
              <a:extLst>
                <a:ext uri="{FF2B5EF4-FFF2-40B4-BE49-F238E27FC236}">
                  <a16:creationId xmlns="" xmlns:a16="http://schemas.microsoft.com/office/drawing/2014/main" id="{CAFCC129-4EA6-4506-BF55-FA9C7E3F88DA}"/>
                </a:ext>
              </a:extLst>
            </p:cNvPr>
            <p:cNvSpPr>
              <a:spLocks/>
            </p:cNvSpPr>
            <p:nvPr/>
          </p:nvSpPr>
          <p:spPr bwMode="auto">
            <a:xfrm>
              <a:off x="7778750" y="3181350"/>
              <a:ext cx="111125" cy="415925"/>
            </a:xfrm>
            <a:custGeom>
              <a:avLst/>
              <a:gdLst>
                <a:gd name="T0" fmla="*/ 5 w 17"/>
                <a:gd name="T1" fmla="*/ 63 h 64"/>
                <a:gd name="T2" fmla="*/ 11 w 17"/>
                <a:gd name="T3" fmla="*/ 60 h 64"/>
                <a:gd name="T4" fmla="*/ 11 w 17"/>
                <a:gd name="T5" fmla="*/ 52 h 64"/>
                <a:gd name="T6" fmla="*/ 16 w 17"/>
                <a:gd name="T7" fmla="*/ 37 h 64"/>
                <a:gd name="T8" fmla="*/ 16 w 17"/>
                <a:gd name="T9" fmla="*/ 3 h 64"/>
                <a:gd name="T10" fmla="*/ 16 w 17"/>
                <a:gd name="T11" fmla="*/ 0 h 64"/>
                <a:gd name="T12" fmla="*/ 9 w 17"/>
                <a:gd name="T13" fmla="*/ 1 h 64"/>
                <a:gd name="T14" fmla="*/ 2 w 17"/>
                <a:gd name="T15" fmla="*/ 20 h 64"/>
                <a:gd name="T16" fmla="*/ 4 w 17"/>
                <a:gd name="T17" fmla="*/ 33 h 64"/>
                <a:gd name="T18" fmla="*/ 3 w 17"/>
                <a:gd name="T19" fmla="*/ 35 h 64"/>
                <a:gd name="T20" fmla="*/ 3 w 17"/>
                <a:gd name="T21" fmla="*/ 54 h 64"/>
                <a:gd name="T22" fmla="*/ 2 w 17"/>
                <a:gd name="T23" fmla="*/ 56 h 64"/>
                <a:gd name="T24" fmla="*/ 0 w 17"/>
                <a:gd name="T25" fmla="*/ 62 h 64"/>
                <a:gd name="T26" fmla="*/ 1 w 17"/>
                <a:gd name="T27" fmla="*/ 63 h 64"/>
                <a:gd name="T28" fmla="*/ 5 w 17"/>
                <a:gd name="T29"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64">
                  <a:moveTo>
                    <a:pt x="5" y="63"/>
                  </a:moveTo>
                  <a:cubicBezTo>
                    <a:pt x="7" y="62"/>
                    <a:pt x="10" y="62"/>
                    <a:pt x="11" y="60"/>
                  </a:cubicBezTo>
                  <a:cubicBezTo>
                    <a:pt x="11" y="60"/>
                    <a:pt x="11" y="54"/>
                    <a:pt x="11" y="52"/>
                  </a:cubicBezTo>
                  <a:cubicBezTo>
                    <a:pt x="11" y="50"/>
                    <a:pt x="15" y="38"/>
                    <a:pt x="16" y="37"/>
                  </a:cubicBezTo>
                  <a:cubicBezTo>
                    <a:pt x="17" y="35"/>
                    <a:pt x="16" y="7"/>
                    <a:pt x="16" y="3"/>
                  </a:cubicBezTo>
                  <a:cubicBezTo>
                    <a:pt x="16" y="0"/>
                    <a:pt x="16" y="0"/>
                    <a:pt x="16" y="0"/>
                  </a:cubicBezTo>
                  <a:cubicBezTo>
                    <a:pt x="9" y="1"/>
                    <a:pt x="9" y="1"/>
                    <a:pt x="9" y="1"/>
                  </a:cubicBezTo>
                  <a:cubicBezTo>
                    <a:pt x="2" y="20"/>
                    <a:pt x="2" y="20"/>
                    <a:pt x="2" y="20"/>
                  </a:cubicBezTo>
                  <a:cubicBezTo>
                    <a:pt x="2" y="20"/>
                    <a:pt x="3" y="31"/>
                    <a:pt x="4" y="33"/>
                  </a:cubicBezTo>
                  <a:cubicBezTo>
                    <a:pt x="4" y="33"/>
                    <a:pt x="3" y="34"/>
                    <a:pt x="3" y="35"/>
                  </a:cubicBezTo>
                  <a:cubicBezTo>
                    <a:pt x="3" y="35"/>
                    <a:pt x="3" y="53"/>
                    <a:pt x="3" y="54"/>
                  </a:cubicBezTo>
                  <a:cubicBezTo>
                    <a:pt x="3" y="54"/>
                    <a:pt x="3" y="54"/>
                    <a:pt x="2" y="56"/>
                  </a:cubicBezTo>
                  <a:cubicBezTo>
                    <a:pt x="2" y="56"/>
                    <a:pt x="0" y="60"/>
                    <a:pt x="0" y="62"/>
                  </a:cubicBezTo>
                  <a:cubicBezTo>
                    <a:pt x="0" y="62"/>
                    <a:pt x="0" y="62"/>
                    <a:pt x="1" y="63"/>
                  </a:cubicBezTo>
                  <a:cubicBezTo>
                    <a:pt x="2" y="64"/>
                    <a:pt x="3" y="63"/>
                    <a:pt x="5" y="63"/>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70">
              <a:extLst>
                <a:ext uri="{FF2B5EF4-FFF2-40B4-BE49-F238E27FC236}">
                  <a16:creationId xmlns="" xmlns:a16="http://schemas.microsoft.com/office/drawing/2014/main" id="{D7B72D87-A051-4E28-BA54-E09C6DBB4249}"/>
                </a:ext>
              </a:extLst>
            </p:cNvPr>
            <p:cNvSpPr>
              <a:spLocks/>
            </p:cNvSpPr>
            <p:nvPr/>
          </p:nvSpPr>
          <p:spPr bwMode="auto">
            <a:xfrm>
              <a:off x="7778750" y="3181350"/>
              <a:ext cx="103188" cy="415925"/>
            </a:xfrm>
            <a:custGeom>
              <a:avLst/>
              <a:gdLst>
                <a:gd name="T0" fmla="*/ 9 w 16"/>
                <a:gd name="T1" fmla="*/ 1 h 64"/>
                <a:gd name="T2" fmla="*/ 2 w 16"/>
                <a:gd name="T3" fmla="*/ 20 h 64"/>
                <a:gd name="T4" fmla="*/ 4 w 16"/>
                <a:gd name="T5" fmla="*/ 33 h 64"/>
                <a:gd name="T6" fmla="*/ 3 w 16"/>
                <a:gd name="T7" fmla="*/ 35 h 64"/>
                <a:gd name="T8" fmla="*/ 3 w 16"/>
                <a:gd name="T9" fmla="*/ 54 h 64"/>
                <a:gd name="T10" fmla="*/ 2 w 16"/>
                <a:gd name="T11" fmla="*/ 56 h 64"/>
                <a:gd name="T12" fmla="*/ 0 w 16"/>
                <a:gd name="T13" fmla="*/ 62 h 64"/>
                <a:gd name="T14" fmla="*/ 1 w 16"/>
                <a:gd name="T15" fmla="*/ 63 h 64"/>
                <a:gd name="T16" fmla="*/ 5 w 16"/>
                <a:gd name="T17" fmla="*/ 63 h 64"/>
                <a:gd name="T18" fmla="*/ 6 w 16"/>
                <a:gd name="T19" fmla="*/ 62 h 64"/>
                <a:gd name="T20" fmla="*/ 8 w 16"/>
                <a:gd name="T21" fmla="*/ 58 h 64"/>
                <a:gd name="T22" fmla="*/ 10 w 16"/>
                <a:gd name="T23" fmla="*/ 51 h 64"/>
                <a:gd name="T24" fmla="*/ 14 w 16"/>
                <a:gd name="T25" fmla="*/ 41 h 64"/>
                <a:gd name="T26" fmla="*/ 8 w 16"/>
                <a:gd name="T27" fmla="*/ 49 h 64"/>
                <a:gd name="T28" fmla="*/ 14 w 16"/>
                <a:gd name="T29" fmla="*/ 38 h 64"/>
                <a:gd name="T30" fmla="*/ 8 w 16"/>
                <a:gd name="T31" fmla="*/ 44 h 64"/>
                <a:gd name="T32" fmla="*/ 7 w 16"/>
                <a:gd name="T33" fmla="*/ 41 h 64"/>
                <a:gd name="T34" fmla="*/ 12 w 16"/>
                <a:gd name="T35" fmla="*/ 31 h 64"/>
                <a:gd name="T36" fmla="*/ 6 w 16"/>
                <a:gd name="T37" fmla="*/ 39 h 64"/>
                <a:gd name="T38" fmla="*/ 7 w 16"/>
                <a:gd name="T39" fmla="*/ 32 h 64"/>
                <a:gd name="T40" fmla="*/ 9 w 16"/>
                <a:gd name="T41" fmla="*/ 26 h 64"/>
                <a:gd name="T42" fmla="*/ 6 w 16"/>
                <a:gd name="T43" fmla="*/ 26 h 64"/>
                <a:gd name="T44" fmla="*/ 9 w 16"/>
                <a:gd name="T45" fmla="*/ 20 h 64"/>
                <a:gd name="T46" fmla="*/ 16 w 16"/>
                <a:gd name="T47" fmla="*/ 5 h 64"/>
                <a:gd name="T48" fmla="*/ 16 w 16"/>
                <a:gd name="T49" fmla="*/ 3 h 64"/>
                <a:gd name="T50" fmla="*/ 16 w 16"/>
                <a:gd name="T51" fmla="*/ 0 h 64"/>
                <a:gd name="T52" fmla="*/ 9 w 16"/>
                <a:gd name="T53"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64">
                  <a:moveTo>
                    <a:pt x="9" y="1"/>
                  </a:moveTo>
                  <a:cubicBezTo>
                    <a:pt x="2" y="20"/>
                    <a:pt x="2" y="20"/>
                    <a:pt x="2" y="20"/>
                  </a:cubicBezTo>
                  <a:cubicBezTo>
                    <a:pt x="2" y="20"/>
                    <a:pt x="3" y="31"/>
                    <a:pt x="4" y="33"/>
                  </a:cubicBezTo>
                  <a:cubicBezTo>
                    <a:pt x="4" y="33"/>
                    <a:pt x="3" y="34"/>
                    <a:pt x="3" y="35"/>
                  </a:cubicBezTo>
                  <a:cubicBezTo>
                    <a:pt x="3" y="35"/>
                    <a:pt x="3" y="53"/>
                    <a:pt x="3" y="54"/>
                  </a:cubicBezTo>
                  <a:cubicBezTo>
                    <a:pt x="3" y="54"/>
                    <a:pt x="3" y="54"/>
                    <a:pt x="2" y="56"/>
                  </a:cubicBezTo>
                  <a:cubicBezTo>
                    <a:pt x="2" y="56"/>
                    <a:pt x="0" y="60"/>
                    <a:pt x="0" y="62"/>
                  </a:cubicBezTo>
                  <a:cubicBezTo>
                    <a:pt x="0" y="62"/>
                    <a:pt x="0" y="62"/>
                    <a:pt x="1" y="63"/>
                  </a:cubicBezTo>
                  <a:cubicBezTo>
                    <a:pt x="2" y="64"/>
                    <a:pt x="3" y="63"/>
                    <a:pt x="5" y="63"/>
                  </a:cubicBezTo>
                  <a:cubicBezTo>
                    <a:pt x="5" y="63"/>
                    <a:pt x="6" y="63"/>
                    <a:pt x="6" y="62"/>
                  </a:cubicBezTo>
                  <a:cubicBezTo>
                    <a:pt x="7" y="60"/>
                    <a:pt x="7" y="58"/>
                    <a:pt x="8" y="58"/>
                  </a:cubicBezTo>
                  <a:cubicBezTo>
                    <a:pt x="10" y="56"/>
                    <a:pt x="11" y="53"/>
                    <a:pt x="10" y="51"/>
                  </a:cubicBezTo>
                  <a:cubicBezTo>
                    <a:pt x="10" y="50"/>
                    <a:pt x="14" y="41"/>
                    <a:pt x="14" y="41"/>
                  </a:cubicBezTo>
                  <a:cubicBezTo>
                    <a:pt x="8" y="49"/>
                    <a:pt x="8" y="49"/>
                    <a:pt x="8" y="49"/>
                  </a:cubicBezTo>
                  <a:cubicBezTo>
                    <a:pt x="14" y="38"/>
                    <a:pt x="14" y="38"/>
                    <a:pt x="14" y="38"/>
                  </a:cubicBezTo>
                  <a:cubicBezTo>
                    <a:pt x="8" y="44"/>
                    <a:pt x="8" y="44"/>
                    <a:pt x="8" y="44"/>
                  </a:cubicBezTo>
                  <a:cubicBezTo>
                    <a:pt x="8" y="44"/>
                    <a:pt x="6" y="44"/>
                    <a:pt x="7" y="41"/>
                  </a:cubicBezTo>
                  <a:cubicBezTo>
                    <a:pt x="8" y="40"/>
                    <a:pt x="10" y="35"/>
                    <a:pt x="12" y="31"/>
                  </a:cubicBezTo>
                  <a:cubicBezTo>
                    <a:pt x="10" y="35"/>
                    <a:pt x="6" y="39"/>
                    <a:pt x="6" y="39"/>
                  </a:cubicBezTo>
                  <a:cubicBezTo>
                    <a:pt x="6" y="39"/>
                    <a:pt x="7" y="33"/>
                    <a:pt x="7" y="32"/>
                  </a:cubicBezTo>
                  <a:cubicBezTo>
                    <a:pt x="7" y="32"/>
                    <a:pt x="9" y="26"/>
                    <a:pt x="9" y="26"/>
                  </a:cubicBezTo>
                  <a:cubicBezTo>
                    <a:pt x="6" y="26"/>
                    <a:pt x="6" y="26"/>
                    <a:pt x="6" y="26"/>
                  </a:cubicBezTo>
                  <a:cubicBezTo>
                    <a:pt x="6" y="26"/>
                    <a:pt x="10" y="22"/>
                    <a:pt x="9" y="20"/>
                  </a:cubicBezTo>
                  <a:cubicBezTo>
                    <a:pt x="9" y="19"/>
                    <a:pt x="13" y="11"/>
                    <a:pt x="16" y="5"/>
                  </a:cubicBezTo>
                  <a:cubicBezTo>
                    <a:pt x="16" y="4"/>
                    <a:pt x="16" y="4"/>
                    <a:pt x="16" y="3"/>
                  </a:cubicBezTo>
                  <a:cubicBezTo>
                    <a:pt x="16" y="0"/>
                    <a:pt x="16" y="0"/>
                    <a:pt x="16" y="0"/>
                  </a:cubicBezTo>
                  <a:lnTo>
                    <a:pt x="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71">
              <a:extLst>
                <a:ext uri="{FF2B5EF4-FFF2-40B4-BE49-F238E27FC236}">
                  <a16:creationId xmlns="" xmlns:a16="http://schemas.microsoft.com/office/drawing/2014/main" id="{43DD2C8C-3E66-454F-9E2F-4BB1FA1BDDDD}"/>
                </a:ext>
              </a:extLst>
            </p:cNvPr>
            <p:cNvSpPr>
              <a:spLocks/>
            </p:cNvSpPr>
            <p:nvPr/>
          </p:nvSpPr>
          <p:spPr bwMode="auto">
            <a:xfrm>
              <a:off x="7862888" y="3355975"/>
              <a:ext cx="12700" cy="26988"/>
            </a:xfrm>
            <a:custGeom>
              <a:avLst/>
              <a:gdLst>
                <a:gd name="T0" fmla="*/ 0 w 2"/>
                <a:gd name="T1" fmla="*/ 4 h 4"/>
                <a:gd name="T2" fmla="*/ 1 w 2"/>
                <a:gd name="T3" fmla="*/ 0 h 4"/>
                <a:gd name="T4" fmla="*/ 0 w 2"/>
                <a:gd name="T5" fmla="*/ 4 h 4"/>
              </a:gdLst>
              <a:ahLst/>
              <a:cxnLst>
                <a:cxn ang="0">
                  <a:pos x="T0" y="T1"/>
                </a:cxn>
                <a:cxn ang="0">
                  <a:pos x="T2" y="T3"/>
                </a:cxn>
                <a:cxn ang="0">
                  <a:pos x="T4" y="T5"/>
                </a:cxn>
              </a:cxnLst>
              <a:rect l="0" t="0" r="r" b="b"/>
              <a:pathLst>
                <a:path w="2" h="4">
                  <a:moveTo>
                    <a:pt x="0" y="4"/>
                  </a:moveTo>
                  <a:cubicBezTo>
                    <a:pt x="1" y="2"/>
                    <a:pt x="1" y="0"/>
                    <a:pt x="1" y="0"/>
                  </a:cubicBezTo>
                  <a:cubicBezTo>
                    <a:pt x="1" y="0"/>
                    <a:pt x="2"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2">
              <a:extLst>
                <a:ext uri="{FF2B5EF4-FFF2-40B4-BE49-F238E27FC236}">
                  <a16:creationId xmlns="" xmlns:a16="http://schemas.microsoft.com/office/drawing/2014/main" id="{7AABFDF3-3EA5-41F6-8522-07A7C189F2E3}"/>
                </a:ext>
              </a:extLst>
            </p:cNvPr>
            <p:cNvSpPr>
              <a:spLocks/>
            </p:cNvSpPr>
            <p:nvPr/>
          </p:nvSpPr>
          <p:spPr bwMode="auto">
            <a:xfrm>
              <a:off x="7713663" y="3175000"/>
              <a:ext cx="155575" cy="460375"/>
            </a:xfrm>
            <a:custGeom>
              <a:avLst/>
              <a:gdLst>
                <a:gd name="T0" fmla="*/ 6 w 24"/>
                <a:gd name="T1" fmla="*/ 71 h 71"/>
                <a:gd name="T2" fmla="*/ 12 w 24"/>
                <a:gd name="T3" fmla="*/ 69 h 71"/>
                <a:gd name="T4" fmla="*/ 10 w 24"/>
                <a:gd name="T5" fmla="*/ 64 h 71"/>
                <a:gd name="T6" fmla="*/ 9 w 24"/>
                <a:gd name="T7" fmla="*/ 59 h 71"/>
                <a:gd name="T8" fmla="*/ 12 w 24"/>
                <a:gd name="T9" fmla="*/ 42 h 71"/>
                <a:gd name="T10" fmla="*/ 14 w 24"/>
                <a:gd name="T11" fmla="*/ 32 h 71"/>
                <a:gd name="T12" fmla="*/ 18 w 24"/>
                <a:gd name="T13" fmla="*/ 19 h 71"/>
                <a:gd name="T14" fmla="*/ 23 w 24"/>
                <a:gd name="T15" fmla="*/ 5 h 71"/>
                <a:gd name="T16" fmla="*/ 22 w 24"/>
                <a:gd name="T17" fmla="*/ 1 h 71"/>
                <a:gd name="T18" fmla="*/ 3 w 24"/>
                <a:gd name="T19" fmla="*/ 0 h 71"/>
                <a:gd name="T20" fmla="*/ 1 w 24"/>
                <a:gd name="T21" fmla="*/ 14 h 71"/>
                <a:gd name="T22" fmla="*/ 2 w 24"/>
                <a:gd name="T23" fmla="*/ 24 h 71"/>
                <a:gd name="T24" fmla="*/ 2 w 24"/>
                <a:gd name="T25" fmla="*/ 35 h 71"/>
                <a:gd name="T26" fmla="*/ 0 w 24"/>
                <a:gd name="T27" fmla="*/ 62 h 71"/>
                <a:gd name="T28" fmla="*/ 1 w 24"/>
                <a:gd name="T29" fmla="*/ 66 h 71"/>
                <a:gd name="T30" fmla="*/ 0 w 24"/>
                <a:gd name="T31" fmla="*/ 68 h 71"/>
                <a:gd name="T32" fmla="*/ 6 w 24"/>
                <a:gd name="T3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71">
                  <a:moveTo>
                    <a:pt x="6" y="71"/>
                  </a:moveTo>
                  <a:cubicBezTo>
                    <a:pt x="7" y="71"/>
                    <a:pt x="11" y="70"/>
                    <a:pt x="12" y="69"/>
                  </a:cubicBezTo>
                  <a:cubicBezTo>
                    <a:pt x="12" y="68"/>
                    <a:pt x="12" y="66"/>
                    <a:pt x="10" y="64"/>
                  </a:cubicBezTo>
                  <a:cubicBezTo>
                    <a:pt x="8" y="63"/>
                    <a:pt x="9" y="59"/>
                    <a:pt x="9" y="59"/>
                  </a:cubicBezTo>
                  <a:cubicBezTo>
                    <a:pt x="9" y="59"/>
                    <a:pt x="12" y="44"/>
                    <a:pt x="12" y="42"/>
                  </a:cubicBezTo>
                  <a:cubicBezTo>
                    <a:pt x="12" y="39"/>
                    <a:pt x="14" y="33"/>
                    <a:pt x="14" y="32"/>
                  </a:cubicBezTo>
                  <a:cubicBezTo>
                    <a:pt x="13" y="31"/>
                    <a:pt x="17" y="20"/>
                    <a:pt x="18" y="19"/>
                  </a:cubicBezTo>
                  <a:cubicBezTo>
                    <a:pt x="19" y="18"/>
                    <a:pt x="23" y="7"/>
                    <a:pt x="23" y="5"/>
                  </a:cubicBezTo>
                  <a:cubicBezTo>
                    <a:pt x="24" y="2"/>
                    <a:pt x="22" y="1"/>
                    <a:pt x="22" y="1"/>
                  </a:cubicBezTo>
                  <a:cubicBezTo>
                    <a:pt x="3" y="0"/>
                    <a:pt x="3" y="0"/>
                    <a:pt x="3" y="0"/>
                  </a:cubicBezTo>
                  <a:cubicBezTo>
                    <a:pt x="3" y="0"/>
                    <a:pt x="0" y="11"/>
                    <a:pt x="1" y="14"/>
                  </a:cubicBezTo>
                  <a:cubicBezTo>
                    <a:pt x="2" y="17"/>
                    <a:pt x="2" y="22"/>
                    <a:pt x="2" y="24"/>
                  </a:cubicBezTo>
                  <a:cubicBezTo>
                    <a:pt x="2" y="25"/>
                    <a:pt x="3" y="31"/>
                    <a:pt x="2" y="35"/>
                  </a:cubicBezTo>
                  <a:cubicBezTo>
                    <a:pt x="1" y="40"/>
                    <a:pt x="0" y="61"/>
                    <a:pt x="0" y="62"/>
                  </a:cubicBezTo>
                  <a:cubicBezTo>
                    <a:pt x="0" y="63"/>
                    <a:pt x="1" y="66"/>
                    <a:pt x="1" y="66"/>
                  </a:cubicBezTo>
                  <a:cubicBezTo>
                    <a:pt x="0" y="68"/>
                    <a:pt x="0" y="68"/>
                    <a:pt x="0" y="68"/>
                  </a:cubicBezTo>
                  <a:cubicBezTo>
                    <a:pt x="0" y="68"/>
                    <a:pt x="1" y="70"/>
                    <a:pt x="6" y="71"/>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3">
              <a:extLst>
                <a:ext uri="{FF2B5EF4-FFF2-40B4-BE49-F238E27FC236}">
                  <a16:creationId xmlns="" xmlns:a16="http://schemas.microsoft.com/office/drawing/2014/main" id="{B7CB99DE-850E-4E80-B3AB-B7CEC13C139B}"/>
                </a:ext>
              </a:extLst>
            </p:cNvPr>
            <p:cNvSpPr>
              <a:spLocks/>
            </p:cNvSpPr>
            <p:nvPr/>
          </p:nvSpPr>
          <p:spPr bwMode="auto">
            <a:xfrm>
              <a:off x="7720013" y="3154363"/>
              <a:ext cx="169863" cy="46038"/>
            </a:xfrm>
            <a:custGeom>
              <a:avLst/>
              <a:gdLst>
                <a:gd name="T0" fmla="*/ 0 w 26"/>
                <a:gd name="T1" fmla="*/ 7 h 7"/>
                <a:gd name="T2" fmla="*/ 9 w 26"/>
                <a:gd name="T3" fmla="*/ 7 h 7"/>
                <a:gd name="T4" fmla="*/ 19 w 26"/>
                <a:gd name="T5" fmla="*/ 6 h 7"/>
                <a:gd name="T6" fmla="*/ 25 w 26"/>
                <a:gd name="T7" fmla="*/ 4 h 7"/>
                <a:gd name="T8" fmla="*/ 24 w 26"/>
                <a:gd name="T9" fmla="*/ 0 h 7"/>
                <a:gd name="T10" fmla="*/ 20 w 26"/>
                <a:gd name="T11" fmla="*/ 3 h 7"/>
                <a:gd name="T12" fmla="*/ 3 w 26"/>
                <a:gd name="T13" fmla="*/ 1 h 7"/>
                <a:gd name="T14" fmla="*/ 0 w 2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7">
                  <a:moveTo>
                    <a:pt x="0" y="7"/>
                  </a:moveTo>
                  <a:cubicBezTo>
                    <a:pt x="0" y="7"/>
                    <a:pt x="8" y="6"/>
                    <a:pt x="9" y="7"/>
                  </a:cubicBezTo>
                  <a:cubicBezTo>
                    <a:pt x="10" y="7"/>
                    <a:pt x="19" y="6"/>
                    <a:pt x="19" y="6"/>
                  </a:cubicBezTo>
                  <a:cubicBezTo>
                    <a:pt x="19" y="6"/>
                    <a:pt x="24" y="5"/>
                    <a:pt x="25" y="4"/>
                  </a:cubicBezTo>
                  <a:cubicBezTo>
                    <a:pt x="25" y="4"/>
                    <a:pt x="26" y="1"/>
                    <a:pt x="24" y="0"/>
                  </a:cubicBezTo>
                  <a:cubicBezTo>
                    <a:pt x="24" y="0"/>
                    <a:pt x="22" y="2"/>
                    <a:pt x="20" y="3"/>
                  </a:cubicBezTo>
                  <a:cubicBezTo>
                    <a:pt x="20" y="3"/>
                    <a:pt x="5" y="2"/>
                    <a:pt x="3" y="1"/>
                  </a:cubicBezTo>
                  <a:cubicBezTo>
                    <a:pt x="3" y="1"/>
                    <a:pt x="1" y="2"/>
                    <a:pt x="0"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4">
              <a:extLst>
                <a:ext uri="{FF2B5EF4-FFF2-40B4-BE49-F238E27FC236}">
                  <a16:creationId xmlns="" xmlns:a16="http://schemas.microsoft.com/office/drawing/2014/main" id="{FED76765-D7F6-4A86-9060-47FA12DC8790}"/>
                </a:ext>
              </a:extLst>
            </p:cNvPr>
            <p:cNvSpPr>
              <a:spLocks/>
            </p:cNvSpPr>
            <p:nvPr/>
          </p:nvSpPr>
          <p:spPr bwMode="auto">
            <a:xfrm>
              <a:off x="7999413" y="2868613"/>
              <a:ext cx="71438" cy="71438"/>
            </a:xfrm>
            <a:custGeom>
              <a:avLst/>
              <a:gdLst>
                <a:gd name="T0" fmla="*/ 3 w 11"/>
                <a:gd name="T1" fmla="*/ 10 h 11"/>
                <a:gd name="T2" fmla="*/ 8 w 11"/>
                <a:gd name="T3" fmla="*/ 8 h 11"/>
                <a:gd name="T4" fmla="*/ 10 w 11"/>
                <a:gd name="T5" fmla="*/ 2 h 11"/>
                <a:gd name="T6" fmla="*/ 10 w 11"/>
                <a:gd name="T7" fmla="*/ 0 h 11"/>
                <a:gd name="T8" fmla="*/ 8 w 11"/>
                <a:gd name="T9" fmla="*/ 0 h 11"/>
                <a:gd name="T10" fmla="*/ 6 w 11"/>
                <a:gd name="T11" fmla="*/ 2 h 11"/>
                <a:gd name="T12" fmla="*/ 3 w 11"/>
                <a:gd name="T13" fmla="*/ 4 h 11"/>
                <a:gd name="T14" fmla="*/ 3 w 11"/>
                <a:gd name="T15" fmla="*/ 1 h 11"/>
                <a:gd name="T16" fmla="*/ 2 w 11"/>
                <a:gd name="T17" fmla="*/ 3 h 11"/>
                <a:gd name="T18" fmla="*/ 1 w 11"/>
                <a:gd name="T19" fmla="*/ 5 h 11"/>
                <a:gd name="T20" fmla="*/ 1 w 11"/>
                <a:gd name="T21" fmla="*/ 7 h 11"/>
                <a:gd name="T22" fmla="*/ 3 w 11"/>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1">
                  <a:moveTo>
                    <a:pt x="3" y="10"/>
                  </a:moveTo>
                  <a:cubicBezTo>
                    <a:pt x="3" y="10"/>
                    <a:pt x="7" y="10"/>
                    <a:pt x="8" y="8"/>
                  </a:cubicBezTo>
                  <a:cubicBezTo>
                    <a:pt x="8" y="8"/>
                    <a:pt x="11" y="3"/>
                    <a:pt x="10" y="2"/>
                  </a:cubicBezTo>
                  <a:cubicBezTo>
                    <a:pt x="10" y="2"/>
                    <a:pt x="11" y="1"/>
                    <a:pt x="10" y="0"/>
                  </a:cubicBezTo>
                  <a:cubicBezTo>
                    <a:pt x="10" y="0"/>
                    <a:pt x="9" y="0"/>
                    <a:pt x="8" y="0"/>
                  </a:cubicBezTo>
                  <a:cubicBezTo>
                    <a:pt x="8" y="0"/>
                    <a:pt x="8" y="0"/>
                    <a:pt x="6" y="2"/>
                  </a:cubicBezTo>
                  <a:cubicBezTo>
                    <a:pt x="3" y="4"/>
                    <a:pt x="3" y="4"/>
                    <a:pt x="3" y="4"/>
                  </a:cubicBezTo>
                  <a:cubicBezTo>
                    <a:pt x="3" y="4"/>
                    <a:pt x="5" y="2"/>
                    <a:pt x="3" y="1"/>
                  </a:cubicBezTo>
                  <a:cubicBezTo>
                    <a:pt x="2" y="3"/>
                    <a:pt x="2" y="3"/>
                    <a:pt x="2" y="3"/>
                  </a:cubicBezTo>
                  <a:cubicBezTo>
                    <a:pt x="2" y="3"/>
                    <a:pt x="0" y="4"/>
                    <a:pt x="1" y="5"/>
                  </a:cubicBezTo>
                  <a:cubicBezTo>
                    <a:pt x="1" y="7"/>
                    <a:pt x="1" y="7"/>
                    <a:pt x="1" y="7"/>
                  </a:cubicBezTo>
                  <a:cubicBezTo>
                    <a:pt x="1" y="7"/>
                    <a:pt x="2" y="11"/>
                    <a:pt x="3" y="10"/>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75">
              <a:extLst>
                <a:ext uri="{FF2B5EF4-FFF2-40B4-BE49-F238E27FC236}">
                  <a16:creationId xmlns="" xmlns:a16="http://schemas.microsoft.com/office/drawing/2014/main" id="{4353F12E-8234-4629-BF3A-A0157BD98E43}"/>
                </a:ext>
              </a:extLst>
            </p:cNvPr>
            <p:cNvSpPr>
              <a:spLocks/>
            </p:cNvSpPr>
            <p:nvPr/>
          </p:nvSpPr>
          <p:spPr bwMode="auto">
            <a:xfrm>
              <a:off x="7713663" y="3175000"/>
              <a:ext cx="77788" cy="460375"/>
            </a:xfrm>
            <a:custGeom>
              <a:avLst/>
              <a:gdLst>
                <a:gd name="T0" fmla="*/ 3 w 12"/>
                <a:gd name="T1" fmla="*/ 0 h 71"/>
                <a:gd name="T2" fmla="*/ 1 w 12"/>
                <a:gd name="T3" fmla="*/ 14 h 71"/>
                <a:gd name="T4" fmla="*/ 2 w 12"/>
                <a:gd name="T5" fmla="*/ 24 h 71"/>
                <a:gd name="T6" fmla="*/ 2 w 12"/>
                <a:gd name="T7" fmla="*/ 35 h 71"/>
                <a:gd name="T8" fmla="*/ 0 w 12"/>
                <a:gd name="T9" fmla="*/ 62 h 71"/>
                <a:gd name="T10" fmla="*/ 1 w 12"/>
                <a:gd name="T11" fmla="*/ 66 h 71"/>
                <a:gd name="T12" fmla="*/ 0 w 12"/>
                <a:gd name="T13" fmla="*/ 68 h 71"/>
                <a:gd name="T14" fmla="*/ 6 w 12"/>
                <a:gd name="T15" fmla="*/ 71 h 71"/>
                <a:gd name="T16" fmla="*/ 8 w 12"/>
                <a:gd name="T17" fmla="*/ 71 h 71"/>
                <a:gd name="T18" fmla="*/ 8 w 12"/>
                <a:gd name="T19" fmla="*/ 68 h 71"/>
                <a:gd name="T20" fmla="*/ 4 w 12"/>
                <a:gd name="T21" fmla="*/ 67 h 71"/>
                <a:gd name="T22" fmla="*/ 8 w 12"/>
                <a:gd name="T23" fmla="*/ 64 h 71"/>
                <a:gd name="T24" fmla="*/ 8 w 12"/>
                <a:gd name="T25" fmla="*/ 53 h 71"/>
                <a:gd name="T26" fmla="*/ 9 w 12"/>
                <a:gd name="T27" fmla="*/ 57 h 71"/>
                <a:gd name="T28" fmla="*/ 9 w 12"/>
                <a:gd name="T29" fmla="*/ 56 h 71"/>
                <a:gd name="T30" fmla="*/ 10 w 12"/>
                <a:gd name="T31" fmla="*/ 43 h 71"/>
                <a:gd name="T32" fmla="*/ 9 w 12"/>
                <a:gd name="T33" fmla="*/ 36 h 71"/>
                <a:gd name="T34" fmla="*/ 9 w 12"/>
                <a:gd name="T35" fmla="*/ 41 h 71"/>
                <a:gd name="T36" fmla="*/ 8 w 12"/>
                <a:gd name="T37" fmla="*/ 47 h 71"/>
                <a:gd name="T38" fmla="*/ 8 w 12"/>
                <a:gd name="T39" fmla="*/ 30 h 71"/>
                <a:gd name="T40" fmla="*/ 12 w 12"/>
                <a:gd name="T41" fmla="*/ 28 h 71"/>
                <a:gd name="T42" fmla="*/ 8 w 12"/>
                <a:gd name="T43" fmla="*/ 24 h 71"/>
                <a:gd name="T44" fmla="*/ 10 w 12"/>
                <a:gd name="T45" fmla="*/ 15 h 71"/>
                <a:gd name="T46" fmla="*/ 7 w 12"/>
                <a:gd name="T47" fmla="*/ 13 h 71"/>
                <a:gd name="T48" fmla="*/ 11 w 12"/>
                <a:gd name="T49" fmla="*/ 0 h 71"/>
                <a:gd name="T50" fmla="*/ 3 w 12"/>
                <a:gd name="T5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71">
                  <a:moveTo>
                    <a:pt x="3" y="0"/>
                  </a:moveTo>
                  <a:cubicBezTo>
                    <a:pt x="3" y="0"/>
                    <a:pt x="0" y="11"/>
                    <a:pt x="1" y="14"/>
                  </a:cubicBezTo>
                  <a:cubicBezTo>
                    <a:pt x="2" y="17"/>
                    <a:pt x="2" y="22"/>
                    <a:pt x="2" y="24"/>
                  </a:cubicBezTo>
                  <a:cubicBezTo>
                    <a:pt x="2" y="25"/>
                    <a:pt x="3" y="31"/>
                    <a:pt x="2" y="35"/>
                  </a:cubicBezTo>
                  <a:cubicBezTo>
                    <a:pt x="1" y="40"/>
                    <a:pt x="0" y="61"/>
                    <a:pt x="0" y="62"/>
                  </a:cubicBezTo>
                  <a:cubicBezTo>
                    <a:pt x="0" y="63"/>
                    <a:pt x="1" y="66"/>
                    <a:pt x="1" y="66"/>
                  </a:cubicBezTo>
                  <a:cubicBezTo>
                    <a:pt x="0" y="68"/>
                    <a:pt x="0" y="68"/>
                    <a:pt x="0" y="68"/>
                  </a:cubicBezTo>
                  <a:cubicBezTo>
                    <a:pt x="0" y="68"/>
                    <a:pt x="1" y="70"/>
                    <a:pt x="6" y="71"/>
                  </a:cubicBezTo>
                  <a:cubicBezTo>
                    <a:pt x="6" y="71"/>
                    <a:pt x="7" y="71"/>
                    <a:pt x="8" y="71"/>
                  </a:cubicBezTo>
                  <a:cubicBezTo>
                    <a:pt x="8" y="70"/>
                    <a:pt x="8" y="68"/>
                    <a:pt x="8" y="68"/>
                  </a:cubicBezTo>
                  <a:cubicBezTo>
                    <a:pt x="7" y="67"/>
                    <a:pt x="4" y="67"/>
                    <a:pt x="4" y="67"/>
                  </a:cubicBezTo>
                  <a:cubicBezTo>
                    <a:pt x="8" y="64"/>
                    <a:pt x="8" y="64"/>
                    <a:pt x="8" y="64"/>
                  </a:cubicBezTo>
                  <a:cubicBezTo>
                    <a:pt x="5" y="60"/>
                    <a:pt x="8" y="53"/>
                    <a:pt x="8" y="53"/>
                  </a:cubicBezTo>
                  <a:cubicBezTo>
                    <a:pt x="8" y="54"/>
                    <a:pt x="9" y="56"/>
                    <a:pt x="9" y="57"/>
                  </a:cubicBezTo>
                  <a:cubicBezTo>
                    <a:pt x="9" y="57"/>
                    <a:pt x="9" y="57"/>
                    <a:pt x="9" y="56"/>
                  </a:cubicBezTo>
                  <a:cubicBezTo>
                    <a:pt x="9" y="52"/>
                    <a:pt x="10" y="43"/>
                    <a:pt x="10" y="43"/>
                  </a:cubicBezTo>
                  <a:cubicBezTo>
                    <a:pt x="10" y="41"/>
                    <a:pt x="9" y="36"/>
                    <a:pt x="9" y="36"/>
                  </a:cubicBezTo>
                  <a:cubicBezTo>
                    <a:pt x="9" y="41"/>
                    <a:pt x="9" y="41"/>
                    <a:pt x="9" y="41"/>
                  </a:cubicBezTo>
                  <a:cubicBezTo>
                    <a:pt x="10" y="47"/>
                    <a:pt x="8" y="47"/>
                    <a:pt x="8" y="47"/>
                  </a:cubicBezTo>
                  <a:cubicBezTo>
                    <a:pt x="4" y="43"/>
                    <a:pt x="8" y="34"/>
                    <a:pt x="8" y="30"/>
                  </a:cubicBezTo>
                  <a:cubicBezTo>
                    <a:pt x="7" y="27"/>
                    <a:pt x="12" y="28"/>
                    <a:pt x="12" y="28"/>
                  </a:cubicBezTo>
                  <a:cubicBezTo>
                    <a:pt x="12" y="28"/>
                    <a:pt x="8" y="27"/>
                    <a:pt x="8" y="24"/>
                  </a:cubicBezTo>
                  <a:cubicBezTo>
                    <a:pt x="7" y="20"/>
                    <a:pt x="10" y="15"/>
                    <a:pt x="10" y="15"/>
                  </a:cubicBezTo>
                  <a:cubicBezTo>
                    <a:pt x="10" y="15"/>
                    <a:pt x="7" y="16"/>
                    <a:pt x="7" y="13"/>
                  </a:cubicBezTo>
                  <a:cubicBezTo>
                    <a:pt x="6" y="11"/>
                    <a:pt x="9" y="4"/>
                    <a:pt x="11" y="0"/>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76">
              <a:extLst>
                <a:ext uri="{FF2B5EF4-FFF2-40B4-BE49-F238E27FC236}">
                  <a16:creationId xmlns="" xmlns:a16="http://schemas.microsoft.com/office/drawing/2014/main" id="{946AC9A8-CB71-47ED-A162-9CF217958981}"/>
                </a:ext>
              </a:extLst>
            </p:cNvPr>
            <p:cNvSpPr>
              <a:spLocks/>
            </p:cNvSpPr>
            <p:nvPr/>
          </p:nvSpPr>
          <p:spPr bwMode="auto">
            <a:xfrm>
              <a:off x="7766050" y="3175000"/>
              <a:ext cx="103188" cy="155575"/>
            </a:xfrm>
            <a:custGeom>
              <a:avLst/>
              <a:gdLst>
                <a:gd name="T0" fmla="*/ 1 w 16"/>
                <a:gd name="T1" fmla="*/ 0 h 24"/>
                <a:gd name="T2" fmla="*/ 0 w 16"/>
                <a:gd name="T3" fmla="*/ 4 h 24"/>
                <a:gd name="T4" fmla="*/ 9 w 16"/>
                <a:gd name="T5" fmla="*/ 6 h 24"/>
                <a:gd name="T6" fmla="*/ 10 w 16"/>
                <a:gd name="T7" fmla="*/ 15 h 24"/>
                <a:gd name="T8" fmla="*/ 7 w 16"/>
                <a:gd name="T9" fmla="*/ 18 h 24"/>
                <a:gd name="T10" fmla="*/ 8 w 16"/>
                <a:gd name="T11" fmla="*/ 24 h 24"/>
                <a:gd name="T12" fmla="*/ 10 w 16"/>
                <a:gd name="T13" fmla="*/ 19 h 24"/>
                <a:gd name="T14" fmla="*/ 15 w 16"/>
                <a:gd name="T15" fmla="*/ 5 h 24"/>
                <a:gd name="T16" fmla="*/ 14 w 16"/>
                <a:gd name="T17" fmla="*/ 1 h 24"/>
                <a:gd name="T18" fmla="*/ 1 w 16"/>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4">
                  <a:moveTo>
                    <a:pt x="1" y="0"/>
                  </a:moveTo>
                  <a:cubicBezTo>
                    <a:pt x="0" y="4"/>
                    <a:pt x="0" y="4"/>
                    <a:pt x="0" y="4"/>
                  </a:cubicBezTo>
                  <a:cubicBezTo>
                    <a:pt x="8" y="10"/>
                    <a:pt x="9" y="6"/>
                    <a:pt x="9" y="6"/>
                  </a:cubicBezTo>
                  <a:cubicBezTo>
                    <a:pt x="9" y="6"/>
                    <a:pt x="11" y="12"/>
                    <a:pt x="10" y="15"/>
                  </a:cubicBezTo>
                  <a:cubicBezTo>
                    <a:pt x="10" y="17"/>
                    <a:pt x="7" y="18"/>
                    <a:pt x="7" y="18"/>
                  </a:cubicBezTo>
                  <a:cubicBezTo>
                    <a:pt x="8" y="18"/>
                    <a:pt x="8" y="21"/>
                    <a:pt x="8" y="24"/>
                  </a:cubicBezTo>
                  <a:cubicBezTo>
                    <a:pt x="9" y="22"/>
                    <a:pt x="10" y="20"/>
                    <a:pt x="10" y="19"/>
                  </a:cubicBezTo>
                  <a:cubicBezTo>
                    <a:pt x="11" y="18"/>
                    <a:pt x="15" y="7"/>
                    <a:pt x="15" y="5"/>
                  </a:cubicBezTo>
                  <a:cubicBezTo>
                    <a:pt x="16" y="2"/>
                    <a:pt x="14" y="1"/>
                    <a:pt x="14" y="1"/>
                  </a:cubicBez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7">
              <a:extLst>
                <a:ext uri="{FF2B5EF4-FFF2-40B4-BE49-F238E27FC236}">
                  <a16:creationId xmlns="" xmlns:a16="http://schemas.microsoft.com/office/drawing/2014/main" id="{C06F8149-63E8-4CFD-9598-694DECE2917F}"/>
                </a:ext>
              </a:extLst>
            </p:cNvPr>
            <p:cNvSpPr>
              <a:spLocks/>
            </p:cNvSpPr>
            <p:nvPr/>
          </p:nvSpPr>
          <p:spPr bwMode="auto">
            <a:xfrm>
              <a:off x="7843838" y="3175000"/>
              <a:ext cx="31750" cy="19050"/>
            </a:xfrm>
            <a:custGeom>
              <a:avLst/>
              <a:gdLst>
                <a:gd name="T0" fmla="*/ 4 w 5"/>
                <a:gd name="T1" fmla="*/ 0 h 3"/>
                <a:gd name="T2" fmla="*/ 4 w 5"/>
                <a:gd name="T3" fmla="*/ 3 h 3"/>
                <a:gd name="T4" fmla="*/ 0 w 5"/>
                <a:gd name="T5" fmla="*/ 3 h 3"/>
                <a:gd name="T6" fmla="*/ 0 w 5"/>
                <a:gd name="T7" fmla="*/ 0 h 3"/>
                <a:gd name="T8" fmla="*/ 4 w 5"/>
                <a:gd name="T9" fmla="*/ 0 h 3"/>
              </a:gdLst>
              <a:ahLst/>
              <a:cxnLst>
                <a:cxn ang="0">
                  <a:pos x="T0" y="T1"/>
                </a:cxn>
                <a:cxn ang="0">
                  <a:pos x="T2" y="T3"/>
                </a:cxn>
                <a:cxn ang="0">
                  <a:pos x="T4" y="T5"/>
                </a:cxn>
                <a:cxn ang="0">
                  <a:pos x="T6" y="T7"/>
                </a:cxn>
                <a:cxn ang="0">
                  <a:pos x="T8" y="T9"/>
                </a:cxn>
              </a:cxnLst>
              <a:rect l="0" t="0" r="r" b="b"/>
              <a:pathLst>
                <a:path w="5" h="3">
                  <a:moveTo>
                    <a:pt x="4" y="0"/>
                  </a:moveTo>
                  <a:cubicBezTo>
                    <a:pt x="4" y="0"/>
                    <a:pt x="5" y="2"/>
                    <a:pt x="4" y="3"/>
                  </a:cubicBezTo>
                  <a:cubicBezTo>
                    <a:pt x="0" y="3"/>
                    <a:pt x="0" y="3"/>
                    <a:pt x="0" y="3"/>
                  </a:cubicBezTo>
                  <a:cubicBezTo>
                    <a:pt x="0" y="0"/>
                    <a:pt x="0" y="0"/>
                    <a:pt x="0" y="0"/>
                  </a:cubicBezTo>
                  <a:lnTo>
                    <a:pt x="4" y="0"/>
                  </a:lnTo>
                  <a:close/>
                </a:path>
              </a:pathLst>
            </a:custGeom>
            <a:solidFill>
              <a:srgbClr val="EAD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78">
              <a:extLst>
                <a:ext uri="{FF2B5EF4-FFF2-40B4-BE49-F238E27FC236}">
                  <a16:creationId xmlns="" xmlns:a16="http://schemas.microsoft.com/office/drawing/2014/main" id="{A0329444-0B33-476A-B19D-6696349C9FFA}"/>
                </a:ext>
              </a:extLst>
            </p:cNvPr>
            <p:cNvSpPr>
              <a:spLocks/>
            </p:cNvSpPr>
            <p:nvPr/>
          </p:nvSpPr>
          <p:spPr bwMode="auto">
            <a:xfrm>
              <a:off x="7739063" y="2914650"/>
              <a:ext cx="142875" cy="260350"/>
            </a:xfrm>
            <a:custGeom>
              <a:avLst/>
              <a:gdLst>
                <a:gd name="T0" fmla="*/ 0 w 22"/>
                <a:gd name="T1" fmla="*/ 35 h 40"/>
                <a:gd name="T2" fmla="*/ 9 w 22"/>
                <a:gd name="T3" fmla="*/ 40 h 40"/>
                <a:gd name="T4" fmla="*/ 19 w 22"/>
                <a:gd name="T5" fmla="*/ 40 h 40"/>
                <a:gd name="T6" fmla="*/ 22 w 22"/>
                <a:gd name="T7" fmla="*/ 35 h 40"/>
                <a:gd name="T8" fmla="*/ 21 w 22"/>
                <a:gd name="T9" fmla="*/ 29 h 40"/>
                <a:gd name="T10" fmla="*/ 20 w 22"/>
                <a:gd name="T11" fmla="*/ 21 h 40"/>
                <a:gd name="T12" fmla="*/ 15 w 22"/>
                <a:gd name="T13" fmla="*/ 8 h 40"/>
                <a:gd name="T14" fmla="*/ 18 w 22"/>
                <a:gd name="T15" fmla="*/ 6 h 40"/>
                <a:gd name="T16" fmla="*/ 12 w 22"/>
                <a:gd name="T17" fmla="*/ 2 h 40"/>
                <a:gd name="T18" fmla="*/ 11 w 22"/>
                <a:gd name="T19" fmla="*/ 8 h 40"/>
                <a:gd name="T20" fmla="*/ 10 w 22"/>
                <a:gd name="T21" fmla="*/ 5 h 40"/>
                <a:gd name="T22" fmla="*/ 4 w 22"/>
                <a:gd name="T23" fmla="*/ 0 h 40"/>
                <a:gd name="T24" fmla="*/ 3 w 22"/>
                <a:gd name="T25" fmla="*/ 1 h 40"/>
                <a:gd name="T26" fmla="*/ 7 w 22"/>
                <a:gd name="T27" fmla="*/ 9 h 40"/>
                <a:gd name="T28" fmla="*/ 4 w 22"/>
                <a:gd name="T29" fmla="*/ 13 h 40"/>
                <a:gd name="T30" fmla="*/ 0 w 22"/>
                <a:gd name="T3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40">
                  <a:moveTo>
                    <a:pt x="0" y="35"/>
                  </a:moveTo>
                  <a:cubicBezTo>
                    <a:pt x="0" y="35"/>
                    <a:pt x="8" y="40"/>
                    <a:pt x="9" y="40"/>
                  </a:cubicBezTo>
                  <a:cubicBezTo>
                    <a:pt x="10" y="40"/>
                    <a:pt x="19" y="40"/>
                    <a:pt x="19" y="40"/>
                  </a:cubicBezTo>
                  <a:cubicBezTo>
                    <a:pt x="19" y="40"/>
                    <a:pt x="21" y="36"/>
                    <a:pt x="22" y="35"/>
                  </a:cubicBezTo>
                  <a:cubicBezTo>
                    <a:pt x="22" y="35"/>
                    <a:pt x="21" y="31"/>
                    <a:pt x="21" y="29"/>
                  </a:cubicBezTo>
                  <a:cubicBezTo>
                    <a:pt x="20" y="27"/>
                    <a:pt x="20" y="22"/>
                    <a:pt x="20" y="21"/>
                  </a:cubicBezTo>
                  <a:cubicBezTo>
                    <a:pt x="19" y="20"/>
                    <a:pt x="21" y="13"/>
                    <a:pt x="15" y="8"/>
                  </a:cubicBezTo>
                  <a:cubicBezTo>
                    <a:pt x="15" y="8"/>
                    <a:pt x="16" y="6"/>
                    <a:pt x="18" y="6"/>
                  </a:cubicBezTo>
                  <a:cubicBezTo>
                    <a:pt x="12" y="2"/>
                    <a:pt x="12" y="2"/>
                    <a:pt x="12" y="2"/>
                  </a:cubicBezTo>
                  <a:cubicBezTo>
                    <a:pt x="12" y="2"/>
                    <a:pt x="12" y="7"/>
                    <a:pt x="11" y="8"/>
                  </a:cubicBezTo>
                  <a:cubicBezTo>
                    <a:pt x="10" y="5"/>
                    <a:pt x="10" y="5"/>
                    <a:pt x="10" y="5"/>
                  </a:cubicBezTo>
                  <a:cubicBezTo>
                    <a:pt x="10" y="5"/>
                    <a:pt x="5" y="0"/>
                    <a:pt x="4" y="0"/>
                  </a:cubicBezTo>
                  <a:cubicBezTo>
                    <a:pt x="3" y="1"/>
                    <a:pt x="3" y="1"/>
                    <a:pt x="3" y="1"/>
                  </a:cubicBezTo>
                  <a:cubicBezTo>
                    <a:pt x="7" y="9"/>
                    <a:pt x="7" y="9"/>
                    <a:pt x="7" y="9"/>
                  </a:cubicBezTo>
                  <a:cubicBezTo>
                    <a:pt x="7" y="9"/>
                    <a:pt x="4" y="12"/>
                    <a:pt x="4" y="13"/>
                  </a:cubicBezTo>
                  <a:cubicBezTo>
                    <a:pt x="4" y="14"/>
                    <a:pt x="0" y="35"/>
                    <a:pt x="0" y="35"/>
                  </a:cubicBezTo>
                  <a:close/>
                </a:path>
              </a:pathLst>
            </a:custGeom>
            <a:solidFill>
              <a:srgbClr val="EEF1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9">
              <a:extLst>
                <a:ext uri="{FF2B5EF4-FFF2-40B4-BE49-F238E27FC236}">
                  <a16:creationId xmlns="" xmlns:a16="http://schemas.microsoft.com/office/drawing/2014/main" id="{24051310-81CA-43E0-8506-832E121F7F5E}"/>
                </a:ext>
              </a:extLst>
            </p:cNvPr>
            <p:cNvSpPr>
              <a:spLocks/>
            </p:cNvSpPr>
            <p:nvPr/>
          </p:nvSpPr>
          <p:spPr bwMode="auto">
            <a:xfrm>
              <a:off x="7739063" y="2946400"/>
              <a:ext cx="98425" cy="228600"/>
            </a:xfrm>
            <a:custGeom>
              <a:avLst/>
              <a:gdLst>
                <a:gd name="T0" fmla="*/ 6 w 15"/>
                <a:gd name="T1" fmla="*/ 4 h 35"/>
                <a:gd name="T2" fmla="*/ 4 w 15"/>
                <a:gd name="T3" fmla="*/ 9 h 35"/>
                <a:gd name="T4" fmla="*/ 0 w 15"/>
                <a:gd name="T5" fmla="*/ 30 h 35"/>
                <a:gd name="T6" fmla="*/ 9 w 15"/>
                <a:gd name="T7" fmla="*/ 35 h 35"/>
                <a:gd name="T8" fmla="*/ 10 w 15"/>
                <a:gd name="T9" fmla="*/ 35 h 35"/>
                <a:gd name="T10" fmla="*/ 8 w 15"/>
                <a:gd name="T11" fmla="*/ 32 h 35"/>
                <a:gd name="T12" fmla="*/ 7 w 15"/>
                <a:gd name="T13" fmla="*/ 29 h 35"/>
                <a:gd name="T14" fmla="*/ 10 w 15"/>
                <a:gd name="T15" fmla="*/ 30 h 35"/>
                <a:gd name="T16" fmla="*/ 8 w 15"/>
                <a:gd name="T17" fmla="*/ 28 h 35"/>
                <a:gd name="T18" fmla="*/ 14 w 15"/>
                <a:gd name="T19" fmla="*/ 35 h 35"/>
                <a:gd name="T20" fmla="*/ 15 w 15"/>
                <a:gd name="T21" fmla="*/ 35 h 35"/>
                <a:gd name="T22" fmla="*/ 8 w 15"/>
                <a:gd name="T23" fmla="*/ 26 h 35"/>
                <a:gd name="T24" fmla="*/ 9 w 15"/>
                <a:gd name="T25" fmla="*/ 24 h 35"/>
                <a:gd name="T26" fmla="*/ 10 w 15"/>
                <a:gd name="T27" fmla="*/ 23 h 35"/>
                <a:gd name="T28" fmla="*/ 14 w 15"/>
                <a:gd name="T29" fmla="*/ 25 h 35"/>
                <a:gd name="T30" fmla="*/ 10 w 15"/>
                <a:gd name="T31" fmla="*/ 21 h 35"/>
                <a:gd name="T32" fmla="*/ 10 w 15"/>
                <a:gd name="T33" fmla="*/ 19 h 35"/>
                <a:gd name="T34" fmla="*/ 14 w 15"/>
                <a:gd name="T35" fmla="*/ 21 h 35"/>
                <a:gd name="T36" fmla="*/ 10 w 15"/>
                <a:gd name="T37" fmla="*/ 17 h 35"/>
                <a:gd name="T38" fmla="*/ 8 w 15"/>
                <a:gd name="T39" fmla="*/ 15 h 35"/>
                <a:gd name="T40" fmla="*/ 12 w 15"/>
                <a:gd name="T41" fmla="*/ 15 h 35"/>
                <a:gd name="T42" fmla="*/ 8 w 15"/>
                <a:gd name="T43" fmla="*/ 11 h 35"/>
                <a:gd name="T44" fmla="*/ 7 w 15"/>
                <a:gd name="T45" fmla="*/ 6 h 35"/>
                <a:gd name="T46" fmla="*/ 10 w 15"/>
                <a:gd name="T47" fmla="*/ 0 h 35"/>
                <a:gd name="T48" fmla="*/ 6 w 15"/>
                <a:gd name="T49"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35">
                  <a:moveTo>
                    <a:pt x="6" y="4"/>
                  </a:moveTo>
                  <a:cubicBezTo>
                    <a:pt x="4" y="9"/>
                    <a:pt x="4" y="9"/>
                    <a:pt x="4" y="9"/>
                  </a:cubicBezTo>
                  <a:cubicBezTo>
                    <a:pt x="4" y="12"/>
                    <a:pt x="0" y="30"/>
                    <a:pt x="0" y="30"/>
                  </a:cubicBezTo>
                  <a:cubicBezTo>
                    <a:pt x="0" y="30"/>
                    <a:pt x="8" y="35"/>
                    <a:pt x="9" y="35"/>
                  </a:cubicBezTo>
                  <a:cubicBezTo>
                    <a:pt x="9" y="35"/>
                    <a:pt x="10" y="35"/>
                    <a:pt x="10" y="35"/>
                  </a:cubicBezTo>
                  <a:cubicBezTo>
                    <a:pt x="9" y="33"/>
                    <a:pt x="8" y="32"/>
                    <a:pt x="8" y="32"/>
                  </a:cubicBezTo>
                  <a:cubicBezTo>
                    <a:pt x="7" y="31"/>
                    <a:pt x="7" y="29"/>
                    <a:pt x="7" y="29"/>
                  </a:cubicBezTo>
                  <a:cubicBezTo>
                    <a:pt x="10" y="30"/>
                    <a:pt x="10" y="30"/>
                    <a:pt x="10" y="30"/>
                  </a:cubicBezTo>
                  <a:cubicBezTo>
                    <a:pt x="8" y="28"/>
                    <a:pt x="8" y="28"/>
                    <a:pt x="8" y="28"/>
                  </a:cubicBezTo>
                  <a:cubicBezTo>
                    <a:pt x="8" y="28"/>
                    <a:pt x="11" y="30"/>
                    <a:pt x="14" y="35"/>
                  </a:cubicBezTo>
                  <a:cubicBezTo>
                    <a:pt x="15" y="35"/>
                    <a:pt x="15" y="35"/>
                    <a:pt x="15" y="35"/>
                  </a:cubicBezTo>
                  <a:cubicBezTo>
                    <a:pt x="14" y="32"/>
                    <a:pt x="12" y="29"/>
                    <a:pt x="8" y="26"/>
                  </a:cubicBezTo>
                  <a:cubicBezTo>
                    <a:pt x="8" y="26"/>
                    <a:pt x="7" y="23"/>
                    <a:pt x="9" y="24"/>
                  </a:cubicBezTo>
                  <a:cubicBezTo>
                    <a:pt x="9" y="24"/>
                    <a:pt x="9" y="23"/>
                    <a:pt x="10" y="23"/>
                  </a:cubicBezTo>
                  <a:cubicBezTo>
                    <a:pt x="11" y="22"/>
                    <a:pt x="14" y="25"/>
                    <a:pt x="14" y="25"/>
                  </a:cubicBezTo>
                  <a:cubicBezTo>
                    <a:pt x="14" y="25"/>
                    <a:pt x="12" y="22"/>
                    <a:pt x="10" y="21"/>
                  </a:cubicBezTo>
                  <a:cubicBezTo>
                    <a:pt x="10" y="21"/>
                    <a:pt x="8" y="19"/>
                    <a:pt x="10" y="19"/>
                  </a:cubicBezTo>
                  <a:cubicBezTo>
                    <a:pt x="12" y="20"/>
                    <a:pt x="14" y="21"/>
                    <a:pt x="14" y="21"/>
                  </a:cubicBezTo>
                  <a:cubicBezTo>
                    <a:pt x="10" y="17"/>
                    <a:pt x="10" y="17"/>
                    <a:pt x="10" y="17"/>
                  </a:cubicBezTo>
                  <a:cubicBezTo>
                    <a:pt x="8" y="15"/>
                    <a:pt x="8" y="15"/>
                    <a:pt x="8" y="15"/>
                  </a:cubicBezTo>
                  <a:cubicBezTo>
                    <a:pt x="8" y="15"/>
                    <a:pt x="9" y="13"/>
                    <a:pt x="12" y="15"/>
                  </a:cubicBezTo>
                  <a:cubicBezTo>
                    <a:pt x="12" y="15"/>
                    <a:pt x="8" y="13"/>
                    <a:pt x="8" y="11"/>
                  </a:cubicBezTo>
                  <a:cubicBezTo>
                    <a:pt x="7" y="10"/>
                    <a:pt x="7" y="6"/>
                    <a:pt x="7" y="6"/>
                  </a:cubicBezTo>
                  <a:cubicBezTo>
                    <a:pt x="10" y="0"/>
                    <a:pt x="10" y="0"/>
                    <a:pt x="10" y="0"/>
                  </a:cubicBezTo>
                  <a:lnTo>
                    <a:pt x="6" y="4"/>
                  </a:ln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0">
              <a:extLst>
                <a:ext uri="{FF2B5EF4-FFF2-40B4-BE49-F238E27FC236}">
                  <a16:creationId xmlns="" xmlns:a16="http://schemas.microsoft.com/office/drawing/2014/main" id="{93CA0860-6177-4961-882B-B3AA31F8212D}"/>
                </a:ext>
              </a:extLst>
            </p:cNvPr>
            <p:cNvSpPr>
              <a:spLocks/>
            </p:cNvSpPr>
            <p:nvPr/>
          </p:nvSpPr>
          <p:spPr bwMode="auto">
            <a:xfrm>
              <a:off x="7661275" y="2921000"/>
              <a:ext cx="142875" cy="369888"/>
            </a:xfrm>
            <a:custGeom>
              <a:avLst/>
              <a:gdLst>
                <a:gd name="T0" fmla="*/ 8 w 22"/>
                <a:gd name="T1" fmla="*/ 56 h 57"/>
                <a:gd name="T2" fmla="*/ 14 w 22"/>
                <a:gd name="T3" fmla="*/ 37 h 57"/>
                <a:gd name="T4" fmla="*/ 20 w 22"/>
                <a:gd name="T5" fmla="*/ 25 h 57"/>
                <a:gd name="T6" fmla="*/ 20 w 22"/>
                <a:gd name="T7" fmla="*/ 9 h 57"/>
                <a:gd name="T8" fmla="*/ 15 w 22"/>
                <a:gd name="T9" fmla="*/ 0 h 57"/>
                <a:gd name="T10" fmla="*/ 12 w 22"/>
                <a:gd name="T11" fmla="*/ 2 h 57"/>
                <a:gd name="T12" fmla="*/ 4 w 22"/>
                <a:gd name="T13" fmla="*/ 4 h 57"/>
                <a:gd name="T14" fmla="*/ 5 w 22"/>
                <a:gd name="T15" fmla="*/ 15 h 57"/>
                <a:gd name="T16" fmla="*/ 5 w 22"/>
                <a:gd name="T17" fmla="*/ 22 h 57"/>
                <a:gd name="T18" fmla="*/ 4 w 22"/>
                <a:gd name="T19" fmla="*/ 33 h 57"/>
                <a:gd name="T20" fmla="*/ 1 w 22"/>
                <a:gd name="T21" fmla="*/ 40 h 57"/>
                <a:gd name="T22" fmla="*/ 2 w 22"/>
                <a:gd name="T23" fmla="*/ 41 h 57"/>
                <a:gd name="T24" fmla="*/ 0 w 22"/>
                <a:gd name="T25" fmla="*/ 55 h 57"/>
                <a:gd name="T26" fmla="*/ 8 w 22"/>
                <a:gd name="T27"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7">
                  <a:moveTo>
                    <a:pt x="8" y="56"/>
                  </a:moveTo>
                  <a:cubicBezTo>
                    <a:pt x="8" y="56"/>
                    <a:pt x="12" y="40"/>
                    <a:pt x="14" y="37"/>
                  </a:cubicBezTo>
                  <a:cubicBezTo>
                    <a:pt x="16" y="33"/>
                    <a:pt x="19" y="29"/>
                    <a:pt x="20" y="25"/>
                  </a:cubicBezTo>
                  <a:cubicBezTo>
                    <a:pt x="20" y="21"/>
                    <a:pt x="22" y="14"/>
                    <a:pt x="20" y="9"/>
                  </a:cubicBezTo>
                  <a:cubicBezTo>
                    <a:pt x="20" y="9"/>
                    <a:pt x="18" y="3"/>
                    <a:pt x="15" y="0"/>
                  </a:cubicBezTo>
                  <a:cubicBezTo>
                    <a:pt x="12" y="2"/>
                    <a:pt x="12" y="2"/>
                    <a:pt x="12" y="2"/>
                  </a:cubicBezTo>
                  <a:cubicBezTo>
                    <a:pt x="12" y="2"/>
                    <a:pt x="4" y="3"/>
                    <a:pt x="4" y="4"/>
                  </a:cubicBezTo>
                  <a:cubicBezTo>
                    <a:pt x="5" y="15"/>
                    <a:pt x="5" y="15"/>
                    <a:pt x="5" y="15"/>
                  </a:cubicBezTo>
                  <a:cubicBezTo>
                    <a:pt x="5" y="22"/>
                    <a:pt x="5" y="22"/>
                    <a:pt x="5" y="22"/>
                  </a:cubicBezTo>
                  <a:cubicBezTo>
                    <a:pt x="5" y="22"/>
                    <a:pt x="4" y="31"/>
                    <a:pt x="4" y="33"/>
                  </a:cubicBezTo>
                  <a:cubicBezTo>
                    <a:pt x="3" y="34"/>
                    <a:pt x="1" y="40"/>
                    <a:pt x="1" y="40"/>
                  </a:cubicBezTo>
                  <a:cubicBezTo>
                    <a:pt x="2" y="41"/>
                    <a:pt x="2" y="41"/>
                    <a:pt x="2" y="41"/>
                  </a:cubicBezTo>
                  <a:cubicBezTo>
                    <a:pt x="0" y="55"/>
                    <a:pt x="0" y="55"/>
                    <a:pt x="0" y="55"/>
                  </a:cubicBezTo>
                  <a:cubicBezTo>
                    <a:pt x="0" y="55"/>
                    <a:pt x="5" y="57"/>
                    <a:pt x="8" y="56"/>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81">
              <a:extLst>
                <a:ext uri="{FF2B5EF4-FFF2-40B4-BE49-F238E27FC236}">
                  <a16:creationId xmlns="" xmlns:a16="http://schemas.microsoft.com/office/drawing/2014/main" id="{7C160730-A42D-4AB4-95A8-EDECFA09AABB}"/>
                </a:ext>
              </a:extLst>
            </p:cNvPr>
            <p:cNvSpPr>
              <a:spLocks/>
            </p:cNvSpPr>
            <p:nvPr/>
          </p:nvSpPr>
          <p:spPr bwMode="auto">
            <a:xfrm>
              <a:off x="7688263" y="3082925"/>
              <a:ext cx="96838" cy="98425"/>
            </a:xfrm>
            <a:custGeom>
              <a:avLst/>
              <a:gdLst>
                <a:gd name="T0" fmla="*/ 1 w 15"/>
                <a:gd name="T1" fmla="*/ 0 h 15"/>
                <a:gd name="T2" fmla="*/ 9 w 15"/>
                <a:gd name="T3" fmla="*/ 6 h 15"/>
                <a:gd name="T4" fmla="*/ 11 w 15"/>
                <a:gd name="T5" fmla="*/ 5 h 15"/>
                <a:gd name="T6" fmla="*/ 10 w 15"/>
                <a:gd name="T7" fmla="*/ 0 h 15"/>
                <a:gd name="T8" fmla="*/ 12 w 15"/>
                <a:gd name="T9" fmla="*/ 3 h 15"/>
                <a:gd name="T10" fmla="*/ 13 w 15"/>
                <a:gd name="T11" fmla="*/ 2 h 15"/>
                <a:gd name="T12" fmla="*/ 13 w 15"/>
                <a:gd name="T13" fmla="*/ 0 h 15"/>
                <a:gd name="T14" fmla="*/ 14 w 15"/>
                <a:gd name="T15" fmla="*/ 0 h 15"/>
                <a:gd name="T16" fmla="*/ 15 w 15"/>
                <a:gd name="T17" fmla="*/ 2 h 15"/>
                <a:gd name="T18" fmla="*/ 14 w 15"/>
                <a:gd name="T19" fmla="*/ 14 h 15"/>
                <a:gd name="T20" fmla="*/ 10 w 15"/>
                <a:gd name="T21" fmla="*/ 15 h 15"/>
                <a:gd name="T22" fmla="*/ 1 w 15"/>
                <a:gd name="T23" fmla="*/ 10 h 15"/>
                <a:gd name="T24" fmla="*/ 1 w 15"/>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 y="0"/>
                  </a:moveTo>
                  <a:cubicBezTo>
                    <a:pt x="1" y="0"/>
                    <a:pt x="7" y="6"/>
                    <a:pt x="9" y="6"/>
                  </a:cubicBezTo>
                  <a:cubicBezTo>
                    <a:pt x="11" y="5"/>
                    <a:pt x="11" y="5"/>
                    <a:pt x="11" y="5"/>
                  </a:cubicBezTo>
                  <a:cubicBezTo>
                    <a:pt x="11" y="5"/>
                    <a:pt x="10" y="2"/>
                    <a:pt x="10" y="0"/>
                  </a:cubicBezTo>
                  <a:cubicBezTo>
                    <a:pt x="10" y="0"/>
                    <a:pt x="11" y="3"/>
                    <a:pt x="12" y="3"/>
                  </a:cubicBezTo>
                  <a:cubicBezTo>
                    <a:pt x="13" y="2"/>
                    <a:pt x="13" y="2"/>
                    <a:pt x="13" y="2"/>
                  </a:cubicBezTo>
                  <a:cubicBezTo>
                    <a:pt x="13" y="2"/>
                    <a:pt x="12" y="1"/>
                    <a:pt x="13" y="0"/>
                  </a:cubicBezTo>
                  <a:cubicBezTo>
                    <a:pt x="13" y="0"/>
                    <a:pt x="13" y="0"/>
                    <a:pt x="14" y="0"/>
                  </a:cubicBezTo>
                  <a:cubicBezTo>
                    <a:pt x="15" y="2"/>
                    <a:pt x="15" y="2"/>
                    <a:pt x="15" y="2"/>
                  </a:cubicBezTo>
                  <a:cubicBezTo>
                    <a:pt x="14" y="14"/>
                    <a:pt x="14" y="14"/>
                    <a:pt x="14" y="14"/>
                  </a:cubicBezTo>
                  <a:cubicBezTo>
                    <a:pt x="10" y="15"/>
                    <a:pt x="10" y="15"/>
                    <a:pt x="10" y="15"/>
                  </a:cubicBezTo>
                  <a:cubicBezTo>
                    <a:pt x="10" y="15"/>
                    <a:pt x="0" y="10"/>
                    <a:pt x="1" y="10"/>
                  </a:cubicBezTo>
                  <a:cubicBezTo>
                    <a:pt x="2" y="6"/>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2">
              <a:extLst>
                <a:ext uri="{FF2B5EF4-FFF2-40B4-BE49-F238E27FC236}">
                  <a16:creationId xmlns="" xmlns:a16="http://schemas.microsoft.com/office/drawing/2014/main" id="{483BD987-7EC9-4CA6-8D69-72E95C281905}"/>
                </a:ext>
              </a:extLst>
            </p:cNvPr>
            <p:cNvSpPr>
              <a:spLocks/>
            </p:cNvSpPr>
            <p:nvPr/>
          </p:nvSpPr>
          <p:spPr bwMode="auto">
            <a:xfrm>
              <a:off x="7747000" y="3154363"/>
              <a:ext cx="77788" cy="58738"/>
            </a:xfrm>
            <a:custGeom>
              <a:avLst/>
              <a:gdLst>
                <a:gd name="T0" fmla="*/ 0 w 12"/>
                <a:gd name="T1" fmla="*/ 4 h 9"/>
                <a:gd name="T2" fmla="*/ 3 w 12"/>
                <a:gd name="T3" fmla="*/ 5 h 9"/>
                <a:gd name="T4" fmla="*/ 5 w 12"/>
                <a:gd name="T5" fmla="*/ 7 h 9"/>
                <a:gd name="T6" fmla="*/ 9 w 12"/>
                <a:gd name="T7" fmla="*/ 9 h 9"/>
                <a:gd name="T8" fmla="*/ 11 w 12"/>
                <a:gd name="T9" fmla="*/ 8 h 9"/>
                <a:gd name="T10" fmla="*/ 9 w 12"/>
                <a:gd name="T11" fmla="*/ 5 h 9"/>
                <a:gd name="T12" fmla="*/ 12 w 12"/>
                <a:gd name="T13" fmla="*/ 6 h 9"/>
                <a:gd name="T14" fmla="*/ 10 w 12"/>
                <a:gd name="T15" fmla="*/ 4 h 9"/>
                <a:gd name="T16" fmla="*/ 7 w 12"/>
                <a:gd name="T17" fmla="*/ 2 h 9"/>
                <a:gd name="T18" fmla="*/ 10 w 12"/>
                <a:gd name="T19" fmla="*/ 2 h 9"/>
                <a:gd name="T20" fmla="*/ 12 w 12"/>
                <a:gd name="T21" fmla="*/ 3 h 9"/>
                <a:gd name="T22" fmla="*/ 9 w 12"/>
                <a:gd name="T23" fmla="*/ 1 h 9"/>
                <a:gd name="T24" fmla="*/ 3 w 12"/>
                <a:gd name="T25" fmla="*/ 0 h 9"/>
                <a:gd name="T26" fmla="*/ 0 w 12"/>
                <a:gd name="T2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4"/>
                  </a:moveTo>
                  <a:cubicBezTo>
                    <a:pt x="0" y="4"/>
                    <a:pt x="1" y="4"/>
                    <a:pt x="3" y="5"/>
                  </a:cubicBezTo>
                  <a:cubicBezTo>
                    <a:pt x="4" y="6"/>
                    <a:pt x="5" y="7"/>
                    <a:pt x="5" y="7"/>
                  </a:cubicBezTo>
                  <a:cubicBezTo>
                    <a:pt x="5" y="7"/>
                    <a:pt x="8" y="9"/>
                    <a:pt x="9" y="9"/>
                  </a:cubicBezTo>
                  <a:cubicBezTo>
                    <a:pt x="9" y="9"/>
                    <a:pt x="11" y="8"/>
                    <a:pt x="11" y="8"/>
                  </a:cubicBezTo>
                  <a:cubicBezTo>
                    <a:pt x="9" y="5"/>
                    <a:pt x="9" y="5"/>
                    <a:pt x="9" y="5"/>
                  </a:cubicBezTo>
                  <a:cubicBezTo>
                    <a:pt x="9" y="5"/>
                    <a:pt x="11" y="7"/>
                    <a:pt x="12" y="6"/>
                  </a:cubicBezTo>
                  <a:cubicBezTo>
                    <a:pt x="12" y="6"/>
                    <a:pt x="11" y="4"/>
                    <a:pt x="10" y="4"/>
                  </a:cubicBezTo>
                  <a:cubicBezTo>
                    <a:pt x="9" y="3"/>
                    <a:pt x="7" y="2"/>
                    <a:pt x="7" y="2"/>
                  </a:cubicBezTo>
                  <a:cubicBezTo>
                    <a:pt x="10" y="2"/>
                    <a:pt x="10" y="2"/>
                    <a:pt x="10" y="2"/>
                  </a:cubicBezTo>
                  <a:cubicBezTo>
                    <a:pt x="10" y="2"/>
                    <a:pt x="11" y="3"/>
                    <a:pt x="12" y="3"/>
                  </a:cubicBezTo>
                  <a:cubicBezTo>
                    <a:pt x="12" y="3"/>
                    <a:pt x="9" y="1"/>
                    <a:pt x="9" y="1"/>
                  </a:cubicBezTo>
                  <a:cubicBezTo>
                    <a:pt x="3" y="0"/>
                    <a:pt x="3" y="0"/>
                    <a:pt x="3" y="0"/>
                  </a:cubicBezTo>
                  <a:lnTo>
                    <a:pt x="0" y="4"/>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3">
              <a:extLst>
                <a:ext uri="{FF2B5EF4-FFF2-40B4-BE49-F238E27FC236}">
                  <a16:creationId xmlns="" xmlns:a16="http://schemas.microsoft.com/office/drawing/2014/main" id="{988BBDF4-17FF-4475-AB1A-A2C8EA4E4605}"/>
                </a:ext>
              </a:extLst>
            </p:cNvPr>
            <p:cNvSpPr>
              <a:spLocks/>
            </p:cNvSpPr>
            <p:nvPr/>
          </p:nvSpPr>
          <p:spPr bwMode="auto">
            <a:xfrm>
              <a:off x="7818438" y="2914650"/>
              <a:ext cx="214313" cy="338138"/>
            </a:xfrm>
            <a:custGeom>
              <a:avLst/>
              <a:gdLst>
                <a:gd name="T0" fmla="*/ 14 w 33"/>
                <a:gd name="T1" fmla="*/ 52 h 52"/>
                <a:gd name="T2" fmla="*/ 17 w 33"/>
                <a:gd name="T3" fmla="*/ 39 h 52"/>
                <a:gd name="T4" fmla="*/ 11 w 33"/>
                <a:gd name="T5" fmla="*/ 28 h 52"/>
                <a:gd name="T6" fmla="*/ 4 w 33"/>
                <a:gd name="T7" fmla="*/ 12 h 52"/>
                <a:gd name="T8" fmla="*/ 3 w 33"/>
                <a:gd name="T9" fmla="*/ 8 h 52"/>
                <a:gd name="T10" fmla="*/ 5 w 33"/>
                <a:gd name="T11" fmla="*/ 6 h 52"/>
                <a:gd name="T12" fmla="*/ 0 w 33"/>
                <a:gd name="T13" fmla="*/ 2 h 52"/>
                <a:gd name="T14" fmla="*/ 8 w 33"/>
                <a:gd name="T15" fmla="*/ 4 h 52"/>
                <a:gd name="T16" fmla="*/ 10 w 33"/>
                <a:gd name="T17" fmla="*/ 7 h 52"/>
                <a:gd name="T18" fmla="*/ 14 w 33"/>
                <a:gd name="T19" fmla="*/ 8 h 52"/>
                <a:gd name="T20" fmla="*/ 16 w 33"/>
                <a:gd name="T21" fmla="*/ 8 h 52"/>
                <a:gd name="T22" fmla="*/ 19 w 33"/>
                <a:gd name="T23" fmla="*/ 6 h 52"/>
                <a:gd name="T24" fmla="*/ 23 w 33"/>
                <a:gd name="T25" fmla="*/ 4 h 52"/>
                <a:gd name="T26" fmla="*/ 26 w 33"/>
                <a:gd name="T27" fmla="*/ 3 h 52"/>
                <a:gd name="T28" fmla="*/ 29 w 33"/>
                <a:gd name="T29" fmla="*/ 0 h 52"/>
                <a:gd name="T30" fmla="*/ 33 w 33"/>
                <a:gd name="T31" fmla="*/ 5 h 52"/>
                <a:gd name="T32" fmla="*/ 28 w 33"/>
                <a:gd name="T33" fmla="*/ 10 h 52"/>
                <a:gd name="T34" fmla="*/ 20 w 33"/>
                <a:gd name="T35" fmla="*/ 14 h 52"/>
                <a:gd name="T36" fmla="*/ 17 w 33"/>
                <a:gd name="T37" fmla="*/ 15 h 52"/>
                <a:gd name="T38" fmla="*/ 13 w 33"/>
                <a:gd name="T39" fmla="*/ 15 h 52"/>
                <a:gd name="T40" fmla="*/ 17 w 33"/>
                <a:gd name="T41" fmla="*/ 26 h 52"/>
                <a:gd name="T42" fmla="*/ 21 w 33"/>
                <a:gd name="T43" fmla="*/ 44 h 52"/>
                <a:gd name="T44" fmla="*/ 14 w 33"/>
                <a:gd name="T4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2">
                  <a:moveTo>
                    <a:pt x="14" y="52"/>
                  </a:moveTo>
                  <a:cubicBezTo>
                    <a:pt x="14" y="52"/>
                    <a:pt x="18" y="42"/>
                    <a:pt x="17" y="39"/>
                  </a:cubicBezTo>
                  <a:cubicBezTo>
                    <a:pt x="15" y="36"/>
                    <a:pt x="11" y="29"/>
                    <a:pt x="11" y="28"/>
                  </a:cubicBezTo>
                  <a:cubicBezTo>
                    <a:pt x="11" y="27"/>
                    <a:pt x="6" y="15"/>
                    <a:pt x="4" y="12"/>
                  </a:cubicBezTo>
                  <a:cubicBezTo>
                    <a:pt x="3" y="8"/>
                    <a:pt x="3" y="8"/>
                    <a:pt x="3" y="8"/>
                  </a:cubicBezTo>
                  <a:cubicBezTo>
                    <a:pt x="3" y="8"/>
                    <a:pt x="3" y="6"/>
                    <a:pt x="5" y="6"/>
                  </a:cubicBezTo>
                  <a:cubicBezTo>
                    <a:pt x="5" y="6"/>
                    <a:pt x="2" y="4"/>
                    <a:pt x="0" y="2"/>
                  </a:cubicBezTo>
                  <a:cubicBezTo>
                    <a:pt x="0" y="2"/>
                    <a:pt x="5" y="1"/>
                    <a:pt x="8" y="4"/>
                  </a:cubicBezTo>
                  <a:cubicBezTo>
                    <a:pt x="10" y="7"/>
                    <a:pt x="10" y="7"/>
                    <a:pt x="10" y="7"/>
                  </a:cubicBezTo>
                  <a:cubicBezTo>
                    <a:pt x="10" y="7"/>
                    <a:pt x="13" y="7"/>
                    <a:pt x="14" y="8"/>
                  </a:cubicBezTo>
                  <a:cubicBezTo>
                    <a:pt x="14" y="8"/>
                    <a:pt x="16" y="8"/>
                    <a:pt x="16" y="8"/>
                  </a:cubicBezTo>
                  <a:cubicBezTo>
                    <a:pt x="16" y="8"/>
                    <a:pt x="18" y="6"/>
                    <a:pt x="19" y="6"/>
                  </a:cubicBezTo>
                  <a:cubicBezTo>
                    <a:pt x="21" y="5"/>
                    <a:pt x="23" y="4"/>
                    <a:pt x="23" y="4"/>
                  </a:cubicBezTo>
                  <a:cubicBezTo>
                    <a:pt x="24" y="3"/>
                    <a:pt x="25" y="3"/>
                    <a:pt x="26" y="3"/>
                  </a:cubicBezTo>
                  <a:cubicBezTo>
                    <a:pt x="27" y="2"/>
                    <a:pt x="27" y="1"/>
                    <a:pt x="29" y="0"/>
                  </a:cubicBezTo>
                  <a:cubicBezTo>
                    <a:pt x="29" y="0"/>
                    <a:pt x="33" y="3"/>
                    <a:pt x="33" y="5"/>
                  </a:cubicBezTo>
                  <a:cubicBezTo>
                    <a:pt x="33" y="6"/>
                    <a:pt x="28" y="9"/>
                    <a:pt x="28" y="10"/>
                  </a:cubicBezTo>
                  <a:cubicBezTo>
                    <a:pt x="27" y="10"/>
                    <a:pt x="20" y="14"/>
                    <a:pt x="20" y="14"/>
                  </a:cubicBezTo>
                  <a:cubicBezTo>
                    <a:pt x="20" y="14"/>
                    <a:pt x="18" y="15"/>
                    <a:pt x="17" y="15"/>
                  </a:cubicBezTo>
                  <a:cubicBezTo>
                    <a:pt x="15" y="15"/>
                    <a:pt x="13" y="15"/>
                    <a:pt x="13" y="15"/>
                  </a:cubicBezTo>
                  <a:cubicBezTo>
                    <a:pt x="17" y="26"/>
                    <a:pt x="17" y="26"/>
                    <a:pt x="17" y="26"/>
                  </a:cubicBezTo>
                  <a:cubicBezTo>
                    <a:pt x="17" y="26"/>
                    <a:pt x="21" y="41"/>
                    <a:pt x="21" y="44"/>
                  </a:cubicBezTo>
                  <a:cubicBezTo>
                    <a:pt x="21" y="47"/>
                    <a:pt x="19" y="51"/>
                    <a:pt x="14" y="52"/>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4">
              <a:extLst>
                <a:ext uri="{FF2B5EF4-FFF2-40B4-BE49-F238E27FC236}">
                  <a16:creationId xmlns="" xmlns:a16="http://schemas.microsoft.com/office/drawing/2014/main" id="{CF0A1FCD-9CC2-422C-9362-51BE261AA787}"/>
                </a:ext>
              </a:extLst>
            </p:cNvPr>
            <p:cNvSpPr>
              <a:spLocks/>
            </p:cNvSpPr>
            <p:nvPr/>
          </p:nvSpPr>
          <p:spPr bwMode="auto">
            <a:xfrm>
              <a:off x="7862888" y="2933700"/>
              <a:ext cx="169863" cy="260350"/>
            </a:xfrm>
            <a:custGeom>
              <a:avLst/>
              <a:gdLst>
                <a:gd name="T0" fmla="*/ 16 w 26"/>
                <a:gd name="T1" fmla="*/ 8 h 40"/>
                <a:gd name="T2" fmla="*/ 20 w 26"/>
                <a:gd name="T3" fmla="*/ 4 h 40"/>
                <a:gd name="T4" fmla="*/ 17 w 26"/>
                <a:gd name="T5" fmla="*/ 5 h 40"/>
                <a:gd name="T6" fmla="*/ 17 w 26"/>
                <a:gd name="T7" fmla="*/ 0 h 40"/>
                <a:gd name="T8" fmla="*/ 16 w 26"/>
                <a:gd name="T9" fmla="*/ 1 h 40"/>
                <a:gd name="T10" fmla="*/ 15 w 26"/>
                <a:gd name="T11" fmla="*/ 2 h 40"/>
                <a:gd name="T12" fmla="*/ 16 w 26"/>
                <a:gd name="T13" fmla="*/ 4 h 40"/>
                <a:gd name="T14" fmla="*/ 10 w 26"/>
                <a:gd name="T15" fmla="*/ 11 h 40"/>
                <a:gd name="T16" fmla="*/ 12 w 26"/>
                <a:gd name="T17" fmla="*/ 5 h 40"/>
                <a:gd name="T18" fmla="*/ 6 w 26"/>
                <a:gd name="T19" fmla="*/ 11 h 40"/>
                <a:gd name="T20" fmla="*/ 6 w 26"/>
                <a:gd name="T21" fmla="*/ 10 h 40"/>
                <a:gd name="T22" fmla="*/ 8 w 26"/>
                <a:gd name="T23" fmla="*/ 7 h 40"/>
                <a:gd name="T24" fmla="*/ 5 w 26"/>
                <a:gd name="T25" fmla="*/ 9 h 40"/>
                <a:gd name="T26" fmla="*/ 8 w 26"/>
                <a:gd name="T27" fmla="*/ 6 h 40"/>
                <a:gd name="T28" fmla="*/ 5 w 26"/>
                <a:gd name="T29" fmla="*/ 8 h 40"/>
                <a:gd name="T30" fmla="*/ 6 w 26"/>
                <a:gd name="T31" fmla="*/ 4 h 40"/>
                <a:gd name="T32" fmla="*/ 5 w 26"/>
                <a:gd name="T33" fmla="*/ 4 h 40"/>
                <a:gd name="T34" fmla="*/ 3 w 26"/>
                <a:gd name="T35" fmla="*/ 9 h 40"/>
                <a:gd name="T36" fmla="*/ 1 w 26"/>
                <a:gd name="T37" fmla="*/ 12 h 40"/>
                <a:gd name="T38" fmla="*/ 3 w 26"/>
                <a:gd name="T39" fmla="*/ 7 h 40"/>
                <a:gd name="T40" fmla="*/ 1 w 26"/>
                <a:gd name="T41" fmla="*/ 11 h 40"/>
                <a:gd name="T42" fmla="*/ 0 w 26"/>
                <a:gd name="T43" fmla="*/ 13 h 40"/>
                <a:gd name="T44" fmla="*/ 3 w 26"/>
                <a:gd name="T45" fmla="*/ 21 h 40"/>
                <a:gd name="T46" fmla="*/ 8 w 26"/>
                <a:gd name="T47" fmla="*/ 29 h 40"/>
                <a:gd name="T48" fmla="*/ 10 w 26"/>
                <a:gd name="T49" fmla="*/ 33 h 40"/>
                <a:gd name="T50" fmla="*/ 13 w 26"/>
                <a:gd name="T51" fmla="*/ 40 h 40"/>
                <a:gd name="T52" fmla="*/ 14 w 26"/>
                <a:gd name="T53" fmla="*/ 39 h 40"/>
                <a:gd name="T54" fmla="*/ 10 w 26"/>
                <a:gd name="T55" fmla="*/ 23 h 40"/>
                <a:gd name="T56" fmla="*/ 6 w 26"/>
                <a:gd name="T57" fmla="*/ 12 h 40"/>
                <a:gd name="T58" fmla="*/ 10 w 26"/>
                <a:gd name="T59" fmla="*/ 12 h 40"/>
                <a:gd name="T60" fmla="*/ 13 w 26"/>
                <a:gd name="T61" fmla="*/ 11 h 40"/>
                <a:gd name="T62" fmla="*/ 21 w 26"/>
                <a:gd name="T63" fmla="*/ 7 h 40"/>
                <a:gd name="T64" fmla="*/ 26 w 26"/>
                <a:gd name="T65" fmla="*/ 2 h 40"/>
                <a:gd name="T66" fmla="*/ 26 w 26"/>
                <a:gd name="T67" fmla="*/ 1 h 40"/>
                <a:gd name="T68" fmla="*/ 21 w 26"/>
                <a:gd name="T69" fmla="*/ 4 h 40"/>
                <a:gd name="T70" fmla="*/ 16 w 26"/>
                <a:gd name="T7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40">
                  <a:moveTo>
                    <a:pt x="16" y="8"/>
                  </a:moveTo>
                  <a:cubicBezTo>
                    <a:pt x="16" y="8"/>
                    <a:pt x="20" y="4"/>
                    <a:pt x="20" y="4"/>
                  </a:cubicBezTo>
                  <a:cubicBezTo>
                    <a:pt x="20" y="4"/>
                    <a:pt x="18" y="5"/>
                    <a:pt x="17" y="5"/>
                  </a:cubicBezTo>
                  <a:cubicBezTo>
                    <a:pt x="17" y="5"/>
                    <a:pt x="18" y="2"/>
                    <a:pt x="17" y="0"/>
                  </a:cubicBezTo>
                  <a:cubicBezTo>
                    <a:pt x="17" y="1"/>
                    <a:pt x="16" y="1"/>
                    <a:pt x="16" y="1"/>
                  </a:cubicBezTo>
                  <a:cubicBezTo>
                    <a:pt x="16" y="1"/>
                    <a:pt x="15" y="1"/>
                    <a:pt x="15" y="2"/>
                  </a:cubicBezTo>
                  <a:cubicBezTo>
                    <a:pt x="16" y="2"/>
                    <a:pt x="17" y="3"/>
                    <a:pt x="16" y="4"/>
                  </a:cubicBezTo>
                  <a:cubicBezTo>
                    <a:pt x="15" y="7"/>
                    <a:pt x="18" y="8"/>
                    <a:pt x="10" y="11"/>
                  </a:cubicBezTo>
                  <a:cubicBezTo>
                    <a:pt x="10" y="11"/>
                    <a:pt x="13" y="9"/>
                    <a:pt x="12" y="5"/>
                  </a:cubicBezTo>
                  <a:cubicBezTo>
                    <a:pt x="12" y="5"/>
                    <a:pt x="12" y="9"/>
                    <a:pt x="6" y="11"/>
                  </a:cubicBezTo>
                  <a:cubicBezTo>
                    <a:pt x="6" y="11"/>
                    <a:pt x="5" y="10"/>
                    <a:pt x="6" y="10"/>
                  </a:cubicBezTo>
                  <a:cubicBezTo>
                    <a:pt x="6" y="10"/>
                    <a:pt x="8" y="8"/>
                    <a:pt x="8" y="7"/>
                  </a:cubicBezTo>
                  <a:cubicBezTo>
                    <a:pt x="8" y="7"/>
                    <a:pt x="6" y="10"/>
                    <a:pt x="5" y="9"/>
                  </a:cubicBezTo>
                  <a:cubicBezTo>
                    <a:pt x="5" y="9"/>
                    <a:pt x="7" y="7"/>
                    <a:pt x="8" y="6"/>
                  </a:cubicBezTo>
                  <a:cubicBezTo>
                    <a:pt x="8" y="6"/>
                    <a:pt x="6" y="8"/>
                    <a:pt x="5" y="8"/>
                  </a:cubicBezTo>
                  <a:cubicBezTo>
                    <a:pt x="5" y="8"/>
                    <a:pt x="6" y="8"/>
                    <a:pt x="6" y="4"/>
                  </a:cubicBezTo>
                  <a:cubicBezTo>
                    <a:pt x="6" y="4"/>
                    <a:pt x="6" y="4"/>
                    <a:pt x="5" y="4"/>
                  </a:cubicBezTo>
                  <a:cubicBezTo>
                    <a:pt x="6" y="5"/>
                    <a:pt x="6" y="8"/>
                    <a:pt x="3" y="9"/>
                  </a:cubicBezTo>
                  <a:cubicBezTo>
                    <a:pt x="3" y="9"/>
                    <a:pt x="2" y="9"/>
                    <a:pt x="1" y="12"/>
                  </a:cubicBezTo>
                  <a:cubicBezTo>
                    <a:pt x="1" y="12"/>
                    <a:pt x="2" y="9"/>
                    <a:pt x="3" y="7"/>
                  </a:cubicBezTo>
                  <a:cubicBezTo>
                    <a:pt x="3" y="7"/>
                    <a:pt x="1" y="8"/>
                    <a:pt x="1" y="11"/>
                  </a:cubicBezTo>
                  <a:cubicBezTo>
                    <a:pt x="0" y="13"/>
                    <a:pt x="0" y="13"/>
                    <a:pt x="0" y="13"/>
                  </a:cubicBezTo>
                  <a:cubicBezTo>
                    <a:pt x="1" y="16"/>
                    <a:pt x="2" y="19"/>
                    <a:pt x="3" y="21"/>
                  </a:cubicBezTo>
                  <a:cubicBezTo>
                    <a:pt x="8" y="29"/>
                    <a:pt x="8" y="29"/>
                    <a:pt x="8" y="29"/>
                  </a:cubicBezTo>
                  <a:cubicBezTo>
                    <a:pt x="10" y="33"/>
                    <a:pt x="10" y="33"/>
                    <a:pt x="10" y="33"/>
                  </a:cubicBezTo>
                  <a:cubicBezTo>
                    <a:pt x="13" y="40"/>
                    <a:pt x="13" y="40"/>
                    <a:pt x="13" y="40"/>
                  </a:cubicBezTo>
                  <a:cubicBezTo>
                    <a:pt x="14" y="39"/>
                    <a:pt x="14" y="39"/>
                    <a:pt x="14" y="39"/>
                  </a:cubicBezTo>
                  <a:cubicBezTo>
                    <a:pt x="13" y="34"/>
                    <a:pt x="10" y="23"/>
                    <a:pt x="10" y="23"/>
                  </a:cubicBezTo>
                  <a:cubicBezTo>
                    <a:pt x="6" y="12"/>
                    <a:pt x="6" y="12"/>
                    <a:pt x="6" y="12"/>
                  </a:cubicBezTo>
                  <a:cubicBezTo>
                    <a:pt x="6" y="12"/>
                    <a:pt x="8" y="12"/>
                    <a:pt x="10" y="12"/>
                  </a:cubicBezTo>
                  <a:cubicBezTo>
                    <a:pt x="11" y="12"/>
                    <a:pt x="13" y="11"/>
                    <a:pt x="13" y="11"/>
                  </a:cubicBezTo>
                  <a:cubicBezTo>
                    <a:pt x="13" y="11"/>
                    <a:pt x="20" y="7"/>
                    <a:pt x="21" y="7"/>
                  </a:cubicBezTo>
                  <a:cubicBezTo>
                    <a:pt x="21" y="6"/>
                    <a:pt x="26" y="3"/>
                    <a:pt x="26" y="2"/>
                  </a:cubicBezTo>
                  <a:cubicBezTo>
                    <a:pt x="26" y="2"/>
                    <a:pt x="26" y="2"/>
                    <a:pt x="26" y="1"/>
                  </a:cubicBezTo>
                  <a:cubicBezTo>
                    <a:pt x="24" y="2"/>
                    <a:pt x="21" y="4"/>
                    <a:pt x="21" y="4"/>
                  </a:cubicBezTo>
                  <a:cubicBezTo>
                    <a:pt x="20" y="5"/>
                    <a:pt x="17" y="7"/>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5">
              <a:extLst>
                <a:ext uri="{FF2B5EF4-FFF2-40B4-BE49-F238E27FC236}">
                  <a16:creationId xmlns="" xmlns:a16="http://schemas.microsoft.com/office/drawing/2014/main" id="{4615039F-E2F5-41FD-88D6-294439642D48}"/>
                </a:ext>
              </a:extLst>
            </p:cNvPr>
            <p:cNvSpPr>
              <a:spLocks/>
            </p:cNvSpPr>
            <p:nvPr/>
          </p:nvSpPr>
          <p:spPr bwMode="auto">
            <a:xfrm>
              <a:off x="7688263" y="2927350"/>
              <a:ext cx="103188" cy="176213"/>
            </a:xfrm>
            <a:custGeom>
              <a:avLst/>
              <a:gdLst>
                <a:gd name="T0" fmla="*/ 0 w 16"/>
                <a:gd name="T1" fmla="*/ 3 h 27"/>
                <a:gd name="T2" fmla="*/ 1 w 16"/>
                <a:gd name="T3" fmla="*/ 14 h 27"/>
                <a:gd name="T4" fmla="*/ 1 w 16"/>
                <a:gd name="T5" fmla="*/ 21 h 27"/>
                <a:gd name="T6" fmla="*/ 0 w 16"/>
                <a:gd name="T7" fmla="*/ 26 h 27"/>
                <a:gd name="T8" fmla="*/ 2 w 16"/>
                <a:gd name="T9" fmla="*/ 27 h 27"/>
                <a:gd name="T10" fmla="*/ 3 w 16"/>
                <a:gd name="T11" fmla="*/ 19 h 27"/>
                <a:gd name="T12" fmla="*/ 4 w 16"/>
                <a:gd name="T13" fmla="*/ 15 h 27"/>
                <a:gd name="T14" fmla="*/ 8 w 16"/>
                <a:gd name="T15" fmla="*/ 8 h 27"/>
                <a:gd name="T16" fmla="*/ 4 w 16"/>
                <a:gd name="T17" fmla="*/ 12 h 27"/>
                <a:gd name="T18" fmla="*/ 2 w 16"/>
                <a:gd name="T19" fmla="*/ 3 h 27"/>
                <a:gd name="T20" fmla="*/ 8 w 16"/>
                <a:gd name="T21" fmla="*/ 1 h 27"/>
                <a:gd name="T22" fmla="*/ 10 w 16"/>
                <a:gd name="T23" fmla="*/ 4 h 27"/>
                <a:gd name="T24" fmla="*/ 12 w 16"/>
                <a:gd name="T25" fmla="*/ 5 h 27"/>
                <a:gd name="T26" fmla="*/ 10 w 16"/>
                <a:gd name="T27" fmla="*/ 6 h 27"/>
                <a:gd name="T28" fmla="*/ 15 w 16"/>
                <a:gd name="T29" fmla="*/ 21 h 27"/>
                <a:gd name="T30" fmla="*/ 13 w 16"/>
                <a:gd name="T31" fmla="*/ 25 h 27"/>
                <a:gd name="T32" fmla="*/ 15 w 16"/>
                <a:gd name="T33" fmla="*/ 27 h 27"/>
                <a:gd name="T34" fmla="*/ 16 w 16"/>
                <a:gd name="T35" fmla="*/ 24 h 27"/>
                <a:gd name="T36" fmla="*/ 16 w 16"/>
                <a:gd name="T37" fmla="*/ 23 h 27"/>
                <a:gd name="T38" fmla="*/ 11 w 16"/>
                <a:gd name="T39" fmla="*/ 6 h 27"/>
                <a:gd name="T40" fmla="*/ 12 w 16"/>
                <a:gd name="T41" fmla="*/ 5 h 27"/>
                <a:gd name="T42" fmla="*/ 10 w 16"/>
                <a:gd name="T43" fmla="*/ 3 h 27"/>
                <a:gd name="T44" fmla="*/ 9 w 16"/>
                <a:gd name="T45" fmla="*/ 0 h 27"/>
                <a:gd name="T46" fmla="*/ 8 w 16"/>
                <a:gd name="T47" fmla="*/ 1 h 27"/>
                <a:gd name="T48" fmla="*/ 0 w 16"/>
                <a:gd name="T49" fmla="*/ 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0" y="3"/>
                  </a:moveTo>
                  <a:cubicBezTo>
                    <a:pt x="1" y="14"/>
                    <a:pt x="1" y="14"/>
                    <a:pt x="1" y="14"/>
                  </a:cubicBezTo>
                  <a:cubicBezTo>
                    <a:pt x="1" y="21"/>
                    <a:pt x="1" y="21"/>
                    <a:pt x="1" y="21"/>
                  </a:cubicBezTo>
                  <a:cubicBezTo>
                    <a:pt x="1" y="21"/>
                    <a:pt x="1" y="24"/>
                    <a:pt x="0" y="26"/>
                  </a:cubicBezTo>
                  <a:cubicBezTo>
                    <a:pt x="2" y="27"/>
                    <a:pt x="2" y="27"/>
                    <a:pt x="2" y="27"/>
                  </a:cubicBezTo>
                  <a:cubicBezTo>
                    <a:pt x="3" y="19"/>
                    <a:pt x="3" y="19"/>
                    <a:pt x="3" y="19"/>
                  </a:cubicBezTo>
                  <a:cubicBezTo>
                    <a:pt x="3" y="19"/>
                    <a:pt x="3" y="16"/>
                    <a:pt x="4" y="15"/>
                  </a:cubicBezTo>
                  <a:cubicBezTo>
                    <a:pt x="4" y="14"/>
                    <a:pt x="8" y="8"/>
                    <a:pt x="8" y="8"/>
                  </a:cubicBezTo>
                  <a:cubicBezTo>
                    <a:pt x="4" y="12"/>
                    <a:pt x="4" y="12"/>
                    <a:pt x="4" y="12"/>
                  </a:cubicBezTo>
                  <a:cubicBezTo>
                    <a:pt x="6" y="7"/>
                    <a:pt x="2" y="3"/>
                    <a:pt x="2" y="3"/>
                  </a:cubicBezTo>
                  <a:cubicBezTo>
                    <a:pt x="3" y="2"/>
                    <a:pt x="8" y="1"/>
                    <a:pt x="8" y="1"/>
                  </a:cubicBezTo>
                  <a:cubicBezTo>
                    <a:pt x="10" y="4"/>
                    <a:pt x="10" y="4"/>
                    <a:pt x="10" y="4"/>
                  </a:cubicBezTo>
                  <a:cubicBezTo>
                    <a:pt x="12" y="5"/>
                    <a:pt x="12" y="5"/>
                    <a:pt x="12" y="5"/>
                  </a:cubicBezTo>
                  <a:cubicBezTo>
                    <a:pt x="10" y="6"/>
                    <a:pt x="10" y="6"/>
                    <a:pt x="10" y="6"/>
                  </a:cubicBezTo>
                  <a:cubicBezTo>
                    <a:pt x="10" y="6"/>
                    <a:pt x="15" y="21"/>
                    <a:pt x="15" y="21"/>
                  </a:cubicBezTo>
                  <a:cubicBezTo>
                    <a:pt x="15" y="22"/>
                    <a:pt x="13" y="25"/>
                    <a:pt x="13" y="25"/>
                  </a:cubicBezTo>
                  <a:cubicBezTo>
                    <a:pt x="13" y="25"/>
                    <a:pt x="14" y="26"/>
                    <a:pt x="15" y="27"/>
                  </a:cubicBezTo>
                  <a:cubicBezTo>
                    <a:pt x="15" y="26"/>
                    <a:pt x="15" y="25"/>
                    <a:pt x="16" y="24"/>
                  </a:cubicBezTo>
                  <a:cubicBezTo>
                    <a:pt x="16" y="24"/>
                    <a:pt x="16" y="23"/>
                    <a:pt x="16" y="23"/>
                  </a:cubicBezTo>
                  <a:cubicBezTo>
                    <a:pt x="11" y="6"/>
                    <a:pt x="11" y="6"/>
                    <a:pt x="11" y="6"/>
                  </a:cubicBezTo>
                  <a:cubicBezTo>
                    <a:pt x="12" y="5"/>
                    <a:pt x="12" y="5"/>
                    <a:pt x="12" y="5"/>
                  </a:cubicBezTo>
                  <a:cubicBezTo>
                    <a:pt x="10" y="3"/>
                    <a:pt x="10" y="3"/>
                    <a:pt x="10" y="3"/>
                  </a:cubicBezTo>
                  <a:cubicBezTo>
                    <a:pt x="9" y="0"/>
                    <a:pt x="9" y="0"/>
                    <a:pt x="9" y="0"/>
                  </a:cubicBezTo>
                  <a:cubicBezTo>
                    <a:pt x="8" y="1"/>
                    <a:pt x="8" y="1"/>
                    <a:pt x="8" y="1"/>
                  </a:cubicBezTo>
                  <a:cubicBezTo>
                    <a:pt x="8" y="1"/>
                    <a:pt x="0" y="2"/>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86">
              <a:extLst>
                <a:ext uri="{FF2B5EF4-FFF2-40B4-BE49-F238E27FC236}">
                  <a16:creationId xmlns="" xmlns:a16="http://schemas.microsoft.com/office/drawing/2014/main" id="{211B3397-D2C7-4039-9FDD-ABD1FCD58309}"/>
                </a:ext>
              </a:extLst>
            </p:cNvPr>
            <p:cNvSpPr>
              <a:spLocks/>
            </p:cNvSpPr>
            <p:nvPr/>
          </p:nvSpPr>
          <p:spPr bwMode="auto">
            <a:xfrm>
              <a:off x="7661275" y="3141663"/>
              <a:ext cx="85725" cy="149225"/>
            </a:xfrm>
            <a:custGeom>
              <a:avLst/>
              <a:gdLst>
                <a:gd name="T0" fmla="*/ 8 w 13"/>
                <a:gd name="T1" fmla="*/ 22 h 23"/>
                <a:gd name="T2" fmla="*/ 13 w 13"/>
                <a:gd name="T3" fmla="*/ 5 h 23"/>
                <a:gd name="T4" fmla="*/ 11 w 13"/>
                <a:gd name="T5" fmla="*/ 6 h 23"/>
                <a:gd name="T6" fmla="*/ 7 w 13"/>
                <a:gd name="T7" fmla="*/ 14 h 23"/>
                <a:gd name="T8" fmla="*/ 4 w 13"/>
                <a:gd name="T9" fmla="*/ 20 h 23"/>
                <a:gd name="T10" fmla="*/ 4 w 13"/>
                <a:gd name="T11" fmla="*/ 16 h 23"/>
                <a:gd name="T12" fmla="*/ 5 w 13"/>
                <a:gd name="T13" fmla="*/ 6 h 23"/>
                <a:gd name="T14" fmla="*/ 5 w 13"/>
                <a:gd name="T15" fmla="*/ 2 h 23"/>
                <a:gd name="T16" fmla="*/ 3 w 13"/>
                <a:gd name="T17" fmla="*/ 0 h 23"/>
                <a:gd name="T18" fmla="*/ 1 w 13"/>
                <a:gd name="T19" fmla="*/ 6 h 23"/>
                <a:gd name="T20" fmla="*/ 2 w 13"/>
                <a:gd name="T21" fmla="*/ 7 h 23"/>
                <a:gd name="T22" fmla="*/ 0 w 13"/>
                <a:gd name="T23" fmla="*/ 21 h 23"/>
                <a:gd name="T24" fmla="*/ 8 w 13"/>
                <a:gd name="T25"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3">
                  <a:moveTo>
                    <a:pt x="8" y="22"/>
                  </a:moveTo>
                  <a:cubicBezTo>
                    <a:pt x="8" y="22"/>
                    <a:pt x="11" y="10"/>
                    <a:pt x="13" y="5"/>
                  </a:cubicBezTo>
                  <a:cubicBezTo>
                    <a:pt x="12" y="5"/>
                    <a:pt x="11" y="6"/>
                    <a:pt x="11" y="6"/>
                  </a:cubicBezTo>
                  <a:cubicBezTo>
                    <a:pt x="11" y="6"/>
                    <a:pt x="7" y="12"/>
                    <a:pt x="7" y="14"/>
                  </a:cubicBezTo>
                  <a:cubicBezTo>
                    <a:pt x="7" y="16"/>
                    <a:pt x="4" y="20"/>
                    <a:pt x="4" y="20"/>
                  </a:cubicBezTo>
                  <a:cubicBezTo>
                    <a:pt x="4" y="16"/>
                    <a:pt x="4" y="16"/>
                    <a:pt x="4" y="16"/>
                  </a:cubicBezTo>
                  <a:cubicBezTo>
                    <a:pt x="4" y="16"/>
                    <a:pt x="5" y="6"/>
                    <a:pt x="5" y="6"/>
                  </a:cubicBezTo>
                  <a:cubicBezTo>
                    <a:pt x="4" y="5"/>
                    <a:pt x="5" y="2"/>
                    <a:pt x="5" y="2"/>
                  </a:cubicBezTo>
                  <a:cubicBezTo>
                    <a:pt x="3" y="0"/>
                    <a:pt x="3" y="0"/>
                    <a:pt x="3" y="0"/>
                  </a:cubicBezTo>
                  <a:cubicBezTo>
                    <a:pt x="2" y="3"/>
                    <a:pt x="1" y="6"/>
                    <a:pt x="1" y="6"/>
                  </a:cubicBezTo>
                  <a:cubicBezTo>
                    <a:pt x="2" y="7"/>
                    <a:pt x="2" y="7"/>
                    <a:pt x="2" y="7"/>
                  </a:cubicBezTo>
                  <a:cubicBezTo>
                    <a:pt x="0" y="21"/>
                    <a:pt x="0" y="21"/>
                    <a:pt x="0" y="21"/>
                  </a:cubicBezTo>
                  <a:cubicBezTo>
                    <a:pt x="0" y="21"/>
                    <a:pt x="5" y="23"/>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87">
              <a:extLst>
                <a:ext uri="{FF2B5EF4-FFF2-40B4-BE49-F238E27FC236}">
                  <a16:creationId xmlns="" xmlns:a16="http://schemas.microsoft.com/office/drawing/2014/main" id="{D6ECAAB4-E539-4A82-89CC-4DC2F93C45AE}"/>
                </a:ext>
              </a:extLst>
            </p:cNvPr>
            <p:cNvSpPr>
              <a:spLocks/>
            </p:cNvSpPr>
            <p:nvPr/>
          </p:nvSpPr>
          <p:spPr bwMode="auto">
            <a:xfrm>
              <a:off x="7610475" y="2940050"/>
              <a:ext cx="155575" cy="247650"/>
            </a:xfrm>
            <a:custGeom>
              <a:avLst/>
              <a:gdLst>
                <a:gd name="T0" fmla="*/ 14 w 24"/>
                <a:gd name="T1" fmla="*/ 18 h 38"/>
                <a:gd name="T2" fmla="*/ 16 w 24"/>
                <a:gd name="T3" fmla="*/ 5 h 38"/>
                <a:gd name="T4" fmla="*/ 12 w 24"/>
                <a:gd name="T5" fmla="*/ 1 h 38"/>
                <a:gd name="T6" fmla="*/ 9 w 24"/>
                <a:gd name="T7" fmla="*/ 7 h 38"/>
                <a:gd name="T8" fmla="*/ 1 w 24"/>
                <a:gd name="T9" fmla="*/ 22 h 38"/>
                <a:gd name="T10" fmla="*/ 8 w 24"/>
                <a:gd name="T11" fmla="*/ 31 h 38"/>
                <a:gd name="T12" fmla="*/ 20 w 24"/>
                <a:gd name="T13" fmla="*/ 38 h 38"/>
                <a:gd name="T14" fmla="*/ 23 w 24"/>
                <a:gd name="T15" fmla="*/ 33 h 38"/>
                <a:gd name="T16" fmla="*/ 20 w 24"/>
                <a:gd name="T17" fmla="*/ 30 h 38"/>
                <a:gd name="T18" fmla="*/ 12 w 24"/>
                <a:gd name="T19" fmla="*/ 22 h 38"/>
                <a:gd name="T20" fmla="*/ 13 w 24"/>
                <a:gd name="T21" fmla="*/ 19 h 38"/>
                <a:gd name="T22" fmla="*/ 14 w 24"/>
                <a:gd name="T23"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8">
                  <a:moveTo>
                    <a:pt x="14" y="18"/>
                  </a:moveTo>
                  <a:cubicBezTo>
                    <a:pt x="14" y="18"/>
                    <a:pt x="18" y="9"/>
                    <a:pt x="16" y="5"/>
                  </a:cubicBezTo>
                  <a:cubicBezTo>
                    <a:pt x="13" y="0"/>
                    <a:pt x="12" y="1"/>
                    <a:pt x="12" y="1"/>
                  </a:cubicBezTo>
                  <a:cubicBezTo>
                    <a:pt x="12" y="1"/>
                    <a:pt x="10" y="6"/>
                    <a:pt x="9" y="7"/>
                  </a:cubicBezTo>
                  <a:cubicBezTo>
                    <a:pt x="9" y="7"/>
                    <a:pt x="0" y="17"/>
                    <a:pt x="1" y="22"/>
                  </a:cubicBezTo>
                  <a:cubicBezTo>
                    <a:pt x="1" y="22"/>
                    <a:pt x="5" y="30"/>
                    <a:pt x="8" y="31"/>
                  </a:cubicBezTo>
                  <a:cubicBezTo>
                    <a:pt x="11" y="32"/>
                    <a:pt x="17" y="38"/>
                    <a:pt x="20" y="38"/>
                  </a:cubicBezTo>
                  <a:cubicBezTo>
                    <a:pt x="20" y="38"/>
                    <a:pt x="24" y="35"/>
                    <a:pt x="23" y="33"/>
                  </a:cubicBezTo>
                  <a:cubicBezTo>
                    <a:pt x="23" y="33"/>
                    <a:pt x="22" y="31"/>
                    <a:pt x="20" y="30"/>
                  </a:cubicBezTo>
                  <a:cubicBezTo>
                    <a:pt x="17" y="28"/>
                    <a:pt x="13" y="23"/>
                    <a:pt x="12" y="22"/>
                  </a:cubicBezTo>
                  <a:cubicBezTo>
                    <a:pt x="11" y="21"/>
                    <a:pt x="11" y="21"/>
                    <a:pt x="13" y="19"/>
                  </a:cubicBezTo>
                  <a:cubicBezTo>
                    <a:pt x="14" y="18"/>
                    <a:pt x="14" y="18"/>
                    <a:pt x="14" y="18"/>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88">
              <a:extLst>
                <a:ext uri="{FF2B5EF4-FFF2-40B4-BE49-F238E27FC236}">
                  <a16:creationId xmlns="" xmlns:a16="http://schemas.microsoft.com/office/drawing/2014/main" id="{3CB4CA0C-1515-46AA-B12D-CCCCB88181E9}"/>
                </a:ext>
              </a:extLst>
            </p:cNvPr>
            <p:cNvSpPr>
              <a:spLocks/>
            </p:cNvSpPr>
            <p:nvPr/>
          </p:nvSpPr>
          <p:spPr bwMode="auto">
            <a:xfrm>
              <a:off x="7610475" y="2946400"/>
              <a:ext cx="149225" cy="241300"/>
            </a:xfrm>
            <a:custGeom>
              <a:avLst/>
              <a:gdLst>
                <a:gd name="T0" fmla="*/ 18 w 23"/>
                <a:gd name="T1" fmla="*/ 33 h 37"/>
                <a:gd name="T2" fmla="*/ 15 w 23"/>
                <a:gd name="T3" fmla="*/ 31 h 37"/>
                <a:gd name="T4" fmla="*/ 14 w 23"/>
                <a:gd name="T5" fmla="*/ 27 h 37"/>
                <a:gd name="T6" fmla="*/ 9 w 23"/>
                <a:gd name="T7" fmla="*/ 25 h 37"/>
                <a:gd name="T8" fmla="*/ 5 w 23"/>
                <a:gd name="T9" fmla="*/ 22 h 37"/>
                <a:gd name="T10" fmla="*/ 5 w 23"/>
                <a:gd name="T11" fmla="*/ 22 h 37"/>
                <a:gd name="T12" fmla="*/ 10 w 23"/>
                <a:gd name="T13" fmla="*/ 22 h 37"/>
                <a:gd name="T14" fmla="*/ 4 w 23"/>
                <a:gd name="T15" fmla="*/ 21 h 37"/>
                <a:gd name="T16" fmla="*/ 5 w 23"/>
                <a:gd name="T17" fmla="*/ 20 h 37"/>
                <a:gd name="T18" fmla="*/ 3 w 23"/>
                <a:gd name="T19" fmla="*/ 19 h 37"/>
                <a:gd name="T20" fmla="*/ 10 w 23"/>
                <a:gd name="T21" fmla="*/ 18 h 37"/>
                <a:gd name="T22" fmla="*/ 3 w 23"/>
                <a:gd name="T23" fmla="*/ 16 h 37"/>
                <a:gd name="T24" fmla="*/ 5 w 23"/>
                <a:gd name="T25" fmla="*/ 15 h 37"/>
                <a:gd name="T26" fmla="*/ 5 w 23"/>
                <a:gd name="T27" fmla="*/ 13 h 37"/>
                <a:gd name="T28" fmla="*/ 7 w 23"/>
                <a:gd name="T29" fmla="*/ 13 h 37"/>
                <a:gd name="T30" fmla="*/ 6 w 23"/>
                <a:gd name="T31" fmla="*/ 12 h 37"/>
                <a:gd name="T32" fmla="*/ 12 w 23"/>
                <a:gd name="T33" fmla="*/ 11 h 37"/>
                <a:gd name="T34" fmla="*/ 9 w 23"/>
                <a:gd name="T35" fmla="*/ 9 h 37"/>
                <a:gd name="T36" fmla="*/ 12 w 23"/>
                <a:gd name="T37" fmla="*/ 10 h 37"/>
                <a:gd name="T38" fmla="*/ 10 w 23"/>
                <a:gd name="T39" fmla="*/ 7 h 37"/>
                <a:gd name="T40" fmla="*/ 11 w 23"/>
                <a:gd name="T41" fmla="*/ 5 h 37"/>
                <a:gd name="T42" fmla="*/ 13 w 23"/>
                <a:gd name="T43" fmla="*/ 2 h 37"/>
                <a:gd name="T44" fmla="*/ 12 w 23"/>
                <a:gd name="T45" fmla="*/ 0 h 37"/>
                <a:gd name="T46" fmla="*/ 12 w 23"/>
                <a:gd name="T47" fmla="*/ 0 h 37"/>
                <a:gd name="T48" fmla="*/ 9 w 23"/>
                <a:gd name="T49" fmla="*/ 6 h 37"/>
                <a:gd name="T50" fmla="*/ 1 w 23"/>
                <a:gd name="T51" fmla="*/ 21 h 37"/>
                <a:gd name="T52" fmla="*/ 8 w 23"/>
                <a:gd name="T53" fmla="*/ 30 h 37"/>
                <a:gd name="T54" fmla="*/ 20 w 23"/>
                <a:gd name="T55" fmla="*/ 37 h 37"/>
                <a:gd name="T56" fmla="*/ 23 w 23"/>
                <a:gd name="T57" fmla="*/ 35 h 37"/>
                <a:gd name="T58" fmla="*/ 18 w 23"/>
                <a:gd name="T59"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37">
                  <a:moveTo>
                    <a:pt x="18" y="33"/>
                  </a:moveTo>
                  <a:cubicBezTo>
                    <a:pt x="18" y="33"/>
                    <a:pt x="16" y="31"/>
                    <a:pt x="15" y="31"/>
                  </a:cubicBezTo>
                  <a:cubicBezTo>
                    <a:pt x="15" y="31"/>
                    <a:pt x="14" y="27"/>
                    <a:pt x="14" y="27"/>
                  </a:cubicBezTo>
                  <a:cubicBezTo>
                    <a:pt x="14" y="27"/>
                    <a:pt x="11" y="25"/>
                    <a:pt x="9" y="25"/>
                  </a:cubicBezTo>
                  <a:cubicBezTo>
                    <a:pt x="7" y="26"/>
                    <a:pt x="2" y="21"/>
                    <a:pt x="5" y="22"/>
                  </a:cubicBezTo>
                  <a:cubicBezTo>
                    <a:pt x="5" y="22"/>
                    <a:pt x="5" y="22"/>
                    <a:pt x="5" y="22"/>
                  </a:cubicBezTo>
                  <a:cubicBezTo>
                    <a:pt x="8" y="23"/>
                    <a:pt x="10" y="22"/>
                    <a:pt x="10" y="22"/>
                  </a:cubicBezTo>
                  <a:cubicBezTo>
                    <a:pt x="10" y="22"/>
                    <a:pt x="5" y="21"/>
                    <a:pt x="4" y="21"/>
                  </a:cubicBezTo>
                  <a:cubicBezTo>
                    <a:pt x="3" y="21"/>
                    <a:pt x="5" y="20"/>
                    <a:pt x="5" y="20"/>
                  </a:cubicBezTo>
                  <a:cubicBezTo>
                    <a:pt x="4" y="20"/>
                    <a:pt x="3" y="19"/>
                    <a:pt x="3" y="19"/>
                  </a:cubicBezTo>
                  <a:cubicBezTo>
                    <a:pt x="4" y="17"/>
                    <a:pt x="10" y="18"/>
                    <a:pt x="10" y="18"/>
                  </a:cubicBezTo>
                  <a:cubicBezTo>
                    <a:pt x="10" y="17"/>
                    <a:pt x="5" y="16"/>
                    <a:pt x="3" y="16"/>
                  </a:cubicBezTo>
                  <a:cubicBezTo>
                    <a:pt x="4" y="16"/>
                    <a:pt x="5" y="15"/>
                    <a:pt x="5" y="15"/>
                  </a:cubicBezTo>
                  <a:cubicBezTo>
                    <a:pt x="4" y="15"/>
                    <a:pt x="5" y="14"/>
                    <a:pt x="5" y="13"/>
                  </a:cubicBezTo>
                  <a:cubicBezTo>
                    <a:pt x="5" y="13"/>
                    <a:pt x="7" y="13"/>
                    <a:pt x="7" y="13"/>
                  </a:cubicBezTo>
                  <a:cubicBezTo>
                    <a:pt x="6" y="12"/>
                    <a:pt x="6" y="12"/>
                    <a:pt x="6" y="12"/>
                  </a:cubicBezTo>
                  <a:cubicBezTo>
                    <a:pt x="6" y="11"/>
                    <a:pt x="12" y="11"/>
                    <a:pt x="12" y="11"/>
                  </a:cubicBezTo>
                  <a:cubicBezTo>
                    <a:pt x="11" y="11"/>
                    <a:pt x="9" y="9"/>
                    <a:pt x="9" y="9"/>
                  </a:cubicBezTo>
                  <a:cubicBezTo>
                    <a:pt x="10" y="8"/>
                    <a:pt x="12" y="10"/>
                    <a:pt x="12" y="10"/>
                  </a:cubicBezTo>
                  <a:cubicBezTo>
                    <a:pt x="12" y="9"/>
                    <a:pt x="10" y="7"/>
                    <a:pt x="10" y="7"/>
                  </a:cubicBezTo>
                  <a:cubicBezTo>
                    <a:pt x="10" y="7"/>
                    <a:pt x="11" y="6"/>
                    <a:pt x="11" y="5"/>
                  </a:cubicBezTo>
                  <a:cubicBezTo>
                    <a:pt x="11" y="4"/>
                    <a:pt x="13" y="2"/>
                    <a:pt x="13" y="2"/>
                  </a:cubicBezTo>
                  <a:cubicBezTo>
                    <a:pt x="12" y="0"/>
                    <a:pt x="12" y="0"/>
                    <a:pt x="12" y="0"/>
                  </a:cubicBezTo>
                  <a:cubicBezTo>
                    <a:pt x="12" y="0"/>
                    <a:pt x="12" y="0"/>
                    <a:pt x="12" y="0"/>
                  </a:cubicBezTo>
                  <a:cubicBezTo>
                    <a:pt x="12" y="0"/>
                    <a:pt x="10" y="5"/>
                    <a:pt x="9" y="6"/>
                  </a:cubicBezTo>
                  <a:cubicBezTo>
                    <a:pt x="9" y="6"/>
                    <a:pt x="0" y="16"/>
                    <a:pt x="1" y="21"/>
                  </a:cubicBezTo>
                  <a:cubicBezTo>
                    <a:pt x="1" y="21"/>
                    <a:pt x="5" y="29"/>
                    <a:pt x="8" y="30"/>
                  </a:cubicBezTo>
                  <a:cubicBezTo>
                    <a:pt x="11" y="31"/>
                    <a:pt x="17" y="37"/>
                    <a:pt x="20" y="37"/>
                  </a:cubicBezTo>
                  <a:cubicBezTo>
                    <a:pt x="20" y="37"/>
                    <a:pt x="22" y="36"/>
                    <a:pt x="23" y="35"/>
                  </a:cubicBezTo>
                  <a:cubicBezTo>
                    <a:pt x="21" y="34"/>
                    <a:pt x="18" y="33"/>
                    <a:pt x="18" y="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89">
              <a:extLst>
                <a:ext uri="{FF2B5EF4-FFF2-40B4-BE49-F238E27FC236}">
                  <a16:creationId xmlns="" xmlns:a16="http://schemas.microsoft.com/office/drawing/2014/main" id="{CFBC3DAD-744F-4363-9324-F3C4506505DA}"/>
                </a:ext>
              </a:extLst>
            </p:cNvPr>
            <p:cNvSpPr>
              <a:spLocks noEditPoints="1"/>
            </p:cNvSpPr>
            <p:nvPr/>
          </p:nvSpPr>
          <p:spPr bwMode="auto">
            <a:xfrm>
              <a:off x="7753350" y="2824163"/>
              <a:ext cx="84138" cy="103188"/>
            </a:xfrm>
            <a:custGeom>
              <a:avLst/>
              <a:gdLst>
                <a:gd name="T0" fmla="*/ 13 w 13"/>
                <a:gd name="T1" fmla="*/ 10 h 16"/>
                <a:gd name="T2" fmla="*/ 13 w 13"/>
                <a:gd name="T3" fmla="*/ 9 h 16"/>
                <a:gd name="T4" fmla="*/ 13 w 13"/>
                <a:gd name="T5" fmla="*/ 9 h 16"/>
                <a:gd name="T6" fmla="*/ 13 w 13"/>
                <a:gd name="T7" fmla="*/ 9 h 16"/>
                <a:gd name="T8" fmla="*/ 12 w 13"/>
                <a:gd name="T9" fmla="*/ 7 h 16"/>
                <a:gd name="T10" fmla="*/ 12 w 13"/>
                <a:gd name="T11" fmla="*/ 7 h 16"/>
                <a:gd name="T12" fmla="*/ 12 w 13"/>
                <a:gd name="T13" fmla="*/ 7 h 16"/>
                <a:gd name="T14" fmla="*/ 12 w 13"/>
                <a:gd name="T15" fmla="*/ 7 h 16"/>
                <a:gd name="T16" fmla="*/ 12 w 13"/>
                <a:gd name="T17" fmla="*/ 7 h 16"/>
                <a:gd name="T18" fmla="*/ 12 w 13"/>
                <a:gd name="T19" fmla="*/ 7 h 16"/>
                <a:gd name="T20" fmla="*/ 12 w 13"/>
                <a:gd name="T21" fmla="*/ 7 h 16"/>
                <a:gd name="T22" fmla="*/ 12 w 13"/>
                <a:gd name="T23" fmla="*/ 7 h 16"/>
                <a:gd name="T24" fmla="*/ 12 w 13"/>
                <a:gd name="T25" fmla="*/ 7 h 16"/>
                <a:gd name="T26" fmla="*/ 12 w 13"/>
                <a:gd name="T27" fmla="*/ 7 h 16"/>
                <a:gd name="T28" fmla="*/ 12 w 13"/>
                <a:gd name="T29" fmla="*/ 7 h 16"/>
                <a:gd name="T30" fmla="*/ 13 w 13"/>
                <a:gd name="T31" fmla="*/ 6 h 16"/>
                <a:gd name="T32" fmla="*/ 12 w 13"/>
                <a:gd name="T33" fmla="*/ 3 h 16"/>
                <a:gd name="T34" fmla="*/ 9 w 13"/>
                <a:gd name="T35" fmla="*/ 0 h 16"/>
                <a:gd name="T36" fmla="*/ 8 w 13"/>
                <a:gd name="T37" fmla="*/ 3 h 16"/>
                <a:gd name="T38" fmla="*/ 5 w 13"/>
                <a:gd name="T39" fmla="*/ 0 h 16"/>
                <a:gd name="T40" fmla="*/ 2 w 13"/>
                <a:gd name="T41" fmla="*/ 3 h 16"/>
                <a:gd name="T42" fmla="*/ 2 w 13"/>
                <a:gd name="T43" fmla="*/ 7 h 16"/>
                <a:gd name="T44" fmla="*/ 1 w 13"/>
                <a:gd name="T45" fmla="*/ 7 h 16"/>
                <a:gd name="T46" fmla="*/ 2 w 13"/>
                <a:gd name="T47" fmla="*/ 11 h 16"/>
                <a:gd name="T48" fmla="*/ 2 w 13"/>
                <a:gd name="T49" fmla="*/ 11 h 16"/>
                <a:gd name="T50" fmla="*/ 5 w 13"/>
                <a:gd name="T51" fmla="*/ 15 h 16"/>
                <a:gd name="T52" fmla="*/ 10 w 13"/>
                <a:gd name="T53" fmla="*/ 16 h 16"/>
                <a:gd name="T54" fmla="*/ 10 w 13"/>
                <a:gd name="T55" fmla="*/ 16 h 16"/>
                <a:gd name="T56" fmla="*/ 10 w 13"/>
                <a:gd name="T57" fmla="*/ 16 h 16"/>
                <a:gd name="T58" fmla="*/ 12 w 13"/>
                <a:gd name="T59" fmla="*/ 12 h 16"/>
                <a:gd name="T60" fmla="*/ 13 w 13"/>
                <a:gd name="T61" fmla="*/ 10 h 16"/>
                <a:gd name="T62" fmla="*/ 7 w 13"/>
                <a:gd name="T63" fmla="*/ 15 h 16"/>
                <a:gd name="T64" fmla="*/ 5 w 13"/>
                <a:gd name="T65" fmla="*/ 11 h 16"/>
                <a:gd name="T66" fmla="*/ 6 w 13"/>
                <a:gd name="T67" fmla="*/ 10 h 16"/>
                <a:gd name="T68" fmla="*/ 5 w 13"/>
                <a:gd name="T69" fmla="*/ 10 h 16"/>
                <a:gd name="T70" fmla="*/ 4 w 13"/>
                <a:gd name="T71" fmla="*/ 8 h 16"/>
                <a:gd name="T72" fmla="*/ 5 w 13"/>
                <a:gd name="T73" fmla="*/ 8 h 16"/>
                <a:gd name="T74" fmla="*/ 5 w 13"/>
                <a:gd name="T75" fmla="*/ 6 h 16"/>
                <a:gd name="T76" fmla="*/ 5 w 13"/>
                <a:gd name="T77" fmla="*/ 5 h 16"/>
                <a:gd name="T78" fmla="*/ 8 w 13"/>
                <a:gd name="T79" fmla="*/ 4 h 16"/>
                <a:gd name="T80" fmla="*/ 11 w 13"/>
                <a:gd name="T81" fmla="*/ 6 h 16"/>
                <a:gd name="T82" fmla="*/ 12 w 13"/>
                <a:gd name="T83" fmla="*/ 7 h 16"/>
                <a:gd name="T84" fmla="*/ 12 w 13"/>
                <a:gd name="T85" fmla="*/ 9 h 16"/>
                <a:gd name="T86" fmla="*/ 10 w 13"/>
                <a:gd name="T87" fmla="*/ 15 h 16"/>
                <a:gd name="T88" fmla="*/ 7 w 13"/>
                <a:gd name="T8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 h="16">
                  <a:moveTo>
                    <a:pt x="13" y="10"/>
                  </a:moveTo>
                  <a:cubicBezTo>
                    <a:pt x="13" y="10"/>
                    <a:pt x="13" y="9"/>
                    <a:pt x="13" y="9"/>
                  </a:cubicBezTo>
                  <a:cubicBezTo>
                    <a:pt x="13" y="9"/>
                    <a:pt x="13" y="9"/>
                    <a:pt x="13" y="9"/>
                  </a:cubicBezTo>
                  <a:cubicBezTo>
                    <a:pt x="13" y="9"/>
                    <a:pt x="13" y="9"/>
                    <a:pt x="13" y="9"/>
                  </a:cubicBezTo>
                  <a:cubicBezTo>
                    <a:pt x="13" y="8"/>
                    <a:pt x="12" y="8"/>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3" y="6"/>
                    <a:pt x="13" y="6"/>
                    <a:pt x="13" y="6"/>
                  </a:cubicBezTo>
                  <a:cubicBezTo>
                    <a:pt x="13" y="6"/>
                    <a:pt x="13" y="4"/>
                    <a:pt x="12" y="3"/>
                  </a:cubicBezTo>
                  <a:cubicBezTo>
                    <a:pt x="12" y="2"/>
                    <a:pt x="11" y="1"/>
                    <a:pt x="9" y="0"/>
                  </a:cubicBezTo>
                  <a:cubicBezTo>
                    <a:pt x="9" y="1"/>
                    <a:pt x="9" y="2"/>
                    <a:pt x="8" y="3"/>
                  </a:cubicBezTo>
                  <a:cubicBezTo>
                    <a:pt x="7" y="2"/>
                    <a:pt x="6" y="1"/>
                    <a:pt x="5" y="0"/>
                  </a:cubicBezTo>
                  <a:cubicBezTo>
                    <a:pt x="4" y="0"/>
                    <a:pt x="2" y="2"/>
                    <a:pt x="2" y="3"/>
                  </a:cubicBezTo>
                  <a:cubicBezTo>
                    <a:pt x="1" y="3"/>
                    <a:pt x="2" y="7"/>
                    <a:pt x="2" y="7"/>
                  </a:cubicBezTo>
                  <a:cubicBezTo>
                    <a:pt x="1" y="6"/>
                    <a:pt x="1" y="7"/>
                    <a:pt x="1" y="7"/>
                  </a:cubicBezTo>
                  <a:cubicBezTo>
                    <a:pt x="0" y="7"/>
                    <a:pt x="1" y="10"/>
                    <a:pt x="2" y="11"/>
                  </a:cubicBezTo>
                  <a:cubicBezTo>
                    <a:pt x="2" y="11"/>
                    <a:pt x="2" y="11"/>
                    <a:pt x="2" y="11"/>
                  </a:cubicBezTo>
                  <a:cubicBezTo>
                    <a:pt x="2" y="11"/>
                    <a:pt x="5" y="15"/>
                    <a:pt x="5" y="15"/>
                  </a:cubicBezTo>
                  <a:cubicBezTo>
                    <a:pt x="6" y="16"/>
                    <a:pt x="9" y="16"/>
                    <a:pt x="10" y="16"/>
                  </a:cubicBezTo>
                  <a:cubicBezTo>
                    <a:pt x="10" y="16"/>
                    <a:pt x="10" y="16"/>
                    <a:pt x="10" y="16"/>
                  </a:cubicBezTo>
                  <a:cubicBezTo>
                    <a:pt x="10" y="16"/>
                    <a:pt x="10" y="16"/>
                    <a:pt x="10" y="16"/>
                  </a:cubicBezTo>
                  <a:cubicBezTo>
                    <a:pt x="10" y="16"/>
                    <a:pt x="11" y="13"/>
                    <a:pt x="12" y="12"/>
                  </a:cubicBezTo>
                  <a:cubicBezTo>
                    <a:pt x="12" y="12"/>
                    <a:pt x="13" y="11"/>
                    <a:pt x="13" y="10"/>
                  </a:cubicBezTo>
                  <a:close/>
                  <a:moveTo>
                    <a:pt x="7" y="15"/>
                  </a:moveTo>
                  <a:cubicBezTo>
                    <a:pt x="6" y="14"/>
                    <a:pt x="5" y="11"/>
                    <a:pt x="5" y="11"/>
                  </a:cubicBezTo>
                  <a:cubicBezTo>
                    <a:pt x="5" y="11"/>
                    <a:pt x="6" y="10"/>
                    <a:pt x="6" y="10"/>
                  </a:cubicBezTo>
                  <a:cubicBezTo>
                    <a:pt x="6" y="10"/>
                    <a:pt x="5" y="10"/>
                    <a:pt x="5" y="10"/>
                  </a:cubicBezTo>
                  <a:cubicBezTo>
                    <a:pt x="5" y="10"/>
                    <a:pt x="4" y="8"/>
                    <a:pt x="4" y="8"/>
                  </a:cubicBezTo>
                  <a:cubicBezTo>
                    <a:pt x="4" y="8"/>
                    <a:pt x="5" y="8"/>
                    <a:pt x="5" y="8"/>
                  </a:cubicBezTo>
                  <a:cubicBezTo>
                    <a:pt x="5" y="6"/>
                    <a:pt x="5" y="6"/>
                    <a:pt x="5" y="6"/>
                  </a:cubicBezTo>
                  <a:cubicBezTo>
                    <a:pt x="5" y="6"/>
                    <a:pt x="5" y="6"/>
                    <a:pt x="5" y="5"/>
                  </a:cubicBezTo>
                  <a:cubicBezTo>
                    <a:pt x="6" y="5"/>
                    <a:pt x="7" y="4"/>
                    <a:pt x="8" y="4"/>
                  </a:cubicBezTo>
                  <a:cubicBezTo>
                    <a:pt x="11" y="5"/>
                    <a:pt x="11" y="6"/>
                    <a:pt x="11" y="6"/>
                  </a:cubicBezTo>
                  <a:cubicBezTo>
                    <a:pt x="12" y="7"/>
                    <a:pt x="12" y="7"/>
                    <a:pt x="12" y="7"/>
                  </a:cubicBezTo>
                  <a:cubicBezTo>
                    <a:pt x="12" y="7"/>
                    <a:pt x="12" y="9"/>
                    <a:pt x="12" y="9"/>
                  </a:cubicBezTo>
                  <a:cubicBezTo>
                    <a:pt x="12" y="12"/>
                    <a:pt x="10" y="15"/>
                    <a:pt x="10" y="15"/>
                  </a:cubicBezTo>
                  <a:cubicBezTo>
                    <a:pt x="10" y="15"/>
                    <a:pt x="9" y="15"/>
                    <a:pt x="7" y="15"/>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0">
              <a:extLst>
                <a:ext uri="{FF2B5EF4-FFF2-40B4-BE49-F238E27FC236}">
                  <a16:creationId xmlns="" xmlns:a16="http://schemas.microsoft.com/office/drawing/2014/main" id="{581A6F63-F204-4652-AB8A-00F5C5028D41}"/>
                </a:ext>
              </a:extLst>
            </p:cNvPr>
            <p:cNvSpPr>
              <a:spLocks/>
            </p:cNvSpPr>
            <p:nvPr/>
          </p:nvSpPr>
          <p:spPr bwMode="auto">
            <a:xfrm>
              <a:off x="7753350" y="2809875"/>
              <a:ext cx="90488" cy="73025"/>
            </a:xfrm>
            <a:custGeom>
              <a:avLst/>
              <a:gdLst>
                <a:gd name="T0" fmla="*/ 2 w 14"/>
                <a:gd name="T1" fmla="*/ 9 h 11"/>
                <a:gd name="T2" fmla="*/ 2 w 14"/>
                <a:gd name="T3" fmla="*/ 11 h 11"/>
                <a:gd name="T4" fmla="*/ 3 w 14"/>
                <a:gd name="T5" fmla="*/ 11 h 11"/>
                <a:gd name="T6" fmla="*/ 3 w 14"/>
                <a:gd name="T7" fmla="*/ 10 h 11"/>
                <a:gd name="T8" fmla="*/ 5 w 14"/>
                <a:gd name="T9" fmla="*/ 7 h 11"/>
                <a:gd name="T10" fmla="*/ 9 w 14"/>
                <a:gd name="T11" fmla="*/ 6 h 11"/>
                <a:gd name="T12" fmla="*/ 12 w 14"/>
                <a:gd name="T13" fmla="*/ 7 h 11"/>
                <a:gd name="T14" fmla="*/ 12 w 14"/>
                <a:gd name="T15" fmla="*/ 9 h 11"/>
                <a:gd name="T16" fmla="*/ 13 w 14"/>
                <a:gd name="T17" fmla="*/ 8 h 11"/>
                <a:gd name="T18" fmla="*/ 13 w 14"/>
                <a:gd name="T19" fmla="*/ 4 h 11"/>
                <a:gd name="T20" fmla="*/ 8 w 14"/>
                <a:gd name="T21" fmla="*/ 1 h 11"/>
                <a:gd name="T22" fmla="*/ 7 w 14"/>
                <a:gd name="T23" fmla="*/ 1 h 11"/>
                <a:gd name="T24" fmla="*/ 5 w 14"/>
                <a:gd name="T25" fmla="*/ 1 h 11"/>
                <a:gd name="T26" fmla="*/ 0 w 14"/>
                <a:gd name="T27" fmla="*/ 4 h 11"/>
                <a:gd name="T28" fmla="*/ 0 w 14"/>
                <a:gd name="T29" fmla="*/ 9 h 11"/>
                <a:gd name="T30" fmla="*/ 2 w 14"/>
                <a:gd name="T3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1">
                  <a:moveTo>
                    <a:pt x="2" y="9"/>
                  </a:moveTo>
                  <a:cubicBezTo>
                    <a:pt x="2" y="11"/>
                    <a:pt x="2" y="11"/>
                    <a:pt x="2" y="11"/>
                  </a:cubicBezTo>
                  <a:cubicBezTo>
                    <a:pt x="3" y="11"/>
                    <a:pt x="3" y="11"/>
                    <a:pt x="3" y="11"/>
                  </a:cubicBezTo>
                  <a:cubicBezTo>
                    <a:pt x="3" y="10"/>
                    <a:pt x="3" y="10"/>
                    <a:pt x="3" y="10"/>
                  </a:cubicBezTo>
                  <a:cubicBezTo>
                    <a:pt x="3" y="10"/>
                    <a:pt x="5" y="8"/>
                    <a:pt x="5" y="7"/>
                  </a:cubicBezTo>
                  <a:cubicBezTo>
                    <a:pt x="5" y="7"/>
                    <a:pt x="8" y="6"/>
                    <a:pt x="9" y="6"/>
                  </a:cubicBezTo>
                  <a:cubicBezTo>
                    <a:pt x="9" y="6"/>
                    <a:pt x="12" y="7"/>
                    <a:pt x="12" y="7"/>
                  </a:cubicBezTo>
                  <a:cubicBezTo>
                    <a:pt x="13" y="7"/>
                    <a:pt x="12" y="9"/>
                    <a:pt x="12" y="9"/>
                  </a:cubicBezTo>
                  <a:cubicBezTo>
                    <a:pt x="12" y="9"/>
                    <a:pt x="13" y="9"/>
                    <a:pt x="13" y="8"/>
                  </a:cubicBezTo>
                  <a:cubicBezTo>
                    <a:pt x="14" y="7"/>
                    <a:pt x="13" y="5"/>
                    <a:pt x="13" y="4"/>
                  </a:cubicBezTo>
                  <a:cubicBezTo>
                    <a:pt x="13" y="4"/>
                    <a:pt x="10" y="1"/>
                    <a:pt x="8" y="1"/>
                  </a:cubicBezTo>
                  <a:cubicBezTo>
                    <a:pt x="7" y="1"/>
                    <a:pt x="7" y="1"/>
                    <a:pt x="7" y="1"/>
                  </a:cubicBezTo>
                  <a:cubicBezTo>
                    <a:pt x="7" y="1"/>
                    <a:pt x="7" y="0"/>
                    <a:pt x="5" y="1"/>
                  </a:cubicBezTo>
                  <a:cubicBezTo>
                    <a:pt x="4" y="1"/>
                    <a:pt x="0" y="4"/>
                    <a:pt x="0" y="4"/>
                  </a:cubicBezTo>
                  <a:cubicBezTo>
                    <a:pt x="0" y="5"/>
                    <a:pt x="0" y="5"/>
                    <a:pt x="0" y="9"/>
                  </a:cubicBezTo>
                  <a:lnTo>
                    <a:pt x="2" y="9"/>
                  </a:ln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 xmlns:a16="http://schemas.microsoft.com/office/drawing/2014/main" id="{90BF9806-B13C-43D8-9987-DD82CBF0F8D6}"/>
              </a:ext>
            </a:extLst>
          </p:cNvPr>
          <p:cNvGrpSpPr/>
          <p:nvPr/>
        </p:nvGrpSpPr>
        <p:grpSpPr>
          <a:xfrm>
            <a:off x="6948029" y="2640330"/>
            <a:ext cx="495120" cy="1164146"/>
            <a:chOff x="6835775" y="1933575"/>
            <a:chExt cx="384175" cy="903288"/>
          </a:xfrm>
        </p:grpSpPr>
        <p:sp>
          <p:nvSpPr>
            <p:cNvPr id="57" name="Freeform 34">
              <a:extLst>
                <a:ext uri="{FF2B5EF4-FFF2-40B4-BE49-F238E27FC236}">
                  <a16:creationId xmlns="" xmlns:a16="http://schemas.microsoft.com/office/drawing/2014/main" id="{0CDEC75B-E419-429A-B400-938E0FB08DCC}"/>
                </a:ext>
              </a:extLst>
            </p:cNvPr>
            <p:cNvSpPr>
              <a:spLocks/>
            </p:cNvSpPr>
            <p:nvPr/>
          </p:nvSpPr>
          <p:spPr bwMode="auto">
            <a:xfrm>
              <a:off x="7051675" y="2011363"/>
              <a:ext cx="57150" cy="84138"/>
            </a:xfrm>
            <a:custGeom>
              <a:avLst/>
              <a:gdLst>
                <a:gd name="T0" fmla="*/ 9 w 9"/>
                <a:gd name="T1" fmla="*/ 6 h 13"/>
                <a:gd name="T2" fmla="*/ 9 w 9"/>
                <a:gd name="T3" fmla="*/ 1 h 13"/>
                <a:gd name="T4" fmla="*/ 3 w 9"/>
                <a:gd name="T5" fmla="*/ 3 h 13"/>
                <a:gd name="T6" fmla="*/ 0 w 9"/>
                <a:gd name="T7" fmla="*/ 9 h 13"/>
                <a:gd name="T8" fmla="*/ 5 w 9"/>
                <a:gd name="T9" fmla="*/ 13 h 13"/>
                <a:gd name="T10" fmla="*/ 9 w 9"/>
                <a:gd name="T11" fmla="*/ 6 h 13"/>
              </a:gdLst>
              <a:ahLst/>
              <a:cxnLst>
                <a:cxn ang="0">
                  <a:pos x="T0" y="T1"/>
                </a:cxn>
                <a:cxn ang="0">
                  <a:pos x="T2" y="T3"/>
                </a:cxn>
                <a:cxn ang="0">
                  <a:pos x="T4" y="T5"/>
                </a:cxn>
                <a:cxn ang="0">
                  <a:pos x="T6" y="T7"/>
                </a:cxn>
                <a:cxn ang="0">
                  <a:pos x="T8" y="T9"/>
                </a:cxn>
                <a:cxn ang="0">
                  <a:pos x="T10" y="T11"/>
                </a:cxn>
              </a:cxnLst>
              <a:rect l="0" t="0" r="r" b="b"/>
              <a:pathLst>
                <a:path w="9" h="13">
                  <a:moveTo>
                    <a:pt x="9" y="6"/>
                  </a:moveTo>
                  <a:cubicBezTo>
                    <a:pt x="9" y="6"/>
                    <a:pt x="9" y="1"/>
                    <a:pt x="9" y="1"/>
                  </a:cubicBezTo>
                  <a:cubicBezTo>
                    <a:pt x="9" y="0"/>
                    <a:pt x="3" y="3"/>
                    <a:pt x="3" y="3"/>
                  </a:cubicBezTo>
                  <a:cubicBezTo>
                    <a:pt x="3" y="3"/>
                    <a:pt x="1" y="7"/>
                    <a:pt x="0" y="9"/>
                  </a:cubicBezTo>
                  <a:cubicBezTo>
                    <a:pt x="0" y="11"/>
                    <a:pt x="5" y="13"/>
                    <a:pt x="5" y="13"/>
                  </a:cubicBezTo>
                  <a:lnTo>
                    <a:pt x="9" y="6"/>
                  </a:lnTo>
                  <a:close/>
                </a:path>
              </a:pathLst>
            </a:custGeom>
            <a:solidFill>
              <a:srgbClr val="D09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5">
              <a:extLst>
                <a:ext uri="{FF2B5EF4-FFF2-40B4-BE49-F238E27FC236}">
                  <a16:creationId xmlns="" xmlns:a16="http://schemas.microsoft.com/office/drawing/2014/main" id="{51CBFE22-6EC6-472A-9431-872B9A24E157}"/>
                </a:ext>
              </a:extLst>
            </p:cNvPr>
            <p:cNvSpPr>
              <a:spLocks/>
            </p:cNvSpPr>
            <p:nvPr/>
          </p:nvSpPr>
          <p:spPr bwMode="auto">
            <a:xfrm>
              <a:off x="7064375" y="2752725"/>
              <a:ext cx="90488" cy="84138"/>
            </a:xfrm>
            <a:custGeom>
              <a:avLst/>
              <a:gdLst>
                <a:gd name="T0" fmla="*/ 12 w 14"/>
                <a:gd name="T1" fmla="*/ 1 h 13"/>
                <a:gd name="T2" fmla="*/ 13 w 14"/>
                <a:gd name="T3" fmla="*/ 7 h 13"/>
                <a:gd name="T4" fmla="*/ 13 w 14"/>
                <a:gd name="T5" fmla="*/ 9 h 13"/>
                <a:gd name="T6" fmla="*/ 11 w 14"/>
                <a:gd name="T7" fmla="*/ 9 h 13"/>
                <a:gd name="T8" fmla="*/ 5 w 14"/>
                <a:gd name="T9" fmla="*/ 12 h 13"/>
                <a:gd name="T10" fmla="*/ 0 w 14"/>
                <a:gd name="T11" fmla="*/ 11 h 13"/>
                <a:gd name="T12" fmla="*/ 2 w 14"/>
                <a:gd name="T13" fmla="*/ 7 h 13"/>
                <a:gd name="T14" fmla="*/ 5 w 14"/>
                <a:gd name="T15" fmla="*/ 1 h 13"/>
                <a:gd name="T16" fmla="*/ 12 w 14"/>
                <a:gd name="T17"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2" y="1"/>
                  </a:moveTo>
                  <a:cubicBezTo>
                    <a:pt x="12" y="1"/>
                    <a:pt x="14" y="6"/>
                    <a:pt x="13" y="7"/>
                  </a:cubicBezTo>
                  <a:cubicBezTo>
                    <a:pt x="13" y="9"/>
                    <a:pt x="13" y="9"/>
                    <a:pt x="13" y="9"/>
                  </a:cubicBezTo>
                  <a:cubicBezTo>
                    <a:pt x="11" y="9"/>
                    <a:pt x="11" y="9"/>
                    <a:pt x="11" y="9"/>
                  </a:cubicBezTo>
                  <a:cubicBezTo>
                    <a:pt x="11" y="9"/>
                    <a:pt x="11" y="13"/>
                    <a:pt x="5" y="12"/>
                  </a:cubicBezTo>
                  <a:cubicBezTo>
                    <a:pt x="0" y="11"/>
                    <a:pt x="0" y="11"/>
                    <a:pt x="0" y="11"/>
                  </a:cubicBezTo>
                  <a:cubicBezTo>
                    <a:pt x="0" y="11"/>
                    <a:pt x="2" y="7"/>
                    <a:pt x="2" y="7"/>
                  </a:cubicBezTo>
                  <a:cubicBezTo>
                    <a:pt x="3" y="6"/>
                    <a:pt x="5" y="2"/>
                    <a:pt x="5" y="1"/>
                  </a:cubicBezTo>
                  <a:cubicBezTo>
                    <a:pt x="6" y="0"/>
                    <a:pt x="12" y="1"/>
                    <a:pt x="1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36">
              <a:extLst>
                <a:ext uri="{FF2B5EF4-FFF2-40B4-BE49-F238E27FC236}">
                  <a16:creationId xmlns="" xmlns:a16="http://schemas.microsoft.com/office/drawing/2014/main" id="{1C26EC20-ED27-4E81-AE51-CB30561107E4}"/>
                </a:ext>
              </a:extLst>
            </p:cNvPr>
            <p:cNvSpPr>
              <a:spLocks/>
            </p:cNvSpPr>
            <p:nvPr/>
          </p:nvSpPr>
          <p:spPr bwMode="auto">
            <a:xfrm>
              <a:off x="6835775" y="2160588"/>
              <a:ext cx="79375" cy="52388"/>
            </a:xfrm>
            <a:custGeom>
              <a:avLst/>
              <a:gdLst>
                <a:gd name="T0" fmla="*/ 10 w 12"/>
                <a:gd name="T1" fmla="*/ 7 h 8"/>
                <a:gd name="T2" fmla="*/ 6 w 12"/>
                <a:gd name="T3" fmla="*/ 7 h 8"/>
                <a:gd name="T4" fmla="*/ 0 w 12"/>
                <a:gd name="T5" fmla="*/ 5 h 8"/>
                <a:gd name="T6" fmla="*/ 0 w 12"/>
                <a:gd name="T7" fmla="*/ 3 h 8"/>
                <a:gd name="T8" fmla="*/ 3 w 12"/>
                <a:gd name="T9" fmla="*/ 3 h 8"/>
                <a:gd name="T10" fmla="*/ 8 w 12"/>
                <a:gd name="T11" fmla="*/ 4 h 8"/>
                <a:gd name="T12" fmla="*/ 9 w 12"/>
                <a:gd name="T13" fmla="*/ 3 h 8"/>
                <a:gd name="T14" fmla="*/ 8 w 12"/>
                <a:gd name="T15" fmla="*/ 1 h 8"/>
                <a:gd name="T16" fmla="*/ 10 w 12"/>
                <a:gd name="T17" fmla="*/ 3 h 8"/>
                <a:gd name="T18" fmla="*/ 12 w 12"/>
                <a:gd name="T19" fmla="*/ 5 h 8"/>
                <a:gd name="T20" fmla="*/ 10 w 12"/>
                <a:gd name="T2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8">
                  <a:moveTo>
                    <a:pt x="10" y="7"/>
                  </a:moveTo>
                  <a:cubicBezTo>
                    <a:pt x="10" y="7"/>
                    <a:pt x="6" y="8"/>
                    <a:pt x="6" y="7"/>
                  </a:cubicBezTo>
                  <a:cubicBezTo>
                    <a:pt x="5" y="7"/>
                    <a:pt x="0" y="5"/>
                    <a:pt x="0" y="5"/>
                  </a:cubicBezTo>
                  <a:cubicBezTo>
                    <a:pt x="0" y="3"/>
                    <a:pt x="0" y="3"/>
                    <a:pt x="0" y="3"/>
                  </a:cubicBezTo>
                  <a:cubicBezTo>
                    <a:pt x="0" y="3"/>
                    <a:pt x="3" y="2"/>
                    <a:pt x="3" y="3"/>
                  </a:cubicBezTo>
                  <a:cubicBezTo>
                    <a:pt x="3" y="3"/>
                    <a:pt x="7" y="4"/>
                    <a:pt x="8" y="4"/>
                  </a:cubicBezTo>
                  <a:cubicBezTo>
                    <a:pt x="9" y="3"/>
                    <a:pt x="9" y="3"/>
                    <a:pt x="9" y="3"/>
                  </a:cubicBezTo>
                  <a:cubicBezTo>
                    <a:pt x="9" y="3"/>
                    <a:pt x="8" y="1"/>
                    <a:pt x="8" y="1"/>
                  </a:cubicBezTo>
                  <a:cubicBezTo>
                    <a:pt x="9" y="0"/>
                    <a:pt x="10" y="3"/>
                    <a:pt x="10" y="3"/>
                  </a:cubicBezTo>
                  <a:cubicBezTo>
                    <a:pt x="12" y="5"/>
                    <a:pt x="12" y="5"/>
                    <a:pt x="12" y="5"/>
                  </a:cubicBezTo>
                  <a:lnTo>
                    <a:pt x="10" y="7"/>
                  </a:ln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37">
              <a:extLst>
                <a:ext uri="{FF2B5EF4-FFF2-40B4-BE49-F238E27FC236}">
                  <a16:creationId xmlns="" xmlns:a16="http://schemas.microsoft.com/office/drawing/2014/main" id="{95B6C22C-BAF2-4F08-B662-E510ED9CB108}"/>
                </a:ext>
              </a:extLst>
            </p:cNvPr>
            <p:cNvSpPr>
              <a:spLocks/>
            </p:cNvSpPr>
            <p:nvPr/>
          </p:nvSpPr>
          <p:spPr bwMode="auto">
            <a:xfrm>
              <a:off x="6992938" y="2738438"/>
              <a:ext cx="115888" cy="58738"/>
            </a:xfrm>
            <a:custGeom>
              <a:avLst/>
              <a:gdLst>
                <a:gd name="T0" fmla="*/ 16 w 18"/>
                <a:gd name="T1" fmla="*/ 7 h 9"/>
                <a:gd name="T2" fmla="*/ 9 w 18"/>
                <a:gd name="T3" fmla="*/ 9 h 9"/>
                <a:gd name="T4" fmla="*/ 1 w 18"/>
                <a:gd name="T5" fmla="*/ 9 h 9"/>
                <a:gd name="T6" fmla="*/ 3 w 18"/>
                <a:gd name="T7" fmla="*/ 7 h 9"/>
                <a:gd name="T8" fmla="*/ 9 w 18"/>
                <a:gd name="T9" fmla="*/ 5 h 9"/>
                <a:gd name="T10" fmla="*/ 14 w 18"/>
                <a:gd name="T11" fmla="*/ 0 h 9"/>
                <a:gd name="T12" fmla="*/ 18 w 18"/>
                <a:gd name="T13" fmla="*/ 0 h 9"/>
                <a:gd name="T14" fmla="*/ 16 w 18"/>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9">
                  <a:moveTo>
                    <a:pt x="16" y="7"/>
                  </a:moveTo>
                  <a:cubicBezTo>
                    <a:pt x="16" y="7"/>
                    <a:pt x="12" y="9"/>
                    <a:pt x="9" y="9"/>
                  </a:cubicBezTo>
                  <a:cubicBezTo>
                    <a:pt x="1" y="9"/>
                    <a:pt x="1" y="9"/>
                    <a:pt x="1" y="9"/>
                  </a:cubicBezTo>
                  <a:cubicBezTo>
                    <a:pt x="1" y="9"/>
                    <a:pt x="0" y="7"/>
                    <a:pt x="3" y="7"/>
                  </a:cubicBezTo>
                  <a:cubicBezTo>
                    <a:pt x="3" y="7"/>
                    <a:pt x="6" y="7"/>
                    <a:pt x="9" y="5"/>
                  </a:cubicBezTo>
                  <a:cubicBezTo>
                    <a:pt x="12" y="3"/>
                    <a:pt x="14" y="0"/>
                    <a:pt x="14" y="0"/>
                  </a:cubicBezTo>
                  <a:cubicBezTo>
                    <a:pt x="18" y="0"/>
                    <a:pt x="18" y="0"/>
                    <a:pt x="18" y="0"/>
                  </a:cubicBezTo>
                  <a:cubicBezTo>
                    <a:pt x="18" y="0"/>
                    <a:pt x="18" y="5"/>
                    <a:pt x="16"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a:extLst>
                <a:ext uri="{FF2B5EF4-FFF2-40B4-BE49-F238E27FC236}">
                  <a16:creationId xmlns="" xmlns:a16="http://schemas.microsoft.com/office/drawing/2014/main" id="{71D17DD1-34E3-4A76-806B-28F0E4A21372}"/>
                </a:ext>
              </a:extLst>
            </p:cNvPr>
            <p:cNvSpPr>
              <a:spLocks/>
            </p:cNvSpPr>
            <p:nvPr/>
          </p:nvSpPr>
          <p:spPr bwMode="auto">
            <a:xfrm>
              <a:off x="7018338" y="2316163"/>
              <a:ext cx="104775" cy="436563"/>
            </a:xfrm>
            <a:custGeom>
              <a:avLst/>
              <a:gdLst>
                <a:gd name="T0" fmla="*/ 14 w 16"/>
                <a:gd name="T1" fmla="*/ 67 h 67"/>
                <a:gd name="T2" fmla="*/ 9 w 16"/>
                <a:gd name="T3" fmla="*/ 66 h 67"/>
                <a:gd name="T4" fmla="*/ 9 w 16"/>
                <a:gd name="T5" fmla="*/ 63 h 67"/>
                <a:gd name="T6" fmla="*/ 10 w 16"/>
                <a:gd name="T7" fmla="*/ 61 h 67"/>
                <a:gd name="T8" fmla="*/ 10 w 16"/>
                <a:gd name="T9" fmla="*/ 59 h 67"/>
                <a:gd name="T10" fmla="*/ 11 w 16"/>
                <a:gd name="T11" fmla="*/ 57 h 67"/>
                <a:gd name="T12" fmla="*/ 9 w 16"/>
                <a:gd name="T13" fmla="*/ 56 h 67"/>
                <a:gd name="T14" fmla="*/ 10 w 16"/>
                <a:gd name="T15" fmla="*/ 53 h 67"/>
                <a:gd name="T16" fmla="*/ 9 w 16"/>
                <a:gd name="T17" fmla="*/ 47 h 67"/>
                <a:gd name="T18" fmla="*/ 8 w 16"/>
                <a:gd name="T19" fmla="*/ 43 h 67"/>
                <a:gd name="T20" fmla="*/ 8 w 16"/>
                <a:gd name="T21" fmla="*/ 43 h 67"/>
                <a:gd name="T22" fmla="*/ 6 w 16"/>
                <a:gd name="T23" fmla="*/ 41 h 67"/>
                <a:gd name="T24" fmla="*/ 7 w 16"/>
                <a:gd name="T25" fmla="*/ 38 h 67"/>
                <a:gd name="T26" fmla="*/ 5 w 16"/>
                <a:gd name="T27" fmla="*/ 36 h 67"/>
                <a:gd name="T28" fmla="*/ 0 w 16"/>
                <a:gd name="T29" fmla="*/ 11 h 67"/>
                <a:gd name="T30" fmla="*/ 0 w 16"/>
                <a:gd name="T31" fmla="*/ 0 h 67"/>
                <a:gd name="T32" fmla="*/ 5 w 16"/>
                <a:gd name="T33" fmla="*/ 1 h 67"/>
                <a:gd name="T34" fmla="*/ 8 w 16"/>
                <a:gd name="T35" fmla="*/ 5 h 67"/>
                <a:gd name="T36" fmla="*/ 14 w 16"/>
                <a:gd name="T37" fmla="*/ 20 h 67"/>
                <a:gd name="T38" fmla="*/ 13 w 16"/>
                <a:gd name="T39" fmla="*/ 34 h 67"/>
                <a:gd name="T40" fmla="*/ 15 w 16"/>
                <a:gd name="T41" fmla="*/ 45 h 67"/>
                <a:gd name="T42" fmla="*/ 15 w 16"/>
                <a:gd name="T43" fmla="*/ 62 h 67"/>
                <a:gd name="T44" fmla="*/ 14 w 16"/>
                <a:gd name="T4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67">
                  <a:moveTo>
                    <a:pt x="14" y="67"/>
                  </a:moveTo>
                  <a:cubicBezTo>
                    <a:pt x="9" y="66"/>
                    <a:pt x="9" y="66"/>
                    <a:pt x="9" y="66"/>
                  </a:cubicBezTo>
                  <a:cubicBezTo>
                    <a:pt x="9" y="66"/>
                    <a:pt x="9" y="64"/>
                    <a:pt x="9" y="63"/>
                  </a:cubicBezTo>
                  <a:cubicBezTo>
                    <a:pt x="10" y="63"/>
                    <a:pt x="10" y="61"/>
                    <a:pt x="10" y="61"/>
                  </a:cubicBezTo>
                  <a:cubicBezTo>
                    <a:pt x="10" y="61"/>
                    <a:pt x="9" y="60"/>
                    <a:pt x="10" y="59"/>
                  </a:cubicBezTo>
                  <a:cubicBezTo>
                    <a:pt x="10" y="58"/>
                    <a:pt x="11" y="57"/>
                    <a:pt x="11" y="57"/>
                  </a:cubicBezTo>
                  <a:cubicBezTo>
                    <a:pt x="9" y="56"/>
                    <a:pt x="9" y="56"/>
                    <a:pt x="9" y="56"/>
                  </a:cubicBezTo>
                  <a:cubicBezTo>
                    <a:pt x="9" y="56"/>
                    <a:pt x="10" y="54"/>
                    <a:pt x="10" y="53"/>
                  </a:cubicBezTo>
                  <a:cubicBezTo>
                    <a:pt x="10" y="52"/>
                    <a:pt x="9" y="47"/>
                    <a:pt x="9" y="47"/>
                  </a:cubicBezTo>
                  <a:cubicBezTo>
                    <a:pt x="9" y="47"/>
                    <a:pt x="8" y="44"/>
                    <a:pt x="8" y="43"/>
                  </a:cubicBezTo>
                  <a:cubicBezTo>
                    <a:pt x="8" y="43"/>
                    <a:pt x="8" y="43"/>
                    <a:pt x="8" y="43"/>
                  </a:cubicBezTo>
                  <a:cubicBezTo>
                    <a:pt x="6" y="41"/>
                    <a:pt x="6" y="41"/>
                    <a:pt x="6" y="41"/>
                  </a:cubicBezTo>
                  <a:cubicBezTo>
                    <a:pt x="7" y="38"/>
                    <a:pt x="7" y="38"/>
                    <a:pt x="7" y="38"/>
                  </a:cubicBezTo>
                  <a:cubicBezTo>
                    <a:pt x="5" y="36"/>
                    <a:pt x="5" y="36"/>
                    <a:pt x="5" y="36"/>
                  </a:cubicBezTo>
                  <a:cubicBezTo>
                    <a:pt x="5" y="36"/>
                    <a:pt x="0" y="12"/>
                    <a:pt x="0" y="11"/>
                  </a:cubicBezTo>
                  <a:cubicBezTo>
                    <a:pt x="1" y="10"/>
                    <a:pt x="0" y="0"/>
                    <a:pt x="0" y="0"/>
                  </a:cubicBezTo>
                  <a:cubicBezTo>
                    <a:pt x="5" y="1"/>
                    <a:pt x="5" y="1"/>
                    <a:pt x="5" y="1"/>
                  </a:cubicBezTo>
                  <a:cubicBezTo>
                    <a:pt x="5" y="1"/>
                    <a:pt x="8" y="4"/>
                    <a:pt x="8" y="5"/>
                  </a:cubicBezTo>
                  <a:cubicBezTo>
                    <a:pt x="9" y="6"/>
                    <a:pt x="14" y="20"/>
                    <a:pt x="14" y="20"/>
                  </a:cubicBezTo>
                  <a:cubicBezTo>
                    <a:pt x="13" y="34"/>
                    <a:pt x="13" y="34"/>
                    <a:pt x="13" y="34"/>
                  </a:cubicBezTo>
                  <a:cubicBezTo>
                    <a:pt x="15" y="45"/>
                    <a:pt x="15" y="45"/>
                    <a:pt x="15" y="45"/>
                  </a:cubicBezTo>
                  <a:cubicBezTo>
                    <a:pt x="15" y="45"/>
                    <a:pt x="15" y="61"/>
                    <a:pt x="15" y="62"/>
                  </a:cubicBezTo>
                  <a:cubicBezTo>
                    <a:pt x="16" y="62"/>
                    <a:pt x="14" y="67"/>
                    <a:pt x="14" y="67"/>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9">
              <a:extLst>
                <a:ext uri="{FF2B5EF4-FFF2-40B4-BE49-F238E27FC236}">
                  <a16:creationId xmlns="" xmlns:a16="http://schemas.microsoft.com/office/drawing/2014/main" id="{97D2ED52-A1E2-4ED8-9512-81B5AC22D3F2}"/>
                </a:ext>
              </a:extLst>
            </p:cNvPr>
            <p:cNvSpPr>
              <a:spLocks/>
            </p:cNvSpPr>
            <p:nvPr/>
          </p:nvSpPr>
          <p:spPr bwMode="auto">
            <a:xfrm>
              <a:off x="7018338" y="2316163"/>
              <a:ext cx="104775" cy="436563"/>
            </a:xfrm>
            <a:custGeom>
              <a:avLst/>
              <a:gdLst>
                <a:gd name="T0" fmla="*/ 0 w 16"/>
                <a:gd name="T1" fmla="*/ 0 h 67"/>
                <a:gd name="T2" fmla="*/ 5 w 16"/>
                <a:gd name="T3" fmla="*/ 1 h 67"/>
                <a:gd name="T4" fmla="*/ 8 w 16"/>
                <a:gd name="T5" fmla="*/ 5 h 67"/>
                <a:gd name="T6" fmla="*/ 14 w 16"/>
                <a:gd name="T7" fmla="*/ 20 h 67"/>
                <a:gd name="T8" fmla="*/ 13 w 16"/>
                <a:gd name="T9" fmla="*/ 34 h 67"/>
                <a:gd name="T10" fmla="*/ 15 w 16"/>
                <a:gd name="T11" fmla="*/ 45 h 67"/>
                <a:gd name="T12" fmla="*/ 15 w 16"/>
                <a:gd name="T13" fmla="*/ 62 h 67"/>
                <a:gd name="T14" fmla="*/ 14 w 16"/>
                <a:gd name="T15" fmla="*/ 67 h 67"/>
                <a:gd name="T16" fmla="*/ 9 w 16"/>
                <a:gd name="T17" fmla="*/ 66 h 67"/>
                <a:gd name="T18" fmla="*/ 9 w 16"/>
                <a:gd name="T19" fmla="*/ 65 h 67"/>
                <a:gd name="T20" fmla="*/ 11 w 16"/>
                <a:gd name="T21" fmla="*/ 62 h 67"/>
                <a:gd name="T22" fmla="*/ 10 w 16"/>
                <a:gd name="T23" fmla="*/ 62 h 67"/>
                <a:gd name="T24" fmla="*/ 10 w 16"/>
                <a:gd name="T25" fmla="*/ 61 h 67"/>
                <a:gd name="T26" fmla="*/ 10 w 16"/>
                <a:gd name="T27" fmla="*/ 60 h 67"/>
                <a:gd name="T28" fmla="*/ 12 w 16"/>
                <a:gd name="T29" fmla="*/ 57 h 67"/>
                <a:gd name="T30" fmla="*/ 11 w 16"/>
                <a:gd name="T31" fmla="*/ 57 h 67"/>
                <a:gd name="T32" fmla="*/ 9 w 16"/>
                <a:gd name="T33" fmla="*/ 56 h 67"/>
                <a:gd name="T34" fmla="*/ 9 w 16"/>
                <a:gd name="T35" fmla="*/ 56 h 67"/>
                <a:gd name="T36" fmla="*/ 12 w 16"/>
                <a:gd name="T37" fmla="*/ 54 h 67"/>
                <a:gd name="T38" fmla="*/ 13 w 16"/>
                <a:gd name="T39" fmla="*/ 50 h 67"/>
                <a:gd name="T40" fmla="*/ 10 w 16"/>
                <a:gd name="T41" fmla="*/ 53 h 67"/>
                <a:gd name="T42" fmla="*/ 11 w 16"/>
                <a:gd name="T43" fmla="*/ 48 h 67"/>
                <a:gd name="T44" fmla="*/ 10 w 16"/>
                <a:gd name="T45" fmla="*/ 50 h 67"/>
                <a:gd name="T46" fmla="*/ 9 w 16"/>
                <a:gd name="T47" fmla="*/ 47 h 67"/>
                <a:gd name="T48" fmla="*/ 11 w 16"/>
                <a:gd name="T49" fmla="*/ 43 h 67"/>
                <a:gd name="T50" fmla="*/ 10 w 16"/>
                <a:gd name="T51" fmla="*/ 39 h 67"/>
                <a:gd name="T52" fmla="*/ 8 w 16"/>
                <a:gd name="T53" fmla="*/ 42 h 67"/>
                <a:gd name="T54" fmla="*/ 6 w 16"/>
                <a:gd name="T55" fmla="*/ 41 h 67"/>
                <a:gd name="T56" fmla="*/ 10 w 16"/>
                <a:gd name="T57" fmla="*/ 37 h 67"/>
                <a:gd name="T58" fmla="*/ 9 w 16"/>
                <a:gd name="T59" fmla="*/ 35 h 67"/>
                <a:gd name="T60" fmla="*/ 6 w 16"/>
                <a:gd name="T61" fmla="*/ 36 h 67"/>
                <a:gd name="T62" fmla="*/ 5 w 16"/>
                <a:gd name="T63" fmla="*/ 36 h 67"/>
                <a:gd name="T64" fmla="*/ 9 w 16"/>
                <a:gd name="T65" fmla="*/ 32 h 67"/>
                <a:gd name="T66" fmla="*/ 5 w 16"/>
                <a:gd name="T67" fmla="*/ 21 h 67"/>
                <a:gd name="T68" fmla="*/ 0 w 16"/>
                <a:gd name="T69" fmla="*/ 11 h 67"/>
                <a:gd name="T70" fmla="*/ 0 w 16"/>
                <a:gd name="T7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67">
                  <a:moveTo>
                    <a:pt x="0" y="0"/>
                  </a:moveTo>
                  <a:cubicBezTo>
                    <a:pt x="5" y="1"/>
                    <a:pt x="5" y="1"/>
                    <a:pt x="5" y="1"/>
                  </a:cubicBezTo>
                  <a:cubicBezTo>
                    <a:pt x="5" y="1"/>
                    <a:pt x="8" y="4"/>
                    <a:pt x="8" y="5"/>
                  </a:cubicBezTo>
                  <a:cubicBezTo>
                    <a:pt x="9" y="6"/>
                    <a:pt x="14" y="20"/>
                    <a:pt x="14" y="20"/>
                  </a:cubicBezTo>
                  <a:cubicBezTo>
                    <a:pt x="13" y="34"/>
                    <a:pt x="13" y="34"/>
                    <a:pt x="13" y="34"/>
                  </a:cubicBezTo>
                  <a:cubicBezTo>
                    <a:pt x="15" y="45"/>
                    <a:pt x="15" y="45"/>
                    <a:pt x="15" y="45"/>
                  </a:cubicBezTo>
                  <a:cubicBezTo>
                    <a:pt x="15" y="45"/>
                    <a:pt x="15" y="61"/>
                    <a:pt x="15" y="62"/>
                  </a:cubicBezTo>
                  <a:cubicBezTo>
                    <a:pt x="16" y="62"/>
                    <a:pt x="14" y="67"/>
                    <a:pt x="14" y="67"/>
                  </a:cubicBezTo>
                  <a:cubicBezTo>
                    <a:pt x="9" y="66"/>
                    <a:pt x="9" y="66"/>
                    <a:pt x="9" y="66"/>
                  </a:cubicBezTo>
                  <a:cubicBezTo>
                    <a:pt x="9" y="66"/>
                    <a:pt x="9" y="65"/>
                    <a:pt x="9" y="65"/>
                  </a:cubicBezTo>
                  <a:cubicBezTo>
                    <a:pt x="11" y="64"/>
                    <a:pt x="12" y="63"/>
                    <a:pt x="11" y="62"/>
                  </a:cubicBezTo>
                  <a:cubicBezTo>
                    <a:pt x="11" y="62"/>
                    <a:pt x="11" y="62"/>
                    <a:pt x="10" y="62"/>
                  </a:cubicBezTo>
                  <a:cubicBezTo>
                    <a:pt x="10" y="61"/>
                    <a:pt x="10" y="61"/>
                    <a:pt x="10" y="61"/>
                  </a:cubicBezTo>
                  <a:cubicBezTo>
                    <a:pt x="10" y="61"/>
                    <a:pt x="10" y="61"/>
                    <a:pt x="10" y="60"/>
                  </a:cubicBezTo>
                  <a:cubicBezTo>
                    <a:pt x="14" y="61"/>
                    <a:pt x="12" y="57"/>
                    <a:pt x="12" y="57"/>
                  </a:cubicBezTo>
                  <a:cubicBezTo>
                    <a:pt x="12" y="57"/>
                    <a:pt x="11" y="57"/>
                    <a:pt x="11" y="57"/>
                  </a:cubicBezTo>
                  <a:cubicBezTo>
                    <a:pt x="9" y="56"/>
                    <a:pt x="9" y="56"/>
                    <a:pt x="9" y="56"/>
                  </a:cubicBezTo>
                  <a:cubicBezTo>
                    <a:pt x="9" y="56"/>
                    <a:pt x="9" y="56"/>
                    <a:pt x="9" y="56"/>
                  </a:cubicBezTo>
                  <a:cubicBezTo>
                    <a:pt x="10" y="55"/>
                    <a:pt x="11" y="55"/>
                    <a:pt x="12" y="54"/>
                  </a:cubicBezTo>
                  <a:cubicBezTo>
                    <a:pt x="13" y="53"/>
                    <a:pt x="13" y="50"/>
                    <a:pt x="13" y="50"/>
                  </a:cubicBezTo>
                  <a:cubicBezTo>
                    <a:pt x="12" y="52"/>
                    <a:pt x="10" y="53"/>
                    <a:pt x="10" y="53"/>
                  </a:cubicBezTo>
                  <a:cubicBezTo>
                    <a:pt x="11" y="48"/>
                    <a:pt x="11" y="48"/>
                    <a:pt x="11" y="48"/>
                  </a:cubicBezTo>
                  <a:cubicBezTo>
                    <a:pt x="10" y="50"/>
                    <a:pt x="10" y="50"/>
                    <a:pt x="10" y="50"/>
                  </a:cubicBezTo>
                  <a:cubicBezTo>
                    <a:pt x="9" y="49"/>
                    <a:pt x="9" y="48"/>
                    <a:pt x="9" y="47"/>
                  </a:cubicBezTo>
                  <a:cubicBezTo>
                    <a:pt x="10" y="45"/>
                    <a:pt x="11" y="44"/>
                    <a:pt x="11" y="43"/>
                  </a:cubicBezTo>
                  <a:cubicBezTo>
                    <a:pt x="11" y="41"/>
                    <a:pt x="10" y="39"/>
                    <a:pt x="10" y="39"/>
                  </a:cubicBezTo>
                  <a:cubicBezTo>
                    <a:pt x="10" y="41"/>
                    <a:pt x="9" y="42"/>
                    <a:pt x="8" y="42"/>
                  </a:cubicBezTo>
                  <a:cubicBezTo>
                    <a:pt x="6" y="41"/>
                    <a:pt x="6" y="41"/>
                    <a:pt x="6" y="41"/>
                  </a:cubicBezTo>
                  <a:cubicBezTo>
                    <a:pt x="10" y="37"/>
                    <a:pt x="10" y="37"/>
                    <a:pt x="10" y="37"/>
                  </a:cubicBezTo>
                  <a:cubicBezTo>
                    <a:pt x="9" y="35"/>
                    <a:pt x="9" y="35"/>
                    <a:pt x="9" y="35"/>
                  </a:cubicBezTo>
                  <a:cubicBezTo>
                    <a:pt x="8" y="34"/>
                    <a:pt x="7" y="35"/>
                    <a:pt x="6" y="36"/>
                  </a:cubicBezTo>
                  <a:cubicBezTo>
                    <a:pt x="5" y="36"/>
                    <a:pt x="5" y="36"/>
                    <a:pt x="5" y="36"/>
                  </a:cubicBezTo>
                  <a:cubicBezTo>
                    <a:pt x="9" y="32"/>
                    <a:pt x="9" y="32"/>
                    <a:pt x="9" y="32"/>
                  </a:cubicBezTo>
                  <a:cubicBezTo>
                    <a:pt x="10" y="29"/>
                    <a:pt x="6" y="23"/>
                    <a:pt x="5" y="21"/>
                  </a:cubicBezTo>
                  <a:cubicBezTo>
                    <a:pt x="5" y="20"/>
                    <a:pt x="3" y="15"/>
                    <a:pt x="0" y="11"/>
                  </a:cubicBezTo>
                  <a:cubicBezTo>
                    <a:pt x="1" y="9"/>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0">
              <a:extLst>
                <a:ext uri="{FF2B5EF4-FFF2-40B4-BE49-F238E27FC236}">
                  <a16:creationId xmlns="" xmlns:a16="http://schemas.microsoft.com/office/drawing/2014/main" id="{F4F1D6C5-8971-439C-9E9B-E99B55598F08}"/>
                </a:ext>
              </a:extLst>
            </p:cNvPr>
            <p:cNvSpPr>
              <a:spLocks/>
            </p:cNvSpPr>
            <p:nvPr/>
          </p:nvSpPr>
          <p:spPr bwMode="auto">
            <a:xfrm>
              <a:off x="7031038" y="2309813"/>
              <a:ext cx="142875" cy="461963"/>
            </a:xfrm>
            <a:custGeom>
              <a:avLst/>
              <a:gdLst>
                <a:gd name="T0" fmla="*/ 20 w 22"/>
                <a:gd name="T1" fmla="*/ 61 h 71"/>
                <a:gd name="T2" fmla="*/ 18 w 22"/>
                <a:gd name="T3" fmla="*/ 71 h 71"/>
                <a:gd name="T4" fmla="*/ 13 w 22"/>
                <a:gd name="T5" fmla="*/ 71 h 71"/>
                <a:gd name="T6" fmla="*/ 10 w 22"/>
                <a:gd name="T7" fmla="*/ 69 h 71"/>
                <a:gd name="T8" fmla="*/ 10 w 22"/>
                <a:gd name="T9" fmla="*/ 64 h 71"/>
                <a:gd name="T10" fmla="*/ 12 w 22"/>
                <a:gd name="T11" fmla="*/ 60 h 71"/>
                <a:gd name="T12" fmla="*/ 12 w 22"/>
                <a:gd name="T13" fmla="*/ 53 h 71"/>
                <a:gd name="T14" fmla="*/ 11 w 22"/>
                <a:gd name="T15" fmla="*/ 41 h 71"/>
                <a:gd name="T16" fmla="*/ 9 w 22"/>
                <a:gd name="T17" fmla="*/ 35 h 71"/>
                <a:gd name="T18" fmla="*/ 9 w 22"/>
                <a:gd name="T19" fmla="*/ 27 h 71"/>
                <a:gd name="T20" fmla="*/ 6 w 22"/>
                <a:gd name="T21" fmla="*/ 20 h 71"/>
                <a:gd name="T22" fmla="*/ 2 w 22"/>
                <a:gd name="T23" fmla="*/ 8 h 71"/>
                <a:gd name="T24" fmla="*/ 0 w 22"/>
                <a:gd name="T25" fmla="*/ 2 h 71"/>
                <a:gd name="T26" fmla="*/ 9 w 22"/>
                <a:gd name="T27" fmla="*/ 0 h 71"/>
                <a:gd name="T28" fmla="*/ 19 w 22"/>
                <a:gd name="T29" fmla="*/ 0 h 71"/>
                <a:gd name="T30" fmla="*/ 21 w 22"/>
                <a:gd name="T31" fmla="*/ 11 h 71"/>
                <a:gd name="T32" fmla="*/ 20 w 22"/>
                <a:gd name="T33" fmla="*/ 20 h 71"/>
                <a:gd name="T34" fmla="*/ 20 w 22"/>
                <a:gd name="T35" fmla="*/ 24 h 71"/>
                <a:gd name="T36" fmla="*/ 19 w 22"/>
                <a:gd name="T37" fmla="*/ 31 h 71"/>
                <a:gd name="T38" fmla="*/ 21 w 22"/>
                <a:gd name="T39" fmla="*/ 37 h 71"/>
                <a:gd name="T40" fmla="*/ 22 w 22"/>
                <a:gd name="T41" fmla="*/ 52 h 71"/>
                <a:gd name="T42" fmla="*/ 20 w 22"/>
                <a:gd name="T43" fmla="*/ 6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71">
                  <a:moveTo>
                    <a:pt x="20" y="61"/>
                  </a:moveTo>
                  <a:cubicBezTo>
                    <a:pt x="20" y="61"/>
                    <a:pt x="21" y="69"/>
                    <a:pt x="18" y="71"/>
                  </a:cubicBezTo>
                  <a:cubicBezTo>
                    <a:pt x="13" y="71"/>
                    <a:pt x="13" y="71"/>
                    <a:pt x="13" y="71"/>
                  </a:cubicBezTo>
                  <a:cubicBezTo>
                    <a:pt x="10" y="69"/>
                    <a:pt x="10" y="69"/>
                    <a:pt x="10" y="69"/>
                  </a:cubicBezTo>
                  <a:cubicBezTo>
                    <a:pt x="10" y="69"/>
                    <a:pt x="9" y="66"/>
                    <a:pt x="10" y="64"/>
                  </a:cubicBezTo>
                  <a:cubicBezTo>
                    <a:pt x="12" y="63"/>
                    <a:pt x="12" y="60"/>
                    <a:pt x="12" y="60"/>
                  </a:cubicBezTo>
                  <a:cubicBezTo>
                    <a:pt x="12" y="53"/>
                    <a:pt x="12" y="53"/>
                    <a:pt x="12" y="53"/>
                  </a:cubicBezTo>
                  <a:cubicBezTo>
                    <a:pt x="12" y="53"/>
                    <a:pt x="12" y="45"/>
                    <a:pt x="11" y="41"/>
                  </a:cubicBezTo>
                  <a:cubicBezTo>
                    <a:pt x="10" y="37"/>
                    <a:pt x="9" y="35"/>
                    <a:pt x="9" y="35"/>
                  </a:cubicBezTo>
                  <a:cubicBezTo>
                    <a:pt x="9" y="35"/>
                    <a:pt x="9" y="28"/>
                    <a:pt x="9" y="27"/>
                  </a:cubicBezTo>
                  <a:cubicBezTo>
                    <a:pt x="9" y="26"/>
                    <a:pt x="6" y="21"/>
                    <a:pt x="6" y="20"/>
                  </a:cubicBezTo>
                  <a:cubicBezTo>
                    <a:pt x="6" y="20"/>
                    <a:pt x="2" y="8"/>
                    <a:pt x="2" y="8"/>
                  </a:cubicBezTo>
                  <a:cubicBezTo>
                    <a:pt x="1" y="7"/>
                    <a:pt x="0" y="2"/>
                    <a:pt x="0" y="2"/>
                  </a:cubicBezTo>
                  <a:cubicBezTo>
                    <a:pt x="0" y="2"/>
                    <a:pt x="9" y="1"/>
                    <a:pt x="9" y="0"/>
                  </a:cubicBezTo>
                  <a:cubicBezTo>
                    <a:pt x="10" y="0"/>
                    <a:pt x="19" y="0"/>
                    <a:pt x="19" y="0"/>
                  </a:cubicBezTo>
                  <a:cubicBezTo>
                    <a:pt x="19" y="0"/>
                    <a:pt x="22" y="9"/>
                    <a:pt x="21" y="11"/>
                  </a:cubicBezTo>
                  <a:cubicBezTo>
                    <a:pt x="21" y="13"/>
                    <a:pt x="20" y="18"/>
                    <a:pt x="20" y="20"/>
                  </a:cubicBezTo>
                  <a:cubicBezTo>
                    <a:pt x="21" y="21"/>
                    <a:pt x="20" y="24"/>
                    <a:pt x="20" y="24"/>
                  </a:cubicBezTo>
                  <a:cubicBezTo>
                    <a:pt x="20" y="24"/>
                    <a:pt x="20" y="31"/>
                    <a:pt x="19" y="31"/>
                  </a:cubicBezTo>
                  <a:cubicBezTo>
                    <a:pt x="19" y="32"/>
                    <a:pt x="22" y="35"/>
                    <a:pt x="21" y="37"/>
                  </a:cubicBezTo>
                  <a:cubicBezTo>
                    <a:pt x="21" y="38"/>
                    <a:pt x="22" y="50"/>
                    <a:pt x="22" y="52"/>
                  </a:cubicBezTo>
                  <a:cubicBezTo>
                    <a:pt x="21" y="53"/>
                    <a:pt x="20" y="61"/>
                    <a:pt x="20" y="61"/>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
              <a:extLst>
                <a:ext uri="{FF2B5EF4-FFF2-40B4-BE49-F238E27FC236}">
                  <a16:creationId xmlns="" xmlns:a16="http://schemas.microsoft.com/office/drawing/2014/main" id="{09232AD8-31D9-4D7A-BC62-E4D434B52E59}"/>
                </a:ext>
              </a:extLst>
            </p:cNvPr>
            <p:cNvSpPr>
              <a:spLocks/>
            </p:cNvSpPr>
            <p:nvPr/>
          </p:nvSpPr>
          <p:spPr bwMode="auto">
            <a:xfrm>
              <a:off x="7096125" y="2517775"/>
              <a:ext cx="77788" cy="254000"/>
            </a:xfrm>
            <a:custGeom>
              <a:avLst/>
              <a:gdLst>
                <a:gd name="T0" fmla="*/ 0 w 12"/>
                <a:gd name="T1" fmla="*/ 4 h 39"/>
                <a:gd name="T2" fmla="*/ 9 w 12"/>
                <a:gd name="T3" fmla="*/ 0 h 39"/>
                <a:gd name="T4" fmla="*/ 11 w 12"/>
                <a:gd name="T5" fmla="*/ 5 h 39"/>
                <a:gd name="T6" fmla="*/ 12 w 12"/>
                <a:gd name="T7" fmla="*/ 19 h 39"/>
                <a:gd name="T8" fmla="*/ 12 w 12"/>
                <a:gd name="T9" fmla="*/ 19 h 39"/>
                <a:gd name="T10" fmla="*/ 12 w 12"/>
                <a:gd name="T11" fmla="*/ 19 h 39"/>
                <a:gd name="T12" fmla="*/ 12 w 12"/>
                <a:gd name="T13" fmla="*/ 19 h 39"/>
                <a:gd name="T14" fmla="*/ 12 w 12"/>
                <a:gd name="T15" fmla="*/ 19 h 39"/>
                <a:gd name="T16" fmla="*/ 12 w 12"/>
                <a:gd name="T17" fmla="*/ 20 h 39"/>
                <a:gd name="T18" fmla="*/ 12 w 12"/>
                <a:gd name="T19" fmla="*/ 20 h 39"/>
                <a:gd name="T20" fmla="*/ 10 w 12"/>
                <a:gd name="T21" fmla="*/ 29 h 39"/>
                <a:gd name="T22" fmla="*/ 8 w 12"/>
                <a:gd name="T23" fmla="*/ 39 h 39"/>
                <a:gd name="T24" fmla="*/ 8 w 12"/>
                <a:gd name="T25" fmla="*/ 39 h 39"/>
                <a:gd name="T26" fmla="*/ 8 w 12"/>
                <a:gd name="T27" fmla="*/ 39 h 39"/>
                <a:gd name="T28" fmla="*/ 3 w 12"/>
                <a:gd name="T29" fmla="*/ 39 h 39"/>
                <a:gd name="T30" fmla="*/ 1 w 12"/>
                <a:gd name="T31" fmla="*/ 37 h 39"/>
                <a:gd name="T32" fmla="*/ 2 w 12"/>
                <a:gd name="T33" fmla="*/ 35 h 39"/>
                <a:gd name="T34" fmla="*/ 7 w 12"/>
                <a:gd name="T35" fmla="*/ 35 h 39"/>
                <a:gd name="T36" fmla="*/ 0 w 12"/>
                <a:gd name="T37" fmla="*/ 32 h 39"/>
                <a:gd name="T38" fmla="*/ 9 w 12"/>
                <a:gd name="T39" fmla="*/ 33 h 39"/>
                <a:gd name="T40" fmla="*/ 8 w 12"/>
                <a:gd name="T41" fmla="*/ 29 h 39"/>
                <a:gd name="T42" fmla="*/ 5 w 12"/>
                <a:gd name="T43" fmla="*/ 31 h 39"/>
                <a:gd name="T44" fmla="*/ 8 w 12"/>
                <a:gd name="T45" fmla="*/ 26 h 39"/>
                <a:gd name="T46" fmla="*/ 5 w 12"/>
                <a:gd name="T47" fmla="*/ 26 h 39"/>
                <a:gd name="T48" fmla="*/ 8 w 12"/>
                <a:gd name="T49" fmla="*/ 23 h 39"/>
                <a:gd name="T50" fmla="*/ 5 w 12"/>
                <a:gd name="T51" fmla="*/ 20 h 39"/>
                <a:gd name="T52" fmla="*/ 7 w 12"/>
                <a:gd name="T53" fmla="*/ 17 h 39"/>
                <a:gd name="T54" fmla="*/ 9 w 12"/>
                <a:gd name="T55" fmla="*/ 16 h 39"/>
                <a:gd name="T56" fmla="*/ 9 w 12"/>
                <a:gd name="T57" fmla="*/ 15 h 39"/>
                <a:gd name="T58" fmla="*/ 5 w 12"/>
                <a:gd name="T59" fmla="*/ 10 h 39"/>
                <a:gd name="T60" fmla="*/ 10 w 12"/>
                <a:gd name="T61" fmla="*/ 10 h 39"/>
                <a:gd name="T62" fmla="*/ 4 w 12"/>
                <a:gd name="T63" fmla="*/ 7 h 39"/>
                <a:gd name="T64" fmla="*/ 6 w 12"/>
                <a:gd name="T65" fmla="*/ 7 h 39"/>
                <a:gd name="T66" fmla="*/ 10 w 12"/>
                <a:gd name="T67" fmla="*/ 6 h 39"/>
                <a:gd name="T68" fmla="*/ 7 w 12"/>
                <a:gd name="T69" fmla="*/ 5 h 39"/>
                <a:gd name="T70" fmla="*/ 9 w 12"/>
                <a:gd name="T71" fmla="*/ 4 h 39"/>
                <a:gd name="T72" fmla="*/ 0 w 12"/>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 h="39">
                  <a:moveTo>
                    <a:pt x="0" y="4"/>
                  </a:moveTo>
                  <a:cubicBezTo>
                    <a:pt x="1" y="2"/>
                    <a:pt x="6" y="1"/>
                    <a:pt x="9" y="0"/>
                  </a:cubicBezTo>
                  <a:cubicBezTo>
                    <a:pt x="10" y="1"/>
                    <a:pt x="12" y="3"/>
                    <a:pt x="11" y="5"/>
                  </a:cubicBezTo>
                  <a:cubicBezTo>
                    <a:pt x="11" y="6"/>
                    <a:pt x="12" y="17"/>
                    <a:pt x="12" y="19"/>
                  </a:cubicBezTo>
                  <a:cubicBezTo>
                    <a:pt x="12" y="19"/>
                    <a:pt x="12" y="19"/>
                    <a:pt x="12" y="19"/>
                  </a:cubicBezTo>
                  <a:cubicBezTo>
                    <a:pt x="12" y="19"/>
                    <a:pt x="12" y="19"/>
                    <a:pt x="12" y="19"/>
                  </a:cubicBezTo>
                  <a:cubicBezTo>
                    <a:pt x="12" y="19"/>
                    <a:pt x="12" y="19"/>
                    <a:pt x="12" y="19"/>
                  </a:cubicBezTo>
                  <a:cubicBezTo>
                    <a:pt x="12" y="19"/>
                    <a:pt x="12" y="19"/>
                    <a:pt x="12" y="19"/>
                  </a:cubicBezTo>
                  <a:cubicBezTo>
                    <a:pt x="12" y="19"/>
                    <a:pt x="12" y="20"/>
                    <a:pt x="12" y="20"/>
                  </a:cubicBezTo>
                  <a:cubicBezTo>
                    <a:pt x="12" y="20"/>
                    <a:pt x="12" y="20"/>
                    <a:pt x="12" y="20"/>
                  </a:cubicBezTo>
                  <a:cubicBezTo>
                    <a:pt x="11" y="21"/>
                    <a:pt x="10" y="29"/>
                    <a:pt x="10" y="29"/>
                  </a:cubicBezTo>
                  <a:cubicBezTo>
                    <a:pt x="10" y="29"/>
                    <a:pt x="11" y="37"/>
                    <a:pt x="8" y="39"/>
                  </a:cubicBezTo>
                  <a:cubicBezTo>
                    <a:pt x="8" y="39"/>
                    <a:pt x="8" y="39"/>
                    <a:pt x="8" y="39"/>
                  </a:cubicBezTo>
                  <a:cubicBezTo>
                    <a:pt x="8" y="39"/>
                    <a:pt x="8" y="39"/>
                    <a:pt x="8" y="39"/>
                  </a:cubicBezTo>
                  <a:cubicBezTo>
                    <a:pt x="3" y="39"/>
                    <a:pt x="3" y="39"/>
                    <a:pt x="3" y="39"/>
                  </a:cubicBezTo>
                  <a:cubicBezTo>
                    <a:pt x="1" y="37"/>
                    <a:pt x="1" y="37"/>
                    <a:pt x="1" y="37"/>
                  </a:cubicBezTo>
                  <a:cubicBezTo>
                    <a:pt x="1" y="36"/>
                    <a:pt x="2" y="35"/>
                    <a:pt x="2" y="35"/>
                  </a:cubicBezTo>
                  <a:cubicBezTo>
                    <a:pt x="7" y="35"/>
                    <a:pt x="7" y="35"/>
                    <a:pt x="7" y="35"/>
                  </a:cubicBezTo>
                  <a:cubicBezTo>
                    <a:pt x="7" y="33"/>
                    <a:pt x="0" y="32"/>
                    <a:pt x="0" y="32"/>
                  </a:cubicBezTo>
                  <a:cubicBezTo>
                    <a:pt x="1" y="31"/>
                    <a:pt x="6" y="32"/>
                    <a:pt x="9" y="33"/>
                  </a:cubicBezTo>
                  <a:cubicBezTo>
                    <a:pt x="9" y="32"/>
                    <a:pt x="9" y="30"/>
                    <a:pt x="8" y="29"/>
                  </a:cubicBezTo>
                  <a:cubicBezTo>
                    <a:pt x="7" y="29"/>
                    <a:pt x="5" y="31"/>
                    <a:pt x="5" y="31"/>
                  </a:cubicBezTo>
                  <a:cubicBezTo>
                    <a:pt x="8" y="26"/>
                    <a:pt x="8" y="26"/>
                    <a:pt x="8" y="26"/>
                  </a:cubicBezTo>
                  <a:cubicBezTo>
                    <a:pt x="9" y="25"/>
                    <a:pt x="5" y="26"/>
                    <a:pt x="5" y="26"/>
                  </a:cubicBezTo>
                  <a:cubicBezTo>
                    <a:pt x="8" y="23"/>
                    <a:pt x="8" y="23"/>
                    <a:pt x="8" y="23"/>
                  </a:cubicBezTo>
                  <a:cubicBezTo>
                    <a:pt x="8" y="23"/>
                    <a:pt x="7" y="22"/>
                    <a:pt x="5" y="20"/>
                  </a:cubicBezTo>
                  <a:cubicBezTo>
                    <a:pt x="4" y="18"/>
                    <a:pt x="7" y="17"/>
                    <a:pt x="7" y="17"/>
                  </a:cubicBezTo>
                  <a:cubicBezTo>
                    <a:pt x="7" y="17"/>
                    <a:pt x="10" y="19"/>
                    <a:pt x="9" y="16"/>
                  </a:cubicBezTo>
                  <a:cubicBezTo>
                    <a:pt x="9" y="16"/>
                    <a:pt x="9" y="16"/>
                    <a:pt x="9" y="15"/>
                  </a:cubicBezTo>
                  <a:cubicBezTo>
                    <a:pt x="8" y="13"/>
                    <a:pt x="5" y="10"/>
                    <a:pt x="5" y="10"/>
                  </a:cubicBezTo>
                  <a:cubicBezTo>
                    <a:pt x="10" y="10"/>
                    <a:pt x="10" y="10"/>
                    <a:pt x="10" y="10"/>
                  </a:cubicBezTo>
                  <a:cubicBezTo>
                    <a:pt x="9" y="8"/>
                    <a:pt x="3" y="9"/>
                    <a:pt x="4" y="7"/>
                  </a:cubicBezTo>
                  <a:cubicBezTo>
                    <a:pt x="5" y="7"/>
                    <a:pt x="5" y="7"/>
                    <a:pt x="6" y="7"/>
                  </a:cubicBezTo>
                  <a:cubicBezTo>
                    <a:pt x="7" y="6"/>
                    <a:pt x="10" y="6"/>
                    <a:pt x="10" y="6"/>
                  </a:cubicBezTo>
                  <a:cubicBezTo>
                    <a:pt x="7" y="5"/>
                    <a:pt x="7" y="5"/>
                    <a:pt x="7" y="5"/>
                  </a:cubicBezTo>
                  <a:cubicBezTo>
                    <a:pt x="9" y="4"/>
                    <a:pt x="9" y="4"/>
                    <a:pt x="9" y="4"/>
                  </a:cubicBezTo>
                  <a:cubicBezTo>
                    <a:pt x="7" y="3"/>
                    <a:pt x="0" y="4"/>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2">
              <a:extLst>
                <a:ext uri="{FF2B5EF4-FFF2-40B4-BE49-F238E27FC236}">
                  <a16:creationId xmlns="" xmlns:a16="http://schemas.microsoft.com/office/drawing/2014/main" id="{5EAA2F48-0ACD-4772-8F2B-9D129E1AACC1}"/>
                </a:ext>
              </a:extLst>
            </p:cNvPr>
            <p:cNvSpPr>
              <a:spLocks/>
            </p:cNvSpPr>
            <p:nvPr/>
          </p:nvSpPr>
          <p:spPr bwMode="auto">
            <a:xfrm>
              <a:off x="7031038" y="2309813"/>
              <a:ext cx="149225" cy="195263"/>
            </a:xfrm>
            <a:custGeom>
              <a:avLst/>
              <a:gdLst>
                <a:gd name="T0" fmla="*/ 9 w 23"/>
                <a:gd name="T1" fmla="*/ 0 h 30"/>
                <a:gd name="T2" fmla="*/ 19 w 23"/>
                <a:gd name="T3" fmla="*/ 0 h 30"/>
                <a:gd name="T4" fmla="*/ 23 w 23"/>
                <a:gd name="T5" fmla="*/ 10 h 30"/>
                <a:gd name="T6" fmla="*/ 22 w 23"/>
                <a:gd name="T7" fmla="*/ 19 h 30"/>
                <a:gd name="T8" fmla="*/ 22 w 23"/>
                <a:gd name="T9" fmla="*/ 24 h 30"/>
                <a:gd name="T10" fmla="*/ 20 w 23"/>
                <a:gd name="T11" fmla="*/ 30 h 30"/>
                <a:gd name="T12" fmla="*/ 15 w 23"/>
                <a:gd name="T13" fmla="*/ 24 h 30"/>
                <a:gd name="T14" fmla="*/ 18 w 23"/>
                <a:gd name="T15" fmla="*/ 25 h 30"/>
                <a:gd name="T16" fmla="*/ 17 w 23"/>
                <a:gd name="T17" fmla="*/ 15 h 30"/>
                <a:gd name="T18" fmla="*/ 15 w 23"/>
                <a:gd name="T19" fmla="*/ 7 h 30"/>
                <a:gd name="T20" fmla="*/ 6 w 23"/>
                <a:gd name="T21" fmla="*/ 7 h 30"/>
                <a:gd name="T22" fmla="*/ 2 w 23"/>
                <a:gd name="T23" fmla="*/ 8 h 30"/>
                <a:gd name="T24" fmla="*/ 2 w 23"/>
                <a:gd name="T25" fmla="*/ 8 h 30"/>
                <a:gd name="T26" fmla="*/ 0 w 23"/>
                <a:gd name="T27" fmla="*/ 2 h 30"/>
                <a:gd name="T28" fmla="*/ 9 w 23"/>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0"/>
                  </a:moveTo>
                  <a:cubicBezTo>
                    <a:pt x="10" y="0"/>
                    <a:pt x="19" y="0"/>
                    <a:pt x="19" y="0"/>
                  </a:cubicBezTo>
                  <a:cubicBezTo>
                    <a:pt x="19" y="0"/>
                    <a:pt x="23" y="8"/>
                    <a:pt x="23" y="10"/>
                  </a:cubicBezTo>
                  <a:cubicBezTo>
                    <a:pt x="22" y="12"/>
                    <a:pt x="22" y="18"/>
                    <a:pt x="22" y="19"/>
                  </a:cubicBezTo>
                  <a:cubicBezTo>
                    <a:pt x="23" y="20"/>
                    <a:pt x="22" y="24"/>
                    <a:pt x="22" y="24"/>
                  </a:cubicBezTo>
                  <a:cubicBezTo>
                    <a:pt x="22" y="24"/>
                    <a:pt x="20" y="27"/>
                    <a:pt x="20" y="30"/>
                  </a:cubicBezTo>
                  <a:cubicBezTo>
                    <a:pt x="17" y="27"/>
                    <a:pt x="15" y="24"/>
                    <a:pt x="15" y="24"/>
                  </a:cubicBezTo>
                  <a:cubicBezTo>
                    <a:pt x="16" y="24"/>
                    <a:pt x="18" y="25"/>
                    <a:pt x="18" y="25"/>
                  </a:cubicBezTo>
                  <a:cubicBezTo>
                    <a:pt x="18" y="23"/>
                    <a:pt x="17" y="15"/>
                    <a:pt x="17" y="15"/>
                  </a:cubicBezTo>
                  <a:cubicBezTo>
                    <a:pt x="17" y="15"/>
                    <a:pt x="8" y="9"/>
                    <a:pt x="15" y="7"/>
                  </a:cubicBezTo>
                  <a:cubicBezTo>
                    <a:pt x="15" y="4"/>
                    <a:pt x="6" y="7"/>
                    <a:pt x="6" y="7"/>
                  </a:cubicBezTo>
                  <a:cubicBezTo>
                    <a:pt x="2" y="8"/>
                    <a:pt x="2" y="8"/>
                    <a:pt x="2" y="8"/>
                  </a:cubicBezTo>
                  <a:cubicBezTo>
                    <a:pt x="2" y="8"/>
                    <a:pt x="2" y="8"/>
                    <a:pt x="2" y="8"/>
                  </a:cubicBezTo>
                  <a:cubicBezTo>
                    <a:pt x="1" y="7"/>
                    <a:pt x="0" y="2"/>
                    <a:pt x="0" y="2"/>
                  </a:cubicBezTo>
                  <a:cubicBezTo>
                    <a:pt x="0" y="2"/>
                    <a:pt x="9" y="1"/>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3">
              <a:extLst>
                <a:ext uri="{FF2B5EF4-FFF2-40B4-BE49-F238E27FC236}">
                  <a16:creationId xmlns="" xmlns:a16="http://schemas.microsoft.com/office/drawing/2014/main" id="{6BC54EAF-CC95-4E62-B6A5-F4F618757F43}"/>
                </a:ext>
              </a:extLst>
            </p:cNvPr>
            <p:cNvSpPr>
              <a:spLocks/>
            </p:cNvSpPr>
            <p:nvPr/>
          </p:nvSpPr>
          <p:spPr bwMode="auto">
            <a:xfrm>
              <a:off x="7018338" y="2290763"/>
              <a:ext cx="111125" cy="39688"/>
            </a:xfrm>
            <a:custGeom>
              <a:avLst/>
              <a:gdLst>
                <a:gd name="T0" fmla="*/ 17 w 17"/>
                <a:gd name="T1" fmla="*/ 3 h 6"/>
                <a:gd name="T2" fmla="*/ 4 w 17"/>
                <a:gd name="T3" fmla="*/ 6 h 6"/>
                <a:gd name="T4" fmla="*/ 0 w 17"/>
                <a:gd name="T5" fmla="*/ 4 h 6"/>
                <a:gd name="T6" fmla="*/ 1 w 17"/>
                <a:gd name="T7" fmla="*/ 1 h 6"/>
                <a:gd name="T8" fmla="*/ 17 w 17"/>
                <a:gd name="T9" fmla="*/ 0 h 6"/>
                <a:gd name="T10" fmla="*/ 17 w 17"/>
                <a:gd name="T11" fmla="*/ 3 h 6"/>
              </a:gdLst>
              <a:ahLst/>
              <a:cxnLst>
                <a:cxn ang="0">
                  <a:pos x="T0" y="T1"/>
                </a:cxn>
                <a:cxn ang="0">
                  <a:pos x="T2" y="T3"/>
                </a:cxn>
                <a:cxn ang="0">
                  <a:pos x="T4" y="T5"/>
                </a:cxn>
                <a:cxn ang="0">
                  <a:pos x="T6" y="T7"/>
                </a:cxn>
                <a:cxn ang="0">
                  <a:pos x="T8" y="T9"/>
                </a:cxn>
                <a:cxn ang="0">
                  <a:pos x="T10" y="T11"/>
                </a:cxn>
              </a:cxnLst>
              <a:rect l="0" t="0" r="r" b="b"/>
              <a:pathLst>
                <a:path w="17" h="6">
                  <a:moveTo>
                    <a:pt x="17" y="3"/>
                  </a:moveTo>
                  <a:cubicBezTo>
                    <a:pt x="17" y="3"/>
                    <a:pt x="8" y="6"/>
                    <a:pt x="4" y="6"/>
                  </a:cubicBezTo>
                  <a:cubicBezTo>
                    <a:pt x="0" y="4"/>
                    <a:pt x="0" y="4"/>
                    <a:pt x="0" y="4"/>
                  </a:cubicBezTo>
                  <a:cubicBezTo>
                    <a:pt x="1" y="1"/>
                    <a:pt x="1" y="1"/>
                    <a:pt x="1" y="1"/>
                  </a:cubicBezTo>
                  <a:cubicBezTo>
                    <a:pt x="17" y="0"/>
                    <a:pt x="17" y="0"/>
                    <a:pt x="17" y="0"/>
                  </a:cubicBezTo>
                  <a:lnTo>
                    <a:pt x="1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4">
              <a:extLst>
                <a:ext uri="{FF2B5EF4-FFF2-40B4-BE49-F238E27FC236}">
                  <a16:creationId xmlns="" xmlns:a16="http://schemas.microsoft.com/office/drawing/2014/main" id="{032CFBBF-676C-4680-B2B1-4FA7F1131163}"/>
                </a:ext>
              </a:extLst>
            </p:cNvPr>
            <p:cNvSpPr>
              <a:spLocks/>
            </p:cNvSpPr>
            <p:nvPr/>
          </p:nvSpPr>
          <p:spPr bwMode="auto">
            <a:xfrm>
              <a:off x="7024688" y="2044700"/>
              <a:ext cx="98425" cy="265113"/>
            </a:xfrm>
            <a:custGeom>
              <a:avLst/>
              <a:gdLst>
                <a:gd name="T0" fmla="*/ 15 w 15"/>
                <a:gd name="T1" fmla="*/ 37 h 41"/>
                <a:gd name="T2" fmla="*/ 10 w 15"/>
                <a:gd name="T3" fmla="*/ 41 h 41"/>
                <a:gd name="T4" fmla="*/ 0 w 15"/>
                <a:gd name="T5" fmla="*/ 40 h 41"/>
                <a:gd name="T6" fmla="*/ 1 w 15"/>
                <a:gd name="T7" fmla="*/ 27 h 41"/>
                <a:gd name="T8" fmla="*/ 0 w 15"/>
                <a:gd name="T9" fmla="*/ 18 h 41"/>
                <a:gd name="T10" fmla="*/ 4 w 15"/>
                <a:gd name="T11" fmla="*/ 7 h 41"/>
                <a:gd name="T12" fmla="*/ 5 w 15"/>
                <a:gd name="T13" fmla="*/ 2 h 41"/>
                <a:gd name="T14" fmla="*/ 6 w 15"/>
                <a:gd name="T15" fmla="*/ 5 h 41"/>
                <a:gd name="T16" fmla="*/ 13 w 15"/>
                <a:gd name="T17" fmla="*/ 0 h 41"/>
                <a:gd name="T18" fmla="*/ 15 w 15"/>
                <a:gd name="T19" fmla="*/ 2 h 41"/>
                <a:gd name="T20" fmla="*/ 15 w 15"/>
                <a:gd name="T21"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1">
                  <a:moveTo>
                    <a:pt x="15" y="37"/>
                  </a:moveTo>
                  <a:cubicBezTo>
                    <a:pt x="15" y="37"/>
                    <a:pt x="15" y="40"/>
                    <a:pt x="10" y="41"/>
                  </a:cubicBezTo>
                  <a:cubicBezTo>
                    <a:pt x="5" y="41"/>
                    <a:pt x="1" y="41"/>
                    <a:pt x="0" y="40"/>
                  </a:cubicBezTo>
                  <a:cubicBezTo>
                    <a:pt x="1" y="27"/>
                    <a:pt x="1" y="27"/>
                    <a:pt x="1" y="27"/>
                  </a:cubicBezTo>
                  <a:cubicBezTo>
                    <a:pt x="1" y="27"/>
                    <a:pt x="0" y="21"/>
                    <a:pt x="0" y="18"/>
                  </a:cubicBezTo>
                  <a:cubicBezTo>
                    <a:pt x="1" y="16"/>
                    <a:pt x="4" y="7"/>
                    <a:pt x="4" y="7"/>
                  </a:cubicBezTo>
                  <a:cubicBezTo>
                    <a:pt x="4" y="7"/>
                    <a:pt x="3" y="3"/>
                    <a:pt x="5" y="2"/>
                  </a:cubicBezTo>
                  <a:cubicBezTo>
                    <a:pt x="6" y="5"/>
                    <a:pt x="6" y="5"/>
                    <a:pt x="6" y="5"/>
                  </a:cubicBezTo>
                  <a:cubicBezTo>
                    <a:pt x="6" y="5"/>
                    <a:pt x="8" y="5"/>
                    <a:pt x="13" y="0"/>
                  </a:cubicBezTo>
                  <a:cubicBezTo>
                    <a:pt x="13" y="0"/>
                    <a:pt x="15" y="1"/>
                    <a:pt x="15" y="2"/>
                  </a:cubicBezTo>
                  <a:lnTo>
                    <a:pt x="15" y="37"/>
                  </a:lnTo>
                  <a:close/>
                </a:path>
              </a:pathLst>
            </a:custGeom>
            <a:solidFill>
              <a:srgbClr val="EEF1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5">
              <a:extLst>
                <a:ext uri="{FF2B5EF4-FFF2-40B4-BE49-F238E27FC236}">
                  <a16:creationId xmlns="" xmlns:a16="http://schemas.microsoft.com/office/drawing/2014/main" id="{CE460865-E160-444F-9FD5-640787DB9885}"/>
                </a:ext>
              </a:extLst>
            </p:cNvPr>
            <p:cNvSpPr>
              <a:spLocks/>
            </p:cNvSpPr>
            <p:nvPr/>
          </p:nvSpPr>
          <p:spPr bwMode="auto">
            <a:xfrm>
              <a:off x="7024688" y="2044700"/>
              <a:ext cx="98425" cy="265113"/>
            </a:xfrm>
            <a:custGeom>
              <a:avLst/>
              <a:gdLst>
                <a:gd name="T0" fmla="*/ 4 w 15"/>
                <a:gd name="T1" fmla="*/ 40 h 41"/>
                <a:gd name="T2" fmla="*/ 12 w 15"/>
                <a:gd name="T3" fmla="*/ 35 h 41"/>
                <a:gd name="T4" fmla="*/ 12 w 15"/>
                <a:gd name="T5" fmla="*/ 33 h 41"/>
                <a:gd name="T6" fmla="*/ 4 w 15"/>
                <a:gd name="T7" fmla="*/ 37 h 41"/>
                <a:gd name="T8" fmla="*/ 12 w 15"/>
                <a:gd name="T9" fmla="*/ 26 h 41"/>
                <a:gd name="T10" fmla="*/ 13 w 15"/>
                <a:gd name="T11" fmla="*/ 5 h 41"/>
                <a:gd name="T12" fmla="*/ 10 w 15"/>
                <a:gd name="T13" fmla="*/ 8 h 41"/>
                <a:gd name="T14" fmla="*/ 12 w 15"/>
                <a:gd name="T15" fmla="*/ 4 h 41"/>
                <a:gd name="T16" fmla="*/ 8 w 15"/>
                <a:gd name="T17" fmla="*/ 4 h 41"/>
                <a:gd name="T18" fmla="*/ 13 w 15"/>
                <a:gd name="T19" fmla="*/ 0 h 41"/>
                <a:gd name="T20" fmla="*/ 15 w 15"/>
                <a:gd name="T21" fmla="*/ 2 h 41"/>
                <a:gd name="T22" fmla="*/ 15 w 15"/>
                <a:gd name="T23" fmla="*/ 37 h 41"/>
                <a:gd name="T24" fmla="*/ 10 w 15"/>
                <a:gd name="T25" fmla="*/ 41 h 41"/>
                <a:gd name="T26" fmla="*/ 0 w 15"/>
                <a:gd name="T27" fmla="*/ 40 h 41"/>
                <a:gd name="T28" fmla="*/ 0 w 15"/>
                <a:gd name="T29" fmla="*/ 40 h 41"/>
                <a:gd name="T30" fmla="*/ 4 w 15"/>
                <a:gd name="T31"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41">
                  <a:moveTo>
                    <a:pt x="4" y="40"/>
                  </a:moveTo>
                  <a:cubicBezTo>
                    <a:pt x="10" y="40"/>
                    <a:pt x="12" y="35"/>
                    <a:pt x="12" y="35"/>
                  </a:cubicBezTo>
                  <a:cubicBezTo>
                    <a:pt x="12" y="35"/>
                    <a:pt x="14" y="33"/>
                    <a:pt x="12" y="33"/>
                  </a:cubicBezTo>
                  <a:cubicBezTo>
                    <a:pt x="10" y="33"/>
                    <a:pt x="4" y="37"/>
                    <a:pt x="4" y="37"/>
                  </a:cubicBezTo>
                  <a:cubicBezTo>
                    <a:pt x="6" y="34"/>
                    <a:pt x="9" y="30"/>
                    <a:pt x="12" y="26"/>
                  </a:cubicBezTo>
                  <a:cubicBezTo>
                    <a:pt x="14" y="22"/>
                    <a:pt x="13" y="5"/>
                    <a:pt x="13" y="5"/>
                  </a:cubicBezTo>
                  <a:cubicBezTo>
                    <a:pt x="10" y="8"/>
                    <a:pt x="10" y="8"/>
                    <a:pt x="10" y="8"/>
                  </a:cubicBezTo>
                  <a:cubicBezTo>
                    <a:pt x="12" y="4"/>
                    <a:pt x="12" y="4"/>
                    <a:pt x="12" y="4"/>
                  </a:cubicBezTo>
                  <a:cubicBezTo>
                    <a:pt x="10" y="5"/>
                    <a:pt x="9" y="5"/>
                    <a:pt x="8" y="4"/>
                  </a:cubicBezTo>
                  <a:cubicBezTo>
                    <a:pt x="9" y="3"/>
                    <a:pt x="11" y="2"/>
                    <a:pt x="13" y="0"/>
                  </a:cubicBezTo>
                  <a:cubicBezTo>
                    <a:pt x="13" y="0"/>
                    <a:pt x="15" y="1"/>
                    <a:pt x="15" y="2"/>
                  </a:cubicBezTo>
                  <a:cubicBezTo>
                    <a:pt x="15" y="37"/>
                    <a:pt x="15" y="37"/>
                    <a:pt x="15" y="37"/>
                  </a:cubicBezTo>
                  <a:cubicBezTo>
                    <a:pt x="15" y="37"/>
                    <a:pt x="15" y="40"/>
                    <a:pt x="10" y="41"/>
                  </a:cubicBezTo>
                  <a:cubicBezTo>
                    <a:pt x="5" y="41"/>
                    <a:pt x="1" y="41"/>
                    <a:pt x="0" y="40"/>
                  </a:cubicBezTo>
                  <a:cubicBezTo>
                    <a:pt x="0" y="40"/>
                    <a:pt x="0" y="40"/>
                    <a:pt x="0" y="40"/>
                  </a:cubicBezTo>
                  <a:cubicBezTo>
                    <a:pt x="1" y="40"/>
                    <a:pt x="3" y="40"/>
                    <a:pt x="4" y="40"/>
                  </a:cubicBezTo>
                  <a:close/>
                </a:path>
              </a:pathLst>
            </a:custGeom>
            <a:solidFill>
              <a:srgbClr val="C2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
              <a:extLst>
                <a:ext uri="{FF2B5EF4-FFF2-40B4-BE49-F238E27FC236}">
                  <a16:creationId xmlns="" xmlns:a16="http://schemas.microsoft.com/office/drawing/2014/main" id="{5C3E5B77-F1C0-4969-B1D4-9C336D2AF189}"/>
                </a:ext>
              </a:extLst>
            </p:cNvPr>
            <p:cNvSpPr>
              <a:spLocks/>
            </p:cNvSpPr>
            <p:nvPr/>
          </p:nvSpPr>
          <p:spPr bwMode="auto">
            <a:xfrm>
              <a:off x="7070725" y="2051050"/>
              <a:ext cx="149225" cy="344488"/>
            </a:xfrm>
            <a:custGeom>
              <a:avLst/>
              <a:gdLst>
                <a:gd name="T0" fmla="*/ 23 w 23"/>
                <a:gd name="T1" fmla="*/ 51 h 53"/>
                <a:gd name="T2" fmla="*/ 15 w 23"/>
                <a:gd name="T3" fmla="*/ 53 h 53"/>
                <a:gd name="T4" fmla="*/ 4 w 23"/>
                <a:gd name="T5" fmla="*/ 34 h 53"/>
                <a:gd name="T6" fmla="*/ 1 w 23"/>
                <a:gd name="T7" fmla="*/ 25 h 53"/>
                <a:gd name="T8" fmla="*/ 9 w 23"/>
                <a:gd name="T9" fmla="*/ 0 h 53"/>
                <a:gd name="T10" fmla="*/ 15 w 23"/>
                <a:gd name="T11" fmla="*/ 3 h 53"/>
                <a:gd name="T12" fmla="*/ 15 w 23"/>
                <a:gd name="T13" fmla="*/ 17 h 53"/>
                <a:gd name="T14" fmla="*/ 23 w 23"/>
                <a:gd name="T15" fmla="*/ 5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53">
                  <a:moveTo>
                    <a:pt x="23" y="51"/>
                  </a:moveTo>
                  <a:cubicBezTo>
                    <a:pt x="15" y="53"/>
                    <a:pt x="15" y="53"/>
                    <a:pt x="15" y="53"/>
                  </a:cubicBezTo>
                  <a:cubicBezTo>
                    <a:pt x="15" y="53"/>
                    <a:pt x="5" y="35"/>
                    <a:pt x="4" y="34"/>
                  </a:cubicBezTo>
                  <a:cubicBezTo>
                    <a:pt x="3" y="33"/>
                    <a:pt x="0" y="31"/>
                    <a:pt x="1" y="25"/>
                  </a:cubicBezTo>
                  <a:cubicBezTo>
                    <a:pt x="1" y="20"/>
                    <a:pt x="2" y="7"/>
                    <a:pt x="9" y="0"/>
                  </a:cubicBezTo>
                  <a:cubicBezTo>
                    <a:pt x="9" y="0"/>
                    <a:pt x="11" y="3"/>
                    <a:pt x="15" y="3"/>
                  </a:cubicBezTo>
                  <a:cubicBezTo>
                    <a:pt x="15" y="17"/>
                    <a:pt x="15" y="17"/>
                    <a:pt x="15" y="17"/>
                  </a:cubicBezTo>
                  <a:cubicBezTo>
                    <a:pt x="15" y="17"/>
                    <a:pt x="17" y="39"/>
                    <a:pt x="23" y="51"/>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7">
              <a:extLst>
                <a:ext uri="{FF2B5EF4-FFF2-40B4-BE49-F238E27FC236}">
                  <a16:creationId xmlns="" xmlns:a16="http://schemas.microsoft.com/office/drawing/2014/main" id="{D6A16EFE-85F9-4DE9-A81B-0BDB66B4C1BD}"/>
                </a:ext>
              </a:extLst>
            </p:cNvPr>
            <p:cNvSpPr>
              <a:spLocks/>
            </p:cNvSpPr>
            <p:nvPr/>
          </p:nvSpPr>
          <p:spPr bwMode="auto">
            <a:xfrm>
              <a:off x="7018338" y="2076450"/>
              <a:ext cx="65088" cy="233363"/>
            </a:xfrm>
            <a:custGeom>
              <a:avLst/>
              <a:gdLst>
                <a:gd name="T0" fmla="*/ 5 w 10"/>
                <a:gd name="T1" fmla="*/ 33 h 36"/>
                <a:gd name="T2" fmla="*/ 2 w 10"/>
                <a:gd name="T3" fmla="*/ 36 h 36"/>
                <a:gd name="T4" fmla="*/ 0 w 10"/>
                <a:gd name="T5" fmla="*/ 34 h 36"/>
                <a:gd name="T6" fmla="*/ 2 w 10"/>
                <a:gd name="T7" fmla="*/ 15 h 36"/>
                <a:gd name="T8" fmla="*/ 6 w 10"/>
                <a:gd name="T9" fmla="*/ 4 h 36"/>
                <a:gd name="T10" fmla="*/ 7 w 10"/>
                <a:gd name="T11" fmla="*/ 0 h 36"/>
                <a:gd name="T12" fmla="*/ 10 w 10"/>
                <a:gd name="T13" fmla="*/ 2 h 36"/>
                <a:gd name="T14" fmla="*/ 8 w 10"/>
                <a:gd name="T15" fmla="*/ 4 h 36"/>
                <a:gd name="T16" fmla="*/ 7 w 10"/>
                <a:gd name="T17" fmla="*/ 13 h 36"/>
                <a:gd name="T18" fmla="*/ 5 w 10"/>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6">
                  <a:moveTo>
                    <a:pt x="5" y="33"/>
                  </a:moveTo>
                  <a:cubicBezTo>
                    <a:pt x="2" y="36"/>
                    <a:pt x="2" y="36"/>
                    <a:pt x="2" y="36"/>
                  </a:cubicBezTo>
                  <a:cubicBezTo>
                    <a:pt x="0" y="34"/>
                    <a:pt x="0" y="34"/>
                    <a:pt x="0" y="34"/>
                  </a:cubicBezTo>
                  <a:cubicBezTo>
                    <a:pt x="0" y="34"/>
                    <a:pt x="2" y="19"/>
                    <a:pt x="2" y="15"/>
                  </a:cubicBezTo>
                  <a:cubicBezTo>
                    <a:pt x="3" y="12"/>
                    <a:pt x="6" y="4"/>
                    <a:pt x="6" y="4"/>
                  </a:cubicBezTo>
                  <a:cubicBezTo>
                    <a:pt x="6" y="4"/>
                    <a:pt x="5" y="2"/>
                    <a:pt x="7" y="0"/>
                  </a:cubicBezTo>
                  <a:cubicBezTo>
                    <a:pt x="7" y="0"/>
                    <a:pt x="9" y="0"/>
                    <a:pt x="10" y="2"/>
                  </a:cubicBezTo>
                  <a:cubicBezTo>
                    <a:pt x="8" y="4"/>
                    <a:pt x="8" y="4"/>
                    <a:pt x="8" y="4"/>
                  </a:cubicBezTo>
                  <a:cubicBezTo>
                    <a:pt x="8" y="4"/>
                    <a:pt x="7" y="10"/>
                    <a:pt x="7" y="13"/>
                  </a:cubicBezTo>
                  <a:cubicBezTo>
                    <a:pt x="6" y="16"/>
                    <a:pt x="6" y="32"/>
                    <a:pt x="5" y="33"/>
                  </a:cubicBezTo>
                  <a:close/>
                </a:path>
              </a:pathLst>
            </a:custGeom>
            <a:solidFill>
              <a:srgbClr val="9B25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8">
              <a:extLst>
                <a:ext uri="{FF2B5EF4-FFF2-40B4-BE49-F238E27FC236}">
                  <a16:creationId xmlns="" xmlns:a16="http://schemas.microsoft.com/office/drawing/2014/main" id="{AD933536-24EB-46B7-AA27-4C6D5D3DBB9A}"/>
                </a:ext>
              </a:extLst>
            </p:cNvPr>
            <p:cNvSpPr>
              <a:spLocks/>
            </p:cNvSpPr>
            <p:nvPr/>
          </p:nvSpPr>
          <p:spPr bwMode="auto">
            <a:xfrm>
              <a:off x="6881813" y="2160588"/>
              <a:ext cx="136525" cy="98425"/>
            </a:xfrm>
            <a:custGeom>
              <a:avLst/>
              <a:gdLst>
                <a:gd name="T0" fmla="*/ 1 w 21"/>
                <a:gd name="T1" fmla="*/ 11 h 15"/>
                <a:gd name="T2" fmla="*/ 4 w 21"/>
                <a:gd name="T3" fmla="*/ 4 h 15"/>
                <a:gd name="T4" fmla="*/ 10 w 21"/>
                <a:gd name="T5" fmla="*/ 5 h 15"/>
                <a:gd name="T6" fmla="*/ 12 w 21"/>
                <a:gd name="T7" fmla="*/ 6 h 15"/>
                <a:gd name="T8" fmla="*/ 15 w 21"/>
                <a:gd name="T9" fmla="*/ 6 h 15"/>
                <a:gd name="T10" fmla="*/ 18 w 21"/>
                <a:gd name="T11" fmla="*/ 6 h 15"/>
                <a:gd name="T12" fmla="*/ 19 w 21"/>
                <a:gd name="T13" fmla="*/ 6 h 15"/>
                <a:gd name="T14" fmla="*/ 20 w 21"/>
                <a:gd name="T15" fmla="*/ 0 h 15"/>
                <a:gd name="T16" fmla="*/ 21 w 21"/>
                <a:gd name="T17" fmla="*/ 12 h 15"/>
                <a:gd name="T18" fmla="*/ 21 w 21"/>
                <a:gd name="T19" fmla="*/ 15 h 15"/>
                <a:gd name="T20" fmla="*/ 12 w 21"/>
                <a:gd name="T21" fmla="*/ 14 h 15"/>
                <a:gd name="T22" fmla="*/ 1 w 21"/>
                <a:gd name="T2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5">
                  <a:moveTo>
                    <a:pt x="1" y="11"/>
                  </a:moveTo>
                  <a:cubicBezTo>
                    <a:pt x="1" y="11"/>
                    <a:pt x="0" y="6"/>
                    <a:pt x="4" y="4"/>
                  </a:cubicBezTo>
                  <a:cubicBezTo>
                    <a:pt x="4" y="4"/>
                    <a:pt x="10" y="5"/>
                    <a:pt x="10" y="5"/>
                  </a:cubicBezTo>
                  <a:cubicBezTo>
                    <a:pt x="10" y="6"/>
                    <a:pt x="12" y="6"/>
                    <a:pt x="12" y="6"/>
                  </a:cubicBezTo>
                  <a:cubicBezTo>
                    <a:pt x="12" y="6"/>
                    <a:pt x="15" y="6"/>
                    <a:pt x="15" y="6"/>
                  </a:cubicBezTo>
                  <a:cubicBezTo>
                    <a:pt x="15" y="7"/>
                    <a:pt x="17" y="5"/>
                    <a:pt x="18" y="6"/>
                  </a:cubicBezTo>
                  <a:cubicBezTo>
                    <a:pt x="19" y="6"/>
                    <a:pt x="19" y="6"/>
                    <a:pt x="19" y="6"/>
                  </a:cubicBezTo>
                  <a:cubicBezTo>
                    <a:pt x="19" y="6"/>
                    <a:pt x="18" y="2"/>
                    <a:pt x="20" y="0"/>
                  </a:cubicBezTo>
                  <a:cubicBezTo>
                    <a:pt x="21" y="12"/>
                    <a:pt x="21" y="12"/>
                    <a:pt x="21" y="12"/>
                  </a:cubicBezTo>
                  <a:cubicBezTo>
                    <a:pt x="21" y="15"/>
                    <a:pt x="21" y="15"/>
                    <a:pt x="21" y="15"/>
                  </a:cubicBezTo>
                  <a:cubicBezTo>
                    <a:pt x="21" y="15"/>
                    <a:pt x="14" y="15"/>
                    <a:pt x="12" y="14"/>
                  </a:cubicBezTo>
                  <a:cubicBezTo>
                    <a:pt x="10" y="13"/>
                    <a:pt x="2" y="12"/>
                    <a:pt x="1" y="11"/>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9">
              <a:extLst>
                <a:ext uri="{FF2B5EF4-FFF2-40B4-BE49-F238E27FC236}">
                  <a16:creationId xmlns="" xmlns:a16="http://schemas.microsoft.com/office/drawing/2014/main" id="{9216F556-435A-462C-A451-DA621242C186}"/>
                </a:ext>
              </a:extLst>
            </p:cNvPr>
            <p:cNvSpPr>
              <a:spLocks/>
            </p:cNvSpPr>
            <p:nvPr/>
          </p:nvSpPr>
          <p:spPr bwMode="auto">
            <a:xfrm>
              <a:off x="6888163" y="2187575"/>
              <a:ext cx="117475" cy="57150"/>
            </a:xfrm>
            <a:custGeom>
              <a:avLst/>
              <a:gdLst>
                <a:gd name="T0" fmla="*/ 3 w 18"/>
                <a:gd name="T1" fmla="*/ 0 h 9"/>
                <a:gd name="T2" fmla="*/ 9 w 18"/>
                <a:gd name="T3" fmla="*/ 1 h 9"/>
                <a:gd name="T4" fmla="*/ 11 w 18"/>
                <a:gd name="T5" fmla="*/ 2 h 9"/>
                <a:gd name="T6" fmla="*/ 14 w 18"/>
                <a:gd name="T7" fmla="*/ 2 h 9"/>
                <a:gd name="T8" fmla="*/ 16 w 18"/>
                <a:gd name="T9" fmla="*/ 2 h 9"/>
                <a:gd name="T10" fmla="*/ 17 w 18"/>
                <a:gd name="T11" fmla="*/ 5 h 9"/>
                <a:gd name="T12" fmla="*/ 15 w 18"/>
                <a:gd name="T13" fmla="*/ 4 h 9"/>
                <a:gd name="T14" fmla="*/ 18 w 18"/>
                <a:gd name="T15" fmla="*/ 9 h 9"/>
                <a:gd name="T16" fmla="*/ 14 w 18"/>
                <a:gd name="T17" fmla="*/ 5 h 9"/>
                <a:gd name="T18" fmla="*/ 10 w 18"/>
                <a:gd name="T19" fmla="*/ 3 h 9"/>
                <a:gd name="T20" fmla="*/ 12 w 18"/>
                <a:gd name="T21" fmla="*/ 8 h 9"/>
                <a:gd name="T22" fmla="*/ 6 w 18"/>
                <a:gd name="T23" fmla="*/ 2 h 9"/>
                <a:gd name="T24" fmla="*/ 4 w 18"/>
                <a:gd name="T25" fmla="*/ 3 h 9"/>
                <a:gd name="T26" fmla="*/ 1 w 18"/>
                <a:gd name="T27" fmla="*/ 5 h 9"/>
                <a:gd name="T28" fmla="*/ 0 w 18"/>
                <a:gd name="T29" fmla="*/ 4 h 9"/>
                <a:gd name="T30" fmla="*/ 3 w 18"/>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9">
                  <a:moveTo>
                    <a:pt x="3" y="0"/>
                  </a:moveTo>
                  <a:cubicBezTo>
                    <a:pt x="3" y="0"/>
                    <a:pt x="9" y="1"/>
                    <a:pt x="9" y="1"/>
                  </a:cubicBezTo>
                  <a:cubicBezTo>
                    <a:pt x="9" y="2"/>
                    <a:pt x="11" y="2"/>
                    <a:pt x="11" y="2"/>
                  </a:cubicBezTo>
                  <a:cubicBezTo>
                    <a:pt x="11" y="2"/>
                    <a:pt x="14" y="2"/>
                    <a:pt x="14" y="2"/>
                  </a:cubicBezTo>
                  <a:cubicBezTo>
                    <a:pt x="14" y="3"/>
                    <a:pt x="15" y="2"/>
                    <a:pt x="16" y="2"/>
                  </a:cubicBezTo>
                  <a:cubicBezTo>
                    <a:pt x="16" y="3"/>
                    <a:pt x="17" y="4"/>
                    <a:pt x="17" y="5"/>
                  </a:cubicBezTo>
                  <a:cubicBezTo>
                    <a:pt x="15" y="4"/>
                    <a:pt x="15" y="4"/>
                    <a:pt x="15" y="4"/>
                  </a:cubicBezTo>
                  <a:cubicBezTo>
                    <a:pt x="15" y="4"/>
                    <a:pt x="17" y="8"/>
                    <a:pt x="18" y="9"/>
                  </a:cubicBezTo>
                  <a:cubicBezTo>
                    <a:pt x="18" y="9"/>
                    <a:pt x="14" y="7"/>
                    <a:pt x="14" y="5"/>
                  </a:cubicBezTo>
                  <a:cubicBezTo>
                    <a:pt x="14" y="2"/>
                    <a:pt x="10" y="3"/>
                    <a:pt x="10" y="3"/>
                  </a:cubicBezTo>
                  <a:cubicBezTo>
                    <a:pt x="10" y="3"/>
                    <a:pt x="8" y="5"/>
                    <a:pt x="12" y="8"/>
                  </a:cubicBezTo>
                  <a:cubicBezTo>
                    <a:pt x="12" y="8"/>
                    <a:pt x="8" y="5"/>
                    <a:pt x="6" y="2"/>
                  </a:cubicBezTo>
                  <a:cubicBezTo>
                    <a:pt x="5" y="0"/>
                    <a:pt x="4" y="3"/>
                    <a:pt x="4" y="3"/>
                  </a:cubicBezTo>
                  <a:cubicBezTo>
                    <a:pt x="4" y="3"/>
                    <a:pt x="1" y="5"/>
                    <a:pt x="1" y="5"/>
                  </a:cubicBezTo>
                  <a:cubicBezTo>
                    <a:pt x="0" y="4"/>
                    <a:pt x="0" y="4"/>
                    <a:pt x="0" y="4"/>
                  </a:cubicBezTo>
                  <a:cubicBezTo>
                    <a:pt x="0" y="3"/>
                    <a:pt x="1" y="1"/>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0">
              <a:extLst>
                <a:ext uri="{FF2B5EF4-FFF2-40B4-BE49-F238E27FC236}">
                  <a16:creationId xmlns="" xmlns:a16="http://schemas.microsoft.com/office/drawing/2014/main" id="{80012D43-0132-425E-89BC-9C9BB262B0B5}"/>
                </a:ext>
              </a:extLst>
            </p:cNvPr>
            <p:cNvSpPr>
              <a:spLocks/>
            </p:cNvSpPr>
            <p:nvPr/>
          </p:nvSpPr>
          <p:spPr bwMode="auto">
            <a:xfrm>
              <a:off x="7077075" y="2057400"/>
              <a:ext cx="58738" cy="246063"/>
            </a:xfrm>
            <a:custGeom>
              <a:avLst/>
              <a:gdLst>
                <a:gd name="T0" fmla="*/ 6 w 9"/>
                <a:gd name="T1" fmla="*/ 38 h 38"/>
                <a:gd name="T2" fmla="*/ 3 w 9"/>
                <a:gd name="T3" fmla="*/ 33 h 38"/>
                <a:gd name="T4" fmla="*/ 1 w 9"/>
                <a:gd name="T5" fmla="*/ 30 h 38"/>
                <a:gd name="T6" fmla="*/ 1 w 9"/>
                <a:gd name="T7" fmla="*/ 23 h 38"/>
                <a:gd name="T8" fmla="*/ 8 w 9"/>
                <a:gd name="T9" fmla="*/ 5 h 38"/>
                <a:gd name="T10" fmla="*/ 7 w 9"/>
                <a:gd name="T11" fmla="*/ 4 h 38"/>
                <a:gd name="T12" fmla="*/ 9 w 9"/>
                <a:gd name="T13" fmla="*/ 0 h 38"/>
                <a:gd name="T14" fmla="*/ 9 w 9"/>
                <a:gd name="T15" fmla="*/ 0 h 38"/>
                <a:gd name="T16" fmla="*/ 8 w 9"/>
                <a:gd name="T17" fmla="*/ 4 h 38"/>
                <a:gd name="T18" fmla="*/ 8 w 9"/>
                <a:gd name="T19" fmla="*/ 5 h 38"/>
                <a:gd name="T20" fmla="*/ 1 w 9"/>
                <a:gd name="T21" fmla="*/ 24 h 38"/>
                <a:gd name="T22" fmla="*/ 4 w 9"/>
                <a:gd name="T23" fmla="*/ 32 h 38"/>
                <a:gd name="T24" fmla="*/ 6 w 9"/>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38">
                  <a:moveTo>
                    <a:pt x="6" y="38"/>
                  </a:moveTo>
                  <a:cubicBezTo>
                    <a:pt x="4" y="35"/>
                    <a:pt x="3" y="34"/>
                    <a:pt x="3" y="33"/>
                  </a:cubicBezTo>
                  <a:cubicBezTo>
                    <a:pt x="3" y="33"/>
                    <a:pt x="1" y="32"/>
                    <a:pt x="1" y="30"/>
                  </a:cubicBezTo>
                  <a:cubicBezTo>
                    <a:pt x="0" y="27"/>
                    <a:pt x="0" y="24"/>
                    <a:pt x="1" y="23"/>
                  </a:cubicBezTo>
                  <a:cubicBezTo>
                    <a:pt x="1" y="21"/>
                    <a:pt x="8" y="5"/>
                    <a:pt x="8" y="5"/>
                  </a:cubicBezTo>
                  <a:cubicBezTo>
                    <a:pt x="7" y="4"/>
                    <a:pt x="7" y="4"/>
                    <a:pt x="7" y="4"/>
                  </a:cubicBezTo>
                  <a:cubicBezTo>
                    <a:pt x="9" y="0"/>
                    <a:pt x="9" y="0"/>
                    <a:pt x="9" y="0"/>
                  </a:cubicBezTo>
                  <a:cubicBezTo>
                    <a:pt x="9" y="0"/>
                    <a:pt x="9" y="0"/>
                    <a:pt x="9" y="0"/>
                  </a:cubicBezTo>
                  <a:cubicBezTo>
                    <a:pt x="8" y="4"/>
                    <a:pt x="8" y="4"/>
                    <a:pt x="8" y="4"/>
                  </a:cubicBezTo>
                  <a:cubicBezTo>
                    <a:pt x="8" y="5"/>
                    <a:pt x="8" y="5"/>
                    <a:pt x="8" y="5"/>
                  </a:cubicBezTo>
                  <a:cubicBezTo>
                    <a:pt x="8" y="5"/>
                    <a:pt x="2" y="22"/>
                    <a:pt x="1" y="24"/>
                  </a:cubicBezTo>
                  <a:cubicBezTo>
                    <a:pt x="1" y="25"/>
                    <a:pt x="3" y="31"/>
                    <a:pt x="4" y="32"/>
                  </a:cubicBezTo>
                  <a:cubicBezTo>
                    <a:pt x="5" y="33"/>
                    <a:pt x="5" y="36"/>
                    <a:pt x="6" y="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 xmlns:a16="http://schemas.microsoft.com/office/drawing/2014/main" id="{12534BC7-1390-45F3-958D-EC584013CF29}"/>
                </a:ext>
              </a:extLst>
            </p:cNvPr>
            <p:cNvSpPr>
              <a:spLocks/>
            </p:cNvSpPr>
            <p:nvPr/>
          </p:nvSpPr>
          <p:spPr bwMode="auto">
            <a:xfrm>
              <a:off x="7115175" y="2076450"/>
              <a:ext cx="65088" cy="266700"/>
            </a:xfrm>
            <a:custGeom>
              <a:avLst/>
              <a:gdLst>
                <a:gd name="T0" fmla="*/ 3 w 10"/>
                <a:gd name="T1" fmla="*/ 9 h 41"/>
                <a:gd name="T2" fmla="*/ 0 w 10"/>
                <a:gd name="T3" fmla="*/ 11 h 41"/>
                <a:gd name="T4" fmla="*/ 6 w 10"/>
                <a:gd name="T5" fmla="*/ 3 h 41"/>
                <a:gd name="T6" fmla="*/ 8 w 10"/>
                <a:gd name="T7" fmla="*/ 0 h 41"/>
                <a:gd name="T8" fmla="*/ 8 w 10"/>
                <a:gd name="T9" fmla="*/ 13 h 41"/>
                <a:gd name="T10" fmla="*/ 10 w 10"/>
                <a:gd name="T11" fmla="*/ 28 h 41"/>
                <a:gd name="T12" fmla="*/ 8 w 10"/>
                <a:gd name="T13" fmla="*/ 32 h 41"/>
                <a:gd name="T14" fmla="*/ 3 w 10"/>
                <a:gd name="T15" fmla="*/ 41 h 41"/>
                <a:gd name="T16" fmla="*/ 1 w 10"/>
                <a:gd name="T17" fmla="*/ 37 h 41"/>
                <a:gd name="T18" fmla="*/ 4 w 10"/>
                <a:gd name="T19" fmla="*/ 28 h 41"/>
                <a:gd name="T20" fmla="*/ 2 w 10"/>
                <a:gd name="T21" fmla="*/ 28 h 41"/>
                <a:gd name="T22" fmla="*/ 4 w 10"/>
                <a:gd name="T23" fmla="*/ 26 h 41"/>
                <a:gd name="T24" fmla="*/ 5 w 10"/>
                <a:gd name="T25" fmla="*/ 20 h 41"/>
                <a:gd name="T26" fmla="*/ 4 w 10"/>
                <a:gd name="T27" fmla="*/ 17 h 41"/>
                <a:gd name="T28" fmla="*/ 3 w 10"/>
                <a:gd name="T29" fmla="*/ 13 h 41"/>
                <a:gd name="T30" fmla="*/ 3 w 10"/>
                <a:gd name="T31"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41">
                  <a:moveTo>
                    <a:pt x="3" y="9"/>
                  </a:moveTo>
                  <a:cubicBezTo>
                    <a:pt x="0" y="11"/>
                    <a:pt x="0" y="11"/>
                    <a:pt x="0" y="11"/>
                  </a:cubicBezTo>
                  <a:cubicBezTo>
                    <a:pt x="0" y="11"/>
                    <a:pt x="5" y="5"/>
                    <a:pt x="6" y="3"/>
                  </a:cubicBezTo>
                  <a:cubicBezTo>
                    <a:pt x="6" y="2"/>
                    <a:pt x="7" y="1"/>
                    <a:pt x="8" y="0"/>
                  </a:cubicBezTo>
                  <a:cubicBezTo>
                    <a:pt x="8" y="13"/>
                    <a:pt x="8" y="13"/>
                    <a:pt x="8" y="13"/>
                  </a:cubicBezTo>
                  <a:cubicBezTo>
                    <a:pt x="8" y="13"/>
                    <a:pt x="8" y="20"/>
                    <a:pt x="10" y="28"/>
                  </a:cubicBezTo>
                  <a:cubicBezTo>
                    <a:pt x="8" y="32"/>
                    <a:pt x="8" y="32"/>
                    <a:pt x="8" y="32"/>
                  </a:cubicBezTo>
                  <a:cubicBezTo>
                    <a:pt x="3" y="41"/>
                    <a:pt x="3" y="41"/>
                    <a:pt x="3" y="41"/>
                  </a:cubicBezTo>
                  <a:cubicBezTo>
                    <a:pt x="3" y="40"/>
                    <a:pt x="2" y="38"/>
                    <a:pt x="1" y="37"/>
                  </a:cubicBezTo>
                  <a:cubicBezTo>
                    <a:pt x="2" y="33"/>
                    <a:pt x="4" y="28"/>
                    <a:pt x="4" y="28"/>
                  </a:cubicBezTo>
                  <a:cubicBezTo>
                    <a:pt x="4" y="27"/>
                    <a:pt x="3" y="27"/>
                    <a:pt x="2" y="28"/>
                  </a:cubicBezTo>
                  <a:cubicBezTo>
                    <a:pt x="4" y="26"/>
                    <a:pt x="4" y="26"/>
                    <a:pt x="4" y="26"/>
                  </a:cubicBezTo>
                  <a:cubicBezTo>
                    <a:pt x="5" y="20"/>
                    <a:pt x="5" y="20"/>
                    <a:pt x="5" y="20"/>
                  </a:cubicBezTo>
                  <a:cubicBezTo>
                    <a:pt x="5" y="20"/>
                    <a:pt x="4" y="18"/>
                    <a:pt x="4" y="17"/>
                  </a:cubicBezTo>
                  <a:cubicBezTo>
                    <a:pt x="4" y="15"/>
                    <a:pt x="3" y="13"/>
                    <a:pt x="3" y="13"/>
                  </a:cubicBezTo>
                  <a:lnTo>
                    <a:pt x="3"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 xmlns:a16="http://schemas.microsoft.com/office/drawing/2014/main" id="{B336E05A-5CFE-4D3E-BB4B-077533429531}"/>
                </a:ext>
              </a:extLst>
            </p:cNvPr>
            <p:cNvSpPr>
              <a:spLocks/>
            </p:cNvSpPr>
            <p:nvPr/>
          </p:nvSpPr>
          <p:spPr bwMode="auto">
            <a:xfrm>
              <a:off x="7129463" y="2070100"/>
              <a:ext cx="25400" cy="38100"/>
            </a:xfrm>
            <a:custGeom>
              <a:avLst/>
              <a:gdLst>
                <a:gd name="T0" fmla="*/ 0 w 4"/>
                <a:gd name="T1" fmla="*/ 6 h 6"/>
                <a:gd name="T2" fmla="*/ 3 w 4"/>
                <a:gd name="T3" fmla="*/ 0 h 6"/>
                <a:gd name="T4" fmla="*/ 4 w 4"/>
                <a:gd name="T5" fmla="*/ 0 h 6"/>
                <a:gd name="T6" fmla="*/ 0 w 4"/>
                <a:gd name="T7" fmla="*/ 6 h 6"/>
              </a:gdLst>
              <a:ahLst/>
              <a:cxnLst>
                <a:cxn ang="0">
                  <a:pos x="T0" y="T1"/>
                </a:cxn>
                <a:cxn ang="0">
                  <a:pos x="T2" y="T3"/>
                </a:cxn>
                <a:cxn ang="0">
                  <a:pos x="T4" y="T5"/>
                </a:cxn>
                <a:cxn ang="0">
                  <a:pos x="T6" y="T7"/>
                </a:cxn>
              </a:cxnLst>
              <a:rect l="0" t="0" r="r" b="b"/>
              <a:pathLst>
                <a:path w="4" h="6">
                  <a:moveTo>
                    <a:pt x="0" y="6"/>
                  </a:moveTo>
                  <a:cubicBezTo>
                    <a:pt x="3" y="0"/>
                    <a:pt x="3" y="0"/>
                    <a:pt x="3" y="0"/>
                  </a:cubicBezTo>
                  <a:cubicBezTo>
                    <a:pt x="3" y="0"/>
                    <a:pt x="4" y="0"/>
                    <a:pt x="4" y="0"/>
                  </a:cubicBezTo>
                  <a:cubicBezTo>
                    <a:pt x="3" y="1"/>
                    <a:pt x="2" y="3"/>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 xmlns:a16="http://schemas.microsoft.com/office/drawing/2014/main" id="{2B91B09A-53B5-42E7-8277-310508B905DF}"/>
                </a:ext>
              </a:extLst>
            </p:cNvPr>
            <p:cNvSpPr>
              <a:spLocks/>
            </p:cNvSpPr>
            <p:nvPr/>
          </p:nvSpPr>
          <p:spPr bwMode="auto">
            <a:xfrm>
              <a:off x="7108825" y="2330450"/>
              <a:ext cx="46038" cy="71438"/>
            </a:xfrm>
            <a:custGeom>
              <a:avLst/>
              <a:gdLst>
                <a:gd name="T0" fmla="*/ 6 w 7"/>
                <a:gd name="T1" fmla="*/ 3 h 11"/>
                <a:gd name="T2" fmla="*/ 6 w 7"/>
                <a:gd name="T3" fmla="*/ 8 h 11"/>
                <a:gd name="T4" fmla="*/ 6 w 7"/>
                <a:gd name="T5" fmla="*/ 11 h 11"/>
                <a:gd name="T6" fmla="*/ 0 w 7"/>
                <a:gd name="T7" fmla="*/ 6 h 11"/>
                <a:gd name="T8" fmla="*/ 2 w 7"/>
                <a:gd name="T9" fmla="*/ 2 h 11"/>
                <a:gd name="T10" fmla="*/ 6 w 7"/>
                <a:gd name="T11" fmla="*/ 3 h 11"/>
              </a:gdLst>
              <a:ahLst/>
              <a:cxnLst>
                <a:cxn ang="0">
                  <a:pos x="T0" y="T1"/>
                </a:cxn>
                <a:cxn ang="0">
                  <a:pos x="T2" y="T3"/>
                </a:cxn>
                <a:cxn ang="0">
                  <a:pos x="T4" y="T5"/>
                </a:cxn>
                <a:cxn ang="0">
                  <a:pos x="T6" y="T7"/>
                </a:cxn>
                <a:cxn ang="0">
                  <a:pos x="T8" y="T9"/>
                </a:cxn>
                <a:cxn ang="0">
                  <a:pos x="T10" y="T11"/>
                </a:cxn>
              </a:cxnLst>
              <a:rect l="0" t="0" r="r" b="b"/>
              <a:pathLst>
                <a:path w="7" h="11">
                  <a:moveTo>
                    <a:pt x="6" y="3"/>
                  </a:moveTo>
                  <a:cubicBezTo>
                    <a:pt x="7" y="4"/>
                    <a:pt x="6" y="8"/>
                    <a:pt x="6" y="8"/>
                  </a:cubicBezTo>
                  <a:cubicBezTo>
                    <a:pt x="6" y="11"/>
                    <a:pt x="6" y="11"/>
                    <a:pt x="6" y="11"/>
                  </a:cubicBezTo>
                  <a:cubicBezTo>
                    <a:pt x="0" y="6"/>
                    <a:pt x="0" y="6"/>
                    <a:pt x="0" y="6"/>
                  </a:cubicBezTo>
                  <a:cubicBezTo>
                    <a:pt x="0" y="6"/>
                    <a:pt x="1" y="4"/>
                    <a:pt x="2" y="2"/>
                  </a:cubicBezTo>
                  <a:cubicBezTo>
                    <a:pt x="4" y="0"/>
                    <a:pt x="6" y="3"/>
                    <a:pt x="6" y="3"/>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 xmlns:a16="http://schemas.microsoft.com/office/drawing/2014/main" id="{4784CE2F-84D7-4845-B132-554C847352FE}"/>
                </a:ext>
              </a:extLst>
            </p:cNvPr>
            <p:cNvSpPr>
              <a:spLocks/>
            </p:cNvSpPr>
            <p:nvPr/>
          </p:nvSpPr>
          <p:spPr bwMode="auto">
            <a:xfrm>
              <a:off x="7123113" y="2070100"/>
              <a:ext cx="90488" cy="298450"/>
            </a:xfrm>
            <a:custGeom>
              <a:avLst/>
              <a:gdLst>
                <a:gd name="T0" fmla="*/ 6 w 14"/>
                <a:gd name="T1" fmla="*/ 46 h 46"/>
                <a:gd name="T2" fmla="*/ 0 w 14"/>
                <a:gd name="T3" fmla="*/ 41 h 46"/>
                <a:gd name="T4" fmla="*/ 4 w 14"/>
                <a:gd name="T5" fmla="*/ 27 h 46"/>
                <a:gd name="T6" fmla="*/ 4 w 14"/>
                <a:gd name="T7" fmla="*/ 17 h 46"/>
                <a:gd name="T8" fmla="*/ 2 w 14"/>
                <a:gd name="T9" fmla="*/ 10 h 46"/>
                <a:gd name="T10" fmla="*/ 7 w 14"/>
                <a:gd name="T11" fmla="*/ 0 h 46"/>
                <a:gd name="T12" fmla="*/ 11 w 14"/>
                <a:gd name="T13" fmla="*/ 2 h 46"/>
                <a:gd name="T14" fmla="*/ 11 w 14"/>
                <a:gd name="T15" fmla="*/ 3 h 46"/>
                <a:gd name="T16" fmla="*/ 13 w 14"/>
                <a:gd name="T17" fmla="*/ 7 h 46"/>
                <a:gd name="T18" fmla="*/ 13 w 14"/>
                <a:gd name="T19" fmla="*/ 11 h 46"/>
                <a:gd name="T20" fmla="*/ 14 w 14"/>
                <a:gd name="T21" fmla="*/ 12 h 46"/>
                <a:gd name="T22" fmla="*/ 14 w 14"/>
                <a:gd name="T23" fmla="*/ 15 h 46"/>
                <a:gd name="T24" fmla="*/ 13 w 14"/>
                <a:gd name="T25" fmla="*/ 16 h 46"/>
                <a:gd name="T26" fmla="*/ 13 w 14"/>
                <a:gd name="T27" fmla="*/ 20 h 46"/>
                <a:gd name="T28" fmla="*/ 14 w 14"/>
                <a:gd name="T29" fmla="*/ 26 h 46"/>
                <a:gd name="T30" fmla="*/ 12 w 14"/>
                <a:gd name="T31" fmla="*/ 30 h 46"/>
                <a:gd name="T32" fmla="*/ 6 w 14"/>
                <a:gd name="T3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46">
                  <a:moveTo>
                    <a:pt x="6" y="46"/>
                  </a:moveTo>
                  <a:cubicBezTo>
                    <a:pt x="6" y="46"/>
                    <a:pt x="2" y="42"/>
                    <a:pt x="0" y="41"/>
                  </a:cubicBezTo>
                  <a:cubicBezTo>
                    <a:pt x="0" y="41"/>
                    <a:pt x="4" y="29"/>
                    <a:pt x="4" y="27"/>
                  </a:cubicBezTo>
                  <a:cubicBezTo>
                    <a:pt x="4" y="17"/>
                    <a:pt x="4" y="17"/>
                    <a:pt x="4" y="17"/>
                  </a:cubicBezTo>
                  <a:cubicBezTo>
                    <a:pt x="4" y="17"/>
                    <a:pt x="2" y="11"/>
                    <a:pt x="2" y="10"/>
                  </a:cubicBezTo>
                  <a:cubicBezTo>
                    <a:pt x="2" y="8"/>
                    <a:pt x="7" y="0"/>
                    <a:pt x="7" y="0"/>
                  </a:cubicBezTo>
                  <a:cubicBezTo>
                    <a:pt x="7" y="0"/>
                    <a:pt x="10" y="1"/>
                    <a:pt x="11" y="2"/>
                  </a:cubicBezTo>
                  <a:cubicBezTo>
                    <a:pt x="12" y="3"/>
                    <a:pt x="11" y="3"/>
                    <a:pt x="11" y="3"/>
                  </a:cubicBezTo>
                  <a:cubicBezTo>
                    <a:pt x="11" y="3"/>
                    <a:pt x="13" y="6"/>
                    <a:pt x="13" y="7"/>
                  </a:cubicBezTo>
                  <a:cubicBezTo>
                    <a:pt x="13" y="7"/>
                    <a:pt x="13" y="11"/>
                    <a:pt x="13" y="11"/>
                  </a:cubicBezTo>
                  <a:cubicBezTo>
                    <a:pt x="13" y="11"/>
                    <a:pt x="14" y="12"/>
                    <a:pt x="14" y="12"/>
                  </a:cubicBezTo>
                  <a:cubicBezTo>
                    <a:pt x="14" y="13"/>
                    <a:pt x="14" y="15"/>
                    <a:pt x="14" y="15"/>
                  </a:cubicBezTo>
                  <a:cubicBezTo>
                    <a:pt x="14" y="16"/>
                    <a:pt x="13" y="16"/>
                    <a:pt x="13" y="16"/>
                  </a:cubicBezTo>
                  <a:cubicBezTo>
                    <a:pt x="13" y="16"/>
                    <a:pt x="13" y="20"/>
                    <a:pt x="13" y="20"/>
                  </a:cubicBezTo>
                  <a:cubicBezTo>
                    <a:pt x="14" y="21"/>
                    <a:pt x="14" y="25"/>
                    <a:pt x="14" y="26"/>
                  </a:cubicBezTo>
                  <a:cubicBezTo>
                    <a:pt x="13" y="26"/>
                    <a:pt x="12" y="30"/>
                    <a:pt x="12" y="30"/>
                  </a:cubicBezTo>
                  <a:cubicBezTo>
                    <a:pt x="12" y="30"/>
                    <a:pt x="8" y="45"/>
                    <a:pt x="6" y="46"/>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 xmlns:a16="http://schemas.microsoft.com/office/drawing/2014/main" id="{F6B7A723-F215-4846-A4E2-6A71906F9022}"/>
                </a:ext>
              </a:extLst>
            </p:cNvPr>
            <p:cNvSpPr>
              <a:spLocks noEditPoints="1"/>
            </p:cNvSpPr>
            <p:nvPr/>
          </p:nvSpPr>
          <p:spPr bwMode="auto">
            <a:xfrm>
              <a:off x="7142163" y="2082800"/>
              <a:ext cx="71438" cy="285750"/>
            </a:xfrm>
            <a:custGeom>
              <a:avLst/>
              <a:gdLst>
                <a:gd name="T0" fmla="*/ 3 w 11"/>
                <a:gd name="T1" fmla="*/ 40 h 44"/>
                <a:gd name="T2" fmla="*/ 0 w 11"/>
                <a:gd name="T3" fmla="*/ 41 h 44"/>
                <a:gd name="T4" fmla="*/ 3 w 11"/>
                <a:gd name="T5" fmla="*/ 44 h 44"/>
                <a:gd name="T6" fmla="*/ 9 w 11"/>
                <a:gd name="T7" fmla="*/ 28 h 44"/>
                <a:gd name="T8" fmla="*/ 11 w 11"/>
                <a:gd name="T9" fmla="*/ 24 h 44"/>
                <a:gd name="T10" fmla="*/ 10 w 11"/>
                <a:gd name="T11" fmla="*/ 18 h 44"/>
                <a:gd name="T12" fmla="*/ 10 w 11"/>
                <a:gd name="T13" fmla="*/ 14 h 44"/>
                <a:gd name="T14" fmla="*/ 11 w 11"/>
                <a:gd name="T15" fmla="*/ 13 h 44"/>
                <a:gd name="T16" fmla="*/ 11 w 11"/>
                <a:gd name="T17" fmla="*/ 10 h 44"/>
                <a:gd name="T18" fmla="*/ 10 w 11"/>
                <a:gd name="T19" fmla="*/ 9 h 44"/>
                <a:gd name="T20" fmla="*/ 10 w 11"/>
                <a:gd name="T21" fmla="*/ 5 h 44"/>
                <a:gd name="T22" fmla="*/ 8 w 11"/>
                <a:gd name="T23" fmla="*/ 0 h 44"/>
                <a:gd name="T24" fmla="*/ 8 w 11"/>
                <a:gd name="T25" fmla="*/ 0 h 44"/>
                <a:gd name="T26" fmla="*/ 7 w 11"/>
                <a:gd name="T27" fmla="*/ 0 h 44"/>
                <a:gd name="T28" fmla="*/ 7 w 11"/>
                <a:gd name="T29" fmla="*/ 2 h 44"/>
                <a:gd name="T30" fmla="*/ 9 w 11"/>
                <a:gd name="T31" fmla="*/ 6 h 44"/>
                <a:gd name="T32" fmla="*/ 9 w 11"/>
                <a:gd name="T33" fmla="*/ 7 h 44"/>
                <a:gd name="T34" fmla="*/ 7 w 11"/>
                <a:gd name="T35" fmla="*/ 6 h 44"/>
                <a:gd name="T36" fmla="*/ 9 w 11"/>
                <a:gd name="T37" fmla="*/ 9 h 44"/>
                <a:gd name="T38" fmla="*/ 4 w 11"/>
                <a:gd name="T39" fmla="*/ 9 h 44"/>
                <a:gd name="T40" fmla="*/ 6 w 11"/>
                <a:gd name="T41" fmla="*/ 10 h 44"/>
                <a:gd name="T42" fmla="*/ 2 w 11"/>
                <a:gd name="T43" fmla="*/ 12 h 44"/>
                <a:gd name="T44" fmla="*/ 7 w 11"/>
                <a:gd name="T45" fmla="*/ 12 h 44"/>
                <a:gd name="T46" fmla="*/ 4 w 11"/>
                <a:gd name="T47" fmla="*/ 13 h 44"/>
                <a:gd name="T48" fmla="*/ 1 w 11"/>
                <a:gd name="T49" fmla="*/ 16 h 44"/>
                <a:gd name="T50" fmla="*/ 7 w 11"/>
                <a:gd name="T51" fmla="*/ 14 h 44"/>
                <a:gd name="T52" fmla="*/ 8 w 11"/>
                <a:gd name="T53" fmla="*/ 17 h 44"/>
                <a:gd name="T54" fmla="*/ 9 w 11"/>
                <a:gd name="T55" fmla="*/ 21 h 44"/>
                <a:gd name="T56" fmla="*/ 7 w 11"/>
                <a:gd name="T57" fmla="*/ 22 h 44"/>
                <a:gd name="T58" fmla="*/ 3 w 11"/>
                <a:gd name="T59" fmla="*/ 21 h 44"/>
                <a:gd name="T60" fmla="*/ 8 w 11"/>
                <a:gd name="T61" fmla="*/ 23 h 44"/>
                <a:gd name="T62" fmla="*/ 9 w 11"/>
                <a:gd name="T63" fmla="*/ 23 h 44"/>
                <a:gd name="T64" fmla="*/ 6 w 11"/>
                <a:gd name="T65" fmla="*/ 34 h 44"/>
                <a:gd name="T66" fmla="*/ 3 w 11"/>
                <a:gd name="T67" fmla="*/ 40 h 44"/>
                <a:gd name="T68" fmla="*/ 9 w 11"/>
                <a:gd name="T69" fmla="*/ 7 h 44"/>
                <a:gd name="T70" fmla="*/ 9 w 11"/>
                <a:gd name="T71" fmla="*/ 7 h 44"/>
                <a:gd name="T72" fmla="*/ 9 w 11"/>
                <a:gd name="T73"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 h="44">
                  <a:moveTo>
                    <a:pt x="3" y="40"/>
                  </a:moveTo>
                  <a:cubicBezTo>
                    <a:pt x="0" y="41"/>
                    <a:pt x="0" y="41"/>
                    <a:pt x="0" y="41"/>
                  </a:cubicBezTo>
                  <a:cubicBezTo>
                    <a:pt x="2" y="42"/>
                    <a:pt x="3" y="44"/>
                    <a:pt x="3" y="44"/>
                  </a:cubicBezTo>
                  <a:cubicBezTo>
                    <a:pt x="5" y="43"/>
                    <a:pt x="9" y="28"/>
                    <a:pt x="9" y="28"/>
                  </a:cubicBezTo>
                  <a:cubicBezTo>
                    <a:pt x="9" y="28"/>
                    <a:pt x="10" y="24"/>
                    <a:pt x="11" y="24"/>
                  </a:cubicBezTo>
                  <a:cubicBezTo>
                    <a:pt x="11" y="23"/>
                    <a:pt x="11" y="19"/>
                    <a:pt x="10" y="18"/>
                  </a:cubicBezTo>
                  <a:cubicBezTo>
                    <a:pt x="10" y="18"/>
                    <a:pt x="10" y="14"/>
                    <a:pt x="10" y="14"/>
                  </a:cubicBezTo>
                  <a:cubicBezTo>
                    <a:pt x="10" y="14"/>
                    <a:pt x="11" y="14"/>
                    <a:pt x="11" y="13"/>
                  </a:cubicBezTo>
                  <a:cubicBezTo>
                    <a:pt x="11" y="13"/>
                    <a:pt x="11" y="11"/>
                    <a:pt x="11" y="10"/>
                  </a:cubicBezTo>
                  <a:cubicBezTo>
                    <a:pt x="11" y="10"/>
                    <a:pt x="10" y="9"/>
                    <a:pt x="10" y="9"/>
                  </a:cubicBezTo>
                  <a:cubicBezTo>
                    <a:pt x="10" y="9"/>
                    <a:pt x="10" y="5"/>
                    <a:pt x="10" y="5"/>
                  </a:cubicBezTo>
                  <a:cubicBezTo>
                    <a:pt x="10" y="4"/>
                    <a:pt x="8" y="0"/>
                    <a:pt x="8" y="0"/>
                  </a:cubicBezTo>
                  <a:cubicBezTo>
                    <a:pt x="8" y="0"/>
                    <a:pt x="8" y="0"/>
                    <a:pt x="8" y="0"/>
                  </a:cubicBezTo>
                  <a:cubicBezTo>
                    <a:pt x="7" y="0"/>
                    <a:pt x="7" y="0"/>
                    <a:pt x="7" y="0"/>
                  </a:cubicBezTo>
                  <a:cubicBezTo>
                    <a:pt x="7" y="2"/>
                    <a:pt x="7" y="2"/>
                    <a:pt x="7" y="2"/>
                  </a:cubicBezTo>
                  <a:cubicBezTo>
                    <a:pt x="9" y="6"/>
                    <a:pt x="9" y="6"/>
                    <a:pt x="9" y="6"/>
                  </a:cubicBezTo>
                  <a:cubicBezTo>
                    <a:pt x="9" y="6"/>
                    <a:pt x="9" y="6"/>
                    <a:pt x="9" y="7"/>
                  </a:cubicBezTo>
                  <a:cubicBezTo>
                    <a:pt x="7" y="6"/>
                    <a:pt x="7" y="6"/>
                    <a:pt x="7" y="6"/>
                  </a:cubicBezTo>
                  <a:cubicBezTo>
                    <a:pt x="7" y="6"/>
                    <a:pt x="9" y="8"/>
                    <a:pt x="9" y="9"/>
                  </a:cubicBezTo>
                  <a:cubicBezTo>
                    <a:pt x="9" y="9"/>
                    <a:pt x="6" y="6"/>
                    <a:pt x="4" y="9"/>
                  </a:cubicBezTo>
                  <a:cubicBezTo>
                    <a:pt x="4" y="9"/>
                    <a:pt x="6" y="8"/>
                    <a:pt x="6" y="10"/>
                  </a:cubicBezTo>
                  <a:cubicBezTo>
                    <a:pt x="5" y="10"/>
                    <a:pt x="4" y="11"/>
                    <a:pt x="2" y="12"/>
                  </a:cubicBezTo>
                  <a:cubicBezTo>
                    <a:pt x="4" y="11"/>
                    <a:pt x="6" y="11"/>
                    <a:pt x="7" y="12"/>
                  </a:cubicBezTo>
                  <a:cubicBezTo>
                    <a:pt x="7" y="12"/>
                    <a:pt x="5" y="12"/>
                    <a:pt x="4" y="13"/>
                  </a:cubicBezTo>
                  <a:cubicBezTo>
                    <a:pt x="2" y="14"/>
                    <a:pt x="1" y="16"/>
                    <a:pt x="1" y="16"/>
                  </a:cubicBezTo>
                  <a:cubicBezTo>
                    <a:pt x="1" y="16"/>
                    <a:pt x="4" y="13"/>
                    <a:pt x="7" y="14"/>
                  </a:cubicBezTo>
                  <a:cubicBezTo>
                    <a:pt x="7" y="15"/>
                    <a:pt x="7" y="16"/>
                    <a:pt x="8" y="17"/>
                  </a:cubicBezTo>
                  <a:cubicBezTo>
                    <a:pt x="9" y="18"/>
                    <a:pt x="9" y="20"/>
                    <a:pt x="9" y="21"/>
                  </a:cubicBezTo>
                  <a:cubicBezTo>
                    <a:pt x="10" y="21"/>
                    <a:pt x="8" y="23"/>
                    <a:pt x="7" y="22"/>
                  </a:cubicBezTo>
                  <a:cubicBezTo>
                    <a:pt x="6" y="22"/>
                    <a:pt x="3" y="21"/>
                    <a:pt x="3" y="21"/>
                  </a:cubicBezTo>
                  <a:cubicBezTo>
                    <a:pt x="3" y="21"/>
                    <a:pt x="6" y="24"/>
                    <a:pt x="8" y="23"/>
                  </a:cubicBezTo>
                  <a:cubicBezTo>
                    <a:pt x="11" y="23"/>
                    <a:pt x="9" y="23"/>
                    <a:pt x="9" y="23"/>
                  </a:cubicBezTo>
                  <a:cubicBezTo>
                    <a:pt x="9" y="23"/>
                    <a:pt x="7" y="33"/>
                    <a:pt x="6" y="34"/>
                  </a:cubicBezTo>
                  <a:cubicBezTo>
                    <a:pt x="5" y="34"/>
                    <a:pt x="3" y="40"/>
                    <a:pt x="3" y="40"/>
                  </a:cubicBezTo>
                  <a:close/>
                  <a:moveTo>
                    <a:pt x="9" y="7"/>
                  </a:moveTo>
                  <a:cubicBezTo>
                    <a:pt x="9" y="7"/>
                    <a:pt x="9" y="7"/>
                    <a:pt x="9" y="7"/>
                  </a:cubicBezTo>
                  <a:cubicBezTo>
                    <a:pt x="9" y="7"/>
                    <a:pt x="9" y="7"/>
                    <a:pt x="9"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 xmlns:a16="http://schemas.microsoft.com/office/drawing/2014/main" id="{B63A09AE-1276-4A79-9766-093FDD6ACF4A}"/>
                </a:ext>
              </a:extLst>
            </p:cNvPr>
            <p:cNvSpPr>
              <a:spLocks/>
            </p:cNvSpPr>
            <p:nvPr/>
          </p:nvSpPr>
          <p:spPr bwMode="auto">
            <a:xfrm>
              <a:off x="7142163" y="2160588"/>
              <a:ext cx="12700"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0" y="0"/>
                    <a:pt x="1" y="0"/>
                    <a:pt x="2" y="0"/>
                  </a:cubicBezTo>
                  <a:cubicBezTo>
                    <a:pt x="1" y="0"/>
                    <a:pt x="1"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 xmlns:a16="http://schemas.microsoft.com/office/drawing/2014/main" id="{0654E183-D0A6-4F19-9837-C88A867EF701}"/>
                </a:ext>
              </a:extLst>
            </p:cNvPr>
            <p:cNvSpPr>
              <a:spLocks/>
            </p:cNvSpPr>
            <p:nvPr/>
          </p:nvSpPr>
          <p:spPr bwMode="auto">
            <a:xfrm>
              <a:off x="7031038" y="1952625"/>
              <a:ext cx="92075" cy="117475"/>
            </a:xfrm>
            <a:custGeom>
              <a:avLst/>
              <a:gdLst>
                <a:gd name="T0" fmla="*/ 6 w 14"/>
                <a:gd name="T1" fmla="*/ 18 h 18"/>
                <a:gd name="T2" fmla="*/ 4 w 14"/>
                <a:gd name="T3" fmla="*/ 16 h 18"/>
                <a:gd name="T4" fmla="*/ 1 w 14"/>
                <a:gd name="T5" fmla="*/ 11 h 18"/>
                <a:gd name="T6" fmla="*/ 0 w 14"/>
                <a:gd name="T7" fmla="*/ 11 h 18"/>
                <a:gd name="T8" fmla="*/ 0 w 14"/>
                <a:gd name="T9" fmla="*/ 9 h 18"/>
                <a:gd name="T10" fmla="*/ 0 w 14"/>
                <a:gd name="T11" fmla="*/ 7 h 18"/>
                <a:gd name="T12" fmla="*/ 0 w 14"/>
                <a:gd name="T13" fmla="*/ 1 h 18"/>
                <a:gd name="T14" fmla="*/ 8 w 14"/>
                <a:gd name="T15" fmla="*/ 0 h 18"/>
                <a:gd name="T16" fmla="*/ 12 w 14"/>
                <a:gd name="T17" fmla="*/ 2 h 18"/>
                <a:gd name="T18" fmla="*/ 12 w 14"/>
                <a:gd name="T19" fmla="*/ 7 h 18"/>
                <a:gd name="T20" fmla="*/ 13 w 14"/>
                <a:gd name="T21" fmla="*/ 7 h 18"/>
                <a:gd name="T22" fmla="*/ 12 w 14"/>
                <a:gd name="T23" fmla="*/ 11 h 18"/>
                <a:gd name="T24" fmla="*/ 10 w 14"/>
                <a:gd name="T25" fmla="*/ 15 h 18"/>
                <a:gd name="T26" fmla="*/ 6 w 14"/>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6" y="18"/>
                  </a:moveTo>
                  <a:cubicBezTo>
                    <a:pt x="5" y="18"/>
                    <a:pt x="4" y="16"/>
                    <a:pt x="4" y="16"/>
                  </a:cubicBezTo>
                  <a:cubicBezTo>
                    <a:pt x="3" y="15"/>
                    <a:pt x="1" y="12"/>
                    <a:pt x="1" y="11"/>
                  </a:cubicBezTo>
                  <a:cubicBezTo>
                    <a:pt x="1" y="11"/>
                    <a:pt x="1" y="12"/>
                    <a:pt x="0" y="11"/>
                  </a:cubicBezTo>
                  <a:cubicBezTo>
                    <a:pt x="0" y="11"/>
                    <a:pt x="0" y="9"/>
                    <a:pt x="0" y="9"/>
                  </a:cubicBezTo>
                  <a:cubicBezTo>
                    <a:pt x="0" y="8"/>
                    <a:pt x="0" y="7"/>
                    <a:pt x="0" y="7"/>
                  </a:cubicBezTo>
                  <a:cubicBezTo>
                    <a:pt x="0" y="1"/>
                    <a:pt x="0" y="1"/>
                    <a:pt x="0" y="1"/>
                  </a:cubicBezTo>
                  <a:cubicBezTo>
                    <a:pt x="8" y="0"/>
                    <a:pt x="8" y="0"/>
                    <a:pt x="8" y="0"/>
                  </a:cubicBezTo>
                  <a:cubicBezTo>
                    <a:pt x="12" y="2"/>
                    <a:pt x="12" y="2"/>
                    <a:pt x="12" y="2"/>
                  </a:cubicBezTo>
                  <a:cubicBezTo>
                    <a:pt x="12" y="7"/>
                    <a:pt x="12" y="7"/>
                    <a:pt x="12" y="7"/>
                  </a:cubicBezTo>
                  <a:cubicBezTo>
                    <a:pt x="12" y="7"/>
                    <a:pt x="13" y="6"/>
                    <a:pt x="13" y="7"/>
                  </a:cubicBezTo>
                  <a:cubicBezTo>
                    <a:pt x="13" y="7"/>
                    <a:pt x="14" y="11"/>
                    <a:pt x="12" y="11"/>
                  </a:cubicBezTo>
                  <a:cubicBezTo>
                    <a:pt x="12" y="11"/>
                    <a:pt x="11" y="14"/>
                    <a:pt x="10" y="15"/>
                  </a:cubicBezTo>
                  <a:cubicBezTo>
                    <a:pt x="9" y="17"/>
                    <a:pt x="8" y="17"/>
                    <a:pt x="6" y="18"/>
                  </a:cubicBezTo>
                  <a:close/>
                </a:path>
              </a:pathLst>
            </a:custGeom>
            <a:solidFill>
              <a:srgbClr val="EEB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 xmlns:a16="http://schemas.microsoft.com/office/drawing/2014/main" id="{9ADBA43E-9527-4096-9F75-B300A77629C6}"/>
                </a:ext>
              </a:extLst>
            </p:cNvPr>
            <p:cNvSpPr>
              <a:spLocks/>
            </p:cNvSpPr>
            <p:nvPr/>
          </p:nvSpPr>
          <p:spPr bwMode="auto">
            <a:xfrm>
              <a:off x="7077075" y="1952625"/>
              <a:ext cx="46038" cy="111125"/>
            </a:xfrm>
            <a:custGeom>
              <a:avLst/>
              <a:gdLst>
                <a:gd name="T0" fmla="*/ 1 w 7"/>
                <a:gd name="T1" fmla="*/ 17 h 17"/>
                <a:gd name="T2" fmla="*/ 3 w 7"/>
                <a:gd name="T3" fmla="*/ 12 h 17"/>
                <a:gd name="T4" fmla="*/ 2 w 7"/>
                <a:gd name="T5" fmla="*/ 10 h 17"/>
                <a:gd name="T6" fmla="*/ 3 w 7"/>
                <a:gd name="T7" fmla="*/ 8 h 17"/>
                <a:gd name="T8" fmla="*/ 2 w 7"/>
                <a:gd name="T9" fmla="*/ 7 h 17"/>
                <a:gd name="T10" fmla="*/ 1 w 7"/>
                <a:gd name="T11" fmla="*/ 5 h 17"/>
                <a:gd name="T12" fmla="*/ 0 w 7"/>
                <a:gd name="T13" fmla="*/ 1 h 17"/>
                <a:gd name="T14" fmla="*/ 1 w 7"/>
                <a:gd name="T15" fmla="*/ 0 h 17"/>
                <a:gd name="T16" fmla="*/ 5 w 7"/>
                <a:gd name="T17" fmla="*/ 2 h 17"/>
                <a:gd name="T18" fmla="*/ 5 w 7"/>
                <a:gd name="T19" fmla="*/ 7 h 17"/>
                <a:gd name="T20" fmla="*/ 6 w 7"/>
                <a:gd name="T21" fmla="*/ 7 h 17"/>
                <a:gd name="T22" fmla="*/ 5 w 7"/>
                <a:gd name="T23" fmla="*/ 11 h 17"/>
                <a:gd name="T24" fmla="*/ 3 w 7"/>
                <a:gd name="T25" fmla="*/ 15 h 17"/>
                <a:gd name="T26" fmla="*/ 1 w 7"/>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7">
                  <a:moveTo>
                    <a:pt x="1" y="17"/>
                  </a:moveTo>
                  <a:cubicBezTo>
                    <a:pt x="2" y="16"/>
                    <a:pt x="3" y="12"/>
                    <a:pt x="3" y="12"/>
                  </a:cubicBezTo>
                  <a:cubicBezTo>
                    <a:pt x="3" y="11"/>
                    <a:pt x="2" y="10"/>
                    <a:pt x="2" y="10"/>
                  </a:cubicBezTo>
                  <a:cubicBezTo>
                    <a:pt x="3" y="8"/>
                    <a:pt x="3" y="8"/>
                    <a:pt x="3" y="8"/>
                  </a:cubicBezTo>
                  <a:cubicBezTo>
                    <a:pt x="3" y="8"/>
                    <a:pt x="2" y="7"/>
                    <a:pt x="2" y="7"/>
                  </a:cubicBezTo>
                  <a:cubicBezTo>
                    <a:pt x="2" y="7"/>
                    <a:pt x="1" y="5"/>
                    <a:pt x="1" y="5"/>
                  </a:cubicBezTo>
                  <a:cubicBezTo>
                    <a:pt x="1" y="4"/>
                    <a:pt x="0" y="2"/>
                    <a:pt x="0" y="1"/>
                  </a:cubicBezTo>
                  <a:cubicBezTo>
                    <a:pt x="1" y="0"/>
                    <a:pt x="1" y="0"/>
                    <a:pt x="1" y="0"/>
                  </a:cubicBezTo>
                  <a:cubicBezTo>
                    <a:pt x="5" y="2"/>
                    <a:pt x="5" y="2"/>
                    <a:pt x="5" y="2"/>
                  </a:cubicBezTo>
                  <a:cubicBezTo>
                    <a:pt x="5" y="7"/>
                    <a:pt x="5" y="7"/>
                    <a:pt x="5" y="7"/>
                  </a:cubicBezTo>
                  <a:cubicBezTo>
                    <a:pt x="5" y="7"/>
                    <a:pt x="6" y="6"/>
                    <a:pt x="6" y="7"/>
                  </a:cubicBezTo>
                  <a:cubicBezTo>
                    <a:pt x="6" y="7"/>
                    <a:pt x="7" y="11"/>
                    <a:pt x="5" y="11"/>
                  </a:cubicBezTo>
                  <a:cubicBezTo>
                    <a:pt x="5" y="11"/>
                    <a:pt x="4" y="14"/>
                    <a:pt x="3" y="15"/>
                  </a:cubicBezTo>
                  <a:cubicBezTo>
                    <a:pt x="3" y="16"/>
                    <a:pt x="2" y="17"/>
                    <a:pt x="1" y="17"/>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9">
              <a:extLst>
                <a:ext uri="{FF2B5EF4-FFF2-40B4-BE49-F238E27FC236}">
                  <a16:creationId xmlns="" xmlns:a16="http://schemas.microsoft.com/office/drawing/2014/main" id="{673546D3-D149-4DB3-9427-219ADC3E508A}"/>
                </a:ext>
              </a:extLst>
            </p:cNvPr>
            <p:cNvSpPr>
              <a:spLocks/>
            </p:cNvSpPr>
            <p:nvPr/>
          </p:nvSpPr>
          <p:spPr bwMode="auto">
            <a:xfrm>
              <a:off x="7031038" y="1998663"/>
              <a:ext cx="20638" cy="52388"/>
            </a:xfrm>
            <a:custGeom>
              <a:avLst/>
              <a:gdLst>
                <a:gd name="T0" fmla="*/ 1 w 3"/>
                <a:gd name="T1" fmla="*/ 4 h 8"/>
                <a:gd name="T2" fmla="*/ 0 w 3"/>
                <a:gd name="T3" fmla="*/ 4 h 8"/>
                <a:gd name="T4" fmla="*/ 0 w 3"/>
                <a:gd name="T5" fmla="*/ 1 h 8"/>
                <a:gd name="T6" fmla="*/ 0 w 3"/>
                <a:gd name="T7" fmla="*/ 0 h 8"/>
                <a:gd name="T8" fmla="*/ 2 w 3"/>
                <a:gd name="T9" fmla="*/ 4 h 8"/>
                <a:gd name="T10" fmla="*/ 3 w 3"/>
                <a:gd name="T11" fmla="*/ 5 h 8"/>
                <a:gd name="T12" fmla="*/ 3 w 3"/>
                <a:gd name="T13" fmla="*/ 8 h 8"/>
                <a:gd name="T14" fmla="*/ 1 w 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1" y="4"/>
                  </a:moveTo>
                  <a:cubicBezTo>
                    <a:pt x="1" y="4"/>
                    <a:pt x="1" y="5"/>
                    <a:pt x="0" y="4"/>
                  </a:cubicBezTo>
                  <a:cubicBezTo>
                    <a:pt x="0" y="4"/>
                    <a:pt x="0" y="2"/>
                    <a:pt x="0" y="1"/>
                  </a:cubicBezTo>
                  <a:cubicBezTo>
                    <a:pt x="0" y="1"/>
                    <a:pt x="0" y="0"/>
                    <a:pt x="0" y="0"/>
                  </a:cubicBezTo>
                  <a:cubicBezTo>
                    <a:pt x="0" y="0"/>
                    <a:pt x="1" y="3"/>
                    <a:pt x="2" y="4"/>
                  </a:cubicBezTo>
                  <a:cubicBezTo>
                    <a:pt x="2" y="4"/>
                    <a:pt x="3" y="5"/>
                    <a:pt x="3" y="5"/>
                  </a:cubicBezTo>
                  <a:cubicBezTo>
                    <a:pt x="3" y="5"/>
                    <a:pt x="3" y="7"/>
                    <a:pt x="3" y="8"/>
                  </a:cubicBezTo>
                  <a:cubicBezTo>
                    <a:pt x="2" y="7"/>
                    <a:pt x="1" y="5"/>
                    <a:pt x="1" y="4"/>
                  </a:cubicBezTo>
                  <a:close/>
                </a:path>
              </a:pathLst>
            </a:custGeom>
            <a:solidFill>
              <a:srgbClr val="E6A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0">
              <a:extLst>
                <a:ext uri="{FF2B5EF4-FFF2-40B4-BE49-F238E27FC236}">
                  <a16:creationId xmlns="" xmlns:a16="http://schemas.microsoft.com/office/drawing/2014/main" id="{36AD9C3F-EC4A-4201-A971-B187AB604D66}"/>
                </a:ext>
              </a:extLst>
            </p:cNvPr>
            <p:cNvSpPr>
              <a:spLocks/>
            </p:cNvSpPr>
            <p:nvPr/>
          </p:nvSpPr>
          <p:spPr bwMode="auto">
            <a:xfrm>
              <a:off x="7024688" y="1933575"/>
              <a:ext cx="90488" cy="77788"/>
            </a:xfrm>
            <a:custGeom>
              <a:avLst/>
              <a:gdLst>
                <a:gd name="T0" fmla="*/ 0 w 14"/>
                <a:gd name="T1" fmla="*/ 5 h 12"/>
                <a:gd name="T2" fmla="*/ 4 w 14"/>
                <a:gd name="T3" fmla="*/ 0 h 12"/>
                <a:gd name="T4" fmla="*/ 7 w 14"/>
                <a:gd name="T5" fmla="*/ 0 h 12"/>
                <a:gd name="T6" fmla="*/ 10 w 14"/>
                <a:gd name="T7" fmla="*/ 1 h 12"/>
                <a:gd name="T8" fmla="*/ 11 w 14"/>
                <a:gd name="T9" fmla="*/ 1 h 12"/>
                <a:gd name="T10" fmla="*/ 14 w 14"/>
                <a:gd name="T11" fmla="*/ 5 h 12"/>
                <a:gd name="T12" fmla="*/ 14 w 14"/>
                <a:gd name="T13" fmla="*/ 10 h 12"/>
                <a:gd name="T14" fmla="*/ 13 w 14"/>
                <a:gd name="T15" fmla="*/ 10 h 12"/>
                <a:gd name="T16" fmla="*/ 13 w 14"/>
                <a:gd name="T17" fmla="*/ 12 h 12"/>
                <a:gd name="T18" fmla="*/ 12 w 14"/>
                <a:gd name="T19" fmla="*/ 11 h 12"/>
                <a:gd name="T20" fmla="*/ 12 w 14"/>
                <a:gd name="T21" fmla="*/ 9 h 12"/>
                <a:gd name="T22" fmla="*/ 12 w 14"/>
                <a:gd name="T23" fmla="*/ 7 h 12"/>
                <a:gd name="T24" fmla="*/ 11 w 14"/>
                <a:gd name="T25" fmla="*/ 5 h 12"/>
                <a:gd name="T26" fmla="*/ 8 w 14"/>
                <a:gd name="T27" fmla="*/ 6 h 12"/>
                <a:gd name="T28" fmla="*/ 6 w 14"/>
                <a:gd name="T29" fmla="*/ 7 h 12"/>
                <a:gd name="T30" fmla="*/ 6 w 14"/>
                <a:gd name="T31" fmla="*/ 7 h 12"/>
                <a:gd name="T32" fmla="*/ 5 w 14"/>
                <a:gd name="T33" fmla="*/ 7 h 12"/>
                <a:gd name="T34" fmla="*/ 3 w 14"/>
                <a:gd name="T35" fmla="*/ 8 h 12"/>
                <a:gd name="T36" fmla="*/ 3 w 14"/>
                <a:gd name="T37" fmla="*/ 7 h 12"/>
                <a:gd name="T38" fmla="*/ 3 w 14"/>
                <a:gd name="T39" fmla="*/ 6 h 12"/>
                <a:gd name="T40" fmla="*/ 2 w 14"/>
                <a:gd name="T41" fmla="*/ 7 h 12"/>
                <a:gd name="T42" fmla="*/ 2 w 14"/>
                <a:gd name="T43" fmla="*/ 10 h 12"/>
                <a:gd name="T44" fmla="*/ 2 w 14"/>
                <a:gd name="T45" fmla="*/ 12 h 12"/>
                <a:gd name="T46" fmla="*/ 2 w 14"/>
                <a:gd name="T47" fmla="*/ 12 h 12"/>
                <a:gd name="T48" fmla="*/ 1 w 14"/>
                <a:gd name="T49" fmla="*/ 10 h 12"/>
                <a:gd name="T50" fmla="*/ 1 w 14"/>
                <a:gd name="T51" fmla="*/ 10 h 12"/>
                <a:gd name="T52" fmla="*/ 0 w 14"/>
                <a:gd name="T53" fmla="*/ 8 h 12"/>
                <a:gd name="T54" fmla="*/ 0 w 14"/>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12">
                  <a:moveTo>
                    <a:pt x="0" y="5"/>
                  </a:moveTo>
                  <a:cubicBezTo>
                    <a:pt x="0" y="5"/>
                    <a:pt x="1" y="1"/>
                    <a:pt x="4" y="0"/>
                  </a:cubicBezTo>
                  <a:cubicBezTo>
                    <a:pt x="4" y="0"/>
                    <a:pt x="5" y="0"/>
                    <a:pt x="7" y="0"/>
                  </a:cubicBezTo>
                  <a:cubicBezTo>
                    <a:pt x="7" y="0"/>
                    <a:pt x="9" y="0"/>
                    <a:pt x="10" y="1"/>
                  </a:cubicBezTo>
                  <a:cubicBezTo>
                    <a:pt x="10" y="1"/>
                    <a:pt x="11" y="1"/>
                    <a:pt x="11" y="1"/>
                  </a:cubicBezTo>
                  <a:cubicBezTo>
                    <a:pt x="11" y="1"/>
                    <a:pt x="13" y="2"/>
                    <a:pt x="14" y="5"/>
                  </a:cubicBezTo>
                  <a:cubicBezTo>
                    <a:pt x="14" y="5"/>
                    <a:pt x="14" y="8"/>
                    <a:pt x="14" y="10"/>
                  </a:cubicBezTo>
                  <a:cubicBezTo>
                    <a:pt x="14" y="10"/>
                    <a:pt x="13" y="10"/>
                    <a:pt x="13" y="10"/>
                  </a:cubicBezTo>
                  <a:cubicBezTo>
                    <a:pt x="13" y="12"/>
                    <a:pt x="13" y="12"/>
                    <a:pt x="13" y="12"/>
                  </a:cubicBezTo>
                  <a:cubicBezTo>
                    <a:pt x="12" y="11"/>
                    <a:pt x="12" y="11"/>
                    <a:pt x="12" y="11"/>
                  </a:cubicBezTo>
                  <a:cubicBezTo>
                    <a:pt x="12" y="11"/>
                    <a:pt x="12" y="9"/>
                    <a:pt x="12" y="9"/>
                  </a:cubicBezTo>
                  <a:cubicBezTo>
                    <a:pt x="12" y="8"/>
                    <a:pt x="12" y="7"/>
                    <a:pt x="12" y="7"/>
                  </a:cubicBezTo>
                  <a:cubicBezTo>
                    <a:pt x="12" y="7"/>
                    <a:pt x="11" y="5"/>
                    <a:pt x="11" y="5"/>
                  </a:cubicBezTo>
                  <a:cubicBezTo>
                    <a:pt x="11" y="5"/>
                    <a:pt x="9" y="6"/>
                    <a:pt x="8" y="6"/>
                  </a:cubicBezTo>
                  <a:cubicBezTo>
                    <a:pt x="8" y="6"/>
                    <a:pt x="8" y="7"/>
                    <a:pt x="6" y="7"/>
                  </a:cubicBezTo>
                  <a:cubicBezTo>
                    <a:pt x="6" y="7"/>
                    <a:pt x="6" y="7"/>
                    <a:pt x="6" y="7"/>
                  </a:cubicBezTo>
                  <a:cubicBezTo>
                    <a:pt x="5" y="7"/>
                    <a:pt x="5" y="7"/>
                    <a:pt x="5" y="7"/>
                  </a:cubicBezTo>
                  <a:cubicBezTo>
                    <a:pt x="3" y="6"/>
                    <a:pt x="3" y="8"/>
                    <a:pt x="3" y="8"/>
                  </a:cubicBezTo>
                  <a:cubicBezTo>
                    <a:pt x="3" y="7"/>
                    <a:pt x="3" y="7"/>
                    <a:pt x="3" y="7"/>
                  </a:cubicBezTo>
                  <a:cubicBezTo>
                    <a:pt x="3" y="6"/>
                    <a:pt x="3" y="6"/>
                    <a:pt x="3" y="6"/>
                  </a:cubicBezTo>
                  <a:cubicBezTo>
                    <a:pt x="3" y="6"/>
                    <a:pt x="2" y="7"/>
                    <a:pt x="2" y="7"/>
                  </a:cubicBezTo>
                  <a:cubicBezTo>
                    <a:pt x="2" y="8"/>
                    <a:pt x="2" y="9"/>
                    <a:pt x="2" y="10"/>
                  </a:cubicBezTo>
                  <a:cubicBezTo>
                    <a:pt x="2" y="10"/>
                    <a:pt x="2" y="12"/>
                    <a:pt x="2" y="12"/>
                  </a:cubicBezTo>
                  <a:cubicBezTo>
                    <a:pt x="2" y="12"/>
                    <a:pt x="2" y="12"/>
                    <a:pt x="2" y="12"/>
                  </a:cubicBezTo>
                  <a:cubicBezTo>
                    <a:pt x="1" y="10"/>
                    <a:pt x="1" y="10"/>
                    <a:pt x="1" y="10"/>
                  </a:cubicBezTo>
                  <a:cubicBezTo>
                    <a:pt x="1" y="10"/>
                    <a:pt x="1" y="10"/>
                    <a:pt x="1" y="10"/>
                  </a:cubicBezTo>
                  <a:cubicBezTo>
                    <a:pt x="0" y="8"/>
                    <a:pt x="0" y="8"/>
                    <a:pt x="0" y="8"/>
                  </a:cubicBezTo>
                  <a:cubicBezTo>
                    <a:pt x="0" y="8"/>
                    <a:pt x="0" y="6"/>
                    <a:pt x="0" y="5"/>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
              <a:extLst>
                <a:ext uri="{FF2B5EF4-FFF2-40B4-BE49-F238E27FC236}">
                  <a16:creationId xmlns="" xmlns:a16="http://schemas.microsoft.com/office/drawing/2014/main" id="{55AD3C79-6689-4D2E-BF57-887C097AA3C2}"/>
                </a:ext>
              </a:extLst>
            </p:cNvPr>
            <p:cNvSpPr>
              <a:spLocks/>
            </p:cNvSpPr>
            <p:nvPr/>
          </p:nvSpPr>
          <p:spPr bwMode="auto">
            <a:xfrm>
              <a:off x="7005638" y="2166938"/>
              <a:ext cx="12700" cy="92075"/>
            </a:xfrm>
            <a:custGeom>
              <a:avLst/>
              <a:gdLst>
                <a:gd name="T0" fmla="*/ 0 w 2"/>
                <a:gd name="T1" fmla="*/ 8 h 14"/>
                <a:gd name="T2" fmla="*/ 1 w 2"/>
                <a:gd name="T3" fmla="*/ 0 h 14"/>
                <a:gd name="T4" fmla="*/ 1 w 2"/>
                <a:gd name="T5" fmla="*/ 0 h 14"/>
                <a:gd name="T6" fmla="*/ 2 w 2"/>
                <a:gd name="T7" fmla="*/ 11 h 14"/>
                <a:gd name="T8" fmla="*/ 2 w 2"/>
                <a:gd name="T9" fmla="*/ 14 h 14"/>
                <a:gd name="T10" fmla="*/ 0 w 2"/>
                <a:gd name="T11" fmla="*/ 14 h 14"/>
                <a:gd name="T12" fmla="*/ 0 w 2"/>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2" h="14">
                  <a:moveTo>
                    <a:pt x="0" y="8"/>
                  </a:moveTo>
                  <a:cubicBezTo>
                    <a:pt x="0" y="5"/>
                    <a:pt x="1" y="1"/>
                    <a:pt x="1" y="0"/>
                  </a:cubicBezTo>
                  <a:cubicBezTo>
                    <a:pt x="1" y="0"/>
                    <a:pt x="1" y="0"/>
                    <a:pt x="1" y="0"/>
                  </a:cubicBezTo>
                  <a:cubicBezTo>
                    <a:pt x="2" y="11"/>
                    <a:pt x="2" y="11"/>
                    <a:pt x="2" y="11"/>
                  </a:cubicBezTo>
                  <a:cubicBezTo>
                    <a:pt x="2" y="14"/>
                    <a:pt x="2" y="14"/>
                    <a:pt x="2" y="14"/>
                  </a:cubicBezTo>
                  <a:cubicBezTo>
                    <a:pt x="2" y="14"/>
                    <a:pt x="1" y="14"/>
                    <a:pt x="0" y="14"/>
                  </a:cubicBezTo>
                  <a:cubicBezTo>
                    <a:pt x="0" y="12"/>
                    <a:pt x="1" y="9"/>
                    <a:pt x="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2">
              <a:extLst>
                <a:ext uri="{FF2B5EF4-FFF2-40B4-BE49-F238E27FC236}">
                  <a16:creationId xmlns="" xmlns:a16="http://schemas.microsoft.com/office/drawing/2014/main" id="{2AC4089F-B133-4D22-A322-8B1EBC9579AC}"/>
                </a:ext>
              </a:extLst>
            </p:cNvPr>
            <p:cNvSpPr>
              <a:spLocks/>
            </p:cNvSpPr>
            <p:nvPr/>
          </p:nvSpPr>
          <p:spPr bwMode="auto">
            <a:xfrm>
              <a:off x="6999288" y="2082800"/>
              <a:ext cx="52388" cy="325438"/>
            </a:xfrm>
            <a:custGeom>
              <a:avLst/>
              <a:gdLst>
                <a:gd name="T0" fmla="*/ 4 w 8"/>
                <a:gd name="T1" fmla="*/ 49 h 50"/>
                <a:gd name="T2" fmla="*/ 0 w 8"/>
                <a:gd name="T3" fmla="*/ 50 h 50"/>
                <a:gd name="T4" fmla="*/ 0 w 8"/>
                <a:gd name="T5" fmla="*/ 49 h 50"/>
                <a:gd name="T6" fmla="*/ 2 w 8"/>
                <a:gd name="T7" fmla="*/ 26 h 50"/>
                <a:gd name="T8" fmla="*/ 2 w 8"/>
                <a:gd name="T9" fmla="*/ 15 h 50"/>
                <a:gd name="T10" fmla="*/ 2 w 8"/>
                <a:gd name="T11" fmla="*/ 9 h 50"/>
                <a:gd name="T12" fmla="*/ 4 w 8"/>
                <a:gd name="T13" fmla="*/ 3 h 50"/>
                <a:gd name="T14" fmla="*/ 8 w 8"/>
                <a:gd name="T15" fmla="*/ 0 h 50"/>
                <a:gd name="T16" fmla="*/ 8 w 8"/>
                <a:gd name="T17" fmla="*/ 3 h 50"/>
                <a:gd name="T18" fmla="*/ 4 w 8"/>
                <a:gd name="T19" fmla="*/ 14 h 50"/>
                <a:gd name="T20" fmla="*/ 5 w 8"/>
                <a:gd name="T21" fmla="*/ 21 h 50"/>
                <a:gd name="T22" fmla="*/ 4 w 8"/>
                <a:gd name="T23" fmla="*/ 36 h 50"/>
                <a:gd name="T24" fmla="*/ 4 w 8"/>
                <a:gd name="T2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50">
                  <a:moveTo>
                    <a:pt x="4" y="49"/>
                  </a:moveTo>
                  <a:cubicBezTo>
                    <a:pt x="0" y="50"/>
                    <a:pt x="0" y="50"/>
                    <a:pt x="0" y="50"/>
                  </a:cubicBezTo>
                  <a:cubicBezTo>
                    <a:pt x="0" y="49"/>
                    <a:pt x="0" y="49"/>
                    <a:pt x="0" y="49"/>
                  </a:cubicBezTo>
                  <a:cubicBezTo>
                    <a:pt x="0" y="49"/>
                    <a:pt x="0" y="31"/>
                    <a:pt x="2" y="26"/>
                  </a:cubicBezTo>
                  <a:cubicBezTo>
                    <a:pt x="2" y="26"/>
                    <a:pt x="2" y="17"/>
                    <a:pt x="2" y="15"/>
                  </a:cubicBezTo>
                  <a:cubicBezTo>
                    <a:pt x="2" y="14"/>
                    <a:pt x="2" y="10"/>
                    <a:pt x="2" y="9"/>
                  </a:cubicBezTo>
                  <a:cubicBezTo>
                    <a:pt x="2" y="8"/>
                    <a:pt x="3" y="4"/>
                    <a:pt x="4" y="3"/>
                  </a:cubicBezTo>
                  <a:cubicBezTo>
                    <a:pt x="8" y="0"/>
                    <a:pt x="8" y="0"/>
                    <a:pt x="8" y="0"/>
                  </a:cubicBezTo>
                  <a:cubicBezTo>
                    <a:pt x="8" y="3"/>
                    <a:pt x="8" y="3"/>
                    <a:pt x="8" y="3"/>
                  </a:cubicBezTo>
                  <a:cubicBezTo>
                    <a:pt x="8" y="3"/>
                    <a:pt x="4" y="11"/>
                    <a:pt x="4" y="14"/>
                  </a:cubicBezTo>
                  <a:cubicBezTo>
                    <a:pt x="4" y="14"/>
                    <a:pt x="5" y="20"/>
                    <a:pt x="5" y="21"/>
                  </a:cubicBezTo>
                  <a:cubicBezTo>
                    <a:pt x="5" y="21"/>
                    <a:pt x="4" y="35"/>
                    <a:pt x="4" y="36"/>
                  </a:cubicBezTo>
                  <a:cubicBezTo>
                    <a:pt x="4" y="37"/>
                    <a:pt x="4" y="49"/>
                    <a:pt x="4" y="49"/>
                  </a:cubicBezTo>
                  <a:close/>
                </a:path>
              </a:pathLst>
            </a:custGeom>
            <a:solidFill>
              <a:srgbClr val="2E2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6" name="Freeform 49">
            <a:extLst>
              <a:ext uri="{FF2B5EF4-FFF2-40B4-BE49-F238E27FC236}">
                <a16:creationId xmlns="" xmlns:a16="http://schemas.microsoft.com/office/drawing/2014/main" id="{CB0FE496-9838-4D49-9224-2DA13A1C980B}"/>
              </a:ext>
            </a:extLst>
          </p:cNvPr>
          <p:cNvSpPr>
            <a:spLocks/>
          </p:cNvSpPr>
          <p:nvPr/>
        </p:nvSpPr>
        <p:spPr bwMode="auto">
          <a:xfrm>
            <a:off x="2364802" y="1668987"/>
            <a:ext cx="639800" cy="284041"/>
          </a:xfrm>
          <a:custGeom>
            <a:avLst/>
            <a:gdLst>
              <a:gd name="T0" fmla="*/ 3578 w 16272"/>
              <a:gd name="T1" fmla="*/ 1642 h 7224"/>
              <a:gd name="T2" fmla="*/ 3949 w 16272"/>
              <a:gd name="T3" fmla="*/ 1062 h 7224"/>
              <a:gd name="T4" fmla="*/ 4491 w 16272"/>
              <a:gd name="T5" fmla="*/ 519 h 7224"/>
              <a:gd name="T6" fmla="*/ 5172 w 16272"/>
              <a:gd name="T7" fmla="*/ 154 h 7224"/>
              <a:gd name="T8" fmla="*/ 5956 w 16272"/>
              <a:gd name="T9" fmla="*/ 2 h 7224"/>
              <a:gd name="T10" fmla="*/ 6945 w 16272"/>
              <a:gd name="T11" fmla="*/ 154 h 7224"/>
              <a:gd name="T12" fmla="*/ 7797 w 16272"/>
              <a:gd name="T13" fmla="*/ 659 h 7224"/>
              <a:gd name="T14" fmla="*/ 8401 w 16272"/>
              <a:gd name="T15" fmla="*/ 1439 h 7224"/>
              <a:gd name="T16" fmla="*/ 8677 w 16272"/>
              <a:gd name="T17" fmla="*/ 2415 h 7224"/>
              <a:gd name="T18" fmla="*/ 9027 w 16272"/>
              <a:gd name="T19" fmla="*/ 2717 h 7224"/>
              <a:gd name="T20" fmla="*/ 9365 w 16272"/>
              <a:gd name="T21" fmla="*/ 2988 h 7224"/>
              <a:gd name="T22" fmla="*/ 9632 w 16272"/>
              <a:gd name="T23" fmla="*/ 3329 h 7224"/>
              <a:gd name="T24" fmla="*/ 9816 w 16272"/>
              <a:gd name="T25" fmla="*/ 3727 h 7224"/>
              <a:gd name="T26" fmla="*/ 9980 w 16272"/>
              <a:gd name="T27" fmla="*/ 3686 h 7224"/>
              <a:gd name="T28" fmla="*/ 10098 w 16272"/>
              <a:gd name="T29" fmla="*/ 3375 h 7224"/>
              <a:gd name="T30" fmla="*/ 10291 w 16272"/>
              <a:gd name="T31" fmla="*/ 3114 h 7224"/>
              <a:gd name="T32" fmla="*/ 10547 w 16272"/>
              <a:gd name="T33" fmla="*/ 2912 h 7224"/>
              <a:gd name="T34" fmla="*/ 10759 w 16272"/>
              <a:gd name="T35" fmla="*/ 2575 h 7224"/>
              <a:gd name="T36" fmla="*/ 10992 w 16272"/>
              <a:gd name="T37" fmla="*/ 1979 h 7224"/>
              <a:gd name="T38" fmla="*/ 11421 w 16272"/>
              <a:gd name="T39" fmla="*/ 1520 h 7224"/>
              <a:gd name="T40" fmla="*/ 11997 w 16272"/>
              <a:gd name="T41" fmla="*/ 1250 h 7224"/>
              <a:gd name="T42" fmla="*/ 12603 w 16272"/>
              <a:gd name="T43" fmla="*/ 1211 h 7224"/>
              <a:gd name="T44" fmla="*/ 13089 w 16272"/>
              <a:gd name="T45" fmla="*/ 1343 h 7224"/>
              <a:gd name="T46" fmla="*/ 13503 w 16272"/>
              <a:gd name="T47" fmla="*/ 1607 h 7224"/>
              <a:gd name="T48" fmla="*/ 13823 w 16272"/>
              <a:gd name="T49" fmla="*/ 1977 h 7224"/>
              <a:gd name="T50" fmla="*/ 14043 w 16272"/>
              <a:gd name="T51" fmla="*/ 2236 h 7224"/>
              <a:gd name="T52" fmla="*/ 14307 w 16272"/>
              <a:gd name="T53" fmla="*/ 2235 h 7224"/>
              <a:gd name="T54" fmla="*/ 14616 w 16272"/>
              <a:gd name="T55" fmla="*/ 2347 h 7224"/>
              <a:gd name="T56" fmla="*/ 14854 w 16272"/>
              <a:gd name="T57" fmla="*/ 2564 h 7224"/>
              <a:gd name="T58" fmla="*/ 14995 w 16272"/>
              <a:gd name="T59" fmla="*/ 2857 h 7224"/>
              <a:gd name="T60" fmla="*/ 15021 w 16272"/>
              <a:gd name="T61" fmla="*/ 3103 h 7224"/>
              <a:gd name="T62" fmla="*/ 15453 w 16272"/>
              <a:gd name="T63" fmla="*/ 3219 h 7224"/>
              <a:gd name="T64" fmla="*/ 15865 w 16272"/>
              <a:gd name="T65" fmla="*/ 3493 h 7224"/>
              <a:gd name="T66" fmla="*/ 16150 w 16272"/>
              <a:gd name="T67" fmla="*/ 3898 h 7224"/>
              <a:gd name="T68" fmla="*/ 16270 w 16272"/>
              <a:gd name="T69" fmla="*/ 4392 h 7224"/>
              <a:gd name="T70" fmla="*/ 16191 w 16272"/>
              <a:gd name="T71" fmla="*/ 4923 h 7224"/>
              <a:gd name="T72" fmla="*/ 15922 w 16272"/>
              <a:gd name="T73" fmla="*/ 5366 h 7224"/>
              <a:gd name="T74" fmla="*/ 15509 w 16272"/>
              <a:gd name="T75" fmla="*/ 5674 h 7224"/>
              <a:gd name="T76" fmla="*/ 14996 w 16272"/>
              <a:gd name="T77" fmla="*/ 5805 h 7224"/>
              <a:gd name="T78" fmla="*/ 11261 w 16272"/>
              <a:gd name="T79" fmla="*/ 5895 h 7224"/>
              <a:gd name="T80" fmla="*/ 11376 w 16272"/>
              <a:gd name="T81" fmla="*/ 6040 h 7224"/>
              <a:gd name="T82" fmla="*/ 11453 w 16272"/>
              <a:gd name="T83" fmla="*/ 6209 h 7224"/>
              <a:gd name="T84" fmla="*/ 11489 w 16272"/>
              <a:gd name="T85" fmla="*/ 6397 h 7224"/>
              <a:gd name="T86" fmla="*/ 11455 w 16272"/>
              <a:gd name="T87" fmla="*/ 6678 h 7224"/>
              <a:gd name="T88" fmla="*/ 11313 w 16272"/>
              <a:gd name="T89" fmla="*/ 6941 h 7224"/>
              <a:gd name="T90" fmla="*/ 11084 w 16272"/>
              <a:gd name="T91" fmla="*/ 7130 h 7224"/>
              <a:gd name="T92" fmla="*/ 10793 w 16272"/>
              <a:gd name="T93" fmla="*/ 7220 h 7224"/>
              <a:gd name="T94" fmla="*/ 8152 w 16272"/>
              <a:gd name="T95" fmla="*/ 7224 h 7224"/>
              <a:gd name="T96" fmla="*/ 3276 w 16272"/>
              <a:gd name="T97" fmla="*/ 7224 h 7224"/>
              <a:gd name="T98" fmla="*/ 1483 w 16272"/>
              <a:gd name="T99" fmla="*/ 7129 h 7224"/>
              <a:gd name="T100" fmla="*/ 768 w 16272"/>
              <a:gd name="T101" fmla="*/ 6741 h 7224"/>
              <a:gd name="T102" fmla="*/ 254 w 16272"/>
              <a:gd name="T103" fmla="*/ 6118 h 7224"/>
              <a:gd name="T104" fmla="*/ 11 w 16272"/>
              <a:gd name="T105" fmla="*/ 5327 h 7224"/>
              <a:gd name="T106" fmla="*/ 87 w 16272"/>
              <a:gd name="T107" fmla="*/ 4509 h 7224"/>
              <a:gd name="T108" fmla="*/ 444 w 16272"/>
              <a:gd name="T109" fmla="*/ 3814 h 7224"/>
              <a:gd name="T110" fmla="*/ 1021 w 16272"/>
              <a:gd name="T111" fmla="*/ 3301 h 7224"/>
              <a:gd name="T112" fmla="*/ 1759 w 16272"/>
              <a:gd name="T113" fmla="*/ 3028 h 7224"/>
              <a:gd name="T114" fmla="*/ 1968 w 16272"/>
              <a:gd name="T115" fmla="*/ 2795 h 7224"/>
              <a:gd name="T116" fmla="*/ 2120 w 16272"/>
              <a:gd name="T117" fmla="*/ 2300 h 7224"/>
              <a:gd name="T118" fmla="*/ 2441 w 16272"/>
              <a:gd name="T119" fmla="*/ 1910 h 7224"/>
              <a:gd name="T120" fmla="*/ 2888 w 16272"/>
              <a:gd name="T121" fmla="*/ 1668 h 7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72" h="7224">
                <a:moveTo>
                  <a:pt x="3281" y="1609"/>
                </a:moveTo>
                <a:lnTo>
                  <a:pt x="3325" y="1609"/>
                </a:lnTo>
                <a:lnTo>
                  <a:pt x="3368" y="1611"/>
                </a:lnTo>
                <a:lnTo>
                  <a:pt x="3411" y="1615"/>
                </a:lnTo>
                <a:lnTo>
                  <a:pt x="3454" y="1620"/>
                </a:lnTo>
                <a:lnTo>
                  <a:pt x="3495" y="1626"/>
                </a:lnTo>
                <a:lnTo>
                  <a:pt x="3537" y="1633"/>
                </a:lnTo>
                <a:lnTo>
                  <a:pt x="3578" y="1642"/>
                </a:lnTo>
                <a:lnTo>
                  <a:pt x="3618" y="1653"/>
                </a:lnTo>
                <a:lnTo>
                  <a:pt x="3657" y="1562"/>
                </a:lnTo>
                <a:lnTo>
                  <a:pt x="3698" y="1474"/>
                </a:lnTo>
                <a:lnTo>
                  <a:pt x="3743" y="1388"/>
                </a:lnTo>
                <a:lnTo>
                  <a:pt x="3789" y="1303"/>
                </a:lnTo>
                <a:lnTo>
                  <a:pt x="3840" y="1221"/>
                </a:lnTo>
                <a:lnTo>
                  <a:pt x="3893" y="1140"/>
                </a:lnTo>
                <a:lnTo>
                  <a:pt x="3949" y="1062"/>
                </a:lnTo>
                <a:lnTo>
                  <a:pt x="4008" y="986"/>
                </a:lnTo>
                <a:lnTo>
                  <a:pt x="4070" y="911"/>
                </a:lnTo>
                <a:lnTo>
                  <a:pt x="4134" y="840"/>
                </a:lnTo>
                <a:lnTo>
                  <a:pt x="4200" y="771"/>
                </a:lnTo>
                <a:lnTo>
                  <a:pt x="4269" y="704"/>
                </a:lnTo>
                <a:lnTo>
                  <a:pt x="4342" y="639"/>
                </a:lnTo>
                <a:lnTo>
                  <a:pt x="4415" y="578"/>
                </a:lnTo>
                <a:lnTo>
                  <a:pt x="4491" y="519"/>
                </a:lnTo>
                <a:lnTo>
                  <a:pt x="4569" y="463"/>
                </a:lnTo>
                <a:lnTo>
                  <a:pt x="4650" y="409"/>
                </a:lnTo>
                <a:lnTo>
                  <a:pt x="4732" y="359"/>
                </a:lnTo>
                <a:lnTo>
                  <a:pt x="4817" y="312"/>
                </a:lnTo>
                <a:lnTo>
                  <a:pt x="4903" y="268"/>
                </a:lnTo>
                <a:lnTo>
                  <a:pt x="4990" y="226"/>
                </a:lnTo>
                <a:lnTo>
                  <a:pt x="5081" y="188"/>
                </a:lnTo>
                <a:lnTo>
                  <a:pt x="5172" y="154"/>
                </a:lnTo>
                <a:lnTo>
                  <a:pt x="5265" y="122"/>
                </a:lnTo>
                <a:lnTo>
                  <a:pt x="5360" y="94"/>
                </a:lnTo>
                <a:lnTo>
                  <a:pt x="5456" y="69"/>
                </a:lnTo>
                <a:lnTo>
                  <a:pt x="5553" y="49"/>
                </a:lnTo>
                <a:lnTo>
                  <a:pt x="5652" y="32"/>
                </a:lnTo>
                <a:lnTo>
                  <a:pt x="5752" y="17"/>
                </a:lnTo>
                <a:lnTo>
                  <a:pt x="5853" y="8"/>
                </a:lnTo>
                <a:lnTo>
                  <a:pt x="5956" y="2"/>
                </a:lnTo>
                <a:lnTo>
                  <a:pt x="6058" y="0"/>
                </a:lnTo>
                <a:lnTo>
                  <a:pt x="6190" y="3"/>
                </a:lnTo>
                <a:lnTo>
                  <a:pt x="6322" y="13"/>
                </a:lnTo>
                <a:lnTo>
                  <a:pt x="6451" y="30"/>
                </a:lnTo>
                <a:lnTo>
                  <a:pt x="6578" y="51"/>
                </a:lnTo>
                <a:lnTo>
                  <a:pt x="6703" y="79"/>
                </a:lnTo>
                <a:lnTo>
                  <a:pt x="6825" y="114"/>
                </a:lnTo>
                <a:lnTo>
                  <a:pt x="6945" y="154"/>
                </a:lnTo>
                <a:lnTo>
                  <a:pt x="7063" y="199"/>
                </a:lnTo>
                <a:lnTo>
                  <a:pt x="7177" y="249"/>
                </a:lnTo>
                <a:lnTo>
                  <a:pt x="7289" y="305"/>
                </a:lnTo>
                <a:lnTo>
                  <a:pt x="7398" y="367"/>
                </a:lnTo>
                <a:lnTo>
                  <a:pt x="7502" y="433"/>
                </a:lnTo>
                <a:lnTo>
                  <a:pt x="7605" y="504"/>
                </a:lnTo>
                <a:lnTo>
                  <a:pt x="7703" y="579"/>
                </a:lnTo>
                <a:lnTo>
                  <a:pt x="7797" y="659"/>
                </a:lnTo>
                <a:lnTo>
                  <a:pt x="7889" y="743"/>
                </a:lnTo>
                <a:lnTo>
                  <a:pt x="7975" y="831"/>
                </a:lnTo>
                <a:lnTo>
                  <a:pt x="8058" y="923"/>
                </a:lnTo>
                <a:lnTo>
                  <a:pt x="8136" y="1019"/>
                </a:lnTo>
                <a:lnTo>
                  <a:pt x="8209" y="1119"/>
                </a:lnTo>
                <a:lnTo>
                  <a:pt x="8278" y="1223"/>
                </a:lnTo>
                <a:lnTo>
                  <a:pt x="8342" y="1330"/>
                </a:lnTo>
                <a:lnTo>
                  <a:pt x="8401" y="1439"/>
                </a:lnTo>
                <a:lnTo>
                  <a:pt x="8455" y="1552"/>
                </a:lnTo>
                <a:lnTo>
                  <a:pt x="8504" y="1668"/>
                </a:lnTo>
                <a:lnTo>
                  <a:pt x="8548" y="1787"/>
                </a:lnTo>
                <a:lnTo>
                  <a:pt x="8586" y="1907"/>
                </a:lnTo>
                <a:lnTo>
                  <a:pt x="8617" y="2031"/>
                </a:lnTo>
                <a:lnTo>
                  <a:pt x="8643" y="2157"/>
                </a:lnTo>
                <a:lnTo>
                  <a:pt x="8663" y="2285"/>
                </a:lnTo>
                <a:lnTo>
                  <a:pt x="8677" y="2415"/>
                </a:lnTo>
                <a:lnTo>
                  <a:pt x="8684" y="2546"/>
                </a:lnTo>
                <a:lnTo>
                  <a:pt x="8736" y="2567"/>
                </a:lnTo>
                <a:lnTo>
                  <a:pt x="8786" y="2588"/>
                </a:lnTo>
                <a:lnTo>
                  <a:pt x="8836" y="2612"/>
                </a:lnTo>
                <a:lnTo>
                  <a:pt x="8885" y="2636"/>
                </a:lnTo>
                <a:lnTo>
                  <a:pt x="8933" y="2662"/>
                </a:lnTo>
                <a:lnTo>
                  <a:pt x="8980" y="2688"/>
                </a:lnTo>
                <a:lnTo>
                  <a:pt x="9027" y="2717"/>
                </a:lnTo>
                <a:lnTo>
                  <a:pt x="9073" y="2747"/>
                </a:lnTo>
                <a:lnTo>
                  <a:pt x="9117" y="2778"/>
                </a:lnTo>
                <a:lnTo>
                  <a:pt x="9161" y="2810"/>
                </a:lnTo>
                <a:lnTo>
                  <a:pt x="9204" y="2843"/>
                </a:lnTo>
                <a:lnTo>
                  <a:pt x="9246" y="2877"/>
                </a:lnTo>
                <a:lnTo>
                  <a:pt x="9286" y="2913"/>
                </a:lnTo>
                <a:lnTo>
                  <a:pt x="9326" y="2951"/>
                </a:lnTo>
                <a:lnTo>
                  <a:pt x="9365" y="2988"/>
                </a:lnTo>
                <a:lnTo>
                  <a:pt x="9402" y="3027"/>
                </a:lnTo>
                <a:lnTo>
                  <a:pt x="9439" y="3068"/>
                </a:lnTo>
                <a:lnTo>
                  <a:pt x="9473" y="3109"/>
                </a:lnTo>
                <a:lnTo>
                  <a:pt x="9508" y="3151"/>
                </a:lnTo>
                <a:lnTo>
                  <a:pt x="9540" y="3194"/>
                </a:lnTo>
                <a:lnTo>
                  <a:pt x="9572" y="3238"/>
                </a:lnTo>
                <a:lnTo>
                  <a:pt x="9603" y="3284"/>
                </a:lnTo>
                <a:lnTo>
                  <a:pt x="9632" y="3329"/>
                </a:lnTo>
                <a:lnTo>
                  <a:pt x="9659" y="3376"/>
                </a:lnTo>
                <a:lnTo>
                  <a:pt x="9686" y="3424"/>
                </a:lnTo>
                <a:lnTo>
                  <a:pt x="9711" y="3472"/>
                </a:lnTo>
                <a:lnTo>
                  <a:pt x="9736" y="3522"/>
                </a:lnTo>
                <a:lnTo>
                  <a:pt x="9758" y="3572"/>
                </a:lnTo>
                <a:lnTo>
                  <a:pt x="9778" y="3623"/>
                </a:lnTo>
                <a:lnTo>
                  <a:pt x="9799" y="3675"/>
                </a:lnTo>
                <a:lnTo>
                  <a:pt x="9816" y="3727"/>
                </a:lnTo>
                <a:lnTo>
                  <a:pt x="9833" y="3779"/>
                </a:lnTo>
                <a:lnTo>
                  <a:pt x="9865" y="3786"/>
                </a:lnTo>
                <a:lnTo>
                  <a:pt x="9897" y="3793"/>
                </a:lnTo>
                <a:lnTo>
                  <a:pt x="9928" y="3801"/>
                </a:lnTo>
                <a:lnTo>
                  <a:pt x="9958" y="3811"/>
                </a:lnTo>
                <a:lnTo>
                  <a:pt x="9965" y="3769"/>
                </a:lnTo>
                <a:lnTo>
                  <a:pt x="9972" y="3727"/>
                </a:lnTo>
                <a:lnTo>
                  <a:pt x="9980" y="3686"/>
                </a:lnTo>
                <a:lnTo>
                  <a:pt x="9990" y="3645"/>
                </a:lnTo>
                <a:lnTo>
                  <a:pt x="10001" y="3604"/>
                </a:lnTo>
                <a:lnTo>
                  <a:pt x="10014" y="3565"/>
                </a:lnTo>
                <a:lnTo>
                  <a:pt x="10029" y="3526"/>
                </a:lnTo>
                <a:lnTo>
                  <a:pt x="10044" y="3487"/>
                </a:lnTo>
                <a:lnTo>
                  <a:pt x="10060" y="3450"/>
                </a:lnTo>
                <a:lnTo>
                  <a:pt x="10078" y="3412"/>
                </a:lnTo>
                <a:lnTo>
                  <a:pt x="10098" y="3375"/>
                </a:lnTo>
                <a:lnTo>
                  <a:pt x="10118" y="3340"/>
                </a:lnTo>
                <a:lnTo>
                  <a:pt x="10139" y="3305"/>
                </a:lnTo>
                <a:lnTo>
                  <a:pt x="10162" y="3271"/>
                </a:lnTo>
                <a:lnTo>
                  <a:pt x="10185" y="3238"/>
                </a:lnTo>
                <a:lnTo>
                  <a:pt x="10211" y="3205"/>
                </a:lnTo>
                <a:lnTo>
                  <a:pt x="10236" y="3174"/>
                </a:lnTo>
                <a:lnTo>
                  <a:pt x="10263" y="3143"/>
                </a:lnTo>
                <a:lnTo>
                  <a:pt x="10291" y="3114"/>
                </a:lnTo>
                <a:lnTo>
                  <a:pt x="10319" y="3084"/>
                </a:lnTo>
                <a:lnTo>
                  <a:pt x="10350" y="3057"/>
                </a:lnTo>
                <a:lnTo>
                  <a:pt x="10381" y="3030"/>
                </a:lnTo>
                <a:lnTo>
                  <a:pt x="10412" y="3005"/>
                </a:lnTo>
                <a:lnTo>
                  <a:pt x="10445" y="2979"/>
                </a:lnTo>
                <a:lnTo>
                  <a:pt x="10478" y="2956"/>
                </a:lnTo>
                <a:lnTo>
                  <a:pt x="10512" y="2933"/>
                </a:lnTo>
                <a:lnTo>
                  <a:pt x="10547" y="2912"/>
                </a:lnTo>
                <a:lnTo>
                  <a:pt x="10583" y="2892"/>
                </a:lnTo>
                <a:lnTo>
                  <a:pt x="10620" y="2873"/>
                </a:lnTo>
                <a:lnTo>
                  <a:pt x="10656" y="2855"/>
                </a:lnTo>
                <a:lnTo>
                  <a:pt x="10694" y="2839"/>
                </a:lnTo>
                <a:lnTo>
                  <a:pt x="10732" y="2823"/>
                </a:lnTo>
                <a:lnTo>
                  <a:pt x="10737" y="2739"/>
                </a:lnTo>
                <a:lnTo>
                  <a:pt x="10747" y="2656"/>
                </a:lnTo>
                <a:lnTo>
                  <a:pt x="10759" y="2575"/>
                </a:lnTo>
                <a:lnTo>
                  <a:pt x="10775" y="2495"/>
                </a:lnTo>
                <a:lnTo>
                  <a:pt x="10795" y="2416"/>
                </a:lnTo>
                <a:lnTo>
                  <a:pt x="10820" y="2339"/>
                </a:lnTo>
                <a:lnTo>
                  <a:pt x="10847" y="2263"/>
                </a:lnTo>
                <a:lnTo>
                  <a:pt x="10879" y="2189"/>
                </a:lnTo>
                <a:lnTo>
                  <a:pt x="10913" y="2117"/>
                </a:lnTo>
                <a:lnTo>
                  <a:pt x="10951" y="2047"/>
                </a:lnTo>
                <a:lnTo>
                  <a:pt x="10992" y="1979"/>
                </a:lnTo>
                <a:lnTo>
                  <a:pt x="11035" y="1913"/>
                </a:lnTo>
                <a:lnTo>
                  <a:pt x="11082" y="1849"/>
                </a:lnTo>
                <a:lnTo>
                  <a:pt x="11132" y="1788"/>
                </a:lnTo>
                <a:lnTo>
                  <a:pt x="11185" y="1729"/>
                </a:lnTo>
                <a:lnTo>
                  <a:pt x="11240" y="1673"/>
                </a:lnTo>
                <a:lnTo>
                  <a:pt x="11298" y="1619"/>
                </a:lnTo>
                <a:lnTo>
                  <a:pt x="11359" y="1568"/>
                </a:lnTo>
                <a:lnTo>
                  <a:pt x="11421" y="1520"/>
                </a:lnTo>
                <a:lnTo>
                  <a:pt x="11486" y="1475"/>
                </a:lnTo>
                <a:lnTo>
                  <a:pt x="11553" y="1433"/>
                </a:lnTo>
                <a:lnTo>
                  <a:pt x="11622" y="1394"/>
                </a:lnTo>
                <a:lnTo>
                  <a:pt x="11693" y="1358"/>
                </a:lnTo>
                <a:lnTo>
                  <a:pt x="11767" y="1326"/>
                </a:lnTo>
                <a:lnTo>
                  <a:pt x="11842" y="1297"/>
                </a:lnTo>
                <a:lnTo>
                  <a:pt x="11918" y="1272"/>
                </a:lnTo>
                <a:lnTo>
                  <a:pt x="11997" y="1250"/>
                </a:lnTo>
                <a:lnTo>
                  <a:pt x="12076" y="1232"/>
                </a:lnTo>
                <a:lnTo>
                  <a:pt x="12157" y="1218"/>
                </a:lnTo>
                <a:lnTo>
                  <a:pt x="12240" y="1208"/>
                </a:lnTo>
                <a:lnTo>
                  <a:pt x="12323" y="1201"/>
                </a:lnTo>
                <a:lnTo>
                  <a:pt x="12407" y="1199"/>
                </a:lnTo>
                <a:lnTo>
                  <a:pt x="12474" y="1200"/>
                </a:lnTo>
                <a:lnTo>
                  <a:pt x="12539" y="1205"/>
                </a:lnTo>
                <a:lnTo>
                  <a:pt x="12603" y="1211"/>
                </a:lnTo>
                <a:lnTo>
                  <a:pt x="12667" y="1219"/>
                </a:lnTo>
                <a:lnTo>
                  <a:pt x="12730" y="1230"/>
                </a:lnTo>
                <a:lnTo>
                  <a:pt x="12792" y="1243"/>
                </a:lnTo>
                <a:lnTo>
                  <a:pt x="12853" y="1259"/>
                </a:lnTo>
                <a:lnTo>
                  <a:pt x="12914" y="1277"/>
                </a:lnTo>
                <a:lnTo>
                  <a:pt x="12973" y="1297"/>
                </a:lnTo>
                <a:lnTo>
                  <a:pt x="13031" y="1319"/>
                </a:lnTo>
                <a:lnTo>
                  <a:pt x="13089" y="1343"/>
                </a:lnTo>
                <a:lnTo>
                  <a:pt x="13145" y="1369"/>
                </a:lnTo>
                <a:lnTo>
                  <a:pt x="13200" y="1398"/>
                </a:lnTo>
                <a:lnTo>
                  <a:pt x="13254" y="1429"/>
                </a:lnTo>
                <a:lnTo>
                  <a:pt x="13306" y="1460"/>
                </a:lnTo>
                <a:lnTo>
                  <a:pt x="13357" y="1495"/>
                </a:lnTo>
                <a:lnTo>
                  <a:pt x="13407" y="1530"/>
                </a:lnTo>
                <a:lnTo>
                  <a:pt x="13456" y="1568"/>
                </a:lnTo>
                <a:lnTo>
                  <a:pt x="13503" y="1607"/>
                </a:lnTo>
                <a:lnTo>
                  <a:pt x="13548" y="1648"/>
                </a:lnTo>
                <a:lnTo>
                  <a:pt x="13593" y="1690"/>
                </a:lnTo>
                <a:lnTo>
                  <a:pt x="13635" y="1735"/>
                </a:lnTo>
                <a:lnTo>
                  <a:pt x="13677" y="1781"/>
                </a:lnTo>
                <a:lnTo>
                  <a:pt x="13715" y="1828"/>
                </a:lnTo>
                <a:lnTo>
                  <a:pt x="13753" y="1877"/>
                </a:lnTo>
                <a:lnTo>
                  <a:pt x="13788" y="1926"/>
                </a:lnTo>
                <a:lnTo>
                  <a:pt x="13823" y="1977"/>
                </a:lnTo>
                <a:lnTo>
                  <a:pt x="13855" y="2030"/>
                </a:lnTo>
                <a:lnTo>
                  <a:pt x="13885" y="2084"/>
                </a:lnTo>
                <a:lnTo>
                  <a:pt x="13914" y="2139"/>
                </a:lnTo>
                <a:lnTo>
                  <a:pt x="13940" y="2195"/>
                </a:lnTo>
                <a:lnTo>
                  <a:pt x="13963" y="2253"/>
                </a:lnTo>
                <a:lnTo>
                  <a:pt x="13990" y="2246"/>
                </a:lnTo>
                <a:lnTo>
                  <a:pt x="14016" y="2241"/>
                </a:lnTo>
                <a:lnTo>
                  <a:pt x="14043" y="2236"/>
                </a:lnTo>
                <a:lnTo>
                  <a:pt x="14069" y="2232"/>
                </a:lnTo>
                <a:lnTo>
                  <a:pt x="14097" y="2229"/>
                </a:lnTo>
                <a:lnTo>
                  <a:pt x="14124" y="2227"/>
                </a:lnTo>
                <a:lnTo>
                  <a:pt x="14152" y="2226"/>
                </a:lnTo>
                <a:lnTo>
                  <a:pt x="14179" y="2225"/>
                </a:lnTo>
                <a:lnTo>
                  <a:pt x="14223" y="2226"/>
                </a:lnTo>
                <a:lnTo>
                  <a:pt x="14265" y="2229"/>
                </a:lnTo>
                <a:lnTo>
                  <a:pt x="14307" y="2235"/>
                </a:lnTo>
                <a:lnTo>
                  <a:pt x="14349" y="2242"/>
                </a:lnTo>
                <a:lnTo>
                  <a:pt x="14390" y="2251"/>
                </a:lnTo>
                <a:lnTo>
                  <a:pt x="14429" y="2262"/>
                </a:lnTo>
                <a:lnTo>
                  <a:pt x="14469" y="2276"/>
                </a:lnTo>
                <a:lnTo>
                  <a:pt x="14506" y="2291"/>
                </a:lnTo>
                <a:lnTo>
                  <a:pt x="14544" y="2308"/>
                </a:lnTo>
                <a:lnTo>
                  <a:pt x="14581" y="2327"/>
                </a:lnTo>
                <a:lnTo>
                  <a:pt x="14616" y="2347"/>
                </a:lnTo>
                <a:lnTo>
                  <a:pt x="14650" y="2369"/>
                </a:lnTo>
                <a:lnTo>
                  <a:pt x="14683" y="2393"/>
                </a:lnTo>
                <a:lnTo>
                  <a:pt x="14715" y="2417"/>
                </a:lnTo>
                <a:lnTo>
                  <a:pt x="14745" y="2444"/>
                </a:lnTo>
                <a:lnTo>
                  <a:pt x="14775" y="2472"/>
                </a:lnTo>
                <a:lnTo>
                  <a:pt x="14802" y="2502"/>
                </a:lnTo>
                <a:lnTo>
                  <a:pt x="14829" y="2532"/>
                </a:lnTo>
                <a:lnTo>
                  <a:pt x="14854" y="2564"/>
                </a:lnTo>
                <a:lnTo>
                  <a:pt x="14878" y="2596"/>
                </a:lnTo>
                <a:lnTo>
                  <a:pt x="14899" y="2631"/>
                </a:lnTo>
                <a:lnTo>
                  <a:pt x="14919" y="2667"/>
                </a:lnTo>
                <a:lnTo>
                  <a:pt x="14939" y="2702"/>
                </a:lnTo>
                <a:lnTo>
                  <a:pt x="14955" y="2740"/>
                </a:lnTo>
                <a:lnTo>
                  <a:pt x="14970" y="2779"/>
                </a:lnTo>
                <a:lnTo>
                  <a:pt x="14983" y="2817"/>
                </a:lnTo>
                <a:lnTo>
                  <a:pt x="14995" y="2857"/>
                </a:lnTo>
                <a:lnTo>
                  <a:pt x="15005" y="2899"/>
                </a:lnTo>
                <a:lnTo>
                  <a:pt x="15012" y="2939"/>
                </a:lnTo>
                <a:lnTo>
                  <a:pt x="15017" y="2982"/>
                </a:lnTo>
                <a:lnTo>
                  <a:pt x="15020" y="3025"/>
                </a:lnTo>
                <a:lnTo>
                  <a:pt x="15021" y="3068"/>
                </a:lnTo>
                <a:lnTo>
                  <a:pt x="15021" y="3080"/>
                </a:lnTo>
                <a:lnTo>
                  <a:pt x="15021" y="3092"/>
                </a:lnTo>
                <a:lnTo>
                  <a:pt x="15021" y="3103"/>
                </a:lnTo>
                <a:lnTo>
                  <a:pt x="15020" y="3115"/>
                </a:lnTo>
                <a:lnTo>
                  <a:pt x="15085" y="3121"/>
                </a:lnTo>
                <a:lnTo>
                  <a:pt x="15149" y="3130"/>
                </a:lnTo>
                <a:lnTo>
                  <a:pt x="15212" y="3142"/>
                </a:lnTo>
                <a:lnTo>
                  <a:pt x="15274" y="3157"/>
                </a:lnTo>
                <a:lnTo>
                  <a:pt x="15335" y="3176"/>
                </a:lnTo>
                <a:lnTo>
                  <a:pt x="15395" y="3196"/>
                </a:lnTo>
                <a:lnTo>
                  <a:pt x="15453" y="3219"/>
                </a:lnTo>
                <a:lnTo>
                  <a:pt x="15511" y="3245"/>
                </a:lnTo>
                <a:lnTo>
                  <a:pt x="15566" y="3273"/>
                </a:lnTo>
                <a:lnTo>
                  <a:pt x="15620" y="3305"/>
                </a:lnTo>
                <a:lnTo>
                  <a:pt x="15673" y="3338"/>
                </a:lnTo>
                <a:lnTo>
                  <a:pt x="15724" y="3373"/>
                </a:lnTo>
                <a:lnTo>
                  <a:pt x="15773" y="3412"/>
                </a:lnTo>
                <a:lnTo>
                  <a:pt x="15819" y="3452"/>
                </a:lnTo>
                <a:lnTo>
                  <a:pt x="15865" y="3493"/>
                </a:lnTo>
                <a:lnTo>
                  <a:pt x="15908" y="3538"/>
                </a:lnTo>
                <a:lnTo>
                  <a:pt x="15950" y="3584"/>
                </a:lnTo>
                <a:lnTo>
                  <a:pt x="15988" y="3632"/>
                </a:lnTo>
                <a:lnTo>
                  <a:pt x="16026" y="3682"/>
                </a:lnTo>
                <a:lnTo>
                  <a:pt x="16060" y="3734"/>
                </a:lnTo>
                <a:lnTo>
                  <a:pt x="16093" y="3787"/>
                </a:lnTo>
                <a:lnTo>
                  <a:pt x="16123" y="3842"/>
                </a:lnTo>
                <a:lnTo>
                  <a:pt x="16150" y="3898"/>
                </a:lnTo>
                <a:lnTo>
                  <a:pt x="16174" y="3956"/>
                </a:lnTo>
                <a:lnTo>
                  <a:pt x="16197" y="4015"/>
                </a:lnTo>
                <a:lnTo>
                  <a:pt x="16216" y="4075"/>
                </a:lnTo>
                <a:lnTo>
                  <a:pt x="16233" y="4136"/>
                </a:lnTo>
                <a:lnTo>
                  <a:pt x="16247" y="4199"/>
                </a:lnTo>
                <a:lnTo>
                  <a:pt x="16258" y="4262"/>
                </a:lnTo>
                <a:lnTo>
                  <a:pt x="16266" y="4327"/>
                </a:lnTo>
                <a:lnTo>
                  <a:pt x="16270" y="4392"/>
                </a:lnTo>
                <a:lnTo>
                  <a:pt x="16272" y="4460"/>
                </a:lnTo>
                <a:lnTo>
                  <a:pt x="16270" y="4529"/>
                </a:lnTo>
                <a:lnTo>
                  <a:pt x="16265" y="4597"/>
                </a:lnTo>
                <a:lnTo>
                  <a:pt x="16257" y="4664"/>
                </a:lnTo>
                <a:lnTo>
                  <a:pt x="16245" y="4730"/>
                </a:lnTo>
                <a:lnTo>
                  <a:pt x="16229" y="4796"/>
                </a:lnTo>
                <a:lnTo>
                  <a:pt x="16212" y="4860"/>
                </a:lnTo>
                <a:lnTo>
                  <a:pt x="16191" y="4923"/>
                </a:lnTo>
                <a:lnTo>
                  <a:pt x="16166" y="4984"/>
                </a:lnTo>
                <a:lnTo>
                  <a:pt x="16139" y="5043"/>
                </a:lnTo>
                <a:lnTo>
                  <a:pt x="16109" y="5102"/>
                </a:lnTo>
                <a:lnTo>
                  <a:pt x="16077" y="5158"/>
                </a:lnTo>
                <a:lnTo>
                  <a:pt x="16042" y="5213"/>
                </a:lnTo>
                <a:lnTo>
                  <a:pt x="16005" y="5266"/>
                </a:lnTo>
                <a:lnTo>
                  <a:pt x="15965" y="5317"/>
                </a:lnTo>
                <a:lnTo>
                  <a:pt x="15922" y="5366"/>
                </a:lnTo>
                <a:lnTo>
                  <a:pt x="15877" y="5413"/>
                </a:lnTo>
                <a:lnTo>
                  <a:pt x="15831" y="5456"/>
                </a:lnTo>
                <a:lnTo>
                  <a:pt x="15782" y="5499"/>
                </a:lnTo>
                <a:lnTo>
                  <a:pt x="15731" y="5539"/>
                </a:lnTo>
                <a:lnTo>
                  <a:pt x="15678" y="5577"/>
                </a:lnTo>
                <a:lnTo>
                  <a:pt x="15624" y="5612"/>
                </a:lnTo>
                <a:lnTo>
                  <a:pt x="15567" y="5644"/>
                </a:lnTo>
                <a:lnTo>
                  <a:pt x="15509" y="5674"/>
                </a:lnTo>
                <a:lnTo>
                  <a:pt x="15450" y="5701"/>
                </a:lnTo>
                <a:lnTo>
                  <a:pt x="15389" y="5725"/>
                </a:lnTo>
                <a:lnTo>
                  <a:pt x="15326" y="5747"/>
                </a:lnTo>
                <a:lnTo>
                  <a:pt x="15262" y="5765"/>
                </a:lnTo>
                <a:lnTo>
                  <a:pt x="15197" y="5779"/>
                </a:lnTo>
                <a:lnTo>
                  <a:pt x="15131" y="5791"/>
                </a:lnTo>
                <a:lnTo>
                  <a:pt x="15064" y="5800"/>
                </a:lnTo>
                <a:lnTo>
                  <a:pt x="14996" y="5805"/>
                </a:lnTo>
                <a:lnTo>
                  <a:pt x="14925" y="5807"/>
                </a:lnTo>
                <a:lnTo>
                  <a:pt x="11155" y="5807"/>
                </a:lnTo>
                <a:lnTo>
                  <a:pt x="11174" y="5820"/>
                </a:lnTo>
                <a:lnTo>
                  <a:pt x="11192" y="5834"/>
                </a:lnTo>
                <a:lnTo>
                  <a:pt x="11210" y="5848"/>
                </a:lnTo>
                <a:lnTo>
                  <a:pt x="11228" y="5864"/>
                </a:lnTo>
                <a:lnTo>
                  <a:pt x="11245" y="5879"/>
                </a:lnTo>
                <a:lnTo>
                  <a:pt x="11261" y="5895"/>
                </a:lnTo>
                <a:lnTo>
                  <a:pt x="11278" y="5912"/>
                </a:lnTo>
                <a:lnTo>
                  <a:pt x="11293" y="5929"/>
                </a:lnTo>
                <a:lnTo>
                  <a:pt x="11308" y="5946"/>
                </a:lnTo>
                <a:lnTo>
                  <a:pt x="11322" y="5963"/>
                </a:lnTo>
                <a:lnTo>
                  <a:pt x="11336" y="5982"/>
                </a:lnTo>
                <a:lnTo>
                  <a:pt x="11351" y="6001"/>
                </a:lnTo>
                <a:lnTo>
                  <a:pt x="11363" y="6021"/>
                </a:lnTo>
                <a:lnTo>
                  <a:pt x="11376" y="6040"/>
                </a:lnTo>
                <a:lnTo>
                  <a:pt x="11387" y="6059"/>
                </a:lnTo>
                <a:lnTo>
                  <a:pt x="11399" y="6080"/>
                </a:lnTo>
                <a:lnTo>
                  <a:pt x="11410" y="6101"/>
                </a:lnTo>
                <a:lnTo>
                  <a:pt x="11420" y="6121"/>
                </a:lnTo>
                <a:lnTo>
                  <a:pt x="11429" y="6143"/>
                </a:lnTo>
                <a:lnTo>
                  <a:pt x="11438" y="6165"/>
                </a:lnTo>
                <a:lnTo>
                  <a:pt x="11446" y="6186"/>
                </a:lnTo>
                <a:lnTo>
                  <a:pt x="11453" y="6209"/>
                </a:lnTo>
                <a:lnTo>
                  <a:pt x="11461" y="6231"/>
                </a:lnTo>
                <a:lnTo>
                  <a:pt x="11467" y="6255"/>
                </a:lnTo>
                <a:lnTo>
                  <a:pt x="11473" y="6278"/>
                </a:lnTo>
                <a:lnTo>
                  <a:pt x="11477" y="6302"/>
                </a:lnTo>
                <a:lnTo>
                  <a:pt x="11481" y="6325"/>
                </a:lnTo>
                <a:lnTo>
                  <a:pt x="11485" y="6348"/>
                </a:lnTo>
                <a:lnTo>
                  <a:pt x="11487" y="6373"/>
                </a:lnTo>
                <a:lnTo>
                  <a:pt x="11489" y="6397"/>
                </a:lnTo>
                <a:lnTo>
                  <a:pt x="11490" y="6422"/>
                </a:lnTo>
                <a:lnTo>
                  <a:pt x="11491" y="6447"/>
                </a:lnTo>
                <a:lnTo>
                  <a:pt x="11490" y="6487"/>
                </a:lnTo>
                <a:lnTo>
                  <a:pt x="11487" y="6527"/>
                </a:lnTo>
                <a:lnTo>
                  <a:pt x="11482" y="6565"/>
                </a:lnTo>
                <a:lnTo>
                  <a:pt x="11475" y="6604"/>
                </a:lnTo>
                <a:lnTo>
                  <a:pt x="11467" y="6641"/>
                </a:lnTo>
                <a:lnTo>
                  <a:pt x="11455" y="6678"/>
                </a:lnTo>
                <a:lnTo>
                  <a:pt x="11443" y="6714"/>
                </a:lnTo>
                <a:lnTo>
                  <a:pt x="11430" y="6750"/>
                </a:lnTo>
                <a:lnTo>
                  <a:pt x="11414" y="6784"/>
                </a:lnTo>
                <a:lnTo>
                  <a:pt x="11397" y="6818"/>
                </a:lnTo>
                <a:lnTo>
                  <a:pt x="11378" y="6849"/>
                </a:lnTo>
                <a:lnTo>
                  <a:pt x="11358" y="6881"/>
                </a:lnTo>
                <a:lnTo>
                  <a:pt x="11336" y="6911"/>
                </a:lnTo>
                <a:lnTo>
                  <a:pt x="11313" y="6941"/>
                </a:lnTo>
                <a:lnTo>
                  <a:pt x="11289" y="6969"/>
                </a:lnTo>
                <a:lnTo>
                  <a:pt x="11263" y="6996"/>
                </a:lnTo>
                <a:lnTo>
                  <a:pt x="11237" y="7022"/>
                </a:lnTo>
                <a:lnTo>
                  <a:pt x="11208" y="7047"/>
                </a:lnTo>
                <a:lnTo>
                  <a:pt x="11179" y="7069"/>
                </a:lnTo>
                <a:lnTo>
                  <a:pt x="11148" y="7092"/>
                </a:lnTo>
                <a:lnTo>
                  <a:pt x="11117" y="7111"/>
                </a:lnTo>
                <a:lnTo>
                  <a:pt x="11084" y="7130"/>
                </a:lnTo>
                <a:lnTo>
                  <a:pt x="11051" y="7148"/>
                </a:lnTo>
                <a:lnTo>
                  <a:pt x="11016" y="7163"/>
                </a:lnTo>
                <a:lnTo>
                  <a:pt x="10982" y="7177"/>
                </a:lnTo>
                <a:lnTo>
                  <a:pt x="10945" y="7189"/>
                </a:lnTo>
                <a:lnTo>
                  <a:pt x="10908" y="7200"/>
                </a:lnTo>
                <a:lnTo>
                  <a:pt x="10871" y="7209"/>
                </a:lnTo>
                <a:lnTo>
                  <a:pt x="10833" y="7215"/>
                </a:lnTo>
                <a:lnTo>
                  <a:pt x="10793" y="7220"/>
                </a:lnTo>
                <a:lnTo>
                  <a:pt x="10755" y="7223"/>
                </a:lnTo>
                <a:lnTo>
                  <a:pt x="10714" y="7224"/>
                </a:lnTo>
                <a:lnTo>
                  <a:pt x="10416" y="7224"/>
                </a:lnTo>
                <a:lnTo>
                  <a:pt x="10059" y="7224"/>
                </a:lnTo>
                <a:lnTo>
                  <a:pt x="9648" y="7224"/>
                </a:lnTo>
                <a:lnTo>
                  <a:pt x="9189" y="7224"/>
                </a:lnTo>
                <a:lnTo>
                  <a:pt x="8688" y="7224"/>
                </a:lnTo>
                <a:lnTo>
                  <a:pt x="8152" y="7224"/>
                </a:lnTo>
                <a:lnTo>
                  <a:pt x="7586" y="7224"/>
                </a:lnTo>
                <a:lnTo>
                  <a:pt x="6995" y="7224"/>
                </a:lnTo>
                <a:lnTo>
                  <a:pt x="6387" y="7224"/>
                </a:lnTo>
                <a:lnTo>
                  <a:pt x="5765" y="7224"/>
                </a:lnTo>
                <a:lnTo>
                  <a:pt x="5138" y="7224"/>
                </a:lnTo>
                <a:lnTo>
                  <a:pt x="4509" y="7224"/>
                </a:lnTo>
                <a:lnTo>
                  <a:pt x="3887" y="7224"/>
                </a:lnTo>
                <a:lnTo>
                  <a:pt x="3276" y="7224"/>
                </a:lnTo>
                <a:lnTo>
                  <a:pt x="2682" y="7224"/>
                </a:lnTo>
                <a:lnTo>
                  <a:pt x="2110" y="7224"/>
                </a:lnTo>
                <a:lnTo>
                  <a:pt x="2001" y="7221"/>
                </a:lnTo>
                <a:lnTo>
                  <a:pt x="1895" y="7213"/>
                </a:lnTo>
                <a:lnTo>
                  <a:pt x="1789" y="7200"/>
                </a:lnTo>
                <a:lnTo>
                  <a:pt x="1685" y="7181"/>
                </a:lnTo>
                <a:lnTo>
                  <a:pt x="1582" y="7158"/>
                </a:lnTo>
                <a:lnTo>
                  <a:pt x="1483" y="7129"/>
                </a:lnTo>
                <a:lnTo>
                  <a:pt x="1385" y="7096"/>
                </a:lnTo>
                <a:lnTo>
                  <a:pt x="1289" y="7058"/>
                </a:lnTo>
                <a:lnTo>
                  <a:pt x="1195" y="7015"/>
                </a:lnTo>
                <a:lnTo>
                  <a:pt x="1104" y="6969"/>
                </a:lnTo>
                <a:lnTo>
                  <a:pt x="1016" y="6919"/>
                </a:lnTo>
                <a:lnTo>
                  <a:pt x="931" y="6864"/>
                </a:lnTo>
                <a:lnTo>
                  <a:pt x="847" y="6805"/>
                </a:lnTo>
                <a:lnTo>
                  <a:pt x="768" y="6741"/>
                </a:lnTo>
                <a:lnTo>
                  <a:pt x="692" y="6675"/>
                </a:lnTo>
                <a:lnTo>
                  <a:pt x="618" y="6605"/>
                </a:lnTo>
                <a:lnTo>
                  <a:pt x="548" y="6532"/>
                </a:lnTo>
                <a:lnTo>
                  <a:pt x="482" y="6455"/>
                </a:lnTo>
                <a:lnTo>
                  <a:pt x="419" y="6375"/>
                </a:lnTo>
                <a:lnTo>
                  <a:pt x="360" y="6292"/>
                </a:lnTo>
                <a:lnTo>
                  <a:pt x="305" y="6207"/>
                </a:lnTo>
                <a:lnTo>
                  <a:pt x="254" y="6118"/>
                </a:lnTo>
                <a:lnTo>
                  <a:pt x="208" y="6028"/>
                </a:lnTo>
                <a:lnTo>
                  <a:pt x="166" y="5934"/>
                </a:lnTo>
                <a:lnTo>
                  <a:pt x="128" y="5837"/>
                </a:lnTo>
                <a:lnTo>
                  <a:pt x="95" y="5739"/>
                </a:lnTo>
                <a:lnTo>
                  <a:pt x="66" y="5640"/>
                </a:lnTo>
                <a:lnTo>
                  <a:pt x="43" y="5537"/>
                </a:lnTo>
                <a:lnTo>
                  <a:pt x="24" y="5433"/>
                </a:lnTo>
                <a:lnTo>
                  <a:pt x="11" y="5327"/>
                </a:lnTo>
                <a:lnTo>
                  <a:pt x="3" y="5220"/>
                </a:lnTo>
                <a:lnTo>
                  <a:pt x="0" y="5111"/>
                </a:lnTo>
                <a:lnTo>
                  <a:pt x="2" y="5007"/>
                </a:lnTo>
                <a:lnTo>
                  <a:pt x="10" y="4905"/>
                </a:lnTo>
                <a:lnTo>
                  <a:pt x="22" y="4803"/>
                </a:lnTo>
                <a:lnTo>
                  <a:pt x="40" y="4703"/>
                </a:lnTo>
                <a:lnTo>
                  <a:pt x="61" y="4605"/>
                </a:lnTo>
                <a:lnTo>
                  <a:pt x="87" y="4509"/>
                </a:lnTo>
                <a:lnTo>
                  <a:pt x="118" y="4414"/>
                </a:lnTo>
                <a:lnTo>
                  <a:pt x="153" y="4321"/>
                </a:lnTo>
                <a:lnTo>
                  <a:pt x="191" y="4231"/>
                </a:lnTo>
                <a:lnTo>
                  <a:pt x="234" y="4143"/>
                </a:lnTo>
                <a:lnTo>
                  <a:pt x="281" y="4056"/>
                </a:lnTo>
                <a:lnTo>
                  <a:pt x="332" y="3973"/>
                </a:lnTo>
                <a:lnTo>
                  <a:pt x="386" y="3893"/>
                </a:lnTo>
                <a:lnTo>
                  <a:pt x="444" y="3814"/>
                </a:lnTo>
                <a:lnTo>
                  <a:pt x="505" y="3740"/>
                </a:lnTo>
                <a:lnTo>
                  <a:pt x="571" y="3667"/>
                </a:lnTo>
                <a:lnTo>
                  <a:pt x="638" y="3597"/>
                </a:lnTo>
                <a:lnTo>
                  <a:pt x="709" y="3532"/>
                </a:lnTo>
                <a:lnTo>
                  <a:pt x="783" y="3469"/>
                </a:lnTo>
                <a:lnTo>
                  <a:pt x="859" y="3409"/>
                </a:lnTo>
                <a:lnTo>
                  <a:pt x="940" y="3354"/>
                </a:lnTo>
                <a:lnTo>
                  <a:pt x="1021" y="3301"/>
                </a:lnTo>
                <a:lnTo>
                  <a:pt x="1106" y="3253"/>
                </a:lnTo>
                <a:lnTo>
                  <a:pt x="1193" y="3208"/>
                </a:lnTo>
                <a:lnTo>
                  <a:pt x="1282" y="3168"/>
                </a:lnTo>
                <a:lnTo>
                  <a:pt x="1374" y="3131"/>
                </a:lnTo>
                <a:lnTo>
                  <a:pt x="1468" y="3098"/>
                </a:lnTo>
                <a:lnTo>
                  <a:pt x="1563" y="3070"/>
                </a:lnTo>
                <a:lnTo>
                  <a:pt x="1661" y="3046"/>
                </a:lnTo>
                <a:lnTo>
                  <a:pt x="1759" y="3028"/>
                </a:lnTo>
                <a:lnTo>
                  <a:pt x="1860" y="3013"/>
                </a:lnTo>
                <a:lnTo>
                  <a:pt x="1963" y="3004"/>
                </a:lnTo>
                <a:lnTo>
                  <a:pt x="1962" y="2985"/>
                </a:lnTo>
                <a:lnTo>
                  <a:pt x="1961" y="2967"/>
                </a:lnTo>
                <a:lnTo>
                  <a:pt x="1961" y="2949"/>
                </a:lnTo>
                <a:lnTo>
                  <a:pt x="1961" y="2930"/>
                </a:lnTo>
                <a:lnTo>
                  <a:pt x="1963" y="2862"/>
                </a:lnTo>
                <a:lnTo>
                  <a:pt x="1968" y="2795"/>
                </a:lnTo>
                <a:lnTo>
                  <a:pt x="1976" y="2729"/>
                </a:lnTo>
                <a:lnTo>
                  <a:pt x="1987" y="2664"/>
                </a:lnTo>
                <a:lnTo>
                  <a:pt x="2002" y="2600"/>
                </a:lnTo>
                <a:lnTo>
                  <a:pt x="2020" y="2537"/>
                </a:lnTo>
                <a:lnTo>
                  <a:pt x="2041" y="2476"/>
                </a:lnTo>
                <a:lnTo>
                  <a:pt x="2065" y="2416"/>
                </a:lnTo>
                <a:lnTo>
                  <a:pt x="2091" y="2357"/>
                </a:lnTo>
                <a:lnTo>
                  <a:pt x="2120" y="2300"/>
                </a:lnTo>
                <a:lnTo>
                  <a:pt x="2152" y="2245"/>
                </a:lnTo>
                <a:lnTo>
                  <a:pt x="2187" y="2191"/>
                </a:lnTo>
                <a:lnTo>
                  <a:pt x="2223" y="2139"/>
                </a:lnTo>
                <a:lnTo>
                  <a:pt x="2262" y="2089"/>
                </a:lnTo>
                <a:lnTo>
                  <a:pt x="2304" y="2041"/>
                </a:lnTo>
                <a:lnTo>
                  <a:pt x="2347" y="1996"/>
                </a:lnTo>
                <a:lnTo>
                  <a:pt x="2393" y="1952"/>
                </a:lnTo>
                <a:lnTo>
                  <a:pt x="2441" y="1910"/>
                </a:lnTo>
                <a:lnTo>
                  <a:pt x="2491" y="1871"/>
                </a:lnTo>
                <a:lnTo>
                  <a:pt x="2543" y="1834"/>
                </a:lnTo>
                <a:lnTo>
                  <a:pt x="2596" y="1800"/>
                </a:lnTo>
                <a:lnTo>
                  <a:pt x="2651" y="1768"/>
                </a:lnTo>
                <a:lnTo>
                  <a:pt x="2708" y="1739"/>
                </a:lnTo>
                <a:lnTo>
                  <a:pt x="2767" y="1713"/>
                </a:lnTo>
                <a:lnTo>
                  <a:pt x="2827" y="1688"/>
                </a:lnTo>
                <a:lnTo>
                  <a:pt x="2888" y="1668"/>
                </a:lnTo>
                <a:lnTo>
                  <a:pt x="2951" y="1649"/>
                </a:lnTo>
                <a:lnTo>
                  <a:pt x="3015" y="1635"/>
                </a:lnTo>
                <a:lnTo>
                  <a:pt x="3080" y="1624"/>
                </a:lnTo>
                <a:lnTo>
                  <a:pt x="3147" y="1615"/>
                </a:lnTo>
                <a:lnTo>
                  <a:pt x="3213" y="1610"/>
                </a:lnTo>
                <a:lnTo>
                  <a:pt x="3281" y="160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 xmlns:a16="http://schemas.microsoft.com/office/drawing/2014/main" id="{21EC9534-D603-41BE-B999-3C9E8F0D5489}"/>
              </a:ext>
            </a:extLst>
          </p:cNvPr>
          <p:cNvSpPr>
            <a:spLocks noEditPoints="1"/>
          </p:cNvSpPr>
          <p:nvPr/>
        </p:nvSpPr>
        <p:spPr bwMode="auto">
          <a:xfrm>
            <a:off x="5950713" y="1587444"/>
            <a:ext cx="387832" cy="454476"/>
          </a:xfrm>
          <a:custGeom>
            <a:avLst/>
            <a:gdLst>
              <a:gd name="T0" fmla="*/ 10158 w 13827"/>
              <a:gd name="T1" fmla="*/ 69 h 16203"/>
              <a:gd name="T2" fmla="*/ 13819 w 13827"/>
              <a:gd name="T3" fmla="*/ 4071 h 16203"/>
              <a:gd name="T4" fmla="*/ 13804 w 13827"/>
              <a:gd name="T5" fmla="*/ 13394 h 16203"/>
              <a:gd name="T6" fmla="*/ 13681 w 13827"/>
              <a:gd name="T7" fmla="*/ 13567 h 16203"/>
              <a:gd name="T8" fmla="*/ 13482 w 13827"/>
              <a:gd name="T9" fmla="*/ 13618 h 16203"/>
              <a:gd name="T10" fmla="*/ 13290 w 13827"/>
              <a:gd name="T11" fmla="*/ 13520 h 16203"/>
              <a:gd name="T12" fmla="*/ 13212 w 13827"/>
              <a:gd name="T13" fmla="*/ 13319 h 16203"/>
              <a:gd name="T14" fmla="*/ 4308 w 13827"/>
              <a:gd name="T15" fmla="*/ 548 h 16203"/>
              <a:gd name="T16" fmla="*/ 4185 w 13827"/>
              <a:gd name="T17" fmla="*/ 375 h 16203"/>
              <a:gd name="T18" fmla="*/ 4206 w 13827"/>
              <a:gd name="T19" fmla="*/ 170 h 16203"/>
              <a:gd name="T20" fmla="*/ 4359 w 13827"/>
              <a:gd name="T21" fmla="*/ 23 h 16203"/>
              <a:gd name="T22" fmla="*/ 7377 w 13827"/>
              <a:gd name="T23" fmla="*/ 6025 h 16203"/>
              <a:gd name="T24" fmla="*/ 7730 w 13827"/>
              <a:gd name="T25" fmla="*/ 6618 h 16203"/>
              <a:gd name="T26" fmla="*/ 11153 w 13827"/>
              <a:gd name="T27" fmla="*/ 15404 h 16203"/>
              <a:gd name="T28" fmla="*/ 10944 w 13827"/>
              <a:gd name="T29" fmla="*/ 15941 h 16203"/>
              <a:gd name="T30" fmla="*/ 10434 w 13827"/>
              <a:gd name="T31" fmla="*/ 16199 h 16203"/>
              <a:gd name="T32" fmla="*/ 354 w 13827"/>
              <a:gd name="T33" fmla="*/ 16066 h 16203"/>
              <a:gd name="T34" fmla="*/ 25 w 13827"/>
              <a:gd name="T35" fmla="*/ 15602 h 16203"/>
              <a:gd name="T36" fmla="*/ 79 w 13827"/>
              <a:gd name="T37" fmla="*/ 3352 h 16203"/>
              <a:gd name="T38" fmla="*/ 490 w 13827"/>
              <a:gd name="T39" fmla="*/ 2961 h 16203"/>
              <a:gd name="T40" fmla="*/ 9054 w 13827"/>
              <a:gd name="T41" fmla="*/ 8752 h 16203"/>
              <a:gd name="T42" fmla="*/ 9328 w 13827"/>
              <a:gd name="T43" fmla="*/ 8944 h 16203"/>
              <a:gd name="T44" fmla="*/ 9406 w 13827"/>
              <a:gd name="T45" fmla="*/ 9255 h 16203"/>
              <a:gd name="T46" fmla="*/ 9254 w 13827"/>
              <a:gd name="T47" fmla="*/ 9556 h 16203"/>
              <a:gd name="T48" fmla="*/ 8937 w 13827"/>
              <a:gd name="T49" fmla="*/ 9678 h 16203"/>
              <a:gd name="T50" fmla="*/ 1916 w 13827"/>
              <a:gd name="T51" fmla="*/ 9571 h 16203"/>
              <a:gd name="T52" fmla="*/ 1750 w 13827"/>
              <a:gd name="T53" fmla="*/ 9279 h 16203"/>
              <a:gd name="T54" fmla="*/ 1813 w 13827"/>
              <a:gd name="T55" fmla="*/ 8963 h 16203"/>
              <a:gd name="T56" fmla="*/ 2076 w 13827"/>
              <a:gd name="T57" fmla="*/ 8758 h 16203"/>
              <a:gd name="T58" fmla="*/ 9099 w 13827"/>
              <a:gd name="T59" fmla="*/ 12305 h 16203"/>
              <a:gd name="T60" fmla="*/ 9352 w 13827"/>
              <a:gd name="T61" fmla="*/ 12524 h 16203"/>
              <a:gd name="T62" fmla="*/ 9399 w 13827"/>
              <a:gd name="T63" fmla="*/ 12843 h 16203"/>
              <a:gd name="T64" fmla="*/ 9219 w 13827"/>
              <a:gd name="T65" fmla="*/ 13125 h 16203"/>
              <a:gd name="T66" fmla="*/ 2192 w 13827"/>
              <a:gd name="T67" fmla="*/ 13219 h 16203"/>
              <a:gd name="T68" fmla="*/ 1883 w 13827"/>
              <a:gd name="T69" fmla="*/ 13081 h 16203"/>
              <a:gd name="T70" fmla="*/ 1745 w 13827"/>
              <a:gd name="T71" fmla="*/ 12772 h 16203"/>
              <a:gd name="T72" fmla="*/ 1838 w 13827"/>
              <a:gd name="T73" fmla="*/ 12466 h 16203"/>
              <a:gd name="T74" fmla="*/ 2121 w 13827"/>
              <a:gd name="T75" fmla="*/ 12286 h 16203"/>
              <a:gd name="T76" fmla="*/ 9142 w 13827"/>
              <a:gd name="T77" fmla="*/ 10553 h 16203"/>
              <a:gd name="T78" fmla="*/ 9372 w 13827"/>
              <a:gd name="T79" fmla="*/ 10794 h 16203"/>
              <a:gd name="T80" fmla="*/ 9387 w 13827"/>
              <a:gd name="T81" fmla="*/ 11117 h 16203"/>
              <a:gd name="T82" fmla="*/ 9181 w 13827"/>
              <a:gd name="T83" fmla="*/ 11381 h 16203"/>
              <a:gd name="T84" fmla="*/ 2144 w 13827"/>
              <a:gd name="T85" fmla="*/ 11443 h 16203"/>
              <a:gd name="T86" fmla="*/ 1852 w 13827"/>
              <a:gd name="T87" fmla="*/ 11277 h 16203"/>
              <a:gd name="T88" fmla="*/ 1745 w 13827"/>
              <a:gd name="T89" fmla="*/ 10978 h 16203"/>
              <a:gd name="T90" fmla="*/ 1867 w 13827"/>
              <a:gd name="T91" fmla="*/ 10662 h 16203"/>
              <a:gd name="T92" fmla="*/ 2169 w 13827"/>
              <a:gd name="T93" fmla="*/ 10509 h 16203"/>
              <a:gd name="T94" fmla="*/ 8222 w 13827"/>
              <a:gd name="T95" fmla="*/ 6146 h 16203"/>
              <a:gd name="T96" fmla="*/ 7945 w 13827"/>
              <a:gd name="T97" fmla="*/ 5793 h 16203"/>
              <a:gd name="T98" fmla="*/ 8789 w 13827"/>
              <a:gd name="T99" fmla="*/ 1552 h 16203"/>
              <a:gd name="T100" fmla="*/ 12478 w 13827"/>
              <a:gd name="T101" fmla="*/ 5426 h 16203"/>
              <a:gd name="T102" fmla="*/ 12561 w 13827"/>
              <a:gd name="T103" fmla="*/ 5753 h 16203"/>
              <a:gd name="T104" fmla="*/ 12503 w 13827"/>
              <a:gd name="T105" fmla="*/ 15028 h 16203"/>
              <a:gd name="T106" fmla="*/ 12330 w 13827"/>
              <a:gd name="T107" fmla="*/ 15151 h 16203"/>
              <a:gd name="T108" fmla="*/ 12125 w 13827"/>
              <a:gd name="T109" fmla="*/ 15131 h 16203"/>
              <a:gd name="T110" fmla="*/ 11978 w 13827"/>
              <a:gd name="T111" fmla="*/ 14977 h 16203"/>
              <a:gd name="T112" fmla="*/ 3157 w 13827"/>
              <a:gd name="T113" fmla="*/ 2135 h 16203"/>
              <a:gd name="T114" fmla="*/ 2977 w 13827"/>
              <a:gd name="T115" fmla="*/ 2020 h 16203"/>
              <a:gd name="T116" fmla="*/ 2917 w 13827"/>
              <a:gd name="T117" fmla="*/ 1826 h 16203"/>
              <a:gd name="T118" fmla="*/ 3006 w 13827"/>
              <a:gd name="T119" fmla="*/ 1629 h 16203"/>
              <a:gd name="T120" fmla="*/ 3202 w 13827"/>
              <a:gd name="T121" fmla="*/ 1542 h 16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27" h="16203">
                <a:moveTo>
                  <a:pt x="4475" y="0"/>
                </a:moveTo>
                <a:lnTo>
                  <a:pt x="9966" y="0"/>
                </a:lnTo>
                <a:lnTo>
                  <a:pt x="9984" y="0"/>
                </a:lnTo>
                <a:lnTo>
                  <a:pt x="10000" y="2"/>
                </a:lnTo>
                <a:lnTo>
                  <a:pt x="10016" y="4"/>
                </a:lnTo>
                <a:lnTo>
                  <a:pt x="10032" y="7"/>
                </a:lnTo>
                <a:lnTo>
                  <a:pt x="10047" y="11"/>
                </a:lnTo>
                <a:lnTo>
                  <a:pt x="10063" y="16"/>
                </a:lnTo>
                <a:lnTo>
                  <a:pt x="10078" y="21"/>
                </a:lnTo>
                <a:lnTo>
                  <a:pt x="10092" y="27"/>
                </a:lnTo>
                <a:lnTo>
                  <a:pt x="10106" y="34"/>
                </a:lnTo>
                <a:lnTo>
                  <a:pt x="10119" y="43"/>
                </a:lnTo>
                <a:lnTo>
                  <a:pt x="10133" y="51"/>
                </a:lnTo>
                <a:lnTo>
                  <a:pt x="10146" y="60"/>
                </a:lnTo>
                <a:lnTo>
                  <a:pt x="10158" y="69"/>
                </a:lnTo>
                <a:lnTo>
                  <a:pt x="10169" y="79"/>
                </a:lnTo>
                <a:lnTo>
                  <a:pt x="10181" y="90"/>
                </a:lnTo>
                <a:lnTo>
                  <a:pt x="10191" y="101"/>
                </a:lnTo>
                <a:lnTo>
                  <a:pt x="10202" y="110"/>
                </a:lnTo>
                <a:lnTo>
                  <a:pt x="10211" y="119"/>
                </a:lnTo>
                <a:lnTo>
                  <a:pt x="13722" y="3867"/>
                </a:lnTo>
                <a:lnTo>
                  <a:pt x="13737" y="3885"/>
                </a:lnTo>
                <a:lnTo>
                  <a:pt x="13751" y="3904"/>
                </a:lnTo>
                <a:lnTo>
                  <a:pt x="13764" y="3925"/>
                </a:lnTo>
                <a:lnTo>
                  <a:pt x="13776" y="3947"/>
                </a:lnTo>
                <a:lnTo>
                  <a:pt x="13786" y="3971"/>
                </a:lnTo>
                <a:lnTo>
                  <a:pt x="13797" y="3995"/>
                </a:lnTo>
                <a:lnTo>
                  <a:pt x="13806" y="4020"/>
                </a:lnTo>
                <a:lnTo>
                  <a:pt x="13813" y="4046"/>
                </a:lnTo>
                <a:lnTo>
                  <a:pt x="13819" y="4071"/>
                </a:lnTo>
                <a:lnTo>
                  <a:pt x="13823" y="4096"/>
                </a:lnTo>
                <a:lnTo>
                  <a:pt x="13826" y="4121"/>
                </a:lnTo>
                <a:lnTo>
                  <a:pt x="13827" y="4145"/>
                </a:lnTo>
                <a:lnTo>
                  <a:pt x="13826" y="4168"/>
                </a:lnTo>
                <a:lnTo>
                  <a:pt x="13824" y="4191"/>
                </a:lnTo>
                <a:lnTo>
                  <a:pt x="13822" y="4201"/>
                </a:lnTo>
                <a:lnTo>
                  <a:pt x="13820" y="4211"/>
                </a:lnTo>
                <a:lnTo>
                  <a:pt x="13817" y="4221"/>
                </a:lnTo>
                <a:lnTo>
                  <a:pt x="13813" y="4230"/>
                </a:lnTo>
                <a:lnTo>
                  <a:pt x="13813" y="13319"/>
                </a:lnTo>
                <a:lnTo>
                  <a:pt x="13813" y="13334"/>
                </a:lnTo>
                <a:lnTo>
                  <a:pt x="13812" y="13349"/>
                </a:lnTo>
                <a:lnTo>
                  <a:pt x="13810" y="13364"/>
                </a:lnTo>
                <a:lnTo>
                  <a:pt x="13807" y="13380"/>
                </a:lnTo>
                <a:lnTo>
                  <a:pt x="13804" y="13394"/>
                </a:lnTo>
                <a:lnTo>
                  <a:pt x="13800" y="13408"/>
                </a:lnTo>
                <a:lnTo>
                  <a:pt x="13795" y="13422"/>
                </a:lnTo>
                <a:lnTo>
                  <a:pt x="13789" y="13435"/>
                </a:lnTo>
                <a:lnTo>
                  <a:pt x="13783" y="13448"/>
                </a:lnTo>
                <a:lnTo>
                  <a:pt x="13776" y="13462"/>
                </a:lnTo>
                <a:lnTo>
                  <a:pt x="13769" y="13474"/>
                </a:lnTo>
                <a:lnTo>
                  <a:pt x="13762" y="13486"/>
                </a:lnTo>
                <a:lnTo>
                  <a:pt x="13753" y="13498"/>
                </a:lnTo>
                <a:lnTo>
                  <a:pt x="13745" y="13509"/>
                </a:lnTo>
                <a:lnTo>
                  <a:pt x="13735" y="13520"/>
                </a:lnTo>
                <a:lnTo>
                  <a:pt x="13725" y="13531"/>
                </a:lnTo>
                <a:lnTo>
                  <a:pt x="13714" y="13541"/>
                </a:lnTo>
                <a:lnTo>
                  <a:pt x="13703" y="13550"/>
                </a:lnTo>
                <a:lnTo>
                  <a:pt x="13692" y="13559"/>
                </a:lnTo>
                <a:lnTo>
                  <a:pt x="13681" y="13567"/>
                </a:lnTo>
                <a:lnTo>
                  <a:pt x="13669" y="13575"/>
                </a:lnTo>
                <a:lnTo>
                  <a:pt x="13656" y="13582"/>
                </a:lnTo>
                <a:lnTo>
                  <a:pt x="13642" y="13589"/>
                </a:lnTo>
                <a:lnTo>
                  <a:pt x="13629" y="13595"/>
                </a:lnTo>
                <a:lnTo>
                  <a:pt x="13616" y="13600"/>
                </a:lnTo>
                <a:lnTo>
                  <a:pt x="13602" y="13605"/>
                </a:lnTo>
                <a:lnTo>
                  <a:pt x="13588" y="13610"/>
                </a:lnTo>
                <a:lnTo>
                  <a:pt x="13573" y="13613"/>
                </a:lnTo>
                <a:lnTo>
                  <a:pt x="13558" y="13616"/>
                </a:lnTo>
                <a:lnTo>
                  <a:pt x="13544" y="13618"/>
                </a:lnTo>
                <a:lnTo>
                  <a:pt x="13529" y="13619"/>
                </a:lnTo>
                <a:lnTo>
                  <a:pt x="13513" y="13619"/>
                </a:lnTo>
                <a:lnTo>
                  <a:pt x="13513" y="13619"/>
                </a:lnTo>
                <a:lnTo>
                  <a:pt x="13497" y="13619"/>
                </a:lnTo>
                <a:lnTo>
                  <a:pt x="13482" y="13618"/>
                </a:lnTo>
                <a:lnTo>
                  <a:pt x="13467" y="13616"/>
                </a:lnTo>
                <a:lnTo>
                  <a:pt x="13453" y="13613"/>
                </a:lnTo>
                <a:lnTo>
                  <a:pt x="13438" y="13610"/>
                </a:lnTo>
                <a:lnTo>
                  <a:pt x="13424" y="13605"/>
                </a:lnTo>
                <a:lnTo>
                  <a:pt x="13410" y="13600"/>
                </a:lnTo>
                <a:lnTo>
                  <a:pt x="13396" y="13595"/>
                </a:lnTo>
                <a:lnTo>
                  <a:pt x="13383" y="13589"/>
                </a:lnTo>
                <a:lnTo>
                  <a:pt x="13371" y="13582"/>
                </a:lnTo>
                <a:lnTo>
                  <a:pt x="13357" y="13575"/>
                </a:lnTo>
                <a:lnTo>
                  <a:pt x="13345" y="13567"/>
                </a:lnTo>
                <a:lnTo>
                  <a:pt x="13333" y="13559"/>
                </a:lnTo>
                <a:lnTo>
                  <a:pt x="13322" y="13550"/>
                </a:lnTo>
                <a:lnTo>
                  <a:pt x="13312" y="13541"/>
                </a:lnTo>
                <a:lnTo>
                  <a:pt x="13301" y="13531"/>
                </a:lnTo>
                <a:lnTo>
                  <a:pt x="13290" y="13520"/>
                </a:lnTo>
                <a:lnTo>
                  <a:pt x="13281" y="13509"/>
                </a:lnTo>
                <a:lnTo>
                  <a:pt x="13272" y="13498"/>
                </a:lnTo>
                <a:lnTo>
                  <a:pt x="13264" y="13486"/>
                </a:lnTo>
                <a:lnTo>
                  <a:pt x="13256" y="13474"/>
                </a:lnTo>
                <a:lnTo>
                  <a:pt x="13249" y="13462"/>
                </a:lnTo>
                <a:lnTo>
                  <a:pt x="13243" y="13448"/>
                </a:lnTo>
                <a:lnTo>
                  <a:pt x="13237" y="13435"/>
                </a:lnTo>
                <a:lnTo>
                  <a:pt x="13231" y="13422"/>
                </a:lnTo>
                <a:lnTo>
                  <a:pt x="13226" y="13408"/>
                </a:lnTo>
                <a:lnTo>
                  <a:pt x="13222" y="13394"/>
                </a:lnTo>
                <a:lnTo>
                  <a:pt x="13218" y="13380"/>
                </a:lnTo>
                <a:lnTo>
                  <a:pt x="13216" y="13364"/>
                </a:lnTo>
                <a:lnTo>
                  <a:pt x="13214" y="13349"/>
                </a:lnTo>
                <a:lnTo>
                  <a:pt x="13213" y="13334"/>
                </a:lnTo>
                <a:lnTo>
                  <a:pt x="13212" y="13319"/>
                </a:lnTo>
                <a:lnTo>
                  <a:pt x="13212" y="4201"/>
                </a:lnTo>
                <a:lnTo>
                  <a:pt x="9838" y="600"/>
                </a:lnTo>
                <a:lnTo>
                  <a:pt x="4475" y="600"/>
                </a:lnTo>
                <a:lnTo>
                  <a:pt x="4460" y="600"/>
                </a:lnTo>
                <a:lnTo>
                  <a:pt x="4445" y="598"/>
                </a:lnTo>
                <a:lnTo>
                  <a:pt x="4430" y="596"/>
                </a:lnTo>
                <a:lnTo>
                  <a:pt x="4416" y="593"/>
                </a:lnTo>
                <a:lnTo>
                  <a:pt x="4401" y="590"/>
                </a:lnTo>
                <a:lnTo>
                  <a:pt x="4387" y="586"/>
                </a:lnTo>
                <a:lnTo>
                  <a:pt x="4373" y="581"/>
                </a:lnTo>
                <a:lnTo>
                  <a:pt x="4359" y="576"/>
                </a:lnTo>
                <a:lnTo>
                  <a:pt x="4346" y="570"/>
                </a:lnTo>
                <a:lnTo>
                  <a:pt x="4333" y="563"/>
                </a:lnTo>
                <a:lnTo>
                  <a:pt x="4320" y="556"/>
                </a:lnTo>
                <a:lnTo>
                  <a:pt x="4308" y="548"/>
                </a:lnTo>
                <a:lnTo>
                  <a:pt x="4297" y="540"/>
                </a:lnTo>
                <a:lnTo>
                  <a:pt x="4285" y="531"/>
                </a:lnTo>
                <a:lnTo>
                  <a:pt x="4275" y="522"/>
                </a:lnTo>
                <a:lnTo>
                  <a:pt x="4263" y="511"/>
                </a:lnTo>
                <a:lnTo>
                  <a:pt x="4254" y="501"/>
                </a:lnTo>
                <a:lnTo>
                  <a:pt x="4244" y="490"/>
                </a:lnTo>
                <a:lnTo>
                  <a:pt x="4235" y="479"/>
                </a:lnTo>
                <a:lnTo>
                  <a:pt x="4227" y="467"/>
                </a:lnTo>
                <a:lnTo>
                  <a:pt x="4219" y="455"/>
                </a:lnTo>
                <a:lnTo>
                  <a:pt x="4212" y="443"/>
                </a:lnTo>
                <a:lnTo>
                  <a:pt x="4206" y="429"/>
                </a:lnTo>
                <a:lnTo>
                  <a:pt x="4200" y="416"/>
                </a:lnTo>
                <a:lnTo>
                  <a:pt x="4193" y="403"/>
                </a:lnTo>
                <a:lnTo>
                  <a:pt x="4189" y="389"/>
                </a:lnTo>
                <a:lnTo>
                  <a:pt x="4185" y="375"/>
                </a:lnTo>
                <a:lnTo>
                  <a:pt x="4181" y="361"/>
                </a:lnTo>
                <a:lnTo>
                  <a:pt x="4179" y="345"/>
                </a:lnTo>
                <a:lnTo>
                  <a:pt x="4177" y="330"/>
                </a:lnTo>
                <a:lnTo>
                  <a:pt x="4176" y="315"/>
                </a:lnTo>
                <a:lnTo>
                  <a:pt x="4175" y="300"/>
                </a:lnTo>
                <a:lnTo>
                  <a:pt x="4175" y="300"/>
                </a:lnTo>
                <a:lnTo>
                  <a:pt x="4176" y="285"/>
                </a:lnTo>
                <a:lnTo>
                  <a:pt x="4177" y="269"/>
                </a:lnTo>
                <a:lnTo>
                  <a:pt x="4179" y="254"/>
                </a:lnTo>
                <a:lnTo>
                  <a:pt x="4181" y="240"/>
                </a:lnTo>
                <a:lnTo>
                  <a:pt x="4185" y="225"/>
                </a:lnTo>
                <a:lnTo>
                  <a:pt x="4189" y="211"/>
                </a:lnTo>
                <a:lnTo>
                  <a:pt x="4193" y="196"/>
                </a:lnTo>
                <a:lnTo>
                  <a:pt x="4200" y="183"/>
                </a:lnTo>
                <a:lnTo>
                  <a:pt x="4206" y="170"/>
                </a:lnTo>
                <a:lnTo>
                  <a:pt x="4212" y="157"/>
                </a:lnTo>
                <a:lnTo>
                  <a:pt x="4219" y="145"/>
                </a:lnTo>
                <a:lnTo>
                  <a:pt x="4227" y="133"/>
                </a:lnTo>
                <a:lnTo>
                  <a:pt x="4235" y="121"/>
                </a:lnTo>
                <a:lnTo>
                  <a:pt x="4244" y="109"/>
                </a:lnTo>
                <a:lnTo>
                  <a:pt x="4254" y="98"/>
                </a:lnTo>
                <a:lnTo>
                  <a:pt x="4263" y="88"/>
                </a:lnTo>
                <a:lnTo>
                  <a:pt x="4275" y="78"/>
                </a:lnTo>
                <a:lnTo>
                  <a:pt x="4285" y="69"/>
                </a:lnTo>
                <a:lnTo>
                  <a:pt x="4297" y="60"/>
                </a:lnTo>
                <a:lnTo>
                  <a:pt x="4308" y="52"/>
                </a:lnTo>
                <a:lnTo>
                  <a:pt x="4320" y="44"/>
                </a:lnTo>
                <a:lnTo>
                  <a:pt x="4333" y="36"/>
                </a:lnTo>
                <a:lnTo>
                  <a:pt x="4346" y="29"/>
                </a:lnTo>
                <a:lnTo>
                  <a:pt x="4359" y="23"/>
                </a:lnTo>
                <a:lnTo>
                  <a:pt x="4373" y="18"/>
                </a:lnTo>
                <a:lnTo>
                  <a:pt x="4387" y="13"/>
                </a:lnTo>
                <a:lnTo>
                  <a:pt x="4401" y="9"/>
                </a:lnTo>
                <a:lnTo>
                  <a:pt x="4416" y="6"/>
                </a:lnTo>
                <a:lnTo>
                  <a:pt x="4430" y="3"/>
                </a:lnTo>
                <a:lnTo>
                  <a:pt x="4445" y="2"/>
                </a:lnTo>
                <a:lnTo>
                  <a:pt x="4460" y="0"/>
                </a:lnTo>
                <a:lnTo>
                  <a:pt x="4475" y="0"/>
                </a:lnTo>
                <a:close/>
                <a:moveTo>
                  <a:pt x="800" y="2898"/>
                </a:moveTo>
                <a:lnTo>
                  <a:pt x="7350" y="2898"/>
                </a:lnTo>
                <a:lnTo>
                  <a:pt x="7350" y="5781"/>
                </a:lnTo>
                <a:lnTo>
                  <a:pt x="7353" y="5846"/>
                </a:lnTo>
                <a:lnTo>
                  <a:pt x="7359" y="5908"/>
                </a:lnTo>
                <a:lnTo>
                  <a:pt x="7367" y="5968"/>
                </a:lnTo>
                <a:lnTo>
                  <a:pt x="7377" y="6025"/>
                </a:lnTo>
                <a:lnTo>
                  <a:pt x="7388" y="6080"/>
                </a:lnTo>
                <a:lnTo>
                  <a:pt x="7401" y="6133"/>
                </a:lnTo>
                <a:lnTo>
                  <a:pt x="7416" y="6183"/>
                </a:lnTo>
                <a:lnTo>
                  <a:pt x="7432" y="6231"/>
                </a:lnTo>
                <a:lnTo>
                  <a:pt x="7451" y="6278"/>
                </a:lnTo>
                <a:lnTo>
                  <a:pt x="7471" y="6321"/>
                </a:lnTo>
                <a:lnTo>
                  <a:pt x="7493" y="6363"/>
                </a:lnTo>
                <a:lnTo>
                  <a:pt x="7517" y="6402"/>
                </a:lnTo>
                <a:lnTo>
                  <a:pt x="7542" y="6440"/>
                </a:lnTo>
                <a:lnTo>
                  <a:pt x="7569" y="6475"/>
                </a:lnTo>
                <a:lnTo>
                  <a:pt x="7598" y="6508"/>
                </a:lnTo>
                <a:lnTo>
                  <a:pt x="7628" y="6538"/>
                </a:lnTo>
                <a:lnTo>
                  <a:pt x="7661" y="6567"/>
                </a:lnTo>
                <a:lnTo>
                  <a:pt x="7694" y="6594"/>
                </a:lnTo>
                <a:lnTo>
                  <a:pt x="7730" y="6618"/>
                </a:lnTo>
                <a:lnTo>
                  <a:pt x="7767" y="6640"/>
                </a:lnTo>
                <a:lnTo>
                  <a:pt x="7806" y="6660"/>
                </a:lnTo>
                <a:lnTo>
                  <a:pt x="7846" y="6679"/>
                </a:lnTo>
                <a:lnTo>
                  <a:pt x="7888" y="6695"/>
                </a:lnTo>
                <a:lnTo>
                  <a:pt x="7931" y="6709"/>
                </a:lnTo>
                <a:lnTo>
                  <a:pt x="7977" y="6722"/>
                </a:lnTo>
                <a:lnTo>
                  <a:pt x="8024" y="6732"/>
                </a:lnTo>
                <a:lnTo>
                  <a:pt x="8072" y="6740"/>
                </a:lnTo>
                <a:lnTo>
                  <a:pt x="8122" y="6747"/>
                </a:lnTo>
                <a:lnTo>
                  <a:pt x="8173" y="6751"/>
                </a:lnTo>
                <a:lnTo>
                  <a:pt x="8226" y="6754"/>
                </a:lnTo>
                <a:lnTo>
                  <a:pt x="8280" y="6754"/>
                </a:lnTo>
                <a:lnTo>
                  <a:pt x="8336" y="6753"/>
                </a:lnTo>
                <a:lnTo>
                  <a:pt x="11153" y="6753"/>
                </a:lnTo>
                <a:lnTo>
                  <a:pt x="11153" y="15404"/>
                </a:lnTo>
                <a:lnTo>
                  <a:pt x="11152" y="15444"/>
                </a:lnTo>
                <a:lnTo>
                  <a:pt x="11149" y="15485"/>
                </a:lnTo>
                <a:lnTo>
                  <a:pt x="11144" y="15524"/>
                </a:lnTo>
                <a:lnTo>
                  <a:pt x="11137" y="15564"/>
                </a:lnTo>
                <a:lnTo>
                  <a:pt x="11128" y="15602"/>
                </a:lnTo>
                <a:lnTo>
                  <a:pt x="11118" y="15641"/>
                </a:lnTo>
                <a:lnTo>
                  <a:pt x="11104" y="15677"/>
                </a:lnTo>
                <a:lnTo>
                  <a:pt x="11090" y="15714"/>
                </a:lnTo>
                <a:lnTo>
                  <a:pt x="11074" y="15749"/>
                </a:lnTo>
                <a:lnTo>
                  <a:pt x="11057" y="15784"/>
                </a:lnTo>
                <a:lnTo>
                  <a:pt x="11036" y="15817"/>
                </a:lnTo>
                <a:lnTo>
                  <a:pt x="11016" y="15850"/>
                </a:lnTo>
                <a:lnTo>
                  <a:pt x="10994" y="15881"/>
                </a:lnTo>
                <a:lnTo>
                  <a:pt x="10969" y="15911"/>
                </a:lnTo>
                <a:lnTo>
                  <a:pt x="10944" y="15941"/>
                </a:lnTo>
                <a:lnTo>
                  <a:pt x="10918" y="15968"/>
                </a:lnTo>
                <a:lnTo>
                  <a:pt x="10890" y="15994"/>
                </a:lnTo>
                <a:lnTo>
                  <a:pt x="10861" y="16020"/>
                </a:lnTo>
                <a:lnTo>
                  <a:pt x="10831" y="16044"/>
                </a:lnTo>
                <a:lnTo>
                  <a:pt x="10799" y="16066"/>
                </a:lnTo>
                <a:lnTo>
                  <a:pt x="10767" y="16087"/>
                </a:lnTo>
                <a:lnTo>
                  <a:pt x="10733" y="16106"/>
                </a:lnTo>
                <a:lnTo>
                  <a:pt x="10699" y="16124"/>
                </a:lnTo>
                <a:lnTo>
                  <a:pt x="10663" y="16140"/>
                </a:lnTo>
                <a:lnTo>
                  <a:pt x="10628" y="16154"/>
                </a:lnTo>
                <a:lnTo>
                  <a:pt x="10590" y="16167"/>
                </a:lnTo>
                <a:lnTo>
                  <a:pt x="10552" y="16178"/>
                </a:lnTo>
                <a:lnTo>
                  <a:pt x="10513" y="16187"/>
                </a:lnTo>
                <a:lnTo>
                  <a:pt x="10474" y="16194"/>
                </a:lnTo>
                <a:lnTo>
                  <a:pt x="10434" y="16199"/>
                </a:lnTo>
                <a:lnTo>
                  <a:pt x="10393" y="16202"/>
                </a:lnTo>
                <a:lnTo>
                  <a:pt x="10353" y="16203"/>
                </a:lnTo>
                <a:lnTo>
                  <a:pt x="800" y="16203"/>
                </a:lnTo>
                <a:lnTo>
                  <a:pt x="760" y="16202"/>
                </a:lnTo>
                <a:lnTo>
                  <a:pt x="719" y="16199"/>
                </a:lnTo>
                <a:lnTo>
                  <a:pt x="680" y="16194"/>
                </a:lnTo>
                <a:lnTo>
                  <a:pt x="640" y="16187"/>
                </a:lnTo>
                <a:lnTo>
                  <a:pt x="602" y="16178"/>
                </a:lnTo>
                <a:lnTo>
                  <a:pt x="563" y="16167"/>
                </a:lnTo>
                <a:lnTo>
                  <a:pt x="526" y="16154"/>
                </a:lnTo>
                <a:lnTo>
                  <a:pt x="490" y="16140"/>
                </a:lnTo>
                <a:lnTo>
                  <a:pt x="454" y="16124"/>
                </a:lnTo>
                <a:lnTo>
                  <a:pt x="420" y="16106"/>
                </a:lnTo>
                <a:lnTo>
                  <a:pt x="386" y="16087"/>
                </a:lnTo>
                <a:lnTo>
                  <a:pt x="354" y="16066"/>
                </a:lnTo>
                <a:lnTo>
                  <a:pt x="323" y="16044"/>
                </a:lnTo>
                <a:lnTo>
                  <a:pt x="292" y="16020"/>
                </a:lnTo>
                <a:lnTo>
                  <a:pt x="263" y="15994"/>
                </a:lnTo>
                <a:lnTo>
                  <a:pt x="235" y="15968"/>
                </a:lnTo>
                <a:lnTo>
                  <a:pt x="209" y="15941"/>
                </a:lnTo>
                <a:lnTo>
                  <a:pt x="184" y="15911"/>
                </a:lnTo>
                <a:lnTo>
                  <a:pt x="159" y="15881"/>
                </a:lnTo>
                <a:lnTo>
                  <a:pt x="137" y="15850"/>
                </a:lnTo>
                <a:lnTo>
                  <a:pt x="117" y="15817"/>
                </a:lnTo>
                <a:lnTo>
                  <a:pt x="97" y="15784"/>
                </a:lnTo>
                <a:lnTo>
                  <a:pt x="79" y="15749"/>
                </a:lnTo>
                <a:lnTo>
                  <a:pt x="63" y="15714"/>
                </a:lnTo>
                <a:lnTo>
                  <a:pt x="49" y="15677"/>
                </a:lnTo>
                <a:lnTo>
                  <a:pt x="37" y="15641"/>
                </a:lnTo>
                <a:lnTo>
                  <a:pt x="25" y="15602"/>
                </a:lnTo>
                <a:lnTo>
                  <a:pt x="16" y="15564"/>
                </a:lnTo>
                <a:lnTo>
                  <a:pt x="9" y="15524"/>
                </a:lnTo>
                <a:lnTo>
                  <a:pt x="4" y="15485"/>
                </a:lnTo>
                <a:lnTo>
                  <a:pt x="1" y="15444"/>
                </a:lnTo>
                <a:lnTo>
                  <a:pt x="0" y="15404"/>
                </a:lnTo>
                <a:lnTo>
                  <a:pt x="0" y="3697"/>
                </a:lnTo>
                <a:lnTo>
                  <a:pt x="1" y="3657"/>
                </a:lnTo>
                <a:lnTo>
                  <a:pt x="4" y="3616"/>
                </a:lnTo>
                <a:lnTo>
                  <a:pt x="9" y="3577"/>
                </a:lnTo>
                <a:lnTo>
                  <a:pt x="16" y="3537"/>
                </a:lnTo>
                <a:lnTo>
                  <a:pt x="25" y="3499"/>
                </a:lnTo>
                <a:lnTo>
                  <a:pt x="37" y="3460"/>
                </a:lnTo>
                <a:lnTo>
                  <a:pt x="49" y="3424"/>
                </a:lnTo>
                <a:lnTo>
                  <a:pt x="63" y="3387"/>
                </a:lnTo>
                <a:lnTo>
                  <a:pt x="79" y="3352"/>
                </a:lnTo>
                <a:lnTo>
                  <a:pt x="97" y="3318"/>
                </a:lnTo>
                <a:lnTo>
                  <a:pt x="117" y="3284"/>
                </a:lnTo>
                <a:lnTo>
                  <a:pt x="137" y="3252"/>
                </a:lnTo>
                <a:lnTo>
                  <a:pt x="159" y="3220"/>
                </a:lnTo>
                <a:lnTo>
                  <a:pt x="184" y="3190"/>
                </a:lnTo>
                <a:lnTo>
                  <a:pt x="209" y="3161"/>
                </a:lnTo>
                <a:lnTo>
                  <a:pt x="235" y="3133"/>
                </a:lnTo>
                <a:lnTo>
                  <a:pt x="263" y="3107"/>
                </a:lnTo>
                <a:lnTo>
                  <a:pt x="292" y="3082"/>
                </a:lnTo>
                <a:lnTo>
                  <a:pt x="323" y="3057"/>
                </a:lnTo>
                <a:lnTo>
                  <a:pt x="354" y="3035"/>
                </a:lnTo>
                <a:lnTo>
                  <a:pt x="386" y="3015"/>
                </a:lnTo>
                <a:lnTo>
                  <a:pt x="420" y="2996"/>
                </a:lnTo>
                <a:lnTo>
                  <a:pt x="454" y="2977"/>
                </a:lnTo>
                <a:lnTo>
                  <a:pt x="490" y="2961"/>
                </a:lnTo>
                <a:lnTo>
                  <a:pt x="526" y="2947"/>
                </a:lnTo>
                <a:lnTo>
                  <a:pt x="563" y="2935"/>
                </a:lnTo>
                <a:lnTo>
                  <a:pt x="602" y="2924"/>
                </a:lnTo>
                <a:lnTo>
                  <a:pt x="640" y="2915"/>
                </a:lnTo>
                <a:lnTo>
                  <a:pt x="680" y="2907"/>
                </a:lnTo>
                <a:lnTo>
                  <a:pt x="719" y="2902"/>
                </a:lnTo>
                <a:lnTo>
                  <a:pt x="760" y="2899"/>
                </a:lnTo>
                <a:lnTo>
                  <a:pt x="800" y="2898"/>
                </a:lnTo>
                <a:close/>
                <a:moveTo>
                  <a:pt x="2216" y="8736"/>
                </a:moveTo>
                <a:lnTo>
                  <a:pt x="8937" y="8736"/>
                </a:lnTo>
                <a:lnTo>
                  <a:pt x="8961" y="8736"/>
                </a:lnTo>
                <a:lnTo>
                  <a:pt x="8985" y="8738"/>
                </a:lnTo>
                <a:lnTo>
                  <a:pt x="9009" y="8742"/>
                </a:lnTo>
                <a:lnTo>
                  <a:pt x="9032" y="8746"/>
                </a:lnTo>
                <a:lnTo>
                  <a:pt x="9054" y="8752"/>
                </a:lnTo>
                <a:lnTo>
                  <a:pt x="9077" y="8758"/>
                </a:lnTo>
                <a:lnTo>
                  <a:pt x="9099" y="8765"/>
                </a:lnTo>
                <a:lnTo>
                  <a:pt x="9120" y="8774"/>
                </a:lnTo>
                <a:lnTo>
                  <a:pt x="9142" y="8783"/>
                </a:lnTo>
                <a:lnTo>
                  <a:pt x="9162" y="8793"/>
                </a:lnTo>
                <a:lnTo>
                  <a:pt x="9181" y="8804"/>
                </a:lnTo>
                <a:lnTo>
                  <a:pt x="9200" y="8817"/>
                </a:lnTo>
                <a:lnTo>
                  <a:pt x="9219" y="8831"/>
                </a:lnTo>
                <a:lnTo>
                  <a:pt x="9237" y="8844"/>
                </a:lnTo>
                <a:lnTo>
                  <a:pt x="9254" y="8859"/>
                </a:lnTo>
                <a:lnTo>
                  <a:pt x="9270" y="8874"/>
                </a:lnTo>
                <a:lnTo>
                  <a:pt x="9286" y="8891"/>
                </a:lnTo>
                <a:lnTo>
                  <a:pt x="9301" y="8909"/>
                </a:lnTo>
                <a:lnTo>
                  <a:pt x="9315" y="8926"/>
                </a:lnTo>
                <a:lnTo>
                  <a:pt x="9328" y="8944"/>
                </a:lnTo>
                <a:lnTo>
                  <a:pt x="9340" y="8963"/>
                </a:lnTo>
                <a:lnTo>
                  <a:pt x="9352" y="8984"/>
                </a:lnTo>
                <a:lnTo>
                  <a:pt x="9362" y="9004"/>
                </a:lnTo>
                <a:lnTo>
                  <a:pt x="9372" y="9024"/>
                </a:lnTo>
                <a:lnTo>
                  <a:pt x="9380" y="9045"/>
                </a:lnTo>
                <a:lnTo>
                  <a:pt x="9387" y="9068"/>
                </a:lnTo>
                <a:lnTo>
                  <a:pt x="9394" y="9090"/>
                </a:lnTo>
                <a:lnTo>
                  <a:pt x="9399" y="9113"/>
                </a:lnTo>
                <a:lnTo>
                  <a:pt x="9403" y="9135"/>
                </a:lnTo>
                <a:lnTo>
                  <a:pt x="9406" y="9160"/>
                </a:lnTo>
                <a:lnTo>
                  <a:pt x="9408" y="9183"/>
                </a:lnTo>
                <a:lnTo>
                  <a:pt x="9408" y="9207"/>
                </a:lnTo>
                <a:lnTo>
                  <a:pt x="9408" y="9207"/>
                </a:lnTo>
                <a:lnTo>
                  <a:pt x="9408" y="9232"/>
                </a:lnTo>
                <a:lnTo>
                  <a:pt x="9406" y="9255"/>
                </a:lnTo>
                <a:lnTo>
                  <a:pt x="9403" y="9279"/>
                </a:lnTo>
                <a:lnTo>
                  <a:pt x="9399" y="9303"/>
                </a:lnTo>
                <a:lnTo>
                  <a:pt x="9394" y="9325"/>
                </a:lnTo>
                <a:lnTo>
                  <a:pt x="9387" y="9347"/>
                </a:lnTo>
                <a:lnTo>
                  <a:pt x="9380" y="9369"/>
                </a:lnTo>
                <a:lnTo>
                  <a:pt x="9372" y="9391"/>
                </a:lnTo>
                <a:lnTo>
                  <a:pt x="9362" y="9411"/>
                </a:lnTo>
                <a:lnTo>
                  <a:pt x="9352" y="9431"/>
                </a:lnTo>
                <a:lnTo>
                  <a:pt x="9340" y="9451"/>
                </a:lnTo>
                <a:lnTo>
                  <a:pt x="9328" y="9471"/>
                </a:lnTo>
                <a:lnTo>
                  <a:pt x="9315" y="9489"/>
                </a:lnTo>
                <a:lnTo>
                  <a:pt x="9301" y="9507"/>
                </a:lnTo>
                <a:lnTo>
                  <a:pt x="9286" y="9523"/>
                </a:lnTo>
                <a:lnTo>
                  <a:pt x="9270" y="9541"/>
                </a:lnTo>
                <a:lnTo>
                  <a:pt x="9254" y="9556"/>
                </a:lnTo>
                <a:lnTo>
                  <a:pt x="9237" y="9571"/>
                </a:lnTo>
                <a:lnTo>
                  <a:pt x="9219" y="9585"/>
                </a:lnTo>
                <a:lnTo>
                  <a:pt x="9200" y="9598"/>
                </a:lnTo>
                <a:lnTo>
                  <a:pt x="9181" y="9610"/>
                </a:lnTo>
                <a:lnTo>
                  <a:pt x="9162" y="9622"/>
                </a:lnTo>
                <a:lnTo>
                  <a:pt x="9142" y="9632"/>
                </a:lnTo>
                <a:lnTo>
                  <a:pt x="9120" y="9642"/>
                </a:lnTo>
                <a:lnTo>
                  <a:pt x="9099" y="9650"/>
                </a:lnTo>
                <a:lnTo>
                  <a:pt x="9077" y="9657"/>
                </a:lnTo>
                <a:lnTo>
                  <a:pt x="9054" y="9664"/>
                </a:lnTo>
                <a:lnTo>
                  <a:pt x="9032" y="9669"/>
                </a:lnTo>
                <a:lnTo>
                  <a:pt x="9009" y="9673"/>
                </a:lnTo>
                <a:lnTo>
                  <a:pt x="8985" y="9676"/>
                </a:lnTo>
                <a:lnTo>
                  <a:pt x="8961" y="9678"/>
                </a:lnTo>
                <a:lnTo>
                  <a:pt x="8937" y="9678"/>
                </a:lnTo>
                <a:lnTo>
                  <a:pt x="2216" y="9678"/>
                </a:lnTo>
                <a:lnTo>
                  <a:pt x="2192" y="9678"/>
                </a:lnTo>
                <a:lnTo>
                  <a:pt x="2169" y="9676"/>
                </a:lnTo>
                <a:lnTo>
                  <a:pt x="2144" y="9673"/>
                </a:lnTo>
                <a:lnTo>
                  <a:pt x="2121" y="9669"/>
                </a:lnTo>
                <a:lnTo>
                  <a:pt x="2099" y="9664"/>
                </a:lnTo>
                <a:lnTo>
                  <a:pt x="2076" y="9657"/>
                </a:lnTo>
                <a:lnTo>
                  <a:pt x="2054" y="9650"/>
                </a:lnTo>
                <a:lnTo>
                  <a:pt x="2033" y="9642"/>
                </a:lnTo>
                <a:lnTo>
                  <a:pt x="2013" y="9632"/>
                </a:lnTo>
                <a:lnTo>
                  <a:pt x="1992" y="9622"/>
                </a:lnTo>
                <a:lnTo>
                  <a:pt x="1972" y="9610"/>
                </a:lnTo>
                <a:lnTo>
                  <a:pt x="1953" y="9598"/>
                </a:lnTo>
                <a:lnTo>
                  <a:pt x="1934" y="9585"/>
                </a:lnTo>
                <a:lnTo>
                  <a:pt x="1916" y="9571"/>
                </a:lnTo>
                <a:lnTo>
                  <a:pt x="1900" y="9556"/>
                </a:lnTo>
                <a:lnTo>
                  <a:pt x="1883" y="9541"/>
                </a:lnTo>
                <a:lnTo>
                  <a:pt x="1867" y="9523"/>
                </a:lnTo>
                <a:lnTo>
                  <a:pt x="1852" y="9507"/>
                </a:lnTo>
                <a:lnTo>
                  <a:pt x="1838" y="9489"/>
                </a:lnTo>
                <a:lnTo>
                  <a:pt x="1825" y="9471"/>
                </a:lnTo>
                <a:lnTo>
                  <a:pt x="1813" y="9451"/>
                </a:lnTo>
                <a:lnTo>
                  <a:pt x="1802" y="9431"/>
                </a:lnTo>
                <a:lnTo>
                  <a:pt x="1791" y="9411"/>
                </a:lnTo>
                <a:lnTo>
                  <a:pt x="1781" y="9391"/>
                </a:lnTo>
                <a:lnTo>
                  <a:pt x="1773" y="9369"/>
                </a:lnTo>
                <a:lnTo>
                  <a:pt x="1766" y="9347"/>
                </a:lnTo>
                <a:lnTo>
                  <a:pt x="1759" y="9325"/>
                </a:lnTo>
                <a:lnTo>
                  <a:pt x="1754" y="9303"/>
                </a:lnTo>
                <a:lnTo>
                  <a:pt x="1750" y="9279"/>
                </a:lnTo>
                <a:lnTo>
                  <a:pt x="1747" y="9255"/>
                </a:lnTo>
                <a:lnTo>
                  <a:pt x="1745" y="9232"/>
                </a:lnTo>
                <a:lnTo>
                  <a:pt x="1745" y="9207"/>
                </a:lnTo>
                <a:lnTo>
                  <a:pt x="1745" y="9207"/>
                </a:lnTo>
                <a:lnTo>
                  <a:pt x="1745" y="9183"/>
                </a:lnTo>
                <a:lnTo>
                  <a:pt x="1747" y="9160"/>
                </a:lnTo>
                <a:lnTo>
                  <a:pt x="1750" y="9135"/>
                </a:lnTo>
                <a:lnTo>
                  <a:pt x="1754" y="9113"/>
                </a:lnTo>
                <a:lnTo>
                  <a:pt x="1759" y="9090"/>
                </a:lnTo>
                <a:lnTo>
                  <a:pt x="1766" y="9068"/>
                </a:lnTo>
                <a:lnTo>
                  <a:pt x="1773" y="9045"/>
                </a:lnTo>
                <a:lnTo>
                  <a:pt x="1781" y="9024"/>
                </a:lnTo>
                <a:lnTo>
                  <a:pt x="1791" y="9004"/>
                </a:lnTo>
                <a:lnTo>
                  <a:pt x="1802" y="8984"/>
                </a:lnTo>
                <a:lnTo>
                  <a:pt x="1813" y="8963"/>
                </a:lnTo>
                <a:lnTo>
                  <a:pt x="1825" y="8944"/>
                </a:lnTo>
                <a:lnTo>
                  <a:pt x="1838" y="8926"/>
                </a:lnTo>
                <a:lnTo>
                  <a:pt x="1852" y="8909"/>
                </a:lnTo>
                <a:lnTo>
                  <a:pt x="1867" y="8891"/>
                </a:lnTo>
                <a:lnTo>
                  <a:pt x="1883" y="8874"/>
                </a:lnTo>
                <a:lnTo>
                  <a:pt x="1900" y="8859"/>
                </a:lnTo>
                <a:lnTo>
                  <a:pt x="1916" y="8844"/>
                </a:lnTo>
                <a:lnTo>
                  <a:pt x="1934" y="8831"/>
                </a:lnTo>
                <a:lnTo>
                  <a:pt x="1953" y="8817"/>
                </a:lnTo>
                <a:lnTo>
                  <a:pt x="1972" y="8804"/>
                </a:lnTo>
                <a:lnTo>
                  <a:pt x="1992" y="8793"/>
                </a:lnTo>
                <a:lnTo>
                  <a:pt x="2013" y="8783"/>
                </a:lnTo>
                <a:lnTo>
                  <a:pt x="2033" y="8774"/>
                </a:lnTo>
                <a:lnTo>
                  <a:pt x="2054" y="8765"/>
                </a:lnTo>
                <a:lnTo>
                  <a:pt x="2076" y="8758"/>
                </a:lnTo>
                <a:lnTo>
                  <a:pt x="2099" y="8752"/>
                </a:lnTo>
                <a:lnTo>
                  <a:pt x="2121" y="8746"/>
                </a:lnTo>
                <a:lnTo>
                  <a:pt x="2144" y="8742"/>
                </a:lnTo>
                <a:lnTo>
                  <a:pt x="2169" y="8738"/>
                </a:lnTo>
                <a:lnTo>
                  <a:pt x="2192" y="8736"/>
                </a:lnTo>
                <a:lnTo>
                  <a:pt x="2216" y="8736"/>
                </a:lnTo>
                <a:close/>
                <a:moveTo>
                  <a:pt x="2216" y="12277"/>
                </a:moveTo>
                <a:lnTo>
                  <a:pt x="8937" y="12277"/>
                </a:lnTo>
                <a:lnTo>
                  <a:pt x="8961" y="12277"/>
                </a:lnTo>
                <a:lnTo>
                  <a:pt x="8985" y="12279"/>
                </a:lnTo>
                <a:lnTo>
                  <a:pt x="9009" y="12282"/>
                </a:lnTo>
                <a:lnTo>
                  <a:pt x="9032" y="12286"/>
                </a:lnTo>
                <a:lnTo>
                  <a:pt x="9054" y="12292"/>
                </a:lnTo>
                <a:lnTo>
                  <a:pt x="9077" y="12298"/>
                </a:lnTo>
                <a:lnTo>
                  <a:pt x="9099" y="12305"/>
                </a:lnTo>
                <a:lnTo>
                  <a:pt x="9120" y="12314"/>
                </a:lnTo>
                <a:lnTo>
                  <a:pt x="9142" y="12323"/>
                </a:lnTo>
                <a:lnTo>
                  <a:pt x="9162" y="12334"/>
                </a:lnTo>
                <a:lnTo>
                  <a:pt x="9181" y="12345"/>
                </a:lnTo>
                <a:lnTo>
                  <a:pt x="9200" y="12358"/>
                </a:lnTo>
                <a:lnTo>
                  <a:pt x="9219" y="12371"/>
                </a:lnTo>
                <a:lnTo>
                  <a:pt x="9237" y="12384"/>
                </a:lnTo>
                <a:lnTo>
                  <a:pt x="9254" y="12399"/>
                </a:lnTo>
                <a:lnTo>
                  <a:pt x="9270" y="12415"/>
                </a:lnTo>
                <a:lnTo>
                  <a:pt x="9286" y="12432"/>
                </a:lnTo>
                <a:lnTo>
                  <a:pt x="9301" y="12449"/>
                </a:lnTo>
                <a:lnTo>
                  <a:pt x="9315" y="12466"/>
                </a:lnTo>
                <a:lnTo>
                  <a:pt x="9328" y="12484"/>
                </a:lnTo>
                <a:lnTo>
                  <a:pt x="9340" y="12504"/>
                </a:lnTo>
                <a:lnTo>
                  <a:pt x="9352" y="12524"/>
                </a:lnTo>
                <a:lnTo>
                  <a:pt x="9362" y="12544"/>
                </a:lnTo>
                <a:lnTo>
                  <a:pt x="9372" y="12564"/>
                </a:lnTo>
                <a:lnTo>
                  <a:pt x="9380" y="12586"/>
                </a:lnTo>
                <a:lnTo>
                  <a:pt x="9387" y="12608"/>
                </a:lnTo>
                <a:lnTo>
                  <a:pt x="9394" y="12630"/>
                </a:lnTo>
                <a:lnTo>
                  <a:pt x="9399" y="12654"/>
                </a:lnTo>
                <a:lnTo>
                  <a:pt x="9403" y="12676"/>
                </a:lnTo>
                <a:lnTo>
                  <a:pt x="9406" y="12700"/>
                </a:lnTo>
                <a:lnTo>
                  <a:pt x="9408" y="12723"/>
                </a:lnTo>
                <a:lnTo>
                  <a:pt x="9408" y="12748"/>
                </a:lnTo>
                <a:lnTo>
                  <a:pt x="9408" y="12748"/>
                </a:lnTo>
                <a:lnTo>
                  <a:pt x="9408" y="12772"/>
                </a:lnTo>
                <a:lnTo>
                  <a:pt x="9406" y="12795"/>
                </a:lnTo>
                <a:lnTo>
                  <a:pt x="9403" y="12820"/>
                </a:lnTo>
                <a:lnTo>
                  <a:pt x="9399" y="12843"/>
                </a:lnTo>
                <a:lnTo>
                  <a:pt x="9394" y="12865"/>
                </a:lnTo>
                <a:lnTo>
                  <a:pt x="9387" y="12887"/>
                </a:lnTo>
                <a:lnTo>
                  <a:pt x="9380" y="12910"/>
                </a:lnTo>
                <a:lnTo>
                  <a:pt x="9372" y="12931"/>
                </a:lnTo>
                <a:lnTo>
                  <a:pt x="9362" y="12951"/>
                </a:lnTo>
                <a:lnTo>
                  <a:pt x="9352" y="12972"/>
                </a:lnTo>
                <a:lnTo>
                  <a:pt x="9340" y="12992"/>
                </a:lnTo>
                <a:lnTo>
                  <a:pt x="9328" y="13011"/>
                </a:lnTo>
                <a:lnTo>
                  <a:pt x="9315" y="13029"/>
                </a:lnTo>
                <a:lnTo>
                  <a:pt x="9301" y="13047"/>
                </a:lnTo>
                <a:lnTo>
                  <a:pt x="9286" y="13064"/>
                </a:lnTo>
                <a:lnTo>
                  <a:pt x="9270" y="13081"/>
                </a:lnTo>
                <a:lnTo>
                  <a:pt x="9254" y="13096"/>
                </a:lnTo>
                <a:lnTo>
                  <a:pt x="9237" y="13111"/>
                </a:lnTo>
                <a:lnTo>
                  <a:pt x="9219" y="13125"/>
                </a:lnTo>
                <a:lnTo>
                  <a:pt x="9200" y="13138"/>
                </a:lnTo>
                <a:lnTo>
                  <a:pt x="9181" y="13151"/>
                </a:lnTo>
                <a:lnTo>
                  <a:pt x="9162" y="13162"/>
                </a:lnTo>
                <a:lnTo>
                  <a:pt x="9142" y="13172"/>
                </a:lnTo>
                <a:lnTo>
                  <a:pt x="9120" y="13182"/>
                </a:lnTo>
                <a:lnTo>
                  <a:pt x="9099" y="13190"/>
                </a:lnTo>
                <a:lnTo>
                  <a:pt x="9077" y="13197"/>
                </a:lnTo>
                <a:lnTo>
                  <a:pt x="9054" y="13204"/>
                </a:lnTo>
                <a:lnTo>
                  <a:pt x="9032" y="13209"/>
                </a:lnTo>
                <a:lnTo>
                  <a:pt x="9009" y="13214"/>
                </a:lnTo>
                <a:lnTo>
                  <a:pt x="8985" y="13217"/>
                </a:lnTo>
                <a:lnTo>
                  <a:pt x="8961" y="13219"/>
                </a:lnTo>
                <a:lnTo>
                  <a:pt x="8937" y="13219"/>
                </a:lnTo>
                <a:lnTo>
                  <a:pt x="2216" y="13219"/>
                </a:lnTo>
                <a:lnTo>
                  <a:pt x="2192" y="13219"/>
                </a:lnTo>
                <a:lnTo>
                  <a:pt x="2169" y="13217"/>
                </a:lnTo>
                <a:lnTo>
                  <a:pt x="2144" y="13214"/>
                </a:lnTo>
                <a:lnTo>
                  <a:pt x="2121" y="13209"/>
                </a:lnTo>
                <a:lnTo>
                  <a:pt x="2099" y="13204"/>
                </a:lnTo>
                <a:lnTo>
                  <a:pt x="2076" y="13197"/>
                </a:lnTo>
                <a:lnTo>
                  <a:pt x="2054" y="13190"/>
                </a:lnTo>
                <a:lnTo>
                  <a:pt x="2033" y="13182"/>
                </a:lnTo>
                <a:lnTo>
                  <a:pt x="2013" y="13172"/>
                </a:lnTo>
                <a:lnTo>
                  <a:pt x="1992" y="13162"/>
                </a:lnTo>
                <a:lnTo>
                  <a:pt x="1972" y="13151"/>
                </a:lnTo>
                <a:lnTo>
                  <a:pt x="1953" y="13138"/>
                </a:lnTo>
                <a:lnTo>
                  <a:pt x="1934" y="13125"/>
                </a:lnTo>
                <a:lnTo>
                  <a:pt x="1916" y="13111"/>
                </a:lnTo>
                <a:lnTo>
                  <a:pt x="1900" y="13096"/>
                </a:lnTo>
                <a:lnTo>
                  <a:pt x="1883" y="13081"/>
                </a:lnTo>
                <a:lnTo>
                  <a:pt x="1867" y="13064"/>
                </a:lnTo>
                <a:lnTo>
                  <a:pt x="1852" y="13047"/>
                </a:lnTo>
                <a:lnTo>
                  <a:pt x="1838" y="13029"/>
                </a:lnTo>
                <a:lnTo>
                  <a:pt x="1825" y="13011"/>
                </a:lnTo>
                <a:lnTo>
                  <a:pt x="1813" y="12992"/>
                </a:lnTo>
                <a:lnTo>
                  <a:pt x="1802" y="12972"/>
                </a:lnTo>
                <a:lnTo>
                  <a:pt x="1791" y="12951"/>
                </a:lnTo>
                <a:lnTo>
                  <a:pt x="1781" y="12931"/>
                </a:lnTo>
                <a:lnTo>
                  <a:pt x="1773" y="12910"/>
                </a:lnTo>
                <a:lnTo>
                  <a:pt x="1766" y="12887"/>
                </a:lnTo>
                <a:lnTo>
                  <a:pt x="1759" y="12865"/>
                </a:lnTo>
                <a:lnTo>
                  <a:pt x="1754" y="12843"/>
                </a:lnTo>
                <a:lnTo>
                  <a:pt x="1750" y="12820"/>
                </a:lnTo>
                <a:lnTo>
                  <a:pt x="1747" y="12795"/>
                </a:lnTo>
                <a:lnTo>
                  <a:pt x="1745" y="12772"/>
                </a:lnTo>
                <a:lnTo>
                  <a:pt x="1745" y="12748"/>
                </a:lnTo>
                <a:lnTo>
                  <a:pt x="1745" y="12748"/>
                </a:lnTo>
                <a:lnTo>
                  <a:pt x="1745" y="12723"/>
                </a:lnTo>
                <a:lnTo>
                  <a:pt x="1747" y="12700"/>
                </a:lnTo>
                <a:lnTo>
                  <a:pt x="1750" y="12676"/>
                </a:lnTo>
                <a:lnTo>
                  <a:pt x="1754" y="12654"/>
                </a:lnTo>
                <a:lnTo>
                  <a:pt x="1759" y="12630"/>
                </a:lnTo>
                <a:lnTo>
                  <a:pt x="1766" y="12608"/>
                </a:lnTo>
                <a:lnTo>
                  <a:pt x="1773" y="12586"/>
                </a:lnTo>
                <a:lnTo>
                  <a:pt x="1781" y="12564"/>
                </a:lnTo>
                <a:lnTo>
                  <a:pt x="1791" y="12544"/>
                </a:lnTo>
                <a:lnTo>
                  <a:pt x="1802" y="12524"/>
                </a:lnTo>
                <a:lnTo>
                  <a:pt x="1813" y="12504"/>
                </a:lnTo>
                <a:lnTo>
                  <a:pt x="1825" y="12484"/>
                </a:lnTo>
                <a:lnTo>
                  <a:pt x="1838" y="12466"/>
                </a:lnTo>
                <a:lnTo>
                  <a:pt x="1852" y="12449"/>
                </a:lnTo>
                <a:lnTo>
                  <a:pt x="1867" y="12432"/>
                </a:lnTo>
                <a:lnTo>
                  <a:pt x="1883" y="12415"/>
                </a:lnTo>
                <a:lnTo>
                  <a:pt x="1900" y="12399"/>
                </a:lnTo>
                <a:lnTo>
                  <a:pt x="1916" y="12384"/>
                </a:lnTo>
                <a:lnTo>
                  <a:pt x="1934" y="12371"/>
                </a:lnTo>
                <a:lnTo>
                  <a:pt x="1953" y="12358"/>
                </a:lnTo>
                <a:lnTo>
                  <a:pt x="1972" y="12345"/>
                </a:lnTo>
                <a:lnTo>
                  <a:pt x="1992" y="12334"/>
                </a:lnTo>
                <a:lnTo>
                  <a:pt x="2013" y="12323"/>
                </a:lnTo>
                <a:lnTo>
                  <a:pt x="2033" y="12314"/>
                </a:lnTo>
                <a:lnTo>
                  <a:pt x="2054" y="12305"/>
                </a:lnTo>
                <a:lnTo>
                  <a:pt x="2076" y="12298"/>
                </a:lnTo>
                <a:lnTo>
                  <a:pt x="2099" y="12292"/>
                </a:lnTo>
                <a:lnTo>
                  <a:pt x="2121" y="12286"/>
                </a:lnTo>
                <a:lnTo>
                  <a:pt x="2144" y="12282"/>
                </a:lnTo>
                <a:lnTo>
                  <a:pt x="2169" y="12279"/>
                </a:lnTo>
                <a:lnTo>
                  <a:pt x="2192" y="12277"/>
                </a:lnTo>
                <a:lnTo>
                  <a:pt x="2216" y="12277"/>
                </a:lnTo>
                <a:close/>
                <a:moveTo>
                  <a:pt x="2216" y="10507"/>
                </a:moveTo>
                <a:lnTo>
                  <a:pt x="8937" y="10507"/>
                </a:lnTo>
                <a:lnTo>
                  <a:pt x="8961" y="10507"/>
                </a:lnTo>
                <a:lnTo>
                  <a:pt x="8985" y="10509"/>
                </a:lnTo>
                <a:lnTo>
                  <a:pt x="9009" y="10512"/>
                </a:lnTo>
                <a:lnTo>
                  <a:pt x="9032" y="10516"/>
                </a:lnTo>
                <a:lnTo>
                  <a:pt x="9054" y="10522"/>
                </a:lnTo>
                <a:lnTo>
                  <a:pt x="9077" y="10528"/>
                </a:lnTo>
                <a:lnTo>
                  <a:pt x="9099" y="10535"/>
                </a:lnTo>
                <a:lnTo>
                  <a:pt x="9120" y="10544"/>
                </a:lnTo>
                <a:lnTo>
                  <a:pt x="9142" y="10553"/>
                </a:lnTo>
                <a:lnTo>
                  <a:pt x="9162" y="10563"/>
                </a:lnTo>
                <a:lnTo>
                  <a:pt x="9181" y="10574"/>
                </a:lnTo>
                <a:lnTo>
                  <a:pt x="9200" y="10588"/>
                </a:lnTo>
                <a:lnTo>
                  <a:pt x="9219" y="10601"/>
                </a:lnTo>
                <a:lnTo>
                  <a:pt x="9237" y="10614"/>
                </a:lnTo>
                <a:lnTo>
                  <a:pt x="9254" y="10629"/>
                </a:lnTo>
                <a:lnTo>
                  <a:pt x="9270" y="10644"/>
                </a:lnTo>
                <a:lnTo>
                  <a:pt x="9286" y="10662"/>
                </a:lnTo>
                <a:lnTo>
                  <a:pt x="9301" y="10678"/>
                </a:lnTo>
                <a:lnTo>
                  <a:pt x="9315" y="10696"/>
                </a:lnTo>
                <a:lnTo>
                  <a:pt x="9328" y="10714"/>
                </a:lnTo>
                <a:lnTo>
                  <a:pt x="9340" y="10733"/>
                </a:lnTo>
                <a:lnTo>
                  <a:pt x="9352" y="10754"/>
                </a:lnTo>
                <a:lnTo>
                  <a:pt x="9362" y="10774"/>
                </a:lnTo>
                <a:lnTo>
                  <a:pt x="9372" y="10794"/>
                </a:lnTo>
                <a:lnTo>
                  <a:pt x="9380" y="10816"/>
                </a:lnTo>
                <a:lnTo>
                  <a:pt x="9387" y="10838"/>
                </a:lnTo>
                <a:lnTo>
                  <a:pt x="9394" y="10860"/>
                </a:lnTo>
                <a:lnTo>
                  <a:pt x="9399" y="10883"/>
                </a:lnTo>
                <a:lnTo>
                  <a:pt x="9403" y="10906"/>
                </a:lnTo>
                <a:lnTo>
                  <a:pt x="9406" y="10930"/>
                </a:lnTo>
                <a:lnTo>
                  <a:pt x="9408" y="10953"/>
                </a:lnTo>
                <a:lnTo>
                  <a:pt x="9408" y="10978"/>
                </a:lnTo>
                <a:lnTo>
                  <a:pt x="9408" y="10978"/>
                </a:lnTo>
                <a:lnTo>
                  <a:pt x="9408" y="11002"/>
                </a:lnTo>
                <a:lnTo>
                  <a:pt x="9406" y="11025"/>
                </a:lnTo>
                <a:lnTo>
                  <a:pt x="9403" y="11049"/>
                </a:lnTo>
                <a:lnTo>
                  <a:pt x="9399" y="11073"/>
                </a:lnTo>
                <a:lnTo>
                  <a:pt x="9394" y="11095"/>
                </a:lnTo>
                <a:lnTo>
                  <a:pt x="9387" y="11117"/>
                </a:lnTo>
                <a:lnTo>
                  <a:pt x="9380" y="11140"/>
                </a:lnTo>
                <a:lnTo>
                  <a:pt x="9372" y="11161"/>
                </a:lnTo>
                <a:lnTo>
                  <a:pt x="9362" y="11181"/>
                </a:lnTo>
                <a:lnTo>
                  <a:pt x="9352" y="11201"/>
                </a:lnTo>
                <a:lnTo>
                  <a:pt x="9340" y="11222"/>
                </a:lnTo>
                <a:lnTo>
                  <a:pt x="9328" y="11241"/>
                </a:lnTo>
                <a:lnTo>
                  <a:pt x="9315" y="11259"/>
                </a:lnTo>
                <a:lnTo>
                  <a:pt x="9301" y="11277"/>
                </a:lnTo>
                <a:lnTo>
                  <a:pt x="9286" y="11293"/>
                </a:lnTo>
                <a:lnTo>
                  <a:pt x="9270" y="11311"/>
                </a:lnTo>
                <a:lnTo>
                  <a:pt x="9254" y="11326"/>
                </a:lnTo>
                <a:lnTo>
                  <a:pt x="9237" y="11341"/>
                </a:lnTo>
                <a:lnTo>
                  <a:pt x="9219" y="11355"/>
                </a:lnTo>
                <a:lnTo>
                  <a:pt x="9200" y="11368"/>
                </a:lnTo>
                <a:lnTo>
                  <a:pt x="9181" y="11381"/>
                </a:lnTo>
                <a:lnTo>
                  <a:pt x="9162" y="11392"/>
                </a:lnTo>
                <a:lnTo>
                  <a:pt x="9142" y="11402"/>
                </a:lnTo>
                <a:lnTo>
                  <a:pt x="9120" y="11412"/>
                </a:lnTo>
                <a:lnTo>
                  <a:pt x="9099" y="11420"/>
                </a:lnTo>
                <a:lnTo>
                  <a:pt x="9077" y="11427"/>
                </a:lnTo>
                <a:lnTo>
                  <a:pt x="9054" y="11434"/>
                </a:lnTo>
                <a:lnTo>
                  <a:pt x="9032" y="11439"/>
                </a:lnTo>
                <a:lnTo>
                  <a:pt x="9009" y="11443"/>
                </a:lnTo>
                <a:lnTo>
                  <a:pt x="8985" y="11446"/>
                </a:lnTo>
                <a:lnTo>
                  <a:pt x="8961" y="11448"/>
                </a:lnTo>
                <a:lnTo>
                  <a:pt x="8937" y="11448"/>
                </a:lnTo>
                <a:lnTo>
                  <a:pt x="2216" y="11448"/>
                </a:lnTo>
                <a:lnTo>
                  <a:pt x="2192" y="11448"/>
                </a:lnTo>
                <a:lnTo>
                  <a:pt x="2169" y="11446"/>
                </a:lnTo>
                <a:lnTo>
                  <a:pt x="2144" y="11443"/>
                </a:lnTo>
                <a:lnTo>
                  <a:pt x="2121" y="11439"/>
                </a:lnTo>
                <a:lnTo>
                  <a:pt x="2099" y="11434"/>
                </a:lnTo>
                <a:lnTo>
                  <a:pt x="2076" y="11427"/>
                </a:lnTo>
                <a:lnTo>
                  <a:pt x="2054" y="11420"/>
                </a:lnTo>
                <a:lnTo>
                  <a:pt x="2033" y="11412"/>
                </a:lnTo>
                <a:lnTo>
                  <a:pt x="2013" y="11402"/>
                </a:lnTo>
                <a:lnTo>
                  <a:pt x="1992" y="11392"/>
                </a:lnTo>
                <a:lnTo>
                  <a:pt x="1972" y="11381"/>
                </a:lnTo>
                <a:lnTo>
                  <a:pt x="1953" y="11368"/>
                </a:lnTo>
                <a:lnTo>
                  <a:pt x="1934" y="11355"/>
                </a:lnTo>
                <a:lnTo>
                  <a:pt x="1916" y="11341"/>
                </a:lnTo>
                <a:lnTo>
                  <a:pt x="1900" y="11326"/>
                </a:lnTo>
                <a:lnTo>
                  <a:pt x="1883" y="11311"/>
                </a:lnTo>
                <a:lnTo>
                  <a:pt x="1867" y="11293"/>
                </a:lnTo>
                <a:lnTo>
                  <a:pt x="1852" y="11277"/>
                </a:lnTo>
                <a:lnTo>
                  <a:pt x="1838" y="11259"/>
                </a:lnTo>
                <a:lnTo>
                  <a:pt x="1825" y="11241"/>
                </a:lnTo>
                <a:lnTo>
                  <a:pt x="1813" y="11222"/>
                </a:lnTo>
                <a:lnTo>
                  <a:pt x="1802" y="11201"/>
                </a:lnTo>
                <a:lnTo>
                  <a:pt x="1791" y="11181"/>
                </a:lnTo>
                <a:lnTo>
                  <a:pt x="1781" y="11161"/>
                </a:lnTo>
                <a:lnTo>
                  <a:pt x="1773" y="11140"/>
                </a:lnTo>
                <a:lnTo>
                  <a:pt x="1766" y="11117"/>
                </a:lnTo>
                <a:lnTo>
                  <a:pt x="1759" y="11095"/>
                </a:lnTo>
                <a:lnTo>
                  <a:pt x="1754" y="11073"/>
                </a:lnTo>
                <a:lnTo>
                  <a:pt x="1750" y="11049"/>
                </a:lnTo>
                <a:lnTo>
                  <a:pt x="1747" y="11025"/>
                </a:lnTo>
                <a:lnTo>
                  <a:pt x="1745" y="11002"/>
                </a:lnTo>
                <a:lnTo>
                  <a:pt x="1745" y="10978"/>
                </a:lnTo>
                <a:lnTo>
                  <a:pt x="1745" y="10978"/>
                </a:lnTo>
                <a:lnTo>
                  <a:pt x="1745" y="10953"/>
                </a:lnTo>
                <a:lnTo>
                  <a:pt x="1747" y="10930"/>
                </a:lnTo>
                <a:lnTo>
                  <a:pt x="1750" y="10906"/>
                </a:lnTo>
                <a:lnTo>
                  <a:pt x="1754" y="10883"/>
                </a:lnTo>
                <a:lnTo>
                  <a:pt x="1759" y="10860"/>
                </a:lnTo>
                <a:lnTo>
                  <a:pt x="1766" y="10838"/>
                </a:lnTo>
                <a:lnTo>
                  <a:pt x="1773" y="10816"/>
                </a:lnTo>
                <a:lnTo>
                  <a:pt x="1781" y="10794"/>
                </a:lnTo>
                <a:lnTo>
                  <a:pt x="1791" y="10774"/>
                </a:lnTo>
                <a:lnTo>
                  <a:pt x="1802" y="10754"/>
                </a:lnTo>
                <a:lnTo>
                  <a:pt x="1813" y="10733"/>
                </a:lnTo>
                <a:lnTo>
                  <a:pt x="1825" y="10714"/>
                </a:lnTo>
                <a:lnTo>
                  <a:pt x="1838" y="10696"/>
                </a:lnTo>
                <a:lnTo>
                  <a:pt x="1852" y="10678"/>
                </a:lnTo>
                <a:lnTo>
                  <a:pt x="1867" y="10662"/>
                </a:lnTo>
                <a:lnTo>
                  <a:pt x="1883" y="10644"/>
                </a:lnTo>
                <a:lnTo>
                  <a:pt x="1900" y="10629"/>
                </a:lnTo>
                <a:lnTo>
                  <a:pt x="1916" y="10614"/>
                </a:lnTo>
                <a:lnTo>
                  <a:pt x="1934" y="10601"/>
                </a:lnTo>
                <a:lnTo>
                  <a:pt x="1953" y="10588"/>
                </a:lnTo>
                <a:lnTo>
                  <a:pt x="1972" y="10574"/>
                </a:lnTo>
                <a:lnTo>
                  <a:pt x="1992" y="10563"/>
                </a:lnTo>
                <a:lnTo>
                  <a:pt x="2013" y="10553"/>
                </a:lnTo>
                <a:lnTo>
                  <a:pt x="2033" y="10544"/>
                </a:lnTo>
                <a:lnTo>
                  <a:pt x="2054" y="10535"/>
                </a:lnTo>
                <a:lnTo>
                  <a:pt x="2076" y="10528"/>
                </a:lnTo>
                <a:lnTo>
                  <a:pt x="2099" y="10522"/>
                </a:lnTo>
                <a:lnTo>
                  <a:pt x="2121" y="10516"/>
                </a:lnTo>
                <a:lnTo>
                  <a:pt x="2144" y="10512"/>
                </a:lnTo>
                <a:lnTo>
                  <a:pt x="2169" y="10509"/>
                </a:lnTo>
                <a:lnTo>
                  <a:pt x="2192" y="10507"/>
                </a:lnTo>
                <a:lnTo>
                  <a:pt x="2216" y="10507"/>
                </a:lnTo>
                <a:close/>
                <a:moveTo>
                  <a:pt x="10931" y="6238"/>
                </a:moveTo>
                <a:lnTo>
                  <a:pt x="8550" y="6238"/>
                </a:lnTo>
                <a:lnTo>
                  <a:pt x="8518" y="6238"/>
                </a:lnTo>
                <a:lnTo>
                  <a:pt x="8485" y="6235"/>
                </a:lnTo>
                <a:lnTo>
                  <a:pt x="8454" y="6231"/>
                </a:lnTo>
                <a:lnTo>
                  <a:pt x="8423" y="6226"/>
                </a:lnTo>
                <a:lnTo>
                  <a:pt x="8392" y="6219"/>
                </a:lnTo>
                <a:lnTo>
                  <a:pt x="8363" y="6210"/>
                </a:lnTo>
                <a:lnTo>
                  <a:pt x="8333" y="6200"/>
                </a:lnTo>
                <a:lnTo>
                  <a:pt x="8304" y="6189"/>
                </a:lnTo>
                <a:lnTo>
                  <a:pt x="8276" y="6175"/>
                </a:lnTo>
                <a:lnTo>
                  <a:pt x="8249" y="6162"/>
                </a:lnTo>
                <a:lnTo>
                  <a:pt x="8222" y="6146"/>
                </a:lnTo>
                <a:lnTo>
                  <a:pt x="8196" y="6130"/>
                </a:lnTo>
                <a:lnTo>
                  <a:pt x="8171" y="6113"/>
                </a:lnTo>
                <a:lnTo>
                  <a:pt x="8147" y="6093"/>
                </a:lnTo>
                <a:lnTo>
                  <a:pt x="8124" y="6073"/>
                </a:lnTo>
                <a:lnTo>
                  <a:pt x="8102" y="6053"/>
                </a:lnTo>
                <a:lnTo>
                  <a:pt x="8082" y="6031"/>
                </a:lnTo>
                <a:lnTo>
                  <a:pt x="8061" y="6007"/>
                </a:lnTo>
                <a:lnTo>
                  <a:pt x="8042" y="5983"/>
                </a:lnTo>
                <a:lnTo>
                  <a:pt x="8025" y="5959"/>
                </a:lnTo>
                <a:lnTo>
                  <a:pt x="8008" y="5933"/>
                </a:lnTo>
                <a:lnTo>
                  <a:pt x="7992" y="5906"/>
                </a:lnTo>
                <a:lnTo>
                  <a:pt x="7978" y="5879"/>
                </a:lnTo>
                <a:lnTo>
                  <a:pt x="7966" y="5851"/>
                </a:lnTo>
                <a:lnTo>
                  <a:pt x="7955" y="5822"/>
                </a:lnTo>
                <a:lnTo>
                  <a:pt x="7945" y="5793"/>
                </a:lnTo>
                <a:lnTo>
                  <a:pt x="7935" y="5763"/>
                </a:lnTo>
                <a:lnTo>
                  <a:pt x="7928" y="5732"/>
                </a:lnTo>
                <a:lnTo>
                  <a:pt x="7923" y="5701"/>
                </a:lnTo>
                <a:lnTo>
                  <a:pt x="7919" y="5669"/>
                </a:lnTo>
                <a:lnTo>
                  <a:pt x="7916" y="5638"/>
                </a:lnTo>
                <a:lnTo>
                  <a:pt x="7916" y="5605"/>
                </a:lnTo>
                <a:lnTo>
                  <a:pt x="7916" y="3184"/>
                </a:lnTo>
                <a:lnTo>
                  <a:pt x="10931" y="6238"/>
                </a:lnTo>
                <a:close/>
                <a:moveTo>
                  <a:pt x="3218" y="1541"/>
                </a:moveTo>
                <a:lnTo>
                  <a:pt x="8708" y="1541"/>
                </a:lnTo>
                <a:lnTo>
                  <a:pt x="8725" y="1542"/>
                </a:lnTo>
                <a:lnTo>
                  <a:pt x="8742" y="1543"/>
                </a:lnTo>
                <a:lnTo>
                  <a:pt x="8757" y="1545"/>
                </a:lnTo>
                <a:lnTo>
                  <a:pt x="8773" y="1548"/>
                </a:lnTo>
                <a:lnTo>
                  <a:pt x="8789" y="1552"/>
                </a:lnTo>
                <a:lnTo>
                  <a:pt x="8804" y="1558"/>
                </a:lnTo>
                <a:lnTo>
                  <a:pt x="8819" y="1563"/>
                </a:lnTo>
                <a:lnTo>
                  <a:pt x="8833" y="1570"/>
                </a:lnTo>
                <a:lnTo>
                  <a:pt x="8847" y="1576"/>
                </a:lnTo>
                <a:lnTo>
                  <a:pt x="8862" y="1584"/>
                </a:lnTo>
                <a:lnTo>
                  <a:pt x="8875" y="1592"/>
                </a:lnTo>
                <a:lnTo>
                  <a:pt x="8887" y="1601"/>
                </a:lnTo>
                <a:lnTo>
                  <a:pt x="8899" y="1611"/>
                </a:lnTo>
                <a:lnTo>
                  <a:pt x="8911" y="1621"/>
                </a:lnTo>
                <a:lnTo>
                  <a:pt x="8922" y="1631"/>
                </a:lnTo>
                <a:lnTo>
                  <a:pt x="8934" y="1644"/>
                </a:lnTo>
                <a:lnTo>
                  <a:pt x="8943" y="1652"/>
                </a:lnTo>
                <a:lnTo>
                  <a:pt x="8953" y="1662"/>
                </a:lnTo>
                <a:lnTo>
                  <a:pt x="12464" y="5409"/>
                </a:lnTo>
                <a:lnTo>
                  <a:pt x="12478" y="5426"/>
                </a:lnTo>
                <a:lnTo>
                  <a:pt x="12492" y="5445"/>
                </a:lnTo>
                <a:lnTo>
                  <a:pt x="12505" y="5466"/>
                </a:lnTo>
                <a:lnTo>
                  <a:pt x="12517" y="5489"/>
                </a:lnTo>
                <a:lnTo>
                  <a:pt x="12529" y="5512"/>
                </a:lnTo>
                <a:lnTo>
                  <a:pt x="12539" y="5536"/>
                </a:lnTo>
                <a:lnTo>
                  <a:pt x="12547" y="5562"/>
                </a:lnTo>
                <a:lnTo>
                  <a:pt x="12554" y="5587"/>
                </a:lnTo>
                <a:lnTo>
                  <a:pt x="12560" y="5612"/>
                </a:lnTo>
                <a:lnTo>
                  <a:pt x="12565" y="5638"/>
                </a:lnTo>
                <a:lnTo>
                  <a:pt x="12567" y="5663"/>
                </a:lnTo>
                <a:lnTo>
                  <a:pt x="12568" y="5687"/>
                </a:lnTo>
                <a:lnTo>
                  <a:pt x="12568" y="5711"/>
                </a:lnTo>
                <a:lnTo>
                  <a:pt x="12565" y="5732"/>
                </a:lnTo>
                <a:lnTo>
                  <a:pt x="12564" y="5743"/>
                </a:lnTo>
                <a:lnTo>
                  <a:pt x="12561" y="5753"/>
                </a:lnTo>
                <a:lnTo>
                  <a:pt x="12558" y="5762"/>
                </a:lnTo>
                <a:lnTo>
                  <a:pt x="12555" y="5771"/>
                </a:lnTo>
                <a:lnTo>
                  <a:pt x="12555" y="14861"/>
                </a:lnTo>
                <a:lnTo>
                  <a:pt x="12555" y="14876"/>
                </a:lnTo>
                <a:lnTo>
                  <a:pt x="12553" y="14892"/>
                </a:lnTo>
                <a:lnTo>
                  <a:pt x="12551" y="14906"/>
                </a:lnTo>
                <a:lnTo>
                  <a:pt x="12549" y="14921"/>
                </a:lnTo>
                <a:lnTo>
                  <a:pt x="12546" y="14935"/>
                </a:lnTo>
                <a:lnTo>
                  <a:pt x="12542" y="14949"/>
                </a:lnTo>
                <a:lnTo>
                  <a:pt x="12537" y="14963"/>
                </a:lnTo>
                <a:lnTo>
                  <a:pt x="12532" y="14977"/>
                </a:lnTo>
                <a:lnTo>
                  <a:pt x="12526" y="14991"/>
                </a:lnTo>
                <a:lnTo>
                  <a:pt x="12518" y="15003"/>
                </a:lnTo>
                <a:lnTo>
                  <a:pt x="12511" y="15016"/>
                </a:lnTo>
                <a:lnTo>
                  <a:pt x="12503" y="15028"/>
                </a:lnTo>
                <a:lnTo>
                  <a:pt x="12495" y="15039"/>
                </a:lnTo>
                <a:lnTo>
                  <a:pt x="12486" y="15052"/>
                </a:lnTo>
                <a:lnTo>
                  <a:pt x="12477" y="15062"/>
                </a:lnTo>
                <a:lnTo>
                  <a:pt x="12467" y="15073"/>
                </a:lnTo>
                <a:lnTo>
                  <a:pt x="12457" y="15082"/>
                </a:lnTo>
                <a:lnTo>
                  <a:pt x="12445" y="15092"/>
                </a:lnTo>
                <a:lnTo>
                  <a:pt x="12434" y="15101"/>
                </a:lnTo>
                <a:lnTo>
                  <a:pt x="12422" y="15109"/>
                </a:lnTo>
                <a:lnTo>
                  <a:pt x="12410" y="15117"/>
                </a:lnTo>
                <a:lnTo>
                  <a:pt x="12398" y="15124"/>
                </a:lnTo>
                <a:lnTo>
                  <a:pt x="12385" y="15131"/>
                </a:lnTo>
                <a:lnTo>
                  <a:pt x="12371" y="15137"/>
                </a:lnTo>
                <a:lnTo>
                  <a:pt x="12357" y="15143"/>
                </a:lnTo>
                <a:lnTo>
                  <a:pt x="12344" y="15147"/>
                </a:lnTo>
                <a:lnTo>
                  <a:pt x="12330" y="15151"/>
                </a:lnTo>
                <a:lnTo>
                  <a:pt x="12315" y="15155"/>
                </a:lnTo>
                <a:lnTo>
                  <a:pt x="12300" y="15157"/>
                </a:lnTo>
                <a:lnTo>
                  <a:pt x="12285" y="15159"/>
                </a:lnTo>
                <a:lnTo>
                  <a:pt x="12270" y="15160"/>
                </a:lnTo>
                <a:lnTo>
                  <a:pt x="12255" y="15161"/>
                </a:lnTo>
                <a:lnTo>
                  <a:pt x="12255" y="15161"/>
                </a:lnTo>
                <a:lnTo>
                  <a:pt x="12239" y="15160"/>
                </a:lnTo>
                <a:lnTo>
                  <a:pt x="12224" y="15159"/>
                </a:lnTo>
                <a:lnTo>
                  <a:pt x="12209" y="15157"/>
                </a:lnTo>
                <a:lnTo>
                  <a:pt x="12194" y="15155"/>
                </a:lnTo>
                <a:lnTo>
                  <a:pt x="12180" y="15151"/>
                </a:lnTo>
                <a:lnTo>
                  <a:pt x="12165" y="15147"/>
                </a:lnTo>
                <a:lnTo>
                  <a:pt x="12151" y="15143"/>
                </a:lnTo>
                <a:lnTo>
                  <a:pt x="12138" y="15137"/>
                </a:lnTo>
                <a:lnTo>
                  <a:pt x="12125" y="15131"/>
                </a:lnTo>
                <a:lnTo>
                  <a:pt x="12112" y="15124"/>
                </a:lnTo>
                <a:lnTo>
                  <a:pt x="12100" y="15117"/>
                </a:lnTo>
                <a:lnTo>
                  <a:pt x="12087" y="15109"/>
                </a:lnTo>
                <a:lnTo>
                  <a:pt x="12075" y="15101"/>
                </a:lnTo>
                <a:lnTo>
                  <a:pt x="12064" y="15092"/>
                </a:lnTo>
                <a:lnTo>
                  <a:pt x="12053" y="15082"/>
                </a:lnTo>
                <a:lnTo>
                  <a:pt x="12043" y="15073"/>
                </a:lnTo>
                <a:lnTo>
                  <a:pt x="12033" y="15062"/>
                </a:lnTo>
                <a:lnTo>
                  <a:pt x="12023" y="15052"/>
                </a:lnTo>
                <a:lnTo>
                  <a:pt x="12014" y="15039"/>
                </a:lnTo>
                <a:lnTo>
                  <a:pt x="12006" y="15028"/>
                </a:lnTo>
                <a:lnTo>
                  <a:pt x="11998" y="15016"/>
                </a:lnTo>
                <a:lnTo>
                  <a:pt x="11991" y="15003"/>
                </a:lnTo>
                <a:lnTo>
                  <a:pt x="11984" y="14991"/>
                </a:lnTo>
                <a:lnTo>
                  <a:pt x="11978" y="14977"/>
                </a:lnTo>
                <a:lnTo>
                  <a:pt x="11973" y="14963"/>
                </a:lnTo>
                <a:lnTo>
                  <a:pt x="11968" y="14949"/>
                </a:lnTo>
                <a:lnTo>
                  <a:pt x="11964" y="14935"/>
                </a:lnTo>
                <a:lnTo>
                  <a:pt x="11961" y="14921"/>
                </a:lnTo>
                <a:lnTo>
                  <a:pt x="11957" y="14907"/>
                </a:lnTo>
                <a:lnTo>
                  <a:pt x="11955" y="14892"/>
                </a:lnTo>
                <a:lnTo>
                  <a:pt x="11954" y="14876"/>
                </a:lnTo>
                <a:lnTo>
                  <a:pt x="11954" y="14861"/>
                </a:lnTo>
                <a:lnTo>
                  <a:pt x="11954" y="5743"/>
                </a:lnTo>
                <a:lnTo>
                  <a:pt x="8581" y="2141"/>
                </a:lnTo>
                <a:lnTo>
                  <a:pt x="3218" y="2141"/>
                </a:lnTo>
                <a:lnTo>
                  <a:pt x="3202" y="2141"/>
                </a:lnTo>
                <a:lnTo>
                  <a:pt x="3187" y="2140"/>
                </a:lnTo>
                <a:lnTo>
                  <a:pt x="3172" y="2138"/>
                </a:lnTo>
                <a:lnTo>
                  <a:pt x="3157" y="2135"/>
                </a:lnTo>
                <a:lnTo>
                  <a:pt x="3143" y="2132"/>
                </a:lnTo>
                <a:lnTo>
                  <a:pt x="3128" y="2128"/>
                </a:lnTo>
                <a:lnTo>
                  <a:pt x="3114" y="2123"/>
                </a:lnTo>
                <a:lnTo>
                  <a:pt x="3101" y="2118"/>
                </a:lnTo>
                <a:lnTo>
                  <a:pt x="3088" y="2111"/>
                </a:lnTo>
                <a:lnTo>
                  <a:pt x="3075" y="2105"/>
                </a:lnTo>
                <a:lnTo>
                  <a:pt x="3062" y="2098"/>
                </a:lnTo>
                <a:lnTo>
                  <a:pt x="3050" y="2090"/>
                </a:lnTo>
                <a:lnTo>
                  <a:pt x="3038" y="2082"/>
                </a:lnTo>
                <a:lnTo>
                  <a:pt x="3027" y="2073"/>
                </a:lnTo>
                <a:lnTo>
                  <a:pt x="3016" y="2063"/>
                </a:lnTo>
                <a:lnTo>
                  <a:pt x="3006" y="2054"/>
                </a:lnTo>
                <a:lnTo>
                  <a:pt x="2995" y="2043"/>
                </a:lnTo>
                <a:lnTo>
                  <a:pt x="2986" y="2032"/>
                </a:lnTo>
                <a:lnTo>
                  <a:pt x="2977" y="2020"/>
                </a:lnTo>
                <a:lnTo>
                  <a:pt x="2969" y="2009"/>
                </a:lnTo>
                <a:lnTo>
                  <a:pt x="2961" y="1997"/>
                </a:lnTo>
                <a:lnTo>
                  <a:pt x="2954" y="1984"/>
                </a:lnTo>
                <a:lnTo>
                  <a:pt x="2947" y="1972"/>
                </a:lnTo>
                <a:lnTo>
                  <a:pt x="2941" y="1958"/>
                </a:lnTo>
                <a:lnTo>
                  <a:pt x="2936" y="1944"/>
                </a:lnTo>
                <a:lnTo>
                  <a:pt x="2931" y="1930"/>
                </a:lnTo>
                <a:lnTo>
                  <a:pt x="2926" y="1916"/>
                </a:lnTo>
                <a:lnTo>
                  <a:pt x="2923" y="1902"/>
                </a:lnTo>
                <a:lnTo>
                  <a:pt x="2920" y="1887"/>
                </a:lnTo>
                <a:lnTo>
                  <a:pt x="2918" y="1872"/>
                </a:lnTo>
                <a:lnTo>
                  <a:pt x="2917" y="1857"/>
                </a:lnTo>
                <a:lnTo>
                  <a:pt x="2917" y="1842"/>
                </a:lnTo>
                <a:lnTo>
                  <a:pt x="2917" y="1841"/>
                </a:lnTo>
                <a:lnTo>
                  <a:pt x="2917" y="1826"/>
                </a:lnTo>
                <a:lnTo>
                  <a:pt x="2918" y="1811"/>
                </a:lnTo>
                <a:lnTo>
                  <a:pt x="2920" y="1795"/>
                </a:lnTo>
                <a:lnTo>
                  <a:pt x="2923" y="1781"/>
                </a:lnTo>
                <a:lnTo>
                  <a:pt x="2926" y="1767"/>
                </a:lnTo>
                <a:lnTo>
                  <a:pt x="2931" y="1753"/>
                </a:lnTo>
                <a:lnTo>
                  <a:pt x="2936" y="1739"/>
                </a:lnTo>
                <a:lnTo>
                  <a:pt x="2941" y="1726"/>
                </a:lnTo>
                <a:lnTo>
                  <a:pt x="2947" y="1711"/>
                </a:lnTo>
                <a:lnTo>
                  <a:pt x="2954" y="1699"/>
                </a:lnTo>
                <a:lnTo>
                  <a:pt x="2961" y="1686"/>
                </a:lnTo>
                <a:lnTo>
                  <a:pt x="2969" y="1674"/>
                </a:lnTo>
                <a:lnTo>
                  <a:pt x="2977" y="1663"/>
                </a:lnTo>
                <a:lnTo>
                  <a:pt x="2986" y="1651"/>
                </a:lnTo>
                <a:lnTo>
                  <a:pt x="2995" y="1641"/>
                </a:lnTo>
                <a:lnTo>
                  <a:pt x="3006" y="1629"/>
                </a:lnTo>
                <a:lnTo>
                  <a:pt x="3016" y="1620"/>
                </a:lnTo>
                <a:lnTo>
                  <a:pt x="3027" y="1610"/>
                </a:lnTo>
                <a:lnTo>
                  <a:pt x="3038" y="1601"/>
                </a:lnTo>
                <a:lnTo>
                  <a:pt x="3050" y="1593"/>
                </a:lnTo>
                <a:lnTo>
                  <a:pt x="3062" y="1585"/>
                </a:lnTo>
                <a:lnTo>
                  <a:pt x="3075" y="1578"/>
                </a:lnTo>
                <a:lnTo>
                  <a:pt x="3088" y="1572"/>
                </a:lnTo>
                <a:lnTo>
                  <a:pt x="3101" y="1566"/>
                </a:lnTo>
                <a:lnTo>
                  <a:pt x="3114" y="1560"/>
                </a:lnTo>
                <a:lnTo>
                  <a:pt x="3128" y="1555"/>
                </a:lnTo>
                <a:lnTo>
                  <a:pt x="3143" y="1551"/>
                </a:lnTo>
                <a:lnTo>
                  <a:pt x="3157" y="1547"/>
                </a:lnTo>
                <a:lnTo>
                  <a:pt x="3172" y="1545"/>
                </a:lnTo>
                <a:lnTo>
                  <a:pt x="3187" y="1543"/>
                </a:lnTo>
                <a:lnTo>
                  <a:pt x="3202" y="1542"/>
                </a:lnTo>
                <a:lnTo>
                  <a:pt x="3218" y="1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7">
            <a:extLst>
              <a:ext uri="{FF2B5EF4-FFF2-40B4-BE49-F238E27FC236}">
                <a16:creationId xmlns="" xmlns:a16="http://schemas.microsoft.com/office/drawing/2014/main" id="{9078BF9C-A42C-4CDB-85E5-42EFB6232002}"/>
              </a:ext>
            </a:extLst>
          </p:cNvPr>
          <p:cNvSpPr/>
          <p:nvPr/>
        </p:nvSpPr>
        <p:spPr>
          <a:xfrm rot="16200000">
            <a:off x="2437294" y="2642392"/>
            <a:ext cx="3945052" cy="18288"/>
          </a:xfrm>
          <a:prstGeom prst="rect">
            <a:avLst/>
          </a:prstGeom>
          <a:gradFill flip="none" rotWithShape="1">
            <a:gsLst>
              <a:gs pos="0">
                <a:schemeClr val="bg1"/>
              </a:gs>
              <a:gs pos="50000">
                <a:srgbClr val="606062"/>
              </a:gs>
              <a:gs pos="100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9843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Rectangle: Top Corners Rounded 72">
            <a:extLst>
              <a:ext uri="{FF2B5EF4-FFF2-40B4-BE49-F238E27FC236}">
                <a16:creationId xmlns="" xmlns:a16="http://schemas.microsoft.com/office/drawing/2014/main" id="{6B84EDC0-DFCD-4C53-B0B2-88BB60769CED}"/>
              </a:ext>
            </a:extLst>
          </p:cNvPr>
          <p:cNvSpPr/>
          <p:nvPr/>
        </p:nvSpPr>
        <p:spPr>
          <a:xfrm rot="16200000">
            <a:off x="5690302" y="1886768"/>
            <a:ext cx="100233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Title 1">
            <a:extLst>
              <a:ext uri="{FF2B5EF4-FFF2-40B4-BE49-F238E27FC236}">
                <a16:creationId xmlns="" xmlns:a16="http://schemas.microsoft.com/office/drawing/2014/main" id="{620EE6C3-62FD-477D-8CFF-9B12D1EFB89F}"/>
              </a:ext>
            </a:extLst>
          </p:cNvPr>
          <p:cNvSpPr>
            <a:spLocks noGrp="1"/>
          </p:cNvSpPr>
          <p:nvPr>
            <p:ph type="title"/>
          </p:nvPr>
        </p:nvSpPr>
        <p:spPr/>
        <p:txBody>
          <a:bodyPr/>
          <a:lstStyle/>
          <a:p>
            <a:r>
              <a:rPr lang="en-IN" dirty="0"/>
              <a:t>Value Adds - PROPEL Explained</a:t>
            </a:r>
          </a:p>
        </p:txBody>
      </p:sp>
      <p:grpSp>
        <p:nvGrpSpPr>
          <p:cNvPr id="44" name="Group 43">
            <a:extLst>
              <a:ext uri="{FF2B5EF4-FFF2-40B4-BE49-F238E27FC236}">
                <a16:creationId xmlns="" xmlns:a16="http://schemas.microsoft.com/office/drawing/2014/main" id="{FF7EA92A-167E-405D-A0B4-1C147DEFDE11}"/>
              </a:ext>
            </a:extLst>
          </p:cNvPr>
          <p:cNvGrpSpPr/>
          <p:nvPr/>
        </p:nvGrpSpPr>
        <p:grpSpPr>
          <a:xfrm>
            <a:off x="3447776" y="640535"/>
            <a:ext cx="5197933" cy="3197525"/>
            <a:chOff x="3355681" y="778678"/>
            <a:chExt cx="5197933" cy="3197525"/>
          </a:xfrm>
        </p:grpSpPr>
        <p:cxnSp>
          <p:nvCxnSpPr>
            <p:cNvPr id="32" name="Straight Arrow Connector 31">
              <a:extLst>
                <a:ext uri="{FF2B5EF4-FFF2-40B4-BE49-F238E27FC236}">
                  <a16:creationId xmlns="" xmlns:a16="http://schemas.microsoft.com/office/drawing/2014/main" id="{6E6CDD4D-F2AE-471E-A7C5-2971D15ECBFD}"/>
                </a:ext>
              </a:extLst>
            </p:cNvPr>
            <p:cNvCxnSpPr>
              <a:cxnSpLocks/>
            </p:cNvCxnSpPr>
            <p:nvPr/>
          </p:nvCxnSpPr>
          <p:spPr>
            <a:xfrm flipH="1">
              <a:off x="7379313" y="1621057"/>
              <a:ext cx="657224" cy="0"/>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4" name="Freeform 85">
              <a:extLst>
                <a:ext uri="{FF2B5EF4-FFF2-40B4-BE49-F238E27FC236}">
                  <a16:creationId xmlns="" xmlns:a16="http://schemas.microsoft.com/office/drawing/2014/main" id="{5F5FD794-9338-45AF-B8C2-BCE93844ABC5}"/>
                </a:ext>
              </a:extLst>
            </p:cNvPr>
            <p:cNvSpPr>
              <a:spLocks/>
            </p:cNvSpPr>
            <p:nvPr/>
          </p:nvSpPr>
          <p:spPr bwMode="auto">
            <a:xfrm>
              <a:off x="6106307" y="1014483"/>
              <a:ext cx="1287972" cy="1681920"/>
            </a:xfrm>
            <a:prstGeom prst="roundRect">
              <a:avLst>
                <a:gd name="adj" fmla="val 6636"/>
              </a:avLst>
            </a:prstGeom>
            <a:gradFill>
              <a:gsLst>
                <a:gs pos="0">
                  <a:schemeClr val="bg1"/>
                </a:gs>
                <a:gs pos="100000">
                  <a:schemeClr val="bg1">
                    <a:lumMod val="95000"/>
                  </a:schemeClr>
                </a:gs>
              </a:gsLst>
              <a:lin ang="5400000" scaled="0"/>
            </a:gradFill>
            <a:ln w="19050">
              <a:solidFill>
                <a:srgbClr val="A472BE"/>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IN" sz="600" dirty="0">
                <a:solidFill>
                  <a:srgbClr val="4D4F53"/>
                </a:solidFill>
                <a:latin typeface="Arial" panose="020B0604020202020204" pitchFamily="34" charset="0"/>
                <a:cs typeface="Arial" panose="020B0604020202020204" pitchFamily="34" charset="0"/>
              </a:endParaRPr>
            </a:p>
          </p:txBody>
        </p:sp>
        <p:sp>
          <p:nvSpPr>
            <p:cNvPr id="5" name="Freeform 85">
              <a:extLst>
                <a:ext uri="{FF2B5EF4-FFF2-40B4-BE49-F238E27FC236}">
                  <a16:creationId xmlns="" xmlns:a16="http://schemas.microsoft.com/office/drawing/2014/main" id="{451A9CEC-4F79-4833-865E-139C488EA43C}"/>
                </a:ext>
              </a:extLst>
            </p:cNvPr>
            <p:cNvSpPr>
              <a:spLocks/>
            </p:cNvSpPr>
            <p:nvPr/>
          </p:nvSpPr>
          <p:spPr bwMode="auto">
            <a:xfrm>
              <a:off x="6392315" y="1112254"/>
              <a:ext cx="715956" cy="609889"/>
            </a:xfrm>
            <a:prstGeom prst="roundRect">
              <a:avLst>
                <a:gd name="adj" fmla="val 0"/>
              </a:avLst>
            </a:prstGeom>
            <a:gradFill>
              <a:gsLst>
                <a:gs pos="0">
                  <a:schemeClr val="bg1"/>
                </a:gs>
                <a:gs pos="100000">
                  <a:schemeClr val="bg1">
                    <a:lumMod val="95000"/>
                  </a:schemeClr>
                </a:gs>
              </a:gsLst>
              <a:lin ang="5400000" scaled="0"/>
            </a:gradFill>
            <a:ln w="12700">
              <a:solidFill>
                <a:srgbClr val="F7941D"/>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IN" sz="600" dirty="0">
                <a:solidFill>
                  <a:srgbClr val="4D4F53"/>
                </a:solidFill>
                <a:latin typeface="Arial" panose="020B0604020202020204" pitchFamily="34" charset="0"/>
                <a:cs typeface="Arial" panose="020B0604020202020204" pitchFamily="34" charset="0"/>
              </a:endParaRPr>
            </a:p>
          </p:txBody>
        </p:sp>
        <p:sp>
          <p:nvSpPr>
            <p:cNvPr id="6" name="Flowchart: Document 5">
              <a:extLst>
                <a:ext uri="{FF2B5EF4-FFF2-40B4-BE49-F238E27FC236}">
                  <a16:creationId xmlns="" xmlns:a16="http://schemas.microsoft.com/office/drawing/2014/main" id="{2CB436C7-B501-4441-A369-A9E727E33972}"/>
                </a:ext>
              </a:extLst>
            </p:cNvPr>
            <p:cNvSpPr/>
            <p:nvPr/>
          </p:nvSpPr>
          <p:spPr>
            <a:xfrm>
              <a:off x="3474197" y="2544861"/>
              <a:ext cx="678921" cy="763786"/>
            </a:xfrm>
            <a:prstGeom prst="flowChartDocument">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5400000" scaled="1"/>
              <a:tileRect/>
            </a:gradFill>
            <a:ln>
              <a:noFill/>
            </a:ln>
          </p:spPr>
          <p:txBody>
            <a:bodyPr vert="horz" wrap="square" lIns="121917" tIns="60958" rIns="121917" bIns="60958" numCol="1" anchor="ctr" anchorCtr="0" compatLnSpc="1">
              <a:prstTxWarp prst="textNoShape">
                <a:avLst/>
              </a:prstTxWarp>
            </a:bodyPr>
            <a:lstStyle/>
            <a:p>
              <a:pPr algn="ctr"/>
              <a:endParaRPr lang="en-US" sz="700" dirty="0">
                <a:solidFill>
                  <a:schemeClr val="bg1"/>
                </a:solidFill>
                <a:latin typeface="Arial" panose="020B0604020202020204" pitchFamily="34" charset="0"/>
                <a:cs typeface="Arial" panose="020B0604020202020204" pitchFamily="34" charset="0"/>
              </a:endParaRPr>
            </a:p>
          </p:txBody>
        </p:sp>
        <p:sp>
          <p:nvSpPr>
            <p:cNvPr id="7" name="Rounded Rectangle 4">
              <a:extLst>
                <a:ext uri="{FF2B5EF4-FFF2-40B4-BE49-F238E27FC236}">
                  <a16:creationId xmlns="" xmlns:a16="http://schemas.microsoft.com/office/drawing/2014/main" id="{2CE6975A-4655-4AA5-B010-846F6DD18165}"/>
                </a:ext>
              </a:extLst>
            </p:cNvPr>
            <p:cNvSpPr/>
            <p:nvPr/>
          </p:nvSpPr>
          <p:spPr>
            <a:xfrm>
              <a:off x="4607050" y="1451715"/>
              <a:ext cx="1025111" cy="471470"/>
            </a:xfrm>
            <a:prstGeom prst="roundRect">
              <a:avLst>
                <a:gd name="adj" fmla="val 16156"/>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p:spPr>
          <p:txBody>
            <a:bodyPr vert="horz" wrap="square" lIns="121917" tIns="60958" rIns="121917"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Devops Portal</a:t>
              </a:r>
            </a:p>
          </p:txBody>
        </p:sp>
        <p:sp>
          <p:nvSpPr>
            <p:cNvPr id="8" name="Rounded Rectangle 5">
              <a:extLst>
                <a:ext uri="{FF2B5EF4-FFF2-40B4-BE49-F238E27FC236}">
                  <a16:creationId xmlns="" xmlns:a16="http://schemas.microsoft.com/office/drawing/2014/main" id="{81181CFA-D53F-4ED9-B2AE-88BBCB6F6391}"/>
                </a:ext>
              </a:extLst>
            </p:cNvPr>
            <p:cNvSpPr/>
            <p:nvPr/>
          </p:nvSpPr>
          <p:spPr>
            <a:xfrm>
              <a:off x="4607050" y="2356943"/>
              <a:ext cx="1025111" cy="471470"/>
            </a:xfrm>
            <a:prstGeom prst="roundRect">
              <a:avLst>
                <a:gd name="adj" fmla="val 16156"/>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p:spPr>
          <p:txBody>
            <a:bodyPr vert="horz" wrap="square" lIns="121917" tIns="60958" rIns="121917"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Build/ Release Server Adapters</a:t>
              </a:r>
            </a:p>
          </p:txBody>
        </p:sp>
        <p:sp>
          <p:nvSpPr>
            <p:cNvPr id="10" name="Rounded Rectangle 7">
              <a:extLst>
                <a:ext uri="{FF2B5EF4-FFF2-40B4-BE49-F238E27FC236}">
                  <a16:creationId xmlns="" xmlns:a16="http://schemas.microsoft.com/office/drawing/2014/main" id="{5FA8AC89-472E-4437-A8B9-CAD203A564C1}"/>
                </a:ext>
              </a:extLst>
            </p:cNvPr>
            <p:cNvSpPr/>
            <p:nvPr/>
          </p:nvSpPr>
          <p:spPr>
            <a:xfrm>
              <a:off x="4611247" y="3262170"/>
              <a:ext cx="1020915" cy="471470"/>
            </a:xfrm>
            <a:prstGeom prst="roundRect">
              <a:avLst>
                <a:gd name="adj" fmla="val 16156"/>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p:spPr>
          <p:txBody>
            <a:bodyPr vert="horz" wrap="square" lIns="121917" tIns="60958" rIns="121917"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VSTS/Jenkins</a:t>
              </a:r>
            </a:p>
          </p:txBody>
        </p:sp>
        <p:sp>
          <p:nvSpPr>
            <p:cNvPr id="11" name="Flowchart: Document 10">
              <a:extLst>
                <a:ext uri="{FF2B5EF4-FFF2-40B4-BE49-F238E27FC236}">
                  <a16:creationId xmlns="" xmlns:a16="http://schemas.microsoft.com/office/drawing/2014/main" id="{A66286AA-1663-4BA5-9847-031E64A91A26}"/>
                </a:ext>
              </a:extLst>
            </p:cNvPr>
            <p:cNvSpPr/>
            <p:nvPr/>
          </p:nvSpPr>
          <p:spPr>
            <a:xfrm>
              <a:off x="3447227" y="2183417"/>
              <a:ext cx="678921" cy="964436"/>
            </a:xfrm>
            <a:prstGeom prst="flowChartDocument">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5400000" scaled="1"/>
              <a:tileRect/>
            </a:gradFill>
            <a:ln w="3175">
              <a:solidFill>
                <a:schemeClr val="bg1"/>
              </a:solidFill>
            </a:ln>
          </p:spPr>
          <p:txBody>
            <a:bodyPr vert="horz" wrap="square" lIns="36000" tIns="60958" rIns="36000" bIns="60958" numCol="1" anchor="ctr" anchorCtr="0" compatLnSpc="1">
              <a:prstTxWarp prst="textNoShape">
                <a:avLst/>
              </a:prstTxWarp>
            </a:bodyPr>
            <a:lstStyle/>
            <a:p>
              <a:pPr algn="ctr"/>
              <a:endParaRPr lang="en-US" sz="700" dirty="0">
                <a:solidFill>
                  <a:schemeClr val="bg1"/>
                </a:solidFill>
                <a:latin typeface="Arial" panose="020B0604020202020204" pitchFamily="34" charset="0"/>
                <a:cs typeface="Arial" panose="020B0604020202020204" pitchFamily="34" charset="0"/>
              </a:endParaRPr>
            </a:p>
            <a:p>
              <a:pPr algn="ctr"/>
              <a:r>
                <a:rPr lang="en-US" sz="700" dirty="0">
                  <a:solidFill>
                    <a:schemeClr val="bg1"/>
                  </a:solidFill>
                  <a:latin typeface="Arial" panose="020B0604020202020204" pitchFamily="34" charset="0"/>
                  <a:cs typeface="Arial" panose="020B0604020202020204" pitchFamily="34" charset="0"/>
                </a:rPr>
                <a:t>Predefined Build Release Pipelines,</a:t>
              </a:r>
            </a:p>
            <a:p>
              <a:pPr algn="ctr"/>
              <a:r>
                <a:rPr lang="en-US" sz="700" dirty="0">
                  <a:solidFill>
                    <a:schemeClr val="bg1"/>
                  </a:solidFill>
                  <a:latin typeface="Arial" panose="020B0604020202020204" pitchFamily="34" charset="0"/>
                  <a:cs typeface="Arial" panose="020B0604020202020204" pitchFamily="34" charset="0"/>
                </a:rPr>
                <a:t>Predefined</a:t>
              </a:r>
            </a:p>
            <a:p>
              <a:pPr algn="ctr"/>
              <a:r>
                <a:rPr lang="en-US" sz="700" dirty="0">
                  <a:solidFill>
                    <a:schemeClr val="bg1"/>
                  </a:solidFill>
                  <a:latin typeface="Arial" panose="020B0604020202020204" pitchFamily="34" charset="0"/>
                  <a:cs typeface="Arial" panose="020B0604020202020204" pitchFamily="34" charset="0"/>
                </a:rPr>
                <a:t>Docker</a:t>
              </a:r>
            </a:p>
          </p:txBody>
        </p:sp>
        <p:sp>
          <p:nvSpPr>
            <p:cNvPr id="12" name="Flowchart: Document 11">
              <a:extLst>
                <a:ext uri="{FF2B5EF4-FFF2-40B4-BE49-F238E27FC236}">
                  <a16:creationId xmlns="" xmlns:a16="http://schemas.microsoft.com/office/drawing/2014/main" id="{C05C42A5-38AB-4530-9CEC-4A8239D08BED}"/>
                </a:ext>
              </a:extLst>
            </p:cNvPr>
            <p:cNvSpPr/>
            <p:nvPr/>
          </p:nvSpPr>
          <p:spPr>
            <a:xfrm>
              <a:off x="7769399" y="3016945"/>
              <a:ext cx="678921" cy="763786"/>
            </a:xfrm>
            <a:prstGeom prst="flowChartDocument">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5400000" scaled="1"/>
              <a:tileRect/>
            </a:gradFill>
            <a:ln>
              <a:noFill/>
            </a:ln>
          </p:spPr>
          <p:txBody>
            <a:bodyPr vert="horz" wrap="square" lIns="121917" tIns="60958" rIns="121917" bIns="60958" numCol="1" anchor="ctr" anchorCtr="0" compatLnSpc="1">
              <a:prstTxWarp prst="textNoShape">
                <a:avLst/>
              </a:prstTxWarp>
            </a:bodyPr>
            <a:lstStyle/>
            <a:p>
              <a:pPr algn="ctr"/>
              <a:endParaRPr lang="en-US" sz="700" dirty="0">
                <a:solidFill>
                  <a:schemeClr val="bg1"/>
                </a:solidFill>
                <a:latin typeface="Arial" panose="020B0604020202020204" pitchFamily="34" charset="0"/>
                <a:cs typeface="Arial" panose="020B0604020202020204" pitchFamily="34" charset="0"/>
              </a:endParaRPr>
            </a:p>
          </p:txBody>
        </p:sp>
        <p:sp>
          <p:nvSpPr>
            <p:cNvPr id="13" name="Flowchart: Document 12">
              <a:extLst>
                <a:ext uri="{FF2B5EF4-FFF2-40B4-BE49-F238E27FC236}">
                  <a16:creationId xmlns="" xmlns:a16="http://schemas.microsoft.com/office/drawing/2014/main" id="{A4D3BA5E-594D-49CC-8ADD-06B440BDD9D9}"/>
                </a:ext>
              </a:extLst>
            </p:cNvPr>
            <p:cNvSpPr/>
            <p:nvPr/>
          </p:nvSpPr>
          <p:spPr>
            <a:xfrm>
              <a:off x="7874693" y="3120954"/>
              <a:ext cx="678921" cy="763786"/>
            </a:xfrm>
            <a:prstGeom prst="flowChartDocument">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5400000" scaled="1"/>
              <a:tileRect/>
            </a:gradFill>
            <a:ln w="3175">
              <a:solidFill>
                <a:schemeClr val="bg1"/>
              </a:solidFill>
            </a:ln>
          </p:spPr>
          <p:txBody>
            <a:bodyPr vert="horz" wrap="square" lIns="36000" tIns="60958" rIns="36000"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Predefined lac Templates</a:t>
              </a:r>
            </a:p>
          </p:txBody>
        </p:sp>
        <p:sp>
          <p:nvSpPr>
            <p:cNvPr id="14" name="Rectangle 13">
              <a:extLst>
                <a:ext uri="{FF2B5EF4-FFF2-40B4-BE49-F238E27FC236}">
                  <a16:creationId xmlns="" xmlns:a16="http://schemas.microsoft.com/office/drawing/2014/main" id="{F48C9F00-260B-4FCE-974D-5CD1E652B3EE}"/>
                </a:ext>
              </a:extLst>
            </p:cNvPr>
            <p:cNvSpPr/>
            <p:nvPr/>
          </p:nvSpPr>
          <p:spPr>
            <a:xfrm>
              <a:off x="6433694" y="1144251"/>
              <a:ext cx="666089" cy="54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5" name="Picture 2" descr="C:\Users\sivamani.krishna\Downloads\aws_logo_smile_1200x630.png">
              <a:extLst>
                <a:ext uri="{FF2B5EF4-FFF2-40B4-BE49-F238E27FC236}">
                  <a16:creationId xmlns="" xmlns:a16="http://schemas.microsoft.com/office/drawing/2014/main" id="{1449A9BF-5132-4CD6-887B-3B723289891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945" t="16055" r="21389" b="16773"/>
            <a:stretch/>
          </p:blipFill>
          <p:spPr bwMode="auto">
            <a:xfrm>
              <a:off x="6466589" y="1249319"/>
              <a:ext cx="567409" cy="33575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 xmlns:a16="http://schemas.microsoft.com/office/drawing/2014/main" id="{3A6629AA-0B07-439C-8CE3-D2A36BD27E47}"/>
                </a:ext>
              </a:extLst>
            </p:cNvPr>
            <p:cNvSpPr/>
            <p:nvPr/>
          </p:nvSpPr>
          <p:spPr>
            <a:xfrm>
              <a:off x="6488526" y="778678"/>
              <a:ext cx="536359" cy="246217"/>
            </a:xfrm>
            <a:prstGeom prst="rect">
              <a:avLst/>
            </a:prstGeom>
          </p:spPr>
          <p:txBody>
            <a:bodyPr wrap="none" lIns="121917" tIns="60958" rIns="121917" bIns="60958" anchor="ctr">
              <a:spAutoFit/>
            </a:bodyPr>
            <a:lstStyle/>
            <a:p>
              <a:r>
                <a:rPr lang="en-US" sz="800" b="1" dirty="0">
                  <a:solidFill>
                    <a:schemeClr val="tx1">
                      <a:lumMod val="75000"/>
                      <a:lumOff val="25000"/>
                    </a:schemeClr>
                  </a:solidFill>
                  <a:latin typeface="Arial" panose="020B0604020202020204" pitchFamily="34" charset="0"/>
                  <a:cs typeface="Arial" panose="020B0604020202020204" pitchFamily="34" charset="0"/>
                </a:rPr>
                <a:t>Cloud</a:t>
              </a:r>
            </a:p>
          </p:txBody>
        </p:sp>
        <p:grpSp>
          <p:nvGrpSpPr>
            <p:cNvPr id="17" name="Group 17">
              <a:extLst>
                <a:ext uri="{FF2B5EF4-FFF2-40B4-BE49-F238E27FC236}">
                  <a16:creationId xmlns="" xmlns:a16="http://schemas.microsoft.com/office/drawing/2014/main" id="{588144DA-C5BB-4FB2-9C84-7B4897DC8DFC}"/>
                </a:ext>
              </a:extLst>
            </p:cNvPr>
            <p:cNvGrpSpPr>
              <a:grpSpLocks noChangeAspect="1"/>
            </p:cNvGrpSpPr>
            <p:nvPr/>
          </p:nvGrpSpPr>
          <p:grpSpPr bwMode="auto">
            <a:xfrm>
              <a:off x="6369560" y="2032625"/>
              <a:ext cx="761466" cy="490308"/>
              <a:chOff x="-4822" y="-3339"/>
              <a:chExt cx="15198" cy="9786"/>
            </a:xfrm>
            <a:solidFill>
              <a:srgbClr val="0077EF"/>
            </a:solidFill>
          </p:grpSpPr>
          <p:sp>
            <p:nvSpPr>
              <p:cNvPr id="38" name="Freeform 18">
                <a:extLst>
                  <a:ext uri="{FF2B5EF4-FFF2-40B4-BE49-F238E27FC236}">
                    <a16:creationId xmlns="" xmlns:a16="http://schemas.microsoft.com/office/drawing/2014/main" id="{62E8C5FB-B768-4169-8E26-A409505BC722}"/>
                  </a:ext>
                </a:extLst>
              </p:cNvPr>
              <p:cNvSpPr>
                <a:spLocks/>
              </p:cNvSpPr>
              <p:nvPr/>
            </p:nvSpPr>
            <p:spPr bwMode="auto">
              <a:xfrm>
                <a:off x="3215" y="-2413"/>
                <a:ext cx="6239" cy="5416"/>
              </a:xfrm>
              <a:custGeom>
                <a:avLst/>
                <a:gdLst>
                  <a:gd name="T0" fmla="*/ 3118 w 3118"/>
                  <a:gd name="T1" fmla="*/ 590 h 2706"/>
                  <a:gd name="T2" fmla="*/ 779 w 3118"/>
                  <a:gd name="T3" fmla="*/ 2662 h 2706"/>
                  <a:gd name="T4" fmla="*/ 557 w 3118"/>
                  <a:gd name="T5" fmla="*/ 2673 h 2706"/>
                  <a:gd name="T6" fmla="*/ 320 w 3118"/>
                  <a:gd name="T7" fmla="*/ 2461 h 2706"/>
                  <a:gd name="T8" fmla="*/ 329 w 3118"/>
                  <a:gd name="T9" fmla="*/ 1887 h 2706"/>
                  <a:gd name="T10" fmla="*/ 2344 w 3118"/>
                  <a:gd name="T11" fmla="*/ 131 h 2706"/>
                  <a:gd name="T12" fmla="*/ 2519 w 3118"/>
                  <a:gd name="T13" fmla="*/ 37 h 2706"/>
                  <a:gd name="T14" fmla="*/ 3118 w 3118"/>
                  <a:gd name="T15" fmla="*/ 590 h 2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8" h="2706">
                    <a:moveTo>
                      <a:pt x="3118" y="590"/>
                    </a:moveTo>
                    <a:cubicBezTo>
                      <a:pt x="2313" y="1305"/>
                      <a:pt x="1549" y="1988"/>
                      <a:pt x="779" y="2662"/>
                    </a:cubicBezTo>
                    <a:cubicBezTo>
                      <a:pt x="727" y="2706"/>
                      <a:pt x="620" y="2705"/>
                      <a:pt x="557" y="2673"/>
                    </a:cubicBezTo>
                    <a:cubicBezTo>
                      <a:pt x="469" y="2628"/>
                      <a:pt x="399" y="2534"/>
                      <a:pt x="320" y="2461"/>
                    </a:cubicBezTo>
                    <a:cubicBezTo>
                      <a:pt x="0" y="2167"/>
                      <a:pt x="2" y="2171"/>
                      <a:pt x="329" y="1887"/>
                    </a:cubicBezTo>
                    <a:cubicBezTo>
                      <a:pt x="1001" y="1302"/>
                      <a:pt x="1670" y="711"/>
                      <a:pt x="2344" y="131"/>
                    </a:cubicBezTo>
                    <a:cubicBezTo>
                      <a:pt x="2401" y="82"/>
                      <a:pt x="2472" y="0"/>
                      <a:pt x="2519" y="37"/>
                    </a:cubicBezTo>
                    <a:cubicBezTo>
                      <a:pt x="2704" y="180"/>
                      <a:pt x="2918" y="402"/>
                      <a:pt x="3118" y="5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Freeform 19">
                <a:extLst>
                  <a:ext uri="{FF2B5EF4-FFF2-40B4-BE49-F238E27FC236}">
                    <a16:creationId xmlns="" xmlns:a16="http://schemas.microsoft.com/office/drawing/2014/main" id="{148928C2-8F93-4D2C-9EBE-F9779E68ECF7}"/>
                  </a:ext>
                </a:extLst>
              </p:cNvPr>
              <p:cNvSpPr>
                <a:spLocks/>
              </p:cNvSpPr>
              <p:nvPr/>
            </p:nvSpPr>
            <p:spPr bwMode="auto">
              <a:xfrm>
                <a:off x="8547" y="-3339"/>
                <a:ext cx="1829" cy="1891"/>
              </a:xfrm>
              <a:custGeom>
                <a:avLst/>
                <a:gdLst>
                  <a:gd name="T0" fmla="*/ 0 w 914"/>
                  <a:gd name="T1" fmla="*/ 346 h 945"/>
                  <a:gd name="T2" fmla="*/ 722 w 914"/>
                  <a:gd name="T3" fmla="*/ 154 h 945"/>
                  <a:gd name="T4" fmla="*/ 765 w 914"/>
                  <a:gd name="T5" fmla="*/ 778 h 945"/>
                  <a:gd name="T6" fmla="*/ 586 w 914"/>
                  <a:gd name="T7" fmla="*/ 896 h 945"/>
                  <a:gd name="T8" fmla="*/ 0 w 914"/>
                  <a:gd name="T9" fmla="*/ 346 h 945"/>
                </a:gdLst>
                <a:ahLst/>
                <a:cxnLst>
                  <a:cxn ang="0">
                    <a:pos x="T0" y="T1"/>
                  </a:cxn>
                  <a:cxn ang="0">
                    <a:pos x="T2" y="T3"/>
                  </a:cxn>
                  <a:cxn ang="0">
                    <a:pos x="T4" y="T5"/>
                  </a:cxn>
                  <a:cxn ang="0">
                    <a:pos x="T6" y="T7"/>
                  </a:cxn>
                  <a:cxn ang="0">
                    <a:pos x="T8" y="T9"/>
                  </a:cxn>
                </a:cxnLst>
                <a:rect l="0" t="0" r="r" b="b"/>
                <a:pathLst>
                  <a:path w="914" h="945">
                    <a:moveTo>
                      <a:pt x="0" y="346"/>
                    </a:moveTo>
                    <a:cubicBezTo>
                      <a:pt x="265" y="56"/>
                      <a:pt x="496" y="0"/>
                      <a:pt x="722" y="154"/>
                    </a:cubicBezTo>
                    <a:cubicBezTo>
                      <a:pt x="914" y="285"/>
                      <a:pt x="911" y="591"/>
                      <a:pt x="765" y="778"/>
                    </a:cubicBezTo>
                    <a:cubicBezTo>
                      <a:pt x="702" y="860"/>
                      <a:pt x="656" y="945"/>
                      <a:pt x="586" y="896"/>
                    </a:cubicBezTo>
                    <a:cubicBezTo>
                      <a:pt x="417" y="777"/>
                      <a:pt x="170" y="507"/>
                      <a:pt x="0" y="3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0" name="Freeform 20">
                <a:extLst>
                  <a:ext uri="{FF2B5EF4-FFF2-40B4-BE49-F238E27FC236}">
                    <a16:creationId xmlns="" xmlns:a16="http://schemas.microsoft.com/office/drawing/2014/main" id="{ACA7838A-EAB0-4893-BB66-0C7B7D2D8693}"/>
                  </a:ext>
                </a:extLst>
              </p:cNvPr>
              <p:cNvSpPr>
                <a:spLocks/>
              </p:cNvSpPr>
              <p:nvPr/>
            </p:nvSpPr>
            <p:spPr bwMode="auto">
              <a:xfrm>
                <a:off x="2631" y="2705"/>
                <a:ext cx="966" cy="978"/>
              </a:xfrm>
              <a:custGeom>
                <a:avLst/>
                <a:gdLst>
                  <a:gd name="T0" fmla="*/ 0 w 483"/>
                  <a:gd name="T1" fmla="*/ 489 h 489"/>
                  <a:gd name="T2" fmla="*/ 160 w 483"/>
                  <a:gd name="T3" fmla="*/ 0 h 489"/>
                  <a:gd name="T4" fmla="*/ 483 w 483"/>
                  <a:gd name="T5" fmla="*/ 365 h 489"/>
                  <a:gd name="T6" fmla="*/ 0 w 483"/>
                  <a:gd name="T7" fmla="*/ 489 h 489"/>
                </a:gdLst>
                <a:ahLst/>
                <a:cxnLst>
                  <a:cxn ang="0">
                    <a:pos x="T0" y="T1"/>
                  </a:cxn>
                  <a:cxn ang="0">
                    <a:pos x="T2" y="T3"/>
                  </a:cxn>
                  <a:cxn ang="0">
                    <a:pos x="T4" y="T5"/>
                  </a:cxn>
                  <a:cxn ang="0">
                    <a:pos x="T6" y="T7"/>
                  </a:cxn>
                </a:cxnLst>
                <a:rect l="0" t="0" r="r" b="b"/>
                <a:pathLst>
                  <a:path w="483" h="489">
                    <a:moveTo>
                      <a:pt x="0" y="489"/>
                    </a:moveTo>
                    <a:cubicBezTo>
                      <a:pt x="66" y="288"/>
                      <a:pt x="108" y="158"/>
                      <a:pt x="160" y="0"/>
                    </a:cubicBezTo>
                    <a:cubicBezTo>
                      <a:pt x="285" y="142"/>
                      <a:pt x="371" y="239"/>
                      <a:pt x="483" y="365"/>
                    </a:cubicBezTo>
                    <a:cubicBezTo>
                      <a:pt x="326" y="405"/>
                      <a:pt x="206" y="436"/>
                      <a:pt x="0" y="4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1" name="Freeform 21">
                <a:extLst>
                  <a:ext uri="{FF2B5EF4-FFF2-40B4-BE49-F238E27FC236}">
                    <a16:creationId xmlns="" xmlns:a16="http://schemas.microsoft.com/office/drawing/2014/main" id="{047AAB0A-4E54-4331-ACB7-D88470A236E8}"/>
                  </a:ext>
                </a:extLst>
              </p:cNvPr>
              <p:cNvSpPr>
                <a:spLocks/>
              </p:cNvSpPr>
              <p:nvPr/>
            </p:nvSpPr>
            <p:spPr bwMode="auto">
              <a:xfrm>
                <a:off x="4954" y="4668"/>
                <a:ext cx="724" cy="414"/>
              </a:xfrm>
              <a:custGeom>
                <a:avLst/>
                <a:gdLst>
                  <a:gd name="T0" fmla="*/ 219 w 362"/>
                  <a:gd name="T1" fmla="*/ 14 h 207"/>
                  <a:gd name="T2" fmla="*/ 0 w 362"/>
                  <a:gd name="T3" fmla="*/ 207 h 207"/>
                  <a:gd name="T4" fmla="*/ 355 w 362"/>
                  <a:gd name="T5" fmla="*/ 207 h 207"/>
                  <a:gd name="T6" fmla="*/ 219 w 362"/>
                  <a:gd name="T7" fmla="*/ 14 h 207"/>
                </a:gdLst>
                <a:ahLst/>
                <a:cxnLst>
                  <a:cxn ang="0">
                    <a:pos x="T0" y="T1"/>
                  </a:cxn>
                  <a:cxn ang="0">
                    <a:pos x="T2" y="T3"/>
                  </a:cxn>
                  <a:cxn ang="0">
                    <a:pos x="T4" y="T5"/>
                  </a:cxn>
                  <a:cxn ang="0">
                    <a:pos x="T6" y="T7"/>
                  </a:cxn>
                </a:cxnLst>
                <a:rect l="0" t="0" r="r" b="b"/>
                <a:pathLst>
                  <a:path w="362" h="207">
                    <a:moveTo>
                      <a:pt x="219" y="14"/>
                    </a:moveTo>
                    <a:cubicBezTo>
                      <a:pt x="108" y="0"/>
                      <a:pt x="2" y="93"/>
                      <a:pt x="0" y="207"/>
                    </a:cubicBezTo>
                    <a:cubicBezTo>
                      <a:pt x="118" y="207"/>
                      <a:pt x="236" y="207"/>
                      <a:pt x="355" y="207"/>
                    </a:cubicBezTo>
                    <a:cubicBezTo>
                      <a:pt x="362" y="108"/>
                      <a:pt x="302" y="25"/>
                      <a:pt x="2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2" name="Freeform 22">
                <a:extLst>
                  <a:ext uri="{FF2B5EF4-FFF2-40B4-BE49-F238E27FC236}">
                    <a16:creationId xmlns="" xmlns:a16="http://schemas.microsoft.com/office/drawing/2014/main" id="{9EF824B6-55F2-4CCA-86AC-3D36392F3C86}"/>
                  </a:ext>
                </a:extLst>
              </p:cNvPr>
              <p:cNvSpPr>
                <a:spLocks/>
              </p:cNvSpPr>
              <p:nvPr/>
            </p:nvSpPr>
            <p:spPr bwMode="auto">
              <a:xfrm>
                <a:off x="-216" y="4268"/>
                <a:ext cx="640" cy="886"/>
              </a:xfrm>
              <a:custGeom>
                <a:avLst/>
                <a:gdLst>
                  <a:gd name="T0" fmla="*/ 0 w 320"/>
                  <a:gd name="T1" fmla="*/ 443 h 443"/>
                  <a:gd name="T2" fmla="*/ 320 w 320"/>
                  <a:gd name="T3" fmla="*/ 443 h 443"/>
                  <a:gd name="T4" fmla="*/ 159 w 320"/>
                  <a:gd name="T5" fmla="*/ 0 h 443"/>
                  <a:gd name="T6" fmla="*/ 0 w 320"/>
                  <a:gd name="T7" fmla="*/ 443 h 443"/>
                </a:gdLst>
                <a:ahLst/>
                <a:cxnLst>
                  <a:cxn ang="0">
                    <a:pos x="T0" y="T1"/>
                  </a:cxn>
                  <a:cxn ang="0">
                    <a:pos x="T2" y="T3"/>
                  </a:cxn>
                  <a:cxn ang="0">
                    <a:pos x="T4" y="T5"/>
                  </a:cxn>
                  <a:cxn ang="0">
                    <a:pos x="T6" y="T7"/>
                  </a:cxn>
                </a:cxnLst>
                <a:rect l="0" t="0" r="r" b="b"/>
                <a:pathLst>
                  <a:path w="320" h="443">
                    <a:moveTo>
                      <a:pt x="0" y="443"/>
                    </a:moveTo>
                    <a:cubicBezTo>
                      <a:pt x="108" y="443"/>
                      <a:pt x="213" y="443"/>
                      <a:pt x="320" y="443"/>
                    </a:cubicBezTo>
                    <a:cubicBezTo>
                      <a:pt x="265" y="291"/>
                      <a:pt x="211" y="143"/>
                      <a:pt x="159" y="0"/>
                    </a:cubicBezTo>
                    <a:cubicBezTo>
                      <a:pt x="108" y="143"/>
                      <a:pt x="54" y="292"/>
                      <a:pt x="0"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3" name="Freeform 23">
                <a:extLst>
                  <a:ext uri="{FF2B5EF4-FFF2-40B4-BE49-F238E27FC236}">
                    <a16:creationId xmlns="" xmlns:a16="http://schemas.microsoft.com/office/drawing/2014/main" id="{C5058E18-C37F-4117-B10C-0046E7A5E4E1}"/>
                  </a:ext>
                </a:extLst>
              </p:cNvPr>
              <p:cNvSpPr>
                <a:spLocks noEditPoints="1"/>
              </p:cNvSpPr>
              <p:nvPr/>
            </p:nvSpPr>
            <p:spPr bwMode="auto">
              <a:xfrm>
                <a:off x="-4822" y="-1394"/>
                <a:ext cx="14746" cy="7841"/>
              </a:xfrm>
              <a:custGeom>
                <a:avLst/>
                <a:gdLst>
                  <a:gd name="T0" fmla="*/ 6369 w 7370"/>
                  <a:gd name="T1" fmla="*/ 2372 h 3918"/>
                  <a:gd name="T2" fmla="*/ 5801 w 7370"/>
                  <a:gd name="T3" fmla="*/ 1582 h 3918"/>
                  <a:gd name="T4" fmla="*/ 3811 w 7370"/>
                  <a:gd name="T5" fmla="*/ 2707 h 3918"/>
                  <a:gd name="T6" fmla="*/ 3478 w 7370"/>
                  <a:gd name="T7" fmla="*/ 2264 h 3918"/>
                  <a:gd name="T8" fmla="*/ 5188 w 7370"/>
                  <a:gd name="T9" fmla="*/ 271 h 3918"/>
                  <a:gd name="T10" fmla="*/ 5021 w 7370"/>
                  <a:gd name="T11" fmla="*/ 153 h 3918"/>
                  <a:gd name="T12" fmla="*/ 2269 w 7370"/>
                  <a:gd name="T13" fmla="*/ 1072 h 3918"/>
                  <a:gd name="T14" fmla="*/ 702 w 7370"/>
                  <a:gd name="T15" fmla="*/ 1593 h 3918"/>
                  <a:gd name="T16" fmla="*/ 1453 w 7370"/>
                  <a:gd name="T17" fmla="*/ 3904 h 3918"/>
                  <a:gd name="T18" fmla="*/ 7026 w 7370"/>
                  <a:gd name="T19" fmla="*/ 3716 h 3918"/>
                  <a:gd name="T20" fmla="*/ 2769 w 7370"/>
                  <a:gd name="T21" fmla="*/ 3633 h 3918"/>
                  <a:gd name="T22" fmla="*/ 2668 w 7370"/>
                  <a:gd name="T23" fmla="*/ 3395 h 3918"/>
                  <a:gd name="T24" fmla="*/ 2287 w 7370"/>
                  <a:gd name="T25" fmla="*/ 3373 h 3918"/>
                  <a:gd name="T26" fmla="*/ 2179 w 7370"/>
                  <a:gd name="T27" fmla="*/ 3614 h 3918"/>
                  <a:gd name="T28" fmla="*/ 2050 w 7370"/>
                  <a:gd name="T29" fmla="*/ 3634 h 3918"/>
                  <a:gd name="T30" fmla="*/ 2394 w 7370"/>
                  <a:gd name="T31" fmla="*/ 2729 h 3918"/>
                  <a:gd name="T32" fmla="*/ 2516 w 7370"/>
                  <a:gd name="T33" fmla="*/ 2705 h 3918"/>
                  <a:gd name="T34" fmla="*/ 2868 w 7370"/>
                  <a:gd name="T35" fmla="*/ 3606 h 3918"/>
                  <a:gd name="T36" fmla="*/ 2769 w 7370"/>
                  <a:gd name="T37" fmla="*/ 3633 h 3918"/>
                  <a:gd name="T38" fmla="*/ 3460 w 7370"/>
                  <a:gd name="T39" fmla="*/ 3632 h 3918"/>
                  <a:gd name="T40" fmla="*/ 2929 w 7370"/>
                  <a:gd name="T41" fmla="*/ 3581 h 3918"/>
                  <a:gd name="T42" fmla="*/ 3307 w 7370"/>
                  <a:gd name="T43" fmla="*/ 3059 h 3918"/>
                  <a:gd name="T44" fmla="*/ 2954 w 7370"/>
                  <a:gd name="T45" fmla="*/ 2969 h 3918"/>
                  <a:gd name="T46" fmla="*/ 3452 w 7370"/>
                  <a:gd name="T47" fmla="*/ 3017 h 3918"/>
                  <a:gd name="T48" fmla="*/ 3074 w 7370"/>
                  <a:gd name="T49" fmla="*/ 3543 h 3918"/>
                  <a:gd name="T50" fmla="*/ 4142 w 7370"/>
                  <a:gd name="T51" fmla="*/ 3632 h 3918"/>
                  <a:gd name="T52" fmla="*/ 4035 w 7370"/>
                  <a:gd name="T53" fmla="*/ 3535 h 3918"/>
                  <a:gd name="T54" fmla="*/ 3753 w 7370"/>
                  <a:gd name="T55" fmla="*/ 3642 h 3918"/>
                  <a:gd name="T56" fmla="*/ 3591 w 7370"/>
                  <a:gd name="T57" fmla="*/ 3396 h 3918"/>
                  <a:gd name="T58" fmla="*/ 3589 w 7370"/>
                  <a:gd name="T59" fmla="*/ 2969 h 3918"/>
                  <a:gd name="T60" fmla="*/ 3696 w 7370"/>
                  <a:gd name="T61" fmla="*/ 2998 h 3918"/>
                  <a:gd name="T62" fmla="*/ 3706 w 7370"/>
                  <a:gd name="T63" fmla="*/ 3439 h 3918"/>
                  <a:gd name="T64" fmla="*/ 4032 w 7370"/>
                  <a:gd name="T65" fmla="*/ 3374 h 3918"/>
                  <a:gd name="T66" fmla="*/ 4033 w 7370"/>
                  <a:gd name="T67" fmla="*/ 2971 h 3918"/>
                  <a:gd name="T68" fmla="*/ 4142 w 7370"/>
                  <a:gd name="T69" fmla="*/ 3632 h 3918"/>
                  <a:gd name="T70" fmla="*/ 4681 w 7370"/>
                  <a:gd name="T71" fmla="*/ 3063 h 3918"/>
                  <a:gd name="T72" fmla="*/ 4466 w 7370"/>
                  <a:gd name="T73" fmla="*/ 3274 h 3918"/>
                  <a:gd name="T74" fmla="*/ 4465 w 7370"/>
                  <a:gd name="T75" fmla="*/ 3632 h 3918"/>
                  <a:gd name="T76" fmla="*/ 4359 w 7370"/>
                  <a:gd name="T77" fmla="*/ 2969 h 3918"/>
                  <a:gd name="T78" fmla="*/ 4464 w 7370"/>
                  <a:gd name="T79" fmla="*/ 3093 h 3918"/>
                  <a:gd name="T80" fmla="*/ 4687 w 7370"/>
                  <a:gd name="T81" fmla="*/ 2958 h 3918"/>
                  <a:gd name="T82" fmla="*/ 4705 w 7370"/>
                  <a:gd name="T83" fmla="*/ 3072 h 3918"/>
                  <a:gd name="T84" fmla="*/ 5338 w 7370"/>
                  <a:gd name="T85" fmla="*/ 3327 h 3918"/>
                  <a:gd name="T86" fmla="*/ 5037 w 7370"/>
                  <a:gd name="T87" fmla="*/ 3552 h 3918"/>
                  <a:gd name="T88" fmla="*/ 5299 w 7370"/>
                  <a:gd name="T89" fmla="*/ 3493 h 3918"/>
                  <a:gd name="T90" fmla="*/ 5306 w 7370"/>
                  <a:gd name="T91" fmla="*/ 3576 h 3918"/>
                  <a:gd name="T92" fmla="*/ 4965 w 7370"/>
                  <a:gd name="T93" fmla="*/ 3632 h 3918"/>
                  <a:gd name="T94" fmla="*/ 4825 w 7370"/>
                  <a:gd name="T95" fmla="*/ 3098 h 3918"/>
                  <a:gd name="T96" fmla="*/ 5338 w 7370"/>
                  <a:gd name="T97" fmla="*/ 3188 h 3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70" h="3918">
                    <a:moveTo>
                      <a:pt x="7064" y="2705"/>
                    </a:moveTo>
                    <a:cubicBezTo>
                      <a:pt x="6859" y="2558"/>
                      <a:pt x="6617" y="2488"/>
                      <a:pt x="6369" y="2372"/>
                    </a:cubicBezTo>
                    <a:cubicBezTo>
                      <a:pt x="6466" y="1993"/>
                      <a:pt x="6433" y="1585"/>
                      <a:pt x="6249" y="1184"/>
                    </a:cubicBezTo>
                    <a:cubicBezTo>
                      <a:pt x="6093" y="1324"/>
                      <a:pt x="5953" y="1464"/>
                      <a:pt x="5801" y="1582"/>
                    </a:cubicBezTo>
                    <a:cubicBezTo>
                      <a:pt x="5378" y="1914"/>
                      <a:pt x="5031" y="2397"/>
                      <a:pt x="4510" y="2537"/>
                    </a:cubicBezTo>
                    <a:cubicBezTo>
                      <a:pt x="4278" y="2599"/>
                      <a:pt x="4046" y="2671"/>
                      <a:pt x="3811" y="2707"/>
                    </a:cubicBezTo>
                    <a:cubicBezTo>
                      <a:pt x="3713" y="2721"/>
                      <a:pt x="3576" y="2688"/>
                      <a:pt x="3514" y="2610"/>
                    </a:cubicBezTo>
                    <a:cubicBezTo>
                      <a:pt x="3459" y="2542"/>
                      <a:pt x="3453" y="2372"/>
                      <a:pt x="3478" y="2264"/>
                    </a:cubicBezTo>
                    <a:cubicBezTo>
                      <a:pt x="3579" y="1821"/>
                      <a:pt x="3793" y="1482"/>
                      <a:pt x="4120" y="1224"/>
                    </a:cubicBezTo>
                    <a:cubicBezTo>
                      <a:pt x="4482" y="939"/>
                      <a:pt x="4837" y="587"/>
                      <a:pt x="5188" y="271"/>
                    </a:cubicBezTo>
                    <a:cubicBezTo>
                      <a:pt x="5159" y="222"/>
                      <a:pt x="5131" y="206"/>
                      <a:pt x="5110" y="196"/>
                    </a:cubicBezTo>
                    <a:cubicBezTo>
                      <a:pt x="5081" y="181"/>
                      <a:pt x="5051" y="165"/>
                      <a:pt x="5021" y="153"/>
                    </a:cubicBezTo>
                    <a:cubicBezTo>
                      <a:pt x="4643" y="11"/>
                      <a:pt x="4225" y="0"/>
                      <a:pt x="3837" y="46"/>
                    </a:cubicBezTo>
                    <a:cubicBezTo>
                      <a:pt x="3211" y="120"/>
                      <a:pt x="2629" y="409"/>
                      <a:pt x="2269" y="1072"/>
                    </a:cubicBezTo>
                    <a:cubicBezTo>
                      <a:pt x="2149" y="1292"/>
                      <a:pt x="2038" y="1313"/>
                      <a:pt x="1872" y="1302"/>
                    </a:cubicBezTo>
                    <a:cubicBezTo>
                      <a:pt x="1460" y="1274"/>
                      <a:pt x="1062" y="1318"/>
                      <a:pt x="702" y="1593"/>
                    </a:cubicBezTo>
                    <a:cubicBezTo>
                      <a:pt x="151" y="2013"/>
                      <a:pt x="0" y="2597"/>
                      <a:pt x="294" y="3159"/>
                    </a:cubicBezTo>
                    <a:cubicBezTo>
                      <a:pt x="546" y="3640"/>
                      <a:pt x="971" y="3901"/>
                      <a:pt x="1453" y="3904"/>
                    </a:cubicBezTo>
                    <a:cubicBezTo>
                      <a:pt x="3115" y="3918"/>
                      <a:pt x="4777" y="3916"/>
                      <a:pt x="6438" y="3901"/>
                    </a:cubicBezTo>
                    <a:cubicBezTo>
                      <a:pt x="6636" y="3900"/>
                      <a:pt x="6847" y="3823"/>
                      <a:pt x="7026" y="3716"/>
                    </a:cubicBezTo>
                    <a:cubicBezTo>
                      <a:pt x="7346" y="3526"/>
                      <a:pt x="7370" y="2924"/>
                      <a:pt x="7064" y="2705"/>
                    </a:cubicBezTo>
                    <a:close/>
                    <a:moveTo>
                      <a:pt x="2769" y="3633"/>
                    </a:moveTo>
                    <a:cubicBezTo>
                      <a:pt x="2762" y="3633"/>
                      <a:pt x="2753" y="3621"/>
                      <a:pt x="2750" y="3613"/>
                    </a:cubicBezTo>
                    <a:cubicBezTo>
                      <a:pt x="2722" y="3540"/>
                      <a:pt x="2694" y="3468"/>
                      <a:pt x="2668" y="3395"/>
                    </a:cubicBezTo>
                    <a:cubicBezTo>
                      <a:pt x="2662" y="3379"/>
                      <a:pt x="2654" y="3373"/>
                      <a:pt x="2637" y="3373"/>
                    </a:cubicBezTo>
                    <a:cubicBezTo>
                      <a:pt x="2520" y="3373"/>
                      <a:pt x="2404" y="3373"/>
                      <a:pt x="2287" y="3373"/>
                    </a:cubicBezTo>
                    <a:cubicBezTo>
                      <a:pt x="2270" y="3373"/>
                      <a:pt x="2262" y="3378"/>
                      <a:pt x="2256" y="3394"/>
                    </a:cubicBezTo>
                    <a:cubicBezTo>
                      <a:pt x="2231" y="3468"/>
                      <a:pt x="2204" y="3541"/>
                      <a:pt x="2179" y="3614"/>
                    </a:cubicBezTo>
                    <a:cubicBezTo>
                      <a:pt x="2173" y="3629"/>
                      <a:pt x="2166" y="3635"/>
                      <a:pt x="2150" y="3635"/>
                    </a:cubicBezTo>
                    <a:cubicBezTo>
                      <a:pt x="2118" y="3633"/>
                      <a:pt x="2087" y="3634"/>
                      <a:pt x="2050" y="3634"/>
                    </a:cubicBezTo>
                    <a:cubicBezTo>
                      <a:pt x="2080" y="3556"/>
                      <a:pt x="2107" y="3483"/>
                      <a:pt x="2135" y="3410"/>
                    </a:cubicBezTo>
                    <a:cubicBezTo>
                      <a:pt x="2221" y="3183"/>
                      <a:pt x="2308" y="2956"/>
                      <a:pt x="2394" y="2729"/>
                    </a:cubicBezTo>
                    <a:cubicBezTo>
                      <a:pt x="2402" y="2706"/>
                      <a:pt x="2413" y="2698"/>
                      <a:pt x="2436" y="2700"/>
                    </a:cubicBezTo>
                    <a:cubicBezTo>
                      <a:pt x="2463" y="2703"/>
                      <a:pt x="2497" y="2692"/>
                      <a:pt x="2516" y="2705"/>
                    </a:cubicBezTo>
                    <a:cubicBezTo>
                      <a:pt x="2534" y="2718"/>
                      <a:pt x="2539" y="2752"/>
                      <a:pt x="2549" y="2777"/>
                    </a:cubicBezTo>
                    <a:cubicBezTo>
                      <a:pt x="2655" y="3053"/>
                      <a:pt x="2761" y="3330"/>
                      <a:pt x="2868" y="3606"/>
                    </a:cubicBezTo>
                    <a:cubicBezTo>
                      <a:pt x="2871" y="3614"/>
                      <a:pt x="2873" y="3623"/>
                      <a:pt x="2877" y="3634"/>
                    </a:cubicBezTo>
                    <a:cubicBezTo>
                      <a:pt x="2839" y="3634"/>
                      <a:pt x="2804" y="3635"/>
                      <a:pt x="2769" y="3633"/>
                    </a:cubicBezTo>
                    <a:close/>
                    <a:moveTo>
                      <a:pt x="3460" y="3543"/>
                    </a:moveTo>
                    <a:cubicBezTo>
                      <a:pt x="3460" y="3574"/>
                      <a:pt x="3460" y="3602"/>
                      <a:pt x="3460" y="3632"/>
                    </a:cubicBezTo>
                    <a:cubicBezTo>
                      <a:pt x="3279" y="3632"/>
                      <a:pt x="3099" y="3632"/>
                      <a:pt x="2910" y="3632"/>
                    </a:cubicBezTo>
                    <a:cubicBezTo>
                      <a:pt x="2917" y="3614"/>
                      <a:pt x="2920" y="3595"/>
                      <a:pt x="2929" y="3581"/>
                    </a:cubicBezTo>
                    <a:cubicBezTo>
                      <a:pt x="3048" y="3417"/>
                      <a:pt x="3168" y="3252"/>
                      <a:pt x="3287" y="3088"/>
                    </a:cubicBezTo>
                    <a:cubicBezTo>
                      <a:pt x="3293" y="3080"/>
                      <a:pt x="3298" y="3072"/>
                      <a:pt x="3307" y="3059"/>
                    </a:cubicBezTo>
                    <a:cubicBezTo>
                      <a:pt x="3187" y="3059"/>
                      <a:pt x="3071" y="3059"/>
                      <a:pt x="2954" y="3059"/>
                    </a:cubicBezTo>
                    <a:cubicBezTo>
                      <a:pt x="2954" y="3027"/>
                      <a:pt x="2954" y="2999"/>
                      <a:pt x="2954" y="2969"/>
                    </a:cubicBezTo>
                    <a:cubicBezTo>
                      <a:pt x="3124" y="2969"/>
                      <a:pt x="3294" y="2969"/>
                      <a:pt x="3473" y="2969"/>
                    </a:cubicBezTo>
                    <a:cubicBezTo>
                      <a:pt x="3465" y="2988"/>
                      <a:pt x="3461" y="3004"/>
                      <a:pt x="3452" y="3017"/>
                    </a:cubicBezTo>
                    <a:cubicBezTo>
                      <a:pt x="3334" y="3182"/>
                      <a:pt x="3215" y="3347"/>
                      <a:pt x="3096" y="3511"/>
                    </a:cubicBezTo>
                    <a:cubicBezTo>
                      <a:pt x="3089" y="3520"/>
                      <a:pt x="3084" y="3529"/>
                      <a:pt x="3074" y="3543"/>
                    </a:cubicBezTo>
                    <a:cubicBezTo>
                      <a:pt x="3206" y="3543"/>
                      <a:pt x="3332" y="3543"/>
                      <a:pt x="3460" y="3543"/>
                    </a:cubicBezTo>
                    <a:close/>
                    <a:moveTo>
                      <a:pt x="4142" y="3632"/>
                    </a:moveTo>
                    <a:cubicBezTo>
                      <a:pt x="4107" y="3632"/>
                      <a:pt x="4073" y="3632"/>
                      <a:pt x="4035" y="3632"/>
                    </a:cubicBezTo>
                    <a:cubicBezTo>
                      <a:pt x="4035" y="3601"/>
                      <a:pt x="4035" y="3570"/>
                      <a:pt x="4035" y="3535"/>
                    </a:cubicBezTo>
                    <a:cubicBezTo>
                      <a:pt x="4029" y="3540"/>
                      <a:pt x="4026" y="3541"/>
                      <a:pt x="4025" y="3543"/>
                    </a:cubicBezTo>
                    <a:cubicBezTo>
                      <a:pt x="3964" y="3642"/>
                      <a:pt x="3861" y="3667"/>
                      <a:pt x="3753" y="3642"/>
                    </a:cubicBezTo>
                    <a:cubicBezTo>
                      <a:pt x="3680" y="3624"/>
                      <a:pt x="3632" y="3578"/>
                      <a:pt x="3610" y="3507"/>
                    </a:cubicBezTo>
                    <a:cubicBezTo>
                      <a:pt x="3599" y="3471"/>
                      <a:pt x="3592" y="3433"/>
                      <a:pt x="3591" y="3396"/>
                    </a:cubicBezTo>
                    <a:cubicBezTo>
                      <a:pt x="3588" y="3258"/>
                      <a:pt x="3589" y="3121"/>
                      <a:pt x="3588" y="2984"/>
                    </a:cubicBezTo>
                    <a:cubicBezTo>
                      <a:pt x="3588" y="2979"/>
                      <a:pt x="3589" y="2975"/>
                      <a:pt x="3589" y="2969"/>
                    </a:cubicBezTo>
                    <a:cubicBezTo>
                      <a:pt x="3624" y="2969"/>
                      <a:pt x="3658" y="2969"/>
                      <a:pt x="3696" y="2969"/>
                    </a:cubicBezTo>
                    <a:cubicBezTo>
                      <a:pt x="3696" y="2979"/>
                      <a:pt x="3696" y="2989"/>
                      <a:pt x="3696" y="2998"/>
                    </a:cubicBezTo>
                    <a:cubicBezTo>
                      <a:pt x="3696" y="3115"/>
                      <a:pt x="3696" y="3231"/>
                      <a:pt x="3697" y="3348"/>
                    </a:cubicBezTo>
                    <a:cubicBezTo>
                      <a:pt x="3697" y="3378"/>
                      <a:pt x="3699" y="3410"/>
                      <a:pt x="3706" y="3439"/>
                    </a:cubicBezTo>
                    <a:cubicBezTo>
                      <a:pt x="3734" y="3559"/>
                      <a:pt x="3874" y="3602"/>
                      <a:pt x="3966" y="3520"/>
                    </a:cubicBezTo>
                    <a:cubicBezTo>
                      <a:pt x="4009" y="3481"/>
                      <a:pt x="4032" y="3432"/>
                      <a:pt x="4032" y="3374"/>
                    </a:cubicBezTo>
                    <a:cubicBezTo>
                      <a:pt x="4034" y="3250"/>
                      <a:pt x="4033" y="3126"/>
                      <a:pt x="4033" y="3002"/>
                    </a:cubicBezTo>
                    <a:cubicBezTo>
                      <a:pt x="4033" y="2993"/>
                      <a:pt x="4033" y="2983"/>
                      <a:pt x="4033" y="2971"/>
                    </a:cubicBezTo>
                    <a:cubicBezTo>
                      <a:pt x="4072" y="2971"/>
                      <a:pt x="4106" y="2971"/>
                      <a:pt x="4142" y="2971"/>
                    </a:cubicBezTo>
                    <a:cubicBezTo>
                      <a:pt x="4142" y="3192"/>
                      <a:pt x="4142" y="3411"/>
                      <a:pt x="4142" y="3632"/>
                    </a:cubicBezTo>
                    <a:close/>
                    <a:moveTo>
                      <a:pt x="4705" y="3072"/>
                    </a:moveTo>
                    <a:cubicBezTo>
                      <a:pt x="4695" y="3068"/>
                      <a:pt x="4688" y="3066"/>
                      <a:pt x="4681" y="3063"/>
                    </a:cubicBezTo>
                    <a:cubicBezTo>
                      <a:pt x="4613" y="3038"/>
                      <a:pt x="4544" y="3062"/>
                      <a:pt x="4508" y="3125"/>
                    </a:cubicBezTo>
                    <a:cubicBezTo>
                      <a:pt x="4481" y="3171"/>
                      <a:pt x="4466" y="3220"/>
                      <a:pt x="4466" y="3274"/>
                    </a:cubicBezTo>
                    <a:cubicBezTo>
                      <a:pt x="4466" y="3383"/>
                      <a:pt x="4465" y="3492"/>
                      <a:pt x="4465" y="3602"/>
                    </a:cubicBezTo>
                    <a:cubicBezTo>
                      <a:pt x="4465" y="3611"/>
                      <a:pt x="4465" y="3621"/>
                      <a:pt x="4465" y="3632"/>
                    </a:cubicBezTo>
                    <a:cubicBezTo>
                      <a:pt x="4429" y="3632"/>
                      <a:pt x="4395" y="3632"/>
                      <a:pt x="4359" y="3632"/>
                    </a:cubicBezTo>
                    <a:cubicBezTo>
                      <a:pt x="4359" y="3411"/>
                      <a:pt x="4359" y="3191"/>
                      <a:pt x="4359" y="2969"/>
                    </a:cubicBezTo>
                    <a:cubicBezTo>
                      <a:pt x="4393" y="2969"/>
                      <a:pt x="4427" y="2969"/>
                      <a:pt x="4464" y="2969"/>
                    </a:cubicBezTo>
                    <a:cubicBezTo>
                      <a:pt x="4464" y="3009"/>
                      <a:pt x="4464" y="3050"/>
                      <a:pt x="4464" y="3093"/>
                    </a:cubicBezTo>
                    <a:cubicBezTo>
                      <a:pt x="4486" y="3061"/>
                      <a:pt x="4503" y="3032"/>
                      <a:pt x="4524" y="3007"/>
                    </a:cubicBezTo>
                    <a:cubicBezTo>
                      <a:pt x="4567" y="2956"/>
                      <a:pt x="4625" y="2948"/>
                      <a:pt x="4687" y="2958"/>
                    </a:cubicBezTo>
                    <a:cubicBezTo>
                      <a:pt x="4694" y="2960"/>
                      <a:pt x="4704" y="2970"/>
                      <a:pt x="4705" y="2976"/>
                    </a:cubicBezTo>
                    <a:cubicBezTo>
                      <a:pt x="4706" y="3007"/>
                      <a:pt x="4705" y="3038"/>
                      <a:pt x="4705" y="3072"/>
                    </a:cubicBezTo>
                    <a:close/>
                    <a:moveTo>
                      <a:pt x="5338" y="3188"/>
                    </a:moveTo>
                    <a:cubicBezTo>
                      <a:pt x="5337" y="3233"/>
                      <a:pt x="5338" y="3278"/>
                      <a:pt x="5338" y="3327"/>
                    </a:cubicBezTo>
                    <a:cubicBezTo>
                      <a:pt x="5186" y="3327"/>
                      <a:pt x="5036" y="3327"/>
                      <a:pt x="4887" y="3327"/>
                    </a:cubicBezTo>
                    <a:cubicBezTo>
                      <a:pt x="4866" y="3419"/>
                      <a:pt x="4940" y="3531"/>
                      <a:pt x="5037" y="3552"/>
                    </a:cubicBezTo>
                    <a:cubicBezTo>
                      <a:pt x="5123" y="3571"/>
                      <a:pt x="5204" y="3553"/>
                      <a:pt x="5278" y="3506"/>
                    </a:cubicBezTo>
                    <a:cubicBezTo>
                      <a:pt x="5285" y="3502"/>
                      <a:pt x="5292" y="3497"/>
                      <a:pt x="5299" y="3493"/>
                    </a:cubicBezTo>
                    <a:cubicBezTo>
                      <a:pt x="5299" y="3493"/>
                      <a:pt x="5300" y="3493"/>
                      <a:pt x="5307" y="3491"/>
                    </a:cubicBezTo>
                    <a:cubicBezTo>
                      <a:pt x="5307" y="3521"/>
                      <a:pt x="5307" y="3549"/>
                      <a:pt x="5306" y="3576"/>
                    </a:cubicBezTo>
                    <a:cubicBezTo>
                      <a:pt x="5306" y="3583"/>
                      <a:pt x="5299" y="3591"/>
                      <a:pt x="5293" y="3594"/>
                    </a:cubicBezTo>
                    <a:cubicBezTo>
                      <a:pt x="5189" y="3654"/>
                      <a:pt x="5079" y="3669"/>
                      <a:pt x="4965" y="3632"/>
                    </a:cubicBezTo>
                    <a:cubicBezTo>
                      <a:pt x="4891" y="3609"/>
                      <a:pt x="4837" y="3559"/>
                      <a:pt x="4808" y="3488"/>
                    </a:cubicBezTo>
                    <a:cubicBezTo>
                      <a:pt x="4755" y="3356"/>
                      <a:pt x="4755" y="3224"/>
                      <a:pt x="4825" y="3098"/>
                    </a:cubicBezTo>
                    <a:cubicBezTo>
                      <a:pt x="4904" y="2957"/>
                      <a:pt x="5085" y="2905"/>
                      <a:pt x="5219" y="2984"/>
                    </a:cubicBezTo>
                    <a:cubicBezTo>
                      <a:pt x="5295" y="3029"/>
                      <a:pt x="5340" y="3095"/>
                      <a:pt x="5338" y="3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8" name="Freeform 21">
              <a:extLst>
                <a:ext uri="{FF2B5EF4-FFF2-40B4-BE49-F238E27FC236}">
                  <a16:creationId xmlns="" xmlns:a16="http://schemas.microsoft.com/office/drawing/2014/main" id="{AA01CFBA-4C33-4374-AB32-AAB41FB4D42D}"/>
                </a:ext>
              </a:extLst>
            </p:cNvPr>
            <p:cNvSpPr>
              <a:spLocks noEditPoints="1"/>
            </p:cNvSpPr>
            <p:nvPr/>
          </p:nvSpPr>
          <p:spPr bwMode="auto">
            <a:xfrm>
              <a:off x="3599113" y="1490925"/>
              <a:ext cx="342862" cy="393049"/>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5400000" scaled="1"/>
              <a:tileRect/>
            </a:gradFill>
            <a:ln>
              <a:noFill/>
            </a:ln>
          </p:spPr>
          <p:txBody>
            <a:bodyPr vert="horz" wrap="square" lIns="121917" tIns="60958" rIns="121917" bIns="60958" numCol="1" anchor="ctr" anchorCtr="0" compatLnSpc="1">
              <a:prstTxWarp prst="textNoShape">
                <a:avLst/>
              </a:prstTxWarp>
            </a:bodyPr>
            <a:lstStyle/>
            <a:p>
              <a:pPr algn="ctr"/>
              <a:endParaRPr lang="en-IN" sz="8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 xmlns:a16="http://schemas.microsoft.com/office/drawing/2014/main" id="{570B8D07-0E6A-4173-AB28-10017C6E7DB4}"/>
                </a:ext>
              </a:extLst>
            </p:cNvPr>
            <p:cNvCxnSpPr>
              <a:endCxn id="7" idx="1"/>
            </p:cNvCxnSpPr>
            <p:nvPr/>
          </p:nvCxnSpPr>
          <p:spPr>
            <a:xfrm>
              <a:off x="3928130" y="1682457"/>
              <a:ext cx="678921" cy="0"/>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AF153BA6-B023-4D4A-AA2A-CC0E50ABCF3E}"/>
                </a:ext>
              </a:extLst>
            </p:cNvPr>
            <p:cNvCxnSpPr>
              <a:stCxn id="7" idx="2"/>
              <a:endCxn id="8" idx="0"/>
            </p:cNvCxnSpPr>
            <p:nvPr/>
          </p:nvCxnSpPr>
          <p:spPr>
            <a:xfrm>
              <a:off x="5119606" y="1923185"/>
              <a:ext cx="0" cy="433757"/>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99801A9C-B732-4BEB-9F1E-10C2A8B16012}"/>
                </a:ext>
              </a:extLst>
            </p:cNvPr>
            <p:cNvCxnSpPr>
              <a:stCxn id="8" idx="2"/>
              <a:endCxn id="10" idx="0"/>
            </p:cNvCxnSpPr>
            <p:nvPr/>
          </p:nvCxnSpPr>
          <p:spPr>
            <a:xfrm>
              <a:off x="5119606" y="2828413"/>
              <a:ext cx="2099" cy="433757"/>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42261782-4E82-4E66-B3A7-1097B179FAF2}"/>
                </a:ext>
              </a:extLst>
            </p:cNvPr>
            <p:cNvCxnSpPr>
              <a:cxnSpLocks/>
            </p:cNvCxnSpPr>
            <p:nvPr/>
          </p:nvCxnSpPr>
          <p:spPr>
            <a:xfrm flipH="1">
              <a:off x="4148767" y="2592678"/>
              <a:ext cx="480902" cy="0"/>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A0FAEF96-E612-447C-906B-03B0E314A3CA}"/>
                </a:ext>
              </a:extLst>
            </p:cNvPr>
            <p:cNvCxnSpPr>
              <a:stCxn id="9" idx="0"/>
            </p:cNvCxnSpPr>
            <p:nvPr/>
          </p:nvCxnSpPr>
          <p:spPr>
            <a:xfrm flipH="1" flipV="1">
              <a:off x="6868854" y="2701003"/>
              <a:ext cx="1" cy="561168"/>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24" name="Freeform 29">
              <a:extLst>
                <a:ext uri="{FF2B5EF4-FFF2-40B4-BE49-F238E27FC236}">
                  <a16:creationId xmlns="" xmlns:a16="http://schemas.microsoft.com/office/drawing/2014/main" id="{B62C3535-A86C-4D5E-A0B1-66EB89C0B0FE}"/>
                </a:ext>
              </a:extLst>
            </p:cNvPr>
            <p:cNvSpPr/>
            <p:nvPr/>
          </p:nvSpPr>
          <p:spPr>
            <a:xfrm>
              <a:off x="5623863" y="1668258"/>
              <a:ext cx="735270" cy="1846592"/>
            </a:xfrm>
            <a:custGeom>
              <a:avLst/>
              <a:gdLst>
                <a:gd name="connsiteX0" fmla="*/ 0 w 998220"/>
                <a:gd name="connsiteY0" fmla="*/ 0 h 2506980"/>
                <a:gd name="connsiteX1" fmla="*/ 342900 w 998220"/>
                <a:gd name="connsiteY1" fmla="*/ 0 h 2506980"/>
                <a:gd name="connsiteX2" fmla="*/ 342900 w 998220"/>
                <a:gd name="connsiteY2" fmla="*/ 2506980 h 2506980"/>
                <a:gd name="connsiteX3" fmla="*/ 998220 w 998220"/>
                <a:gd name="connsiteY3" fmla="*/ 2506980 h 2506980"/>
              </a:gdLst>
              <a:ahLst/>
              <a:cxnLst>
                <a:cxn ang="0">
                  <a:pos x="connsiteX0" y="connsiteY0"/>
                </a:cxn>
                <a:cxn ang="0">
                  <a:pos x="connsiteX1" y="connsiteY1"/>
                </a:cxn>
                <a:cxn ang="0">
                  <a:pos x="connsiteX2" y="connsiteY2"/>
                </a:cxn>
                <a:cxn ang="0">
                  <a:pos x="connsiteX3" y="connsiteY3"/>
                </a:cxn>
              </a:cxnLst>
              <a:rect l="l" t="t" r="r" b="b"/>
              <a:pathLst>
                <a:path w="998220" h="2506980">
                  <a:moveTo>
                    <a:pt x="0" y="0"/>
                  </a:moveTo>
                  <a:lnTo>
                    <a:pt x="342900" y="0"/>
                  </a:lnTo>
                  <a:lnTo>
                    <a:pt x="342900" y="2506980"/>
                  </a:lnTo>
                  <a:lnTo>
                    <a:pt x="998220" y="2506980"/>
                  </a:lnTo>
                </a:path>
              </a:pathLst>
            </a:cu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Freeform 30">
              <a:extLst>
                <a:ext uri="{FF2B5EF4-FFF2-40B4-BE49-F238E27FC236}">
                  <a16:creationId xmlns="" xmlns:a16="http://schemas.microsoft.com/office/drawing/2014/main" id="{A67CC617-61D4-46D9-8100-F6830C6237BA}"/>
                </a:ext>
              </a:extLst>
            </p:cNvPr>
            <p:cNvSpPr/>
            <p:nvPr/>
          </p:nvSpPr>
          <p:spPr>
            <a:xfrm>
              <a:off x="5382515" y="2695390"/>
              <a:ext cx="1257255" cy="566887"/>
            </a:xfrm>
            <a:custGeom>
              <a:avLst/>
              <a:gdLst>
                <a:gd name="connsiteX0" fmla="*/ 0 w 1706880"/>
                <a:gd name="connsiteY0" fmla="*/ 769620 h 769620"/>
                <a:gd name="connsiteX1" fmla="*/ 0 w 1706880"/>
                <a:gd name="connsiteY1" fmla="*/ 480060 h 769620"/>
                <a:gd name="connsiteX2" fmla="*/ 1706880 w 1706880"/>
                <a:gd name="connsiteY2" fmla="*/ 480060 h 769620"/>
                <a:gd name="connsiteX3" fmla="*/ 1706880 w 1706880"/>
                <a:gd name="connsiteY3" fmla="*/ 0 h 769620"/>
              </a:gdLst>
              <a:ahLst/>
              <a:cxnLst>
                <a:cxn ang="0">
                  <a:pos x="connsiteX0" y="connsiteY0"/>
                </a:cxn>
                <a:cxn ang="0">
                  <a:pos x="connsiteX1" y="connsiteY1"/>
                </a:cxn>
                <a:cxn ang="0">
                  <a:pos x="connsiteX2" y="connsiteY2"/>
                </a:cxn>
                <a:cxn ang="0">
                  <a:pos x="connsiteX3" y="connsiteY3"/>
                </a:cxn>
              </a:cxnLst>
              <a:rect l="l" t="t" r="r" b="b"/>
              <a:pathLst>
                <a:path w="1706880" h="769620">
                  <a:moveTo>
                    <a:pt x="0" y="769620"/>
                  </a:moveTo>
                  <a:lnTo>
                    <a:pt x="0" y="480060"/>
                  </a:lnTo>
                  <a:lnTo>
                    <a:pt x="1706880" y="480060"/>
                  </a:lnTo>
                  <a:lnTo>
                    <a:pt x="1706880" y="0"/>
                  </a:lnTo>
                </a:path>
              </a:pathLst>
            </a:cu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txBody>
            <a:bodyPr lIns="121917" tIns="60958" rIns="121917" bIns="60958" rtlCol="0" anchor="ctr"/>
            <a:lstStyle/>
            <a:p>
              <a:pPr algn="ctr"/>
              <a:endParaRPr lang="en-US" sz="700"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 xmlns:a16="http://schemas.microsoft.com/office/drawing/2014/main" id="{E82F3054-1861-4D47-9AA3-B246BFD18087}"/>
                </a:ext>
              </a:extLst>
            </p:cNvPr>
            <p:cNvCxnSpPr>
              <a:cxnSpLocks/>
            </p:cNvCxnSpPr>
            <p:nvPr/>
          </p:nvCxnSpPr>
          <p:spPr>
            <a:xfrm>
              <a:off x="7280638" y="3497906"/>
              <a:ext cx="594056" cy="0"/>
            </a:xfrm>
            <a:prstGeom prst="straightConnector1">
              <a:avLst/>
            </a:prstGeom>
            <a:ln w="3175">
              <a:solidFill>
                <a:schemeClr val="bg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 xmlns:a16="http://schemas.microsoft.com/office/drawing/2014/main" id="{E0CA969B-9E6C-468B-B4C3-67A572226BD7}"/>
                </a:ext>
              </a:extLst>
            </p:cNvPr>
            <p:cNvSpPr/>
            <p:nvPr/>
          </p:nvSpPr>
          <p:spPr>
            <a:xfrm>
              <a:off x="6199955" y="2852427"/>
              <a:ext cx="462266" cy="230828"/>
            </a:xfrm>
            <a:prstGeom prst="rect">
              <a:avLst/>
            </a:prstGeom>
          </p:spPr>
          <p:txBody>
            <a:bodyPr wrap="square" lIns="121917" tIns="60958" rIns="121917" bIns="60958">
              <a:spAutoFit/>
            </a:bodyPr>
            <a:lstStyle/>
            <a:p>
              <a:pPr algn="r"/>
              <a:r>
                <a:rPr lang="en-US" sz="700" dirty="0">
                  <a:solidFill>
                    <a:schemeClr val="tx1">
                      <a:lumMod val="75000"/>
                      <a:lumOff val="25000"/>
                    </a:schemeClr>
                  </a:solidFill>
                  <a:latin typeface="Arial" panose="020B0604020202020204" pitchFamily="34" charset="0"/>
                  <a:cs typeface="Arial" panose="020B0604020202020204" pitchFamily="34" charset="0"/>
                </a:rPr>
                <a:t>CD</a:t>
              </a:r>
            </a:p>
          </p:txBody>
        </p:sp>
        <p:sp>
          <p:nvSpPr>
            <p:cNvPr id="28" name="Rectangle 27">
              <a:extLst>
                <a:ext uri="{FF2B5EF4-FFF2-40B4-BE49-F238E27FC236}">
                  <a16:creationId xmlns="" xmlns:a16="http://schemas.microsoft.com/office/drawing/2014/main" id="{4E30905E-B24D-4AA4-848B-609389E30E1A}"/>
                </a:ext>
              </a:extLst>
            </p:cNvPr>
            <p:cNvSpPr/>
            <p:nvPr/>
          </p:nvSpPr>
          <p:spPr>
            <a:xfrm>
              <a:off x="5544401" y="3529931"/>
              <a:ext cx="865714" cy="446272"/>
            </a:xfrm>
            <a:prstGeom prst="rect">
              <a:avLst/>
            </a:prstGeom>
          </p:spPr>
          <p:txBody>
            <a:bodyPr wrap="square" lIns="121917" tIns="60958" rIns="121917" bIns="60958">
              <a:spAutoFit/>
            </a:bodyPr>
            <a:lstStyle/>
            <a:p>
              <a:pPr algn="r"/>
              <a:r>
                <a:rPr lang="en-US" sz="700" dirty="0">
                  <a:solidFill>
                    <a:schemeClr val="tx1">
                      <a:lumMod val="75000"/>
                      <a:lumOff val="25000"/>
                    </a:schemeClr>
                  </a:solidFill>
                  <a:latin typeface="Arial" panose="020B0604020202020204" pitchFamily="34" charset="0"/>
                  <a:cs typeface="Arial" panose="020B0604020202020204" pitchFamily="34" charset="0"/>
                </a:rPr>
                <a:t>Microservice Cluster Deployment</a:t>
              </a:r>
            </a:p>
          </p:txBody>
        </p:sp>
        <p:sp>
          <p:nvSpPr>
            <p:cNvPr id="29" name="Rectangle 28">
              <a:extLst>
                <a:ext uri="{FF2B5EF4-FFF2-40B4-BE49-F238E27FC236}">
                  <a16:creationId xmlns="" xmlns:a16="http://schemas.microsoft.com/office/drawing/2014/main" id="{A883D0DD-204D-41D2-AF18-78491837C3A1}"/>
                </a:ext>
              </a:extLst>
            </p:cNvPr>
            <p:cNvSpPr/>
            <p:nvPr/>
          </p:nvSpPr>
          <p:spPr>
            <a:xfrm>
              <a:off x="4267590" y="1983638"/>
              <a:ext cx="865714" cy="338550"/>
            </a:xfrm>
            <a:prstGeom prst="rect">
              <a:avLst/>
            </a:prstGeom>
          </p:spPr>
          <p:txBody>
            <a:bodyPr wrap="square" lIns="121917" tIns="60958" rIns="121917" bIns="60958">
              <a:spAutoFit/>
            </a:bodyPr>
            <a:lstStyle/>
            <a:p>
              <a:pPr algn="r"/>
              <a:r>
                <a:rPr lang="en-US" sz="700" dirty="0">
                  <a:solidFill>
                    <a:schemeClr val="tx1">
                      <a:lumMod val="75000"/>
                      <a:lumOff val="25000"/>
                    </a:schemeClr>
                  </a:solidFill>
                  <a:latin typeface="Arial" panose="020B0604020202020204" pitchFamily="34" charset="0"/>
                  <a:cs typeface="Arial" panose="020B0604020202020204" pitchFamily="34" charset="0"/>
                </a:rPr>
                <a:t>Microservice Build/ Release </a:t>
              </a:r>
            </a:p>
          </p:txBody>
        </p:sp>
        <p:sp>
          <p:nvSpPr>
            <p:cNvPr id="30" name="Rectangle 29">
              <a:extLst>
                <a:ext uri="{FF2B5EF4-FFF2-40B4-BE49-F238E27FC236}">
                  <a16:creationId xmlns="" xmlns:a16="http://schemas.microsoft.com/office/drawing/2014/main" id="{F856AD3F-FFFD-4BA0-B535-2053D2A30AD3}"/>
                </a:ext>
              </a:extLst>
            </p:cNvPr>
            <p:cNvSpPr/>
            <p:nvPr/>
          </p:nvSpPr>
          <p:spPr>
            <a:xfrm>
              <a:off x="3355681" y="1942690"/>
              <a:ext cx="848166" cy="230828"/>
            </a:xfrm>
            <a:prstGeom prst="rect">
              <a:avLst/>
            </a:prstGeom>
          </p:spPr>
          <p:txBody>
            <a:bodyPr wrap="square" lIns="121917" tIns="60958" rIns="121917" bIns="60958">
              <a:spAutoFit/>
            </a:bodyPr>
            <a:lstStyle/>
            <a:p>
              <a:pPr algn="ctr"/>
              <a:r>
                <a:rPr lang="en-US" sz="700" b="1" dirty="0">
                  <a:solidFill>
                    <a:schemeClr val="tx1">
                      <a:lumMod val="75000"/>
                      <a:lumOff val="25000"/>
                    </a:schemeClr>
                  </a:solidFill>
                  <a:latin typeface="Arial" panose="020B0604020202020204" pitchFamily="34" charset="0"/>
                  <a:cs typeface="Arial" panose="020B0604020202020204" pitchFamily="34" charset="0"/>
                </a:rPr>
                <a:t>Devops</a:t>
              </a:r>
            </a:p>
          </p:txBody>
        </p:sp>
        <p:sp>
          <p:nvSpPr>
            <p:cNvPr id="31" name="Rounded Rectangle 17">
              <a:extLst>
                <a:ext uri="{FF2B5EF4-FFF2-40B4-BE49-F238E27FC236}">
                  <a16:creationId xmlns="" xmlns:a16="http://schemas.microsoft.com/office/drawing/2014/main" id="{BFE0F58B-5565-483B-B210-804831CD53A8}"/>
                </a:ext>
              </a:extLst>
            </p:cNvPr>
            <p:cNvSpPr/>
            <p:nvPr/>
          </p:nvSpPr>
          <p:spPr>
            <a:xfrm>
              <a:off x="7720775" y="1392261"/>
              <a:ext cx="832839" cy="471470"/>
            </a:xfrm>
            <a:prstGeom prst="roundRect">
              <a:avLst>
                <a:gd name="adj" fmla="val 16156"/>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p:spPr>
          <p:txBody>
            <a:bodyPr vert="horz" wrap="square" lIns="121917" tIns="60958" rIns="121917"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Cost</a:t>
              </a:r>
            </a:p>
            <a:p>
              <a:pPr algn="ctr"/>
              <a:r>
                <a:rPr lang="en-US" sz="700" dirty="0">
                  <a:solidFill>
                    <a:schemeClr val="bg1"/>
                  </a:solidFill>
                  <a:latin typeface="Arial" panose="020B0604020202020204" pitchFamily="34" charset="0"/>
                  <a:cs typeface="Arial" panose="020B0604020202020204" pitchFamily="34" charset="0"/>
                </a:rPr>
                <a:t>Explorer</a:t>
              </a:r>
            </a:p>
          </p:txBody>
        </p:sp>
        <p:grpSp>
          <p:nvGrpSpPr>
            <p:cNvPr id="33" name="Group 32">
              <a:extLst>
                <a:ext uri="{FF2B5EF4-FFF2-40B4-BE49-F238E27FC236}">
                  <a16:creationId xmlns="" xmlns:a16="http://schemas.microsoft.com/office/drawing/2014/main" id="{C9EE7A00-CCDA-431F-8F96-EE755811DEF1}"/>
                </a:ext>
              </a:extLst>
            </p:cNvPr>
            <p:cNvGrpSpPr/>
            <p:nvPr/>
          </p:nvGrpSpPr>
          <p:grpSpPr>
            <a:xfrm>
              <a:off x="3521808" y="1423069"/>
              <a:ext cx="515911" cy="515332"/>
              <a:chOff x="2979036" y="4194104"/>
              <a:chExt cx="2830513" cy="2827338"/>
            </a:xfrm>
          </p:grpSpPr>
          <p:sp>
            <p:nvSpPr>
              <p:cNvPr id="34" name="Oval 6">
                <a:extLst>
                  <a:ext uri="{FF2B5EF4-FFF2-40B4-BE49-F238E27FC236}">
                    <a16:creationId xmlns="" xmlns:a16="http://schemas.microsoft.com/office/drawing/2014/main" id="{807FE1DB-08AE-49B8-A447-14655D62FD1C}"/>
                  </a:ext>
                </a:extLst>
              </p:cNvPr>
              <p:cNvSpPr>
                <a:spLocks noChangeArrowheads="1"/>
              </p:cNvSpPr>
              <p:nvPr/>
            </p:nvSpPr>
            <p:spPr bwMode="auto">
              <a:xfrm>
                <a:off x="2979036" y="4194104"/>
                <a:ext cx="2830513" cy="2827338"/>
              </a:xfrm>
              <a:prstGeom prst="ellipse">
                <a:avLst/>
              </a:prstGeom>
              <a:solidFill>
                <a:schemeClr val="bg1"/>
              </a:solidFill>
              <a:ln w="12700">
                <a:solidFill>
                  <a:srgbClr val="4E22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lt1"/>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 xmlns:a16="http://schemas.microsoft.com/office/drawing/2014/main" id="{2B0D4F41-2844-4357-BBDC-CCEB483708BE}"/>
                  </a:ext>
                </a:extLst>
              </p:cNvPr>
              <p:cNvGrpSpPr/>
              <p:nvPr/>
            </p:nvGrpSpPr>
            <p:grpSpPr>
              <a:xfrm>
                <a:off x="3199699" y="4510016"/>
                <a:ext cx="2246313" cy="2511425"/>
                <a:chOff x="3199699" y="4510016"/>
                <a:chExt cx="2246313" cy="2511425"/>
              </a:xfrm>
            </p:grpSpPr>
            <p:sp>
              <p:nvSpPr>
                <p:cNvPr id="36" name="Freeform 8">
                  <a:extLst>
                    <a:ext uri="{FF2B5EF4-FFF2-40B4-BE49-F238E27FC236}">
                      <a16:creationId xmlns="" xmlns:a16="http://schemas.microsoft.com/office/drawing/2014/main" id="{C100528E-76B8-4019-BC82-9841E6A8A24E}"/>
                    </a:ext>
                  </a:extLst>
                </p:cNvPr>
                <p:cNvSpPr>
                  <a:spLocks noEditPoints="1"/>
                </p:cNvSpPr>
                <p:nvPr/>
              </p:nvSpPr>
              <p:spPr bwMode="auto">
                <a:xfrm>
                  <a:off x="3199699" y="4510016"/>
                  <a:ext cx="2246313" cy="2511425"/>
                </a:xfrm>
                <a:custGeom>
                  <a:avLst/>
                  <a:gdLst>
                    <a:gd name="T0" fmla="*/ 544 w 599"/>
                    <a:gd name="T1" fmla="*/ 449 h 670"/>
                    <a:gd name="T2" fmla="*/ 523 w 599"/>
                    <a:gd name="T3" fmla="*/ 432 h 670"/>
                    <a:gd name="T4" fmla="*/ 502 w 599"/>
                    <a:gd name="T5" fmla="*/ 418 h 670"/>
                    <a:gd name="T6" fmla="*/ 483 w 599"/>
                    <a:gd name="T7" fmla="*/ 406 h 670"/>
                    <a:gd name="T8" fmla="*/ 461 w 599"/>
                    <a:gd name="T9" fmla="*/ 519 h 670"/>
                    <a:gd name="T10" fmla="*/ 468 w 599"/>
                    <a:gd name="T11" fmla="*/ 567 h 670"/>
                    <a:gd name="T12" fmla="*/ 473 w 599"/>
                    <a:gd name="T13" fmla="*/ 618 h 670"/>
                    <a:gd name="T14" fmla="*/ 440 w 599"/>
                    <a:gd name="T15" fmla="*/ 501 h 670"/>
                    <a:gd name="T16" fmla="*/ 432 w 599"/>
                    <a:gd name="T17" fmla="*/ 483 h 670"/>
                    <a:gd name="T18" fmla="*/ 423 w 599"/>
                    <a:gd name="T19" fmla="*/ 465 h 670"/>
                    <a:gd name="T20" fmla="*/ 412 w 599"/>
                    <a:gd name="T21" fmla="*/ 448 h 670"/>
                    <a:gd name="T22" fmla="*/ 412 w 599"/>
                    <a:gd name="T23" fmla="*/ 427 h 670"/>
                    <a:gd name="T24" fmla="*/ 397 w 599"/>
                    <a:gd name="T25" fmla="*/ 393 h 670"/>
                    <a:gd name="T26" fmla="*/ 403 w 599"/>
                    <a:gd name="T27" fmla="*/ 390 h 670"/>
                    <a:gd name="T28" fmla="*/ 410 w 599"/>
                    <a:gd name="T29" fmla="*/ 384 h 670"/>
                    <a:gd name="T30" fmla="*/ 414 w 599"/>
                    <a:gd name="T31" fmla="*/ 370 h 670"/>
                    <a:gd name="T32" fmla="*/ 423 w 599"/>
                    <a:gd name="T33" fmla="*/ 312 h 670"/>
                    <a:gd name="T34" fmla="*/ 427 w 599"/>
                    <a:gd name="T35" fmla="*/ 303 h 670"/>
                    <a:gd name="T36" fmla="*/ 432 w 599"/>
                    <a:gd name="T37" fmla="*/ 297 h 670"/>
                    <a:gd name="T38" fmla="*/ 465 w 599"/>
                    <a:gd name="T39" fmla="*/ 242 h 670"/>
                    <a:gd name="T40" fmla="*/ 480 w 599"/>
                    <a:gd name="T41" fmla="*/ 187 h 670"/>
                    <a:gd name="T42" fmla="*/ 467 w 599"/>
                    <a:gd name="T43" fmla="*/ 47 h 670"/>
                    <a:gd name="T44" fmla="*/ 454 w 599"/>
                    <a:gd name="T45" fmla="*/ 30 h 670"/>
                    <a:gd name="T46" fmla="*/ 441 w 599"/>
                    <a:gd name="T47" fmla="*/ 18 h 670"/>
                    <a:gd name="T48" fmla="*/ 429 w 599"/>
                    <a:gd name="T49" fmla="*/ 10 h 670"/>
                    <a:gd name="T50" fmla="*/ 418 w 599"/>
                    <a:gd name="T51" fmla="*/ 8 h 670"/>
                    <a:gd name="T52" fmla="*/ 402 w 599"/>
                    <a:gd name="T53" fmla="*/ 3 h 670"/>
                    <a:gd name="T54" fmla="*/ 393 w 599"/>
                    <a:gd name="T55" fmla="*/ 0 h 670"/>
                    <a:gd name="T56" fmla="*/ 376 w 599"/>
                    <a:gd name="T57" fmla="*/ 2 h 670"/>
                    <a:gd name="T58" fmla="*/ 354 w 599"/>
                    <a:gd name="T59" fmla="*/ 8 h 670"/>
                    <a:gd name="T60" fmla="*/ 317 w 599"/>
                    <a:gd name="T61" fmla="*/ 9 h 670"/>
                    <a:gd name="T62" fmla="*/ 305 w 599"/>
                    <a:gd name="T63" fmla="*/ 13 h 670"/>
                    <a:gd name="T64" fmla="*/ 296 w 599"/>
                    <a:gd name="T65" fmla="*/ 21 h 670"/>
                    <a:gd name="T66" fmla="*/ 292 w 599"/>
                    <a:gd name="T67" fmla="*/ 32 h 670"/>
                    <a:gd name="T68" fmla="*/ 248 w 599"/>
                    <a:gd name="T69" fmla="*/ 112 h 670"/>
                    <a:gd name="T70" fmla="*/ 245 w 599"/>
                    <a:gd name="T71" fmla="*/ 138 h 670"/>
                    <a:gd name="T72" fmla="*/ 268 w 599"/>
                    <a:gd name="T73" fmla="*/ 202 h 670"/>
                    <a:gd name="T74" fmla="*/ 276 w 599"/>
                    <a:gd name="T75" fmla="*/ 223 h 670"/>
                    <a:gd name="T76" fmla="*/ 282 w 599"/>
                    <a:gd name="T77" fmla="*/ 243 h 670"/>
                    <a:gd name="T78" fmla="*/ 285 w 599"/>
                    <a:gd name="T79" fmla="*/ 262 h 670"/>
                    <a:gd name="T80" fmla="*/ 285 w 599"/>
                    <a:gd name="T81" fmla="*/ 278 h 670"/>
                    <a:gd name="T82" fmla="*/ 284 w 599"/>
                    <a:gd name="T83" fmla="*/ 287 h 670"/>
                    <a:gd name="T84" fmla="*/ 280 w 599"/>
                    <a:gd name="T85" fmla="*/ 295 h 670"/>
                    <a:gd name="T86" fmla="*/ 275 w 599"/>
                    <a:gd name="T87" fmla="*/ 303 h 670"/>
                    <a:gd name="T88" fmla="*/ 268 w 599"/>
                    <a:gd name="T89" fmla="*/ 310 h 670"/>
                    <a:gd name="T90" fmla="*/ 258 w 599"/>
                    <a:gd name="T91" fmla="*/ 318 h 670"/>
                    <a:gd name="T92" fmla="*/ 246 w 599"/>
                    <a:gd name="T93" fmla="*/ 325 h 670"/>
                    <a:gd name="T94" fmla="*/ 233 w 599"/>
                    <a:gd name="T95" fmla="*/ 332 h 670"/>
                    <a:gd name="T96" fmla="*/ 15 w 599"/>
                    <a:gd name="T97" fmla="*/ 427 h 670"/>
                    <a:gd name="T98" fmla="*/ 598 w 599"/>
                    <a:gd name="T99" fmla="*/ 541 h 670"/>
                    <a:gd name="T100" fmla="*/ 368 w 599"/>
                    <a:gd name="T101" fmla="*/ 435 h 670"/>
                    <a:gd name="T102" fmla="*/ 333 w 599"/>
                    <a:gd name="T103" fmla="*/ 453 h 670"/>
                    <a:gd name="T104" fmla="*/ 312 w 599"/>
                    <a:gd name="T105" fmla="*/ 415 h 670"/>
                    <a:gd name="T106" fmla="*/ 295 w 599"/>
                    <a:gd name="T107" fmla="*/ 377 h 670"/>
                    <a:gd name="T108" fmla="*/ 282 w 599"/>
                    <a:gd name="T109" fmla="*/ 341 h 670"/>
                    <a:gd name="T110" fmla="*/ 324 w 599"/>
                    <a:gd name="T111" fmla="*/ 351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9" h="670">
                      <a:moveTo>
                        <a:pt x="594" y="509"/>
                      </a:moveTo>
                      <a:cubicBezTo>
                        <a:pt x="590" y="491"/>
                        <a:pt x="582" y="485"/>
                        <a:pt x="582" y="485"/>
                      </a:cubicBezTo>
                      <a:cubicBezTo>
                        <a:pt x="557" y="460"/>
                        <a:pt x="557" y="460"/>
                        <a:pt x="557" y="460"/>
                      </a:cubicBezTo>
                      <a:cubicBezTo>
                        <a:pt x="554" y="458"/>
                        <a:pt x="554" y="458"/>
                        <a:pt x="554" y="458"/>
                      </a:cubicBezTo>
                      <a:cubicBezTo>
                        <a:pt x="552" y="455"/>
                        <a:pt x="552" y="455"/>
                        <a:pt x="552" y="455"/>
                      </a:cubicBezTo>
                      <a:cubicBezTo>
                        <a:pt x="549" y="453"/>
                        <a:pt x="549" y="453"/>
                        <a:pt x="549" y="453"/>
                      </a:cubicBezTo>
                      <a:cubicBezTo>
                        <a:pt x="546" y="451"/>
                        <a:pt x="546" y="451"/>
                        <a:pt x="546" y="451"/>
                      </a:cubicBezTo>
                      <a:cubicBezTo>
                        <a:pt x="544" y="449"/>
                        <a:pt x="544" y="449"/>
                        <a:pt x="544" y="449"/>
                      </a:cubicBezTo>
                      <a:cubicBezTo>
                        <a:pt x="541" y="446"/>
                        <a:pt x="541" y="446"/>
                        <a:pt x="541" y="446"/>
                      </a:cubicBezTo>
                      <a:cubicBezTo>
                        <a:pt x="538" y="444"/>
                        <a:pt x="538" y="444"/>
                        <a:pt x="538" y="444"/>
                      </a:cubicBezTo>
                      <a:cubicBezTo>
                        <a:pt x="536" y="442"/>
                        <a:pt x="536" y="442"/>
                        <a:pt x="536" y="442"/>
                      </a:cubicBezTo>
                      <a:cubicBezTo>
                        <a:pt x="533" y="440"/>
                        <a:pt x="533" y="440"/>
                        <a:pt x="533" y="440"/>
                      </a:cubicBezTo>
                      <a:cubicBezTo>
                        <a:pt x="531" y="438"/>
                        <a:pt x="531" y="438"/>
                        <a:pt x="531" y="438"/>
                      </a:cubicBezTo>
                      <a:cubicBezTo>
                        <a:pt x="528" y="436"/>
                        <a:pt x="528" y="436"/>
                        <a:pt x="528" y="436"/>
                      </a:cubicBezTo>
                      <a:cubicBezTo>
                        <a:pt x="525" y="434"/>
                        <a:pt x="525" y="434"/>
                        <a:pt x="525" y="434"/>
                      </a:cubicBezTo>
                      <a:cubicBezTo>
                        <a:pt x="523" y="432"/>
                        <a:pt x="523" y="432"/>
                        <a:pt x="523" y="432"/>
                      </a:cubicBezTo>
                      <a:cubicBezTo>
                        <a:pt x="520" y="430"/>
                        <a:pt x="520" y="430"/>
                        <a:pt x="520" y="430"/>
                      </a:cubicBezTo>
                      <a:cubicBezTo>
                        <a:pt x="518" y="428"/>
                        <a:pt x="518" y="428"/>
                        <a:pt x="518" y="428"/>
                      </a:cubicBezTo>
                      <a:cubicBezTo>
                        <a:pt x="515" y="427"/>
                        <a:pt x="515" y="427"/>
                        <a:pt x="515" y="427"/>
                      </a:cubicBezTo>
                      <a:cubicBezTo>
                        <a:pt x="513" y="425"/>
                        <a:pt x="513" y="425"/>
                        <a:pt x="513" y="425"/>
                      </a:cubicBezTo>
                      <a:cubicBezTo>
                        <a:pt x="510" y="423"/>
                        <a:pt x="510" y="423"/>
                        <a:pt x="510" y="423"/>
                      </a:cubicBezTo>
                      <a:cubicBezTo>
                        <a:pt x="507" y="421"/>
                        <a:pt x="507" y="421"/>
                        <a:pt x="507" y="421"/>
                      </a:cubicBezTo>
                      <a:cubicBezTo>
                        <a:pt x="505" y="420"/>
                        <a:pt x="505" y="420"/>
                        <a:pt x="505" y="420"/>
                      </a:cubicBezTo>
                      <a:cubicBezTo>
                        <a:pt x="502" y="418"/>
                        <a:pt x="502" y="418"/>
                        <a:pt x="502" y="418"/>
                      </a:cubicBezTo>
                      <a:cubicBezTo>
                        <a:pt x="500" y="417"/>
                        <a:pt x="500" y="417"/>
                        <a:pt x="500" y="417"/>
                      </a:cubicBezTo>
                      <a:cubicBezTo>
                        <a:pt x="497" y="415"/>
                        <a:pt x="497" y="415"/>
                        <a:pt x="497" y="415"/>
                      </a:cubicBezTo>
                      <a:cubicBezTo>
                        <a:pt x="495" y="413"/>
                        <a:pt x="495" y="413"/>
                        <a:pt x="495" y="413"/>
                      </a:cubicBezTo>
                      <a:cubicBezTo>
                        <a:pt x="492" y="412"/>
                        <a:pt x="492" y="412"/>
                        <a:pt x="492" y="412"/>
                      </a:cubicBezTo>
                      <a:cubicBezTo>
                        <a:pt x="490" y="411"/>
                        <a:pt x="490" y="411"/>
                        <a:pt x="490" y="411"/>
                      </a:cubicBezTo>
                      <a:cubicBezTo>
                        <a:pt x="487" y="409"/>
                        <a:pt x="487" y="409"/>
                        <a:pt x="487" y="409"/>
                      </a:cubicBezTo>
                      <a:cubicBezTo>
                        <a:pt x="485" y="408"/>
                        <a:pt x="485" y="408"/>
                        <a:pt x="485" y="408"/>
                      </a:cubicBezTo>
                      <a:cubicBezTo>
                        <a:pt x="483" y="406"/>
                        <a:pt x="483" y="406"/>
                        <a:pt x="483" y="406"/>
                      </a:cubicBezTo>
                      <a:cubicBezTo>
                        <a:pt x="480" y="405"/>
                        <a:pt x="480" y="405"/>
                        <a:pt x="480" y="405"/>
                      </a:cubicBezTo>
                      <a:cubicBezTo>
                        <a:pt x="478" y="404"/>
                        <a:pt x="478" y="404"/>
                        <a:pt x="478" y="404"/>
                      </a:cubicBezTo>
                      <a:cubicBezTo>
                        <a:pt x="475" y="403"/>
                        <a:pt x="475" y="403"/>
                        <a:pt x="475" y="403"/>
                      </a:cubicBezTo>
                      <a:cubicBezTo>
                        <a:pt x="422" y="373"/>
                        <a:pt x="422" y="373"/>
                        <a:pt x="422" y="373"/>
                      </a:cubicBezTo>
                      <a:cubicBezTo>
                        <a:pt x="422" y="410"/>
                        <a:pt x="422" y="410"/>
                        <a:pt x="422" y="410"/>
                      </a:cubicBezTo>
                      <a:cubicBezTo>
                        <a:pt x="439" y="445"/>
                        <a:pt x="439" y="445"/>
                        <a:pt x="439" y="445"/>
                      </a:cubicBezTo>
                      <a:cubicBezTo>
                        <a:pt x="444" y="457"/>
                        <a:pt x="444" y="457"/>
                        <a:pt x="444" y="457"/>
                      </a:cubicBezTo>
                      <a:cubicBezTo>
                        <a:pt x="461" y="519"/>
                        <a:pt x="461" y="519"/>
                        <a:pt x="461" y="519"/>
                      </a:cubicBezTo>
                      <a:cubicBezTo>
                        <a:pt x="462" y="525"/>
                        <a:pt x="462" y="525"/>
                        <a:pt x="462" y="525"/>
                      </a:cubicBezTo>
                      <a:cubicBezTo>
                        <a:pt x="463" y="531"/>
                        <a:pt x="463" y="531"/>
                        <a:pt x="463" y="531"/>
                      </a:cubicBezTo>
                      <a:cubicBezTo>
                        <a:pt x="464" y="537"/>
                        <a:pt x="464" y="537"/>
                        <a:pt x="464" y="537"/>
                      </a:cubicBezTo>
                      <a:cubicBezTo>
                        <a:pt x="465" y="543"/>
                        <a:pt x="465" y="543"/>
                        <a:pt x="465" y="543"/>
                      </a:cubicBezTo>
                      <a:cubicBezTo>
                        <a:pt x="466" y="549"/>
                        <a:pt x="466" y="549"/>
                        <a:pt x="466" y="549"/>
                      </a:cubicBezTo>
                      <a:cubicBezTo>
                        <a:pt x="466" y="555"/>
                        <a:pt x="466" y="555"/>
                        <a:pt x="466" y="555"/>
                      </a:cubicBezTo>
                      <a:cubicBezTo>
                        <a:pt x="467" y="561"/>
                        <a:pt x="467" y="561"/>
                        <a:pt x="467" y="561"/>
                      </a:cubicBezTo>
                      <a:cubicBezTo>
                        <a:pt x="468" y="567"/>
                        <a:pt x="468" y="567"/>
                        <a:pt x="468" y="567"/>
                      </a:cubicBezTo>
                      <a:cubicBezTo>
                        <a:pt x="469" y="573"/>
                        <a:pt x="469" y="573"/>
                        <a:pt x="469" y="573"/>
                      </a:cubicBezTo>
                      <a:cubicBezTo>
                        <a:pt x="470" y="580"/>
                        <a:pt x="470" y="580"/>
                        <a:pt x="470" y="580"/>
                      </a:cubicBezTo>
                      <a:cubicBezTo>
                        <a:pt x="470" y="586"/>
                        <a:pt x="470" y="586"/>
                        <a:pt x="470" y="586"/>
                      </a:cubicBezTo>
                      <a:cubicBezTo>
                        <a:pt x="471" y="593"/>
                        <a:pt x="471" y="593"/>
                        <a:pt x="471" y="593"/>
                      </a:cubicBezTo>
                      <a:cubicBezTo>
                        <a:pt x="472" y="599"/>
                        <a:pt x="472" y="599"/>
                        <a:pt x="472" y="599"/>
                      </a:cubicBezTo>
                      <a:cubicBezTo>
                        <a:pt x="472" y="606"/>
                        <a:pt x="472" y="606"/>
                        <a:pt x="472" y="606"/>
                      </a:cubicBezTo>
                      <a:cubicBezTo>
                        <a:pt x="473" y="612"/>
                        <a:pt x="473" y="612"/>
                        <a:pt x="473" y="612"/>
                      </a:cubicBezTo>
                      <a:cubicBezTo>
                        <a:pt x="473" y="618"/>
                        <a:pt x="473" y="618"/>
                        <a:pt x="473" y="618"/>
                      </a:cubicBezTo>
                      <a:cubicBezTo>
                        <a:pt x="469" y="619"/>
                        <a:pt x="469" y="619"/>
                        <a:pt x="469" y="619"/>
                      </a:cubicBezTo>
                      <a:cubicBezTo>
                        <a:pt x="469" y="620"/>
                        <a:pt x="469" y="620"/>
                        <a:pt x="469" y="620"/>
                      </a:cubicBezTo>
                      <a:cubicBezTo>
                        <a:pt x="467" y="620"/>
                        <a:pt x="467" y="620"/>
                        <a:pt x="467" y="620"/>
                      </a:cubicBezTo>
                      <a:cubicBezTo>
                        <a:pt x="443" y="511"/>
                        <a:pt x="443" y="511"/>
                        <a:pt x="443" y="511"/>
                      </a:cubicBezTo>
                      <a:cubicBezTo>
                        <a:pt x="442" y="508"/>
                        <a:pt x="442" y="508"/>
                        <a:pt x="442" y="508"/>
                      </a:cubicBezTo>
                      <a:cubicBezTo>
                        <a:pt x="441" y="506"/>
                        <a:pt x="441" y="506"/>
                        <a:pt x="441" y="506"/>
                      </a:cubicBezTo>
                      <a:cubicBezTo>
                        <a:pt x="440" y="503"/>
                        <a:pt x="440" y="503"/>
                        <a:pt x="440" y="503"/>
                      </a:cubicBezTo>
                      <a:cubicBezTo>
                        <a:pt x="440" y="501"/>
                        <a:pt x="440" y="501"/>
                        <a:pt x="440" y="501"/>
                      </a:cubicBezTo>
                      <a:cubicBezTo>
                        <a:pt x="439" y="499"/>
                        <a:pt x="439" y="499"/>
                        <a:pt x="439" y="499"/>
                      </a:cubicBezTo>
                      <a:cubicBezTo>
                        <a:pt x="438" y="496"/>
                        <a:pt x="438" y="496"/>
                        <a:pt x="438" y="496"/>
                      </a:cubicBezTo>
                      <a:cubicBezTo>
                        <a:pt x="437" y="494"/>
                        <a:pt x="437" y="494"/>
                        <a:pt x="437" y="494"/>
                      </a:cubicBezTo>
                      <a:cubicBezTo>
                        <a:pt x="436" y="492"/>
                        <a:pt x="436" y="492"/>
                        <a:pt x="436" y="492"/>
                      </a:cubicBezTo>
                      <a:cubicBezTo>
                        <a:pt x="435" y="489"/>
                        <a:pt x="435" y="489"/>
                        <a:pt x="435" y="489"/>
                      </a:cubicBezTo>
                      <a:cubicBezTo>
                        <a:pt x="434" y="487"/>
                        <a:pt x="434" y="487"/>
                        <a:pt x="434" y="487"/>
                      </a:cubicBezTo>
                      <a:cubicBezTo>
                        <a:pt x="433" y="485"/>
                        <a:pt x="433" y="485"/>
                        <a:pt x="433" y="485"/>
                      </a:cubicBezTo>
                      <a:cubicBezTo>
                        <a:pt x="432" y="483"/>
                        <a:pt x="432" y="483"/>
                        <a:pt x="432" y="483"/>
                      </a:cubicBezTo>
                      <a:cubicBezTo>
                        <a:pt x="431" y="480"/>
                        <a:pt x="431" y="480"/>
                        <a:pt x="431" y="480"/>
                      </a:cubicBezTo>
                      <a:cubicBezTo>
                        <a:pt x="429" y="478"/>
                        <a:pt x="429" y="478"/>
                        <a:pt x="429" y="478"/>
                      </a:cubicBezTo>
                      <a:cubicBezTo>
                        <a:pt x="428" y="476"/>
                        <a:pt x="428" y="476"/>
                        <a:pt x="428" y="476"/>
                      </a:cubicBezTo>
                      <a:cubicBezTo>
                        <a:pt x="427" y="474"/>
                        <a:pt x="427" y="474"/>
                        <a:pt x="427" y="474"/>
                      </a:cubicBezTo>
                      <a:cubicBezTo>
                        <a:pt x="426" y="471"/>
                        <a:pt x="426" y="471"/>
                        <a:pt x="426" y="471"/>
                      </a:cubicBezTo>
                      <a:cubicBezTo>
                        <a:pt x="425" y="469"/>
                        <a:pt x="425" y="469"/>
                        <a:pt x="425" y="469"/>
                      </a:cubicBezTo>
                      <a:cubicBezTo>
                        <a:pt x="424" y="467"/>
                        <a:pt x="424" y="467"/>
                        <a:pt x="424" y="467"/>
                      </a:cubicBezTo>
                      <a:cubicBezTo>
                        <a:pt x="423" y="465"/>
                        <a:pt x="423" y="465"/>
                        <a:pt x="423" y="465"/>
                      </a:cubicBezTo>
                      <a:cubicBezTo>
                        <a:pt x="421" y="463"/>
                        <a:pt x="421" y="463"/>
                        <a:pt x="421" y="463"/>
                      </a:cubicBezTo>
                      <a:cubicBezTo>
                        <a:pt x="420" y="461"/>
                        <a:pt x="420" y="461"/>
                        <a:pt x="420" y="461"/>
                      </a:cubicBezTo>
                      <a:cubicBezTo>
                        <a:pt x="419" y="459"/>
                        <a:pt x="419" y="459"/>
                        <a:pt x="419" y="459"/>
                      </a:cubicBezTo>
                      <a:cubicBezTo>
                        <a:pt x="418" y="457"/>
                        <a:pt x="418" y="457"/>
                        <a:pt x="418" y="457"/>
                      </a:cubicBezTo>
                      <a:cubicBezTo>
                        <a:pt x="416" y="455"/>
                        <a:pt x="416" y="455"/>
                        <a:pt x="416" y="455"/>
                      </a:cubicBezTo>
                      <a:cubicBezTo>
                        <a:pt x="415" y="453"/>
                        <a:pt x="415" y="453"/>
                        <a:pt x="415" y="453"/>
                      </a:cubicBezTo>
                      <a:cubicBezTo>
                        <a:pt x="414" y="451"/>
                        <a:pt x="414" y="451"/>
                        <a:pt x="414" y="451"/>
                      </a:cubicBezTo>
                      <a:cubicBezTo>
                        <a:pt x="412" y="448"/>
                        <a:pt x="412" y="448"/>
                        <a:pt x="412" y="448"/>
                      </a:cubicBezTo>
                      <a:cubicBezTo>
                        <a:pt x="411" y="446"/>
                        <a:pt x="411" y="446"/>
                        <a:pt x="411" y="446"/>
                      </a:cubicBezTo>
                      <a:cubicBezTo>
                        <a:pt x="410" y="444"/>
                        <a:pt x="410" y="444"/>
                        <a:pt x="410" y="444"/>
                      </a:cubicBezTo>
                      <a:cubicBezTo>
                        <a:pt x="408" y="443"/>
                        <a:pt x="408" y="443"/>
                        <a:pt x="408" y="443"/>
                      </a:cubicBezTo>
                      <a:cubicBezTo>
                        <a:pt x="407" y="441"/>
                        <a:pt x="407" y="441"/>
                        <a:pt x="407" y="441"/>
                      </a:cubicBezTo>
                      <a:cubicBezTo>
                        <a:pt x="405" y="439"/>
                        <a:pt x="405" y="439"/>
                        <a:pt x="405" y="439"/>
                      </a:cubicBezTo>
                      <a:cubicBezTo>
                        <a:pt x="409" y="439"/>
                        <a:pt x="409" y="439"/>
                        <a:pt x="409" y="439"/>
                      </a:cubicBezTo>
                      <a:cubicBezTo>
                        <a:pt x="411" y="429"/>
                        <a:pt x="411" y="429"/>
                        <a:pt x="411" y="429"/>
                      </a:cubicBezTo>
                      <a:cubicBezTo>
                        <a:pt x="412" y="427"/>
                        <a:pt x="412" y="427"/>
                        <a:pt x="412" y="427"/>
                      </a:cubicBezTo>
                      <a:cubicBezTo>
                        <a:pt x="413" y="422"/>
                        <a:pt x="413" y="422"/>
                        <a:pt x="413" y="422"/>
                      </a:cubicBezTo>
                      <a:cubicBezTo>
                        <a:pt x="392" y="394"/>
                        <a:pt x="392" y="394"/>
                        <a:pt x="392" y="394"/>
                      </a:cubicBezTo>
                      <a:cubicBezTo>
                        <a:pt x="393" y="394"/>
                        <a:pt x="393" y="394"/>
                        <a:pt x="393" y="394"/>
                      </a:cubicBezTo>
                      <a:cubicBezTo>
                        <a:pt x="394" y="394"/>
                        <a:pt x="394" y="394"/>
                        <a:pt x="394" y="394"/>
                      </a:cubicBezTo>
                      <a:cubicBezTo>
                        <a:pt x="394" y="394"/>
                        <a:pt x="394" y="394"/>
                        <a:pt x="394" y="394"/>
                      </a:cubicBezTo>
                      <a:cubicBezTo>
                        <a:pt x="395" y="394"/>
                        <a:pt x="395" y="394"/>
                        <a:pt x="395" y="394"/>
                      </a:cubicBezTo>
                      <a:cubicBezTo>
                        <a:pt x="396" y="393"/>
                        <a:pt x="396" y="393"/>
                        <a:pt x="396" y="393"/>
                      </a:cubicBezTo>
                      <a:cubicBezTo>
                        <a:pt x="397" y="393"/>
                        <a:pt x="397" y="393"/>
                        <a:pt x="397" y="393"/>
                      </a:cubicBezTo>
                      <a:cubicBezTo>
                        <a:pt x="397" y="393"/>
                        <a:pt x="397" y="393"/>
                        <a:pt x="397" y="393"/>
                      </a:cubicBezTo>
                      <a:cubicBezTo>
                        <a:pt x="398" y="393"/>
                        <a:pt x="398" y="393"/>
                        <a:pt x="398" y="393"/>
                      </a:cubicBezTo>
                      <a:cubicBezTo>
                        <a:pt x="399" y="392"/>
                        <a:pt x="399" y="392"/>
                        <a:pt x="399" y="392"/>
                      </a:cubicBezTo>
                      <a:cubicBezTo>
                        <a:pt x="400" y="392"/>
                        <a:pt x="400" y="392"/>
                        <a:pt x="400" y="392"/>
                      </a:cubicBezTo>
                      <a:cubicBezTo>
                        <a:pt x="400" y="391"/>
                        <a:pt x="400" y="391"/>
                        <a:pt x="400" y="391"/>
                      </a:cubicBezTo>
                      <a:cubicBezTo>
                        <a:pt x="401" y="391"/>
                        <a:pt x="401" y="391"/>
                        <a:pt x="401" y="391"/>
                      </a:cubicBezTo>
                      <a:cubicBezTo>
                        <a:pt x="402" y="391"/>
                        <a:pt x="402" y="391"/>
                        <a:pt x="402" y="391"/>
                      </a:cubicBezTo>
                      <a:cubicBezTo>
                        <a:pt x="403" y="390"/>
                        <a:pt x="403" y="390"/>
                        <a:pt x="403" y="390"/>
                      </a:cubicBezTo>
                      <a:cubicBezTo>
                        <a:pt x="404" y="389"/>
                        <a:pt x="404" y="389"/>
                        <a:pt x="404" y="389"/>
                      </a:cubicBezTo>
                      <a:cubicBezTo>
                        <a:pt x="405" y="389"/>
                        <a:pt x="405" y="389"/>
                        <a:pt x="405" y="389"/>
                      </a:cubicBezTo>
                      <a:cubicBezTo>
                        <a:pt x="405" y="388"/>
                        <a:pt x="405" y="388"/>
                        <a:pt x="405" y="388"/>
                      </a:cubicBezTo>
                      <a:cubicBezTo>
                        <a:pt x="406" y="387"/>
                        <a:pt x="406" y="387"/>
                        <a:pt x="406" y="387"/>
                      </a:cubicBezTo>
                      <a:cubicBezTo>
                        <a:pt x="407" y="387"/>
                        <a:pt x="407" y="387"/>
                        <a:pt x="407" y="387"/>
                      </a:cubicBezTo>
                      <a:cubicBezTo>
                        <a:pt x="408" y="386"/>
                        <a:pt x="408" y="386"/>
                        <a:pt x="408" y="386"/>
                      </a:cubicBezTo>
                      <a:cubicBezTo>
                        <a:pt x="409" y="385"/>
                        <a:pt x="409" y="385"/>
                        <a:pt x="409" y="385"/>
                      </a:cubicBezTo>
                      <a:cubicBezTo>
                        <a:pt x="410" y="384"/>
                        <a:pt x="410" y="384"/>
                        <a:pt x="410" y="384"/>
                      </a:cubicBezTo>
                      <a:cubicBezTo>
                        <a:pt x="411" y="383"/>
                        <a:pt x="411" y="383"/>
                        <a:pt x="411" y="383"/>
                      </a:cubicBezTo>
                      <a:cubicBezTo>
                        <a:pt x="412" y="382"/>
                        <a:pt x="412" y="382"/>
                        <a:pt x="412" y="382"/>
                      </a:cubicBezTo>
                      <a:cubicBezTo>
                        <a:pt x="414" y="380"/>
                        <a:pt x="414" y="380"/>
                        <a:pt x="414" y="380"/>
                      </a:cubicBezTo>
                      <a:cubicBezTo>
                        <a:pt x="416" y="378"/>
                        <a:pt x="416" y="378"/>
                        <a:pt x="416" y="378"/>
                      </a:cubicBezTo>
                      <a:cubicBezTo>
                        <a:pt x="418" y="376"/>
                        <a:pt x="418" y="376"/>
                        <a:pt x="418" y="376"/>
                      </a:cubicBezTo>
                      <a:cubicBezTo>
                        <a:pt x="420" y="373"/>
                        <a:pt x="420" y="373"/>
                        <a:pt x="420" y="373"/>
                      </a:cubicBezTo>
                      <a:cubicBezTo>
                        <a:pt x="420" y="372"/>
                        <a:pt x="420" y="372"/>
                        <a:pt x="420" y="372"/>
                      </a:cubicBezTo>
                      <a:cubicBezTo>
                        <a:pt x="414" y="370"/>
                        <a:pt x="414" y="370"/>
                        <a:pt x="414" y="370"/>
                      </a:cubicBezTo>
                      <a:cubicBezTo>
                        <a:pt x="418" y="333"/>
                        <a:pt x="418" y="333"/>
                        <a:pt x="418" y="333"/>
                      </a:cubicBezTo>
                      <a:cubicBezTo>
                        <a:pt x="418" y="329"/>
                        <a:pt x="418" y="329"/>
                        <a:pt x="418" y="329"/>
                      </a:cubicBezTo>
                      <a:cubicBezTo>
                        <a:pt x="419" y="326"/>
                        <a:pt x="419" y="326"/>
                        <a:pt x="419" y="326"/>
                      </a:cubicBezTo>
                      <a:cubicBezTo>
                        <a:pt x="420" y="322"/>
                        <a:pt x="420" y="322"/>
                        <a:pt x="420" y="322"/>
                      </a:cubicBezTo>
                      <a:cubicBezTo>
                        <a:pt x="421" y="319"/>
                        <a:pt x="421" y="319"/>
                        <a:pt x="421" y="319"/>
                      </a:cubicBezTo>
                      <a:cubicBezTo>
                        <a:pt x="422" y="316"/>
                        <a:pt x="422" y="316"/>
                        <a:pt x="422" y="316"/>
                      </a:cubicBezTo>
                      <a:cubicBezTo>
                        <a:pt x="423" y="314"/>
                        <a:pt x="423" y="314"/>
                        <a:pt x="423" y="314"/>
                      </a:cubicBezTo>
                      <a:cubicBezTo>
                        <a:pt x="423" y="312"/>
                        <a:pt x="423" y="312"/>
                        <a:pt x="423" y="312"/>
                      </a:cubicBezTo>
                      <a:cubicBezTo>
                        <a:pt x="424" y="311"/>
                        <a:pt x="424" y="311"/>
                        <a:pt x="424" y="311"/>
                      </a:cubicBezTo>
                      <a:cubicBezTo>
                        <a:pt x="424" y="310"/>
                        <a:pt x="424" y="310"/>
                        <a:pt x="424" y="310"/>
                      </a:cubicBezTo>
                      <a:cubicBezTo>
                        <a:pt x="425" y="309"/>
                        <a:pt x="425" y="309"/>
                        <a:pt x="425" y="309"/>
                      </a:cubicBezTo>
                      <a:cubicBezTo>
                        <a:pt x="425" y="307"/>
                        <a:pt x="425" y="307"/>
                        <a:pt x="425" y="307"/>
                      </a:cubicBezTo>
                      <a:cubicBezTo>
                        <a:pt x="426" y="306"/>
                        <a:pt x="426" y="306"/>
                        <a:pt x="426" y="306"/>
                      </a:cubicBezTo>
                      <a:cubicBezTo>
                        <a:pt x="426" y="305"/>
                        <a:pt x="426" y="305"/>
                        <a:pt x="426" y="305"/>
                      </a:cubicBezTo>
                      <a:cubicBezTo>
                        <a:pt x="427" y="304"/>
                        <a:pt x="427" y="304"/>
                        <a:pt x="427" y="304"/>
                      </a:cubicBezTo>
                      <a:cubicBezTo>
                        <a:pt x="427" y="303"/>
                        <a:pt x="427" y="303"/>
                        <a:pt x="427" y="303"/>
                      </a:cubicBezTo>
                      <a:cubicBezTo>
                        <a:pt x="428" y="302"/>
                        <a:pt x="428" y="302"/>
                        <a:pt x="428" y="302"/>
                      </a:cubicBezTo>
                      <a:cubicBezTo>
                        <a:pt x="428" y="301"/>
                        <a:pt x="428" y="301"/>
                        <a:pt x="428" y="301"/>
                      </a:cubicBezTo>
                      <a:cubicBezTo>
                        <a:pt x="429" y="300"/>
                        <a:pt x="429" y="300"/>
                        <a:pt x="429" y="300"/>
                      </a:cubicBezTo>
                      <a:cubicBezTo>
                        <a:pt x="429" y="299"/>
                        <a:pt x="429" y="299"/>
                        <a:pt x="429" y="299"/>
                      </a:cubicBezTo>
                      <a:cubicBezTo>
                        <a:pt x="430" y="299"/>
                        <a:pt x="430" y="299"/>
                        <a:pt x="430" y="299"/>
                      </a:cubicBezTo>
                      <a:cubicBezTo>
                        <a:pt x="430" y="298"/>
                        <a:pt x="430" y="298"/>
                        <a:pt x="430" y="298"/>
                      </a:cubicBezTo>
                      <a:cubicBezTo>
                        <a:pt x="431" y="297"/>
                        <a:pt x="431" y="297"/>
                        <a:pt x="431" y="297"/>
                      </a:cubicBezTo>
                      <a:cubicBezTo>
                        <a:pt x="432" y="297"/>
                        <a:pt x="432" y="297"/>
                        <a:pt x="432" y="297"/>
                      </a:cubicBezTo>
                      <a:cubicBezTo>
                        <a:pt x="432" y="296"/>
                        <a:pt x="432" y="296"/>
                        <a:pt x="432" y="296"/>
                      </a:cubicBezTo>
                      <a:cubicBezTo>
                        <a:pt x="433" y="295"/>
                        <a:pt x="433" y="295"/>
                        <a:pt x="433" y="295"/>
                      </a:cubicBezTo>
                      <a:cubicBezTo>
                        <a:pt x="433" y="295"/>
                        <a:pt x="433" y="295"/>
                        <a:pt x="433" y="295"/>
                      </a:cubicBezTo>
                      <a:cubicBezTo>
                        <a:pt x="458" y="272"/>
                        <a:pt x="458" y="272"/>
                        <a:pt x="458" y="272"/>
                      </a:cubicBezTo>
                      <a:cubicBezTo>
                        <a:pt x="460" y="265"/>
                        <a:pt x="460" y="265"/>
                        <a:pt x="460" y="265"/>
                      </a:cubicBezTo>
                      <a:cubicBezTo>
                        <a:pt x="462" y="257"/>
                        <a:pt x="462" y="257"/>
                        <a:pt x="462" y="257"/>
                      </a:cubicBezTo>
                      <a:cubicBezTo>
                        <a:pt x="463" y="250"/>
                        <a:pt x="463" y="250"/>
                        <a:pt x="463" y="250"/>
                      </a:cubicBezTo>
                      <a:cubicBezTo>
                        <a:pt x="465" y="242"/>
                        <a:pt x="465" y="242"/>
                        <a:pt x="465" y="242"/>
                      </a:cubicBezTo>
                      <a:cubicBezTo>
                        <a:pt x="467" y="235"/>
                        <a:pt x="467" y="235"/>
                        <a:pt x="467" y="235"/>
                      </a:cubicBezTo>
                      <a:cubicBezTo>
                        <a:pt x="469" y="228"/>
                        <a:pt x="469" y="228"/>
                        <a:pt x="469" y="228"/>
                      </a:cubicBezTo>
                      <a:cubicBezTo>
                        <a:pt x="471" y="221"/>
                        <a:pt x="471" y="221"/>
                        <a:pt x="471" y="221"/>
                      </a:cubicBezTo>
                      <a:cubicBezTo>
                        <a:pt x="473" y="214"/>
                        <a:pt x="473" y="214"/>
                        <a:pt x="473" y="214"/>
                      </a:cubicBezTo>
                      <a:cubicBezTo>
                        <a:pt x="475" y="207"/>
                        <a:pt x="475" y="207"/>
                        <a:pt x="475" y="207"/>
                      </a:cubicBezTo>
                      <a:cubicBezTo>
                        <a:pt x="477" y="200"/>
                        <a:pt x="477" y="200"/>
                        <a:pt x="477" y="200"/>
                      </a:cubicBezTo>
                      <a:cubicBezTo>
                        <a:pt x="479" y="194"/>
                        <a:pt x="479" y="194"/>
                        <a:pt x="479" y="194"/>
                      </a:cubicBezTo>
                      <a:cubicBezTo>
                        <a:pt x="480" y="187"/>
                        <a:pt x="480" y="187"/>
                        <a:pt x="480" y="187"/>
                      </a:cubicBezTo>
                      <a:cubicBezTo>
                        <a:pt x="482" y="181"/>
                        <a:pt x="482" y="181"/>
                        <a:pt x="482" y="181"/>
                      </a:cubicBezTo>
                      <a:cubicBezTo>
                        <a:pt x="484" y="175"/>
                        <a:pt x="484" y="175"/>
                        <a:pt x="484" y="175"/>
                      </a:cubicBezTo>
                      <a:cubicBezTo>
                        <a:pt x="486" y="168"/>
                        <a:pt x="486" y="168"/>
                        <a:pt x="486" y="168"/>
                      </a:cubicBezTo>
                      <a:cubicBezTo>
                        <a:pt x="488" y="162"/>
                        <a:pt x="488" y="162"/>
                        <a:pt x="488" y="162"/>
                      </a:cubicBezTo>
                      <a:cubicBezTo>
                        <a:pt x="501" y="110"/>
                        <a:pt x="501" y="110"/>
                        <a:pt x="501" y="110"/>
                      </a:cubicBezTo>
                      <a:cubicBezTo>
                        <a:pt x="499" y="100"/>
                        <a:pt x="499" y="100"/>
                        <a:pt x="499" y="100"/>
                      </a:cubicBezTo>
                      <a:cubicBezTo>
                        <a:pt x="492" y="86"/>
                        <a:pt x="492" y="86"/>
                        <a:pt x="492" y="86"/>
                      </a:cubicBezTo>
                      <a:cubicBezTo>
                        <a:pt x="467" y="47"/>
                        <a:pt x="467" y="47"/>
                        <a:pt x="467" y="47"/>
                      </a:cubicBezTo>
                      <a:cubicBezTo>
                        <a:pt x="466" y="44"/>
                        <a:pt x="466" y="44"/>
                        <a:pt x="466" y="44"/>
                      </a:cubicBezTo>
                      <a:cubicBezTo>
                        <a:pt x="464" y="42"/>
                        <a:pt x="464" y="42"/>
                        <a:pt x="464" y="42"/>
                      </a:cubicBezTo>
                      <a:cubicBezTo>
                        <a:pt x="462" y="40"/>
                        <a:pt x="462" y="40"/>
                        <a:pt x="462" y="40"/>
                      </a:cubicBezTo>
                      <a:cubicBezTo>
                        <a:pt x="460" y="38"/>
                        <a:pt x="460" y="38"/>
                        <a:pt x="460" y="38"/>
                      </a:cubicBezTo>
                      <a:cubicBezTo>
                        <a:pt x="459" y="35"/>
                        <a:pt x="459" y="35"/>
                        <a:pt x="459" y="35"/>
                      </a:cubicBezTo>
                      <a:cubicBezTo>
                        <a:pt x="457" y="34"/>
                        <a:pt x="457" y="34"/>
                        <a:pt x="457" y="34"/>
                      </a:cubicBezTo>
                      <a:cubicBezTo>
                        <a:pt x="455" y="32"/>
                        <a:pt x="455" y="32"/>
                        <a:pt x="455" y="32"/>
                      </a:cubicBezTo>
                      <a:cubicBezTo>
                        <a:pt x="454" y="30"/>
                        <a:pt x="454" y="30"/>
                        <a:pt x="454" y="30"/>
                      </a:cubicBezTo>
                      <a:cubicBezTo>
                        <a:pt x="452" y="28"/>
                        <a:pt x="452" y="28"/>
                        <a:pt x="452" y="28"/>
                      </a:cubicBezTo>
                      <a:cubicBezTo>
                        <a:pt x="450" y="26"/>
                        <a:pt x="450" y="26"/>
                        <a:pt x="450" y="26"/>
                      </a:cubicBezTo>
                      <a:cubicBezTo>
                        <a:pt x="449" y="25"/>
                        <a:pt x="449" y="25"/>
                        <a:pt x="449" y="25"/>
                      </a:cubicBezTo>
                      <a:cubicBezTo>
                        <a:pt x="447" y="23"/>
                        <a:pt x="447" y="23"/>
                        <a:pt x="447" y="23"/>
                      </a:cubicBezTo>
                      <a:cubicBezTo>
                        <a:pt x="446" y="22"/>
                        <a:pt x="446" y="22"/>
                        <a:pt x="446" y="22"/>
                      </a:cubicBezTo>
                      <a:cubicBezTo>
                        <a:pt x="444" y="20"/>
                        <a:pt x="444" y="20"/>
                        <a:pt x="444" y="20"/>
                      </a:cubicBezTo>
                      <a:cubicBezTo>
                        <a:pt x="442" y="19"/>
                        <a:pt x="442" y="19"/>
                        <a:pt x="442" y="19"/>
                      </a:cubicBezTo>
                      <a:cubicBezTo>
                        <a:pt x="441" y="18"/>
                        <a:pt x="441" y="18"/>
                        <a:pt x="441" y="18"/>
                      </a:cubicBezTo>
                      <a:cubicBezTo>
                        <a:pt x="439" y="16"/>
                        <a:pt x="439" y="16"/>
                        <a:pt x="439" y="16"/>
                      </a:cubicBezTo>
                      <a:cubicBezTo>
                        <a:pt x="438" y="15"/>
                        <a:pt x="438" y="15"/>
                        <a:pt x="438" y="15"/>
                      </a:cubicBezTo>
                      <a:cubicBezTo>
                        <a:pt x="436" y="14"/>
                        <a:pt x="436" y="14"/>
                        <a:pt x="436" y="14"/>
                      </a:cubicBezTo>
                      <a:cubicBezTo>
                        <a:pt x="435" y="13"/>
                        <a:pt x="435" y="13"/>
                        <a:pt x="435" y="13"/>
                      </a:cubicBezTo>
                      <a:cubicBezTo>
                        <a:pt x="433" y="12"/>
                        <a:pt x="433" y="12"/>
                        <a:pt x="433" y="12"/>
                      </a:cubicBezTo>
                      <a:cubicBezTo>
                        <a:pt x="432" y="12"/>
                        <a:pt x="432" y="12"/>
                        <a:pt x="432" y="12"/>
                      </a:cubicBezTo>
                      <a:cubicBezTo>
                        <a:pt x="430" y="11"/>
                        <a:pt x="430" y="11"/>
                        <a:pt x="430" y="11"/>
                      </a:cubicBezTo>
                      <a:cubicBezTo>
                        <a:pt x="429" y="10"/>
                        <a:pt x="429" y="10"/>
                        <a:pt x="429" y="10"/>
                      </a:cubicBezTo>
                      <a:cubicBezTo>
                        <a:pt x="427" y="10"/>
                        <a:pt x="427" y="10"/>
                        <a:pt x="427" y="10"/>
                      </a:cubicBezTo>
                      <a:cubicBezTo>
                        <a:pt x="426" y="9"/>
                        <a:pt x="426" y="9"/>
                        <a:pt x="426" y="9"/>
                      </a:cubicBezTo>
                      <a:cubicBezTo>
                        <a:pt x="425" y="9"/>
                        <a:pt x="425" y="9"/>
                        <a:pt x="425" y="9"/>
                      </a:cubicBezTo>
                      <a:cubicBezTo>
                        <a:pt x="423" y="8"/>
                        <a:pt x="423" y="8"/>
                        <a:pt x="423" y="8"/>
                      </a:cubicBezTo>
                      <a:cubicBezTo>
                        <a:pt x="422" y="8"/>
                        <a:pt x="422" y="8"/>
                        <a:pt x="422" y="8"/>
                      </a:cubicBezTo>
                      <a:cubicBezTo>
                        <a:pt x="420" y="8"/>
                        <a:pt x="420" y="8"/>
                        <a:pt x="420" y="8"/>
                      </a:cubicBezTo>
                      <a:cubicBezTo>
                        <a:pt x="419" y="8"/>
                        <a:pt x="419" y="8"/>
                        <a:pt x="419" y="8"/>
                      </a:cubicBezTo>
                      <a:cubicBezTo>
                        <a:pt x="418" y="8"/>
                        <a:pt x="418" y="8"/>
                        <a:pt x="418" y="8"/>
                      </a:cubicBezTo>
                      <a:cubicBezTo>
                        <a:pt x="413" y="11"/>
                        <a:pt x="413" y="11"/>
                        <a:pt x="413" y="11"/>
                      </a:cubicBezTo>
                      <a:cubicBezTo>
                        <a:pt x="411" y="9"/>
                        <a:pt x="411" y="9"/>
                        <a:pt x="411" y="9"/>
                      </a:cubicBezTo>
                      <a:cubicBezTo>
                        <a:pt x="409" y="8"/>
                        <a:pt x="409" y="8"/>
                        <a:pt x="409" y="8"/>
                      </a:cubicBezTo>
                      <a:cubicBezTo>
                        <a:pt x="408" y="7"/>
                        <a:pt x="408" y="7"/>
                        <a:pt x="408" y="7"/>
                      </a:cubicBezTo>
                      <a:cubicBezTo>
                        <a:pt x="406" y="6"/>
                        <a:pt x="406" y="6"/>
                        <a:pt x="406" y="6"/>
                      </a:cubicBezTo>
                      <a:cubicBezTo>
                        <a:pt x="405" y="5"/>
                        <a:pt x="405" y="5"/>
                        <a:pt x="405" y="5"/>
                      </a:cubicBezTo>
                      <a:cubicBezTo>
                        <a:pt x="403" y="4"/>
                        <a:pt x="403" y="4"/>
                        <a:pt x="403" y="4"/>
                      </a:cubicBezTo>
                      <a:cubicBezTo>
                        <a:pt x="402" y="3"/>
                        <a:pt x="402" y="3"/>
                        <a:pt x="402" y="3"/>
                      </a:cubicBezTo>
                      <a:cubicBezTo>
                        <a:pt x="400" y="3"/>
                        <a:pt x="400" y="3"/>
                        <a:pt x="400" y="3"/>
                      </a:cubicBezTo>
                      <a:cubicBezTo>
                        <a:pt x="399" y="2"/>
                        <a:pt x="399" y="2"/>
                        <a:pt x="399" y="2"/>
                      </a:cubicBezTo>
                      <a:cubicBezTo>
                        <a:pt x="398" y="2"/>
                        <a:pt x="398" y="2"/>
                        <a:pt x="398" y="2"/>
                      </a:cubicBezTo>
                      <a:cubicBezTo>
                        <a:pt x="397" y="1"/>
                        <a:pt x="397" y="1"/>
                        <a:pt x="397" y="1"/>
                      </a:cubicBezTo>
                      <a:cubicBezTo>
                        <a:pt x="396" y="1"/>
                        <a:pt x="396" y="1"/>
                        <a:pt x="396" y="1"/>
                      </a:cubicBezTo>
                      <a:cubicBezTo>
                        <a:pt x="395" y="0"/>
                        <a:pt x="395" y="0"/>
                        <a:pt x="395" y="0"/>
                      </a:cubicBezTo>
                      <a:cubicBezTo>
                        <a:pt x="394" y="0"/>
                        <a:pt x="394" y="0"/>
                        <a:pt x="394" y="0"/>
                      </a:cubicBezTo>
                      <a:cubicBezTo>
                        <a:pt x="393" y="0"/>
                        <a:pt x="393" y="0"/>
                        <a:pt x="393" y="0"/>
                      </a:cubicBezTo>
                      <a:cubicBezTo>
                        <a:pt x="392" y="0"/>
                        <a:pt x="392" y="0"/>
                        <a:pt x="392" y="0"/>
                      </a:cubicBezTo>
                      <a:cubicBezTo>
                        <a:pt x="390" y="0"/>
                        <a:pt x="390" y="0"/>
                        <a:pt x="390" y="0"/>
                      </a:cubicBezTo>
                      <a:cubicBezTo>
                        <a:pt x="388" y="0"/>
                        <a:pt x="388" y="0"/>
                        <a:pt x="388" y="0"/>
                      </a:cubicBezTo>
                      <a:cubicBezTo>
                        <a:pt x="386" y="0"/>
                        <a:pt x="386" y="0"/>
                        <a:pt x="386" y="0"/>
                      </a:cubicBezTo>
                      <a:cubicBezTo>
                        <a:pt x="383" y="1"/>
                        <a:pt x="383" y="1"/>
                        <a:pt x="383" y="1"/>
                      </a:cubicBezTo>
                      <a:cubicBezTo>
                        <a:pt x="381" y="1"/>
                        <a:pt x="381" y="1"/>
                        <a:pt x="381" y="1"/>
                      </a:cubicBezTo>
                      <a:cubicBezTo>
                        <a:pt x="378" y="1"/>
                        <a:pt x="378" y="1"/>
                        <a:pt x="378" y="1"/>
                      </a:cubicBezTo>
                      <a:cubicBezTo>
                        <a:pt x="376" y="2"/>
                        <a:pt x="376" y="2"/>
                        <a:pt x="376" y="2"/>
                      </a:cubicBezTo>
                      <a:cubicBezTo>
                        <a:pt x="373" y="2"/>
                        <a:pt x="373" y="2"/>
                        <a:pt x="373" y="2"/>
                      </a:cubicBezTo>
                      <a:cubicBezTo>
                        <a:pt x="371" y="3"/>
                        <a:pt x="371" y="3"/>
                        <a:pt x="371" y="3"/>
                      </a:cubicBezTo>
                      <a:cubicBezTo>
                        <a:pt x="368" y="3"/>
                        <a:pt x="368" y="3"/>
                        <a:pt x="368" y="3"/>
                      </a:cubicBezTo>
                      <a:cubicBezTo>
                        <a:pt x="365" y="4"/>
                        <a:pt x="365" y="4"/>
                        <a:pt x="365" y="4"/>
                      </a:cubicBezTo>
                      <a:cubicBezTo>
                        <a:pt x="362" y="5"/>
                        <a:pt x="362" y="5"/>
                        <a:pt x="362" y="5"/>
                      </a:cubicBezTo>
                      <a:cubicBezTo>
                        <a:pt x="359" y="6"/>
                        <a:pt x="359" y="6"/>
                        <a:pt x="359" y="6"/>
                      </a:cubicBezTo>
                      <a:cubicBezTo>
                        <a:pt x="356" y="7"/>
                        <a:pt x="356" y="7"/>
                        <a:pt x="356" y="7"/>
                      </a:cubicBezTo>
                      <a:cubicBezTo>
                        <a:pt x="354" y="8"/>
                        <a:pt x="354" y="8"/>
                        <a:pt x="354" y="8"/>
                      </a:cubicBezTo>
                      <a:cubicBezTo>
                        <a:pt x="351" y="9"/>
                        <a:pt x="351" y="9"/>
                        <a:pt x="351" y="9"/>
                      </a:cubicBezTo>
                      <a:cubicBezTo>
                        <a:pt x="329" y="8"/>
                        <a:pt x="329" y="8"/>
                        <a:pt x="329" y="8"/>
                      </a:cubicBezTo>
                      <a:cubicBezTo>
                        <a:pt x="327" y="8"/>
                        <a:pt x="327" y="8"/>
                        <a:pt x="327" y="8"/>
                      </a:cubicBezTo>
                      <a:cubicBezTo>
                        <a:pt x="325" y="8"/>
                        <a:pt x="325" y="8"/>
                        <a:pt x="325" y="8"/>
                      </a:cubicBezTo>
                      <a:cubicBezTo>
                        <a:pt x="323" y="8"/>
                        <a:pt x="323" y="8"/>
                        <a:pt x="323" y="8"/>
                      </a:cubicBezTo>
                      <a:cubicBezTo>
                        <a:pt x="321" y="8"/>
                        <a:pt x="321" y="8"/>
                        <a:pt x="321" y="8"/>
                      </a:cubicBezTo>
                      <a:cubicBezTo>
                        <a:pt x="319" y="9"/>
                        <a:pt x="319" y="9"/>
                        <a:pt x="319" y="9"/>
                      </a:cubicBezTo>
                      <a:cubicBezTo>
                        <a:pt x="317" y="9"/>
                        <a:pt x="317" y="9"/>
                        <a:pt x="317" y="9"/>
                      </a:cubicBezTo>
                      <a:cubicBezTo>
                        <a:pt x="316" y="9"/>
                        <a:pt x="316" y="9"/>
                        <a:pt x="316" y="9"/>
                      </a:cubicBezTo>
                      <a:cubicBezTo>
                        <a:pt x="314" y="10"/>
                        <a:pt x="314" y="10"/>
                        <a:pt x="314" y="10"/>
                      </a:cubicBezTo>
                      <a:cubicBezTo>
                        <a:pt x="312" y="10"/>
                        <a:pt x="312" y="10"/>
                        <a:pt x="312" y="10"/>
                      </a:cubicBezTo>
                      <a:cubicBezTo>
                        <a:pt x="311" y="10"/>
                        <a:pt x="311" y="10"/>
                        <a:pt x="311" y="10"/>
                      </a:cubicBezTo>
                      <a:cubicBezTo>
                        <a:pt x="309" y="11"/>
                        <a:pt x="309" y="11"/>
                        <a:pt x="309" y="11"/>
                      </a:cubicBezTo>
                      <a:cubicBezTo>
                        <a:pt x="308" y="12"/>
                        <a:pt x="308" y="12"/>
                        <a:pt x="308" y="12"/>
                      </a:cubicBezTo>
                      <a:cubicBezTo>
                        <a:pt x="306" y="12"/>
                        <a:pt x="306" y="12"/>
                        <a:pt x="306" y="12"/>
                      </a:cubicBezTo>
                      <a:cubicBezTo>
                        <a:pt x="305" y="13"/>
                        <a:pt x="305" y="13"/>
                        <a:pt x="305" y="13"/>
                      </a:cubicBezTo>
                      <a:cubicBezTo>
                        <a:pt x="304" y="14"/>
                        <a:pt x="304" y="14"/>
                        <a:pt x="304" y="14"/>
                      </a:cubicBezTo>
                      <a:cubicBezTo>
                        <a:pt x="303" y="15"/>
                        <a:pt x="303" y="15"/>
                        <a:pt x="303" y="15"/>
                      </a:cubicBezTo>
                      <a:cubicBezTo>
                        <a:pt x="301" y="16"/>
                        <a:pt x="301" y="16"/>
                        <a:pt x="301" y="16"/>
                      </a:cubicBezTo>
                      <a:cubicBezTo>
                        <a:pt x="300" y="16"/>
                        <a:pt x="300" y="16"/>
                        <a:pt x="300" y="16"/>
                      </a:cubicBezTo>
                      <a:cubicBezTo>
                        <a:pt x="299" y="17"/>
                        <a:pt x="299" y="17"/>
                        <a:pt x="299" y="17"/>
                      </a:cubicBezTo>
                      <a:cubicBezTo>
                        <a:pt x="298" y="18"/>
                        <a:pt x="298" y="18"/>
                        <a:pt x="298" y="18"/>
                      </a:cubicBezTo>
                      <a:cubicBezTo>
                        <a:pt x="297" y="20"/>
                        <a:pt x="297" y="20"/>
                        <a:pt x="297" y="20"/>
                      </a:cubicBezTo>
                      <a:cubicBezTo>
                        <a:pt x="296" y="21"/>
                        <a:pt x="296" y="21"/>
                        <a:pt x="296" y="21"/>
                      </a:cubicBezTo>
                      <a:cubicBezTo>
                        <a:pt x="296" y="22"/>
                        <a:pt x="296" y="22"/>
                        <a:pt x="296" y="22"/>
                      </a:cubicBezTo>
                      <a:cubicBezTo>
                        <a:pt x="295" y="23"/>
                        <a:pt x="295" y="23"/>
                        <a:pt x="295" y="23"/>
                      </a:cubicBezTo>
                      <a:cubicBezTo>
                        <a:pt x="294" y="24"/>
                        <a:pt x="294" y="24"/>
                        <a:pt x="294" y="24"/>
                      </a:cubicBezTo>
                      <a:cubicBezTo>
                        <a:pt x="294" y="26"/>
                        <a:pt x="294" y="26"/>
                        <a:pt x="294" y="26"/>
                      </a:cubicBezTo>
                      <a:cubicBezTo>
                        <a:pt x="293" y="27"/>
                        <a:pt x="293" y="27"/>
                        <a:pt x="293" y="27"/>
                      </a:cubicBezTo>
                      <a:cubicBezTo>
                        <a:pt x="293" y="29"/>
                        <a:pt x="293" y="29"/>
                        <a:pt x="293" y="29"/>
                      </a:cubicBezTo>
                      <a:cubicBezTo>
                        <a:pt x="292" y="30"/>
                        <a:pt x="292" y="30"/>
                        <a:pt x="292" y="30"/>
                      </a:cubicBezTo>
                      <a:cubicBezTo>
                        <a:pt x="292" y="32"/>
                        <a:pt x="292" y="32"/>
                        <a:pt x="292" y="32"/>
                      </a:cubicBezTo>
                      <a:cubicBezTo>
                        <a:pt x="291" y="33"/>
                        <a:pt x="291" y="33"/>
                        <a:pt x="291" y="33"/>
                      </a:cubicBezTo>
                      <a:cubicBezTo>
                        <a:pt x="291" y="35"/>
                        <a:pt x="291" y="35"/>
                        <a:pt x="291" y="35"/>
                      </a:cubicBezTo>
                      <a:cubicBezTo>
                        <a:pt x="265" y="41"/>
                        <a:pt x="265" y="41"/>
                        <a:pt x="265" y="41"/>
                      </a:cubicBezTo>
                      <a:cubicBezTo>
                        <a:pt x="250" y="96"/>
                        <a:pt x="250" y="96"/>
                        <a:pt x="250" y="96"/>
                      </a:cubicBezTo>
                      <a:cubicBezTo>
                        <a:pt x="250" y="100"/>
                        <a:pt x="250" y="100"/>
                        <a:pt x="250" y="100"/>
                      </a:cubicBezTo>
                      <a:cubicBezTo>
                        <a:pt x="249" y="104"/>
                        <a:pt x="249" y="104"/>
                        <a:pt x="249" y="104"/>
                      </a:cubicBezTo>
                      <a:cubicBezTo>
                        <a:pt x="248" y="108"/>
                        <a:pt x="248" y="108"/>
                        <a:pt x="248" y="108"/>
                      </a:cubicBezTo>
                      <a:cubicBezTo>
                        <a:pt x="248" y="112"/>
                        <a:pt x="248" y="112"/>
                        <a:pt x="248" y="112"/>
                      </a:cubicBezTo>
                      <a:cubicBezTo>
                        <a:pt x="247" y="116"/>
                        <a:pt x="247" y="116"/>
                        <a:pt x="247" y="116"/>
                      </a:cubicBezTo>
                      <a:cubicBezTo>
                        <a:pt x="247" y="119"/>
                        <a:pt x="247" y="119"/>
                        <a:pt x="247" y="119"/>
                      </a:cubicBezTo>
                      <a:cubicBezTo>
                        <a:pt x="246" y="122"/>
                        <a:pt x="246" y="122"/>
                        <a:pt x="246" y="122"/>
                      </a:cubicBezTo>
                      <a:cubicBezTo>
                        <a:pt x="246" y="126"/>
                        <a:pt x="246" y="126"/>
                        <a:pt x="246" y="126"/>
                      </a:cubicBezTo>
                      <a:cubicBezTo>
                        <a:pt x="245" y="129"/>
                        <a:pt x="245" y="129"/>
                        <a:pt x="245" y="129"/>
                      </a:cubicBezTo>
                      <a:cubicBezTo>
                        <a:pt x="245" y="132"/>
                        <a:pt x="245" y="132"/>
                        <a:pt x="245" y="132"/>
                      </a:cubicBezTo>
                      <a:cubicBezTo>
                        <a:pt x="245" y="135"/>
                        <a:pt x="245" y="135"/>
                        <a:pt x="245" y="135"/>
                      </a:cubicBezTo>
                      <a:cubicBezTo>
                        <a:pt x="245" y="138"/>
                        <a:pt x="245" y="138"/>
                        <a:pt x="245" y="138"/>
                      </a:cubicBezTo>
                      <a:cubicBezTo>
                        <a:pt x="245" y="140"/>
                        <a:pt x="245" y="140"/>
                        <a:pt x="245" y="140"/>
                      </a:cubicBezTo>
                      <a:cubicBezTo>
                        <a:pt x="244" y="143"/>
                        <a:pt x="244" y="143"/>
                        <a:pt x="244" y="143"/>
                      </a:cubicBezTo>
                      <a:cubicBezTo>
                        <a:pt x="244" y="145"/>
                        <a:pt x="244" y="145"/>
                        <a:pt x="244" y="145"/>
                      </a:cubicBezTo>
                      <a:cubicBezTo>
                        <a:pt x="244" y="148"/>
                        <a:pt x="244" y="148"/>
                        <a:pt x="244" y="148"/>
                      </a:cubicBezTo>
                      <a:cubicBezTo>
                        <a:pt x="265" y="195"/>
                        <a:pt x="265" y="195"/>
                        <a:pt x="265" y="195"/>
                      </a:cubicBezTo>
                      <a:cubicBezTo>
                        <a:pt x="266" y="197"/>
                        <a:pt x="266" y="197"/>
                        <a:pt x="266" y="197"/>
                      </a:cubicBezTo>
                      <a:cubicBezTo>
                        <a:pt x="267" y="200"/>
                        <a:pt x="267" y="200"/>
                        <a:pt x="267" y="200"/>
                      </a:cubicBezTo>
                      <a:cubicBezTo>
                        <a:pt x="268" y="202"/>
                        <a:pt x="268" y="202"/>
                        <a:pt x="268" y="202"/>
                      </a:cubicBezTo>
                      <a:cubicBezTo>
                        <a:pt x="270" y="205"/>
                        <a:pt x="270" y="205"/>
                        <a:pt x="270" y="205"/>
                      </a:cubicBezTo>
                      <a:cubicBezTo>
                        <a:pt x="271" y="208"/>
                        <a:pt x="271" y="208"/>
                        <a:pt x="271" y="208"/>
                      </a:cubicBezTo>
                      <a:cubicBezTo>
                        <a:pt x="272" y="210"/>
                        <a:pt x="272" y="210"/>
                        <a:pt x="272" y="210"/>
                      </a:cubicBezTo>
                      <a:cubicBezTo>
                        <a:pt x="273" y="213"/>
                        <a:pt x="273" y="213"/>
                        <a:pt x="273" y="213"/>
                      </a:cubicBezTo>
                      <a:cubicBezTo>
                        <a:pt x="274" y="215"/>
                        <a:pt x="274" y="215"/>
                        <a:pt x="274" y="215"/>
                      </a:cubicBezTo>
                      <a:cubicBezTo>
                        <a:pt x="275" y="218"/>
                        <a:pt x="275" y="218"/>
                        <a:pt x="275" y="218"/>
                      </a:cubicBezTo>
                      <a:cubicBezTo>
                        <a:pt x="276" y="220"/>
                        <a:pt x="276" y="220"/>
                        <a:pt x="276" y="220"/>
                      </a:cubicBezTo>
                      <a:cubicBezTo>
                        <a:pt x="276" y="223"/>
                        <a:pt x="276" y="223"/>
                        <a:pt x="276" y="223"/>
                      </a:cubicBezTo>
                      <a:cubicBezTo>
                        <a:pt x="277" y="225"/>
                        <a:pt x="277" y="225"/>
                        <a:pt x="277" y="225"/>
                      </a:cubicBezTo>
                      <a:cubicBezTo>
                        <a:pt x="278" y="228"/>
                        <a:pt x="278" y="228"/>
                        <a:pt x="278" y="228"/>
                      </a:cubicBezTo>
                      <a:cubicBezTo>
                        <a:pt x="279" y="230"/>
                        <a:pt x="279" y="230"/>
                        <a:pt x="279" y="230"/>
                      </a:cubicBezTo>
                      <a:cubicBezTo>
                        <a:pt x="280" y="233"/>
                        <a:pt x="280" y="233"/>
                        <a:pt x="280" y="233"/>
                      </a:cubicBezTo>
                      <a:cubicBezTo>
                        <a:pt x="280" y="235"/>
                        <a:pt x="280" y="235"/>
                        <a:pt x="280" y="235"/>
                      </a:cubicBezTo>
                      <a:cubicBezTo>
                        <a:pt x="281" y="238"/>
                        <a:pt x="281" y="238"/>
                        <a:pt x="281" y="238"/>
                      </a:cubicBezTo>
                      <a:cubicBezTo>
                        <a:pt x="281" y="240"/>
                        <a:pt x="281" y="240"/>
                        <a:pt x="281" y="240"/>
                      </a:cubicBezTo>
                      <a:cubicBezTo>
                        <a:pt x="282" y="243"/>
                        <a:pt x="282" y="243"/>
                        <a:pt x="282" y="243"/>
                      </a:cubicBezTo>
                      <a:cubicBezTo>
                        <a:pt x="282" y="245"/>
                        <a:pt x="282" y="245"/>
                        <a:pt x="282" y="245"/>
                      </a:cubicBezTo>
                      <a:cubicBezTo>
                        <a:pt x="283" y="248"/>
                        <a:pt x="283" y="248"/>
                        <a:pt x="283" y="248"/>
                      </a:cubicBezTo>
                      <a:cubicBezTo>
                        <a:pt x="283" y="250"/>
                        <a:pt x="283" y="250"/>
                        <a:pt x="283" y="250"/>
                      </a:cubicBezTo>
                      <a:cubicBezTo>
                        <a:pt x="284" y="253"/>
                        <a:pt x="284" y="253"/>
                        <a:pt x="284" y="253"/>
                      </a:cubicBezTo>
                      <a:cubicBezTo>
                        <a:pt x="284" y="255"/>
                        <a:pt x="284" y="255"/>
                        <a:pt x="284" y="255"/>
                      </a:cubicBezTo>
                      <a:cubicBezTo>
                        <a:pt x="284" y="258"/>
                        <a:pt x="284" y="258"/>
                        <a:pt x="284" y="258"/>
                      </a:cubicBezTo>
                      <a:cubicBezTo>
                        <a:pt x="285" y="260"/>
                        <a:pt x="285" y="260"/>
                        <a:pt x="285" y="260"/>
                      </a:cubicBezTo>
                      <a:cubicBezTo>
                        <a:pt x="285" y="262"/>
                        <a:pt x="285" y="262"/>
                        <a:pt x="285" y="262"/>
                      </a:cubicBezTo>
                      <a:cubicBezTo>
                        <a:pt x="285" y="265"/>
                        <a:pt x="285" y="265"/>
                        <a:pt x="285" y="265"/>
                      </a:cubicBezTo>
                      <a:cubicBezTo>
                        <a:pt x="285" y="267"/>
                        <a:pt x="285" y="267"/>
                        <a:pt x="285" y="267"/>
                      </a:cubicBezTo>
                      <a:cubicBezTo>
                        <a:pt x="285" y="270"/>
                        <a:pt x="285" y="270"/>
                        <a:pt x="285" y="270"/>
                      </a:cubicBezTo>
                      <a:cubicBezTo>
                        <a:pt x="285" y="272"/>
                        <a:pt x="285" y="272"/>
                        <a:pt x="285" y="272"/>
                      </a:cubicBezTo>
                      <a:cubicBezTo>
                        <a:pt x="285" y="274"/>
                        <a:pt x="285" y="274"/>
                        <a:pt x="285" y="274"/>
                      </a:cubicBezTo>
                      <a:cubicBezTo>
                        <a:pt x="285" y="275"/>
                        <a:pt x="285" y="275"/>
                        <a:pt x="285" y="275"/>
                      </a:cubicBezTo>
                      <a:cubicBezTo>
                        <a:pt x="285" y="277"/>
                        <a:pt x="285" y="277"/>
                        <a:pt x="285" y="277"/>
                      </a:cubicBezTo>
                      <a:cubicBezTo>
                        <a:pt x="285" y="278"/>
                        <a:pt x="285" y="278"/>
                        <a:pt x="285" y="278"/>
                      </a:cubicBezTo>
                      <a:cubicBezTo>
                        <a:pt x="285" y="279"/>
                        <a:pt x="285" y="279"/>
                        <a:pt x="285" y="279"/>
                      </a:cubicBezTo>
                      <a:cubicBezTo>
                        <a:pt x="285" y="280"/>
                        <a:pt x="285" y="280"/>
                        <a:pt x="285" y="280"/>
                      </a:cubicBezTo>
                      <a:cubicBezTo>
                        <a:pt x="285" y="281"/>
                        <a:pt x="285" y="281"/>
                        <a:pt x="285" y="281"/>
                      </a:cubicBezTo>
                      <a:cubicBezTo>
                        <a:pt x="285" y="282"/>
                        <a:pt x="285" y="282"/>
                        <a:pt x="285" y="282"/>
                      </a:cubicBezTo>
                      <a:cubicBezTo>
                        <a:pt x="284" y="283"/>
                        <a:pt x="284" y="283"/>
                        <a:pt x="284" y="283"/>
                      </a:cubicBezTo>
                      <a:cubicBezTo>
                        <a:pt x="284" y="284"/>
                        <a:pt x="284" y="284"/>
                        <a:pt x="284" y="284"/>
                      </a:cubicBezTo>
                      <a:cubicBezTo>
                        <a:pt x="284" y="285"/>
                        <a:pt x="284" y="285"/>
                        <a:pt x="284" y="285"/>
                      </a:cubicBezTo>
                      <a:cubicBezTo>
                        <a:pt x="284" y="287"/>
                        <a:pt x="284" y="287"/>
                        <a:pt x="284" y="287"/>
                      </a:cubicBezTo>
                      <a:cubicBezTo>
                        <a:pt x="283" y="288"/>
                        <a:pt x="283" y="288"/>
                        <a:pt x="283" y="288"/>
                      </a:cubicBezTo>
                      <a:cubicBezTo>
                        <a:pt x="283" y="289"/>
                        <a:pt x="283" y="289"/>
                        <a:pt x="283" y="289"/>
                      </a:cubicBezTo>
                      <a:cubicBezTo>
                        <a:pt x="282" y="290"/>
                        <a:pt x="282" y="290"/>
                        <a:pt x="282" y="290"/>
                      </a:cubicBezTo>
                      <a:cubicBezTo>
                        <a:pt x="282" y="291"/>
                        <a:pt x="282" y="291"/>
                        <a:pt x="282" y="291"/>
                      </a:cubicBezTo>
                      <a:cubicBezTo>
                        <a:pt x="282" y="292"/>
                        <a:pt x="282" y="292"/>
                        <a:pt x="282" y="292"/>
                      </a:cubicBezTo>
                      <a:cubicBezTo>
                        <a:pt x="281" y="293"/>
                        <a:pt x="281" y="293"/>
                        <a:pt x="281" y="293"/>
                      </a:cubicBezTo>
                      <a:cubicBezTo>
                        <a:pt x="281" y="294"/>
                        <a:pt x="281" y="294"/>
                        <a:pt x="281" y="294"/>
                      </a:cubicBezTo>
                      <a:cubicBezTo>
                        <a:pt x="280" y="295"/>
                        <a:pt x="280" y="295"/>
                        <a:pt x="280" y="295"/>
                      </a:cubicBezTo>
                      <a:cubicBezTo>
                        <a:pt x="280" y="296"/>
                        <a:pt x="280" y="296"/>
                        <a:pt x="280" y="296"/>
                      </a:cubicBezTo>
                      <a:cubicBezTo>
                        <a:pt x="279" y="297"/>
                        <a:pt x="279" y="297"/>
                        <a:pt x="279" y="297"/>
                      </a:cubicBezTo>
                      <a:cubicBezTo>
                        <a:pt x="278" y="298"/>
                        <a:pt x="278" y="298"/>
                        <a:pt x="278" y="298"/>
                      </a:cubicBezTo>
                      <a:cubicBezTo>
                        <a:pt x="278" y="299"/>
                        <a:pt x="278" y="299"/>
                        <a:pt x="278" y="299"/>
                      </a:cubicBezTo>
                      <a:cubicBezTo>
                        <a:pt x="277" y="300"/>
                        <a:pt x="277" y="300"/>
                        <a:pt x="277" y="300"/>
                      </a:cubicBezTo>
                      <a:cubicBezTo>
                        <a:pt x="276" y="301"/>
                        <a:pt x="276" y="301"/>
                        <a:pt x="276" y="301"/>
                      </a:cubicBezTo>
                      <a:cubicBezTo>
                        <a:pt x="276" y="302"/>
                        <a:pt x="276" y="302"/>
                        <a:pt x="276" y="302"/>
                      </a:cubicBezTo>
                      <a:cubicBezTo>
                        <a:pt x="275" y="303"/>
                        <a:pt x="275" y="303"/>
                        <a:pt x="275" y="303"/>
                      </a:cubicBezTo>
                      <a:cubicBezTo>
                        <a:pt x="274" y="304"/>
                        <a:pt x="274" y="304"/>
                        <a:pt x="274" y="304"/>
                      </a:cubicBezTo>
                      <a:cubicBezTo>
                        <a:pt x="273" y="305"/>
                        <a:pt x="273" y="305"/>
                        <a:pt x="273" y="305"/>
                      </a:cubicBezTo>
                      <a:cubicBezTo>
                        <a:pt x="272" y="306"/>
                        <a:pt x="272" y="306"/>
                        <a:pt x="272" y="306"/>
                      </a:cubicBezTo>
                      <a:cubicBezTo>
                        <a:pt x="272" y="306"/>
                        <a:pt x="272" y="306"/>
                        <a:pt x="272" y="306"/>
                      </a:cubicBezTo>
                      <a:cubicBezTo>
                        <a:pt x="271" y="307"/>
                        <a:pt x="271" y="307"/>
                        <a:pt x="271" y="307"/>
                      </a:cubicBezTo>
                      <a:cubicBezTo>
                        <a:pt x="270" y="308"/>
                        <a:pt x="270" y="308"/>
                        <a:pt x="270" y="308"/>
                      </a:cubicBezTo>
                      <a:cubicBezTo>
                        <a:pt x="269" y="309"/>
                        <a:pt x="269" y="309"/>
                        <a:pt x="269" y="309"/>
                      </a:cubicBezTo>
                      <a:cubicBezTo>
                        <a:pt x="268" y="310"/>
                        <a:pt x="268" y="310"/>
                        <a:pt x="268" y="310"/>
                      </a:cubicBezTo>
                      <a:cubicBezTo>
                        <a:pt x="267" y="311"/>
                        <a:pt x="267" y="311"/>
                        <a:pt x="267" y="311"/>
                      </a:cubicBezTo>
                      <a:cubicBezTo>
                        <a:pt x="265" y="312"/>
                        <a:pt x="265" y="312"/>
                        <a:pt x="265" y="312"/>
                      </a:cubicBezTo>
                      <a:cubicBezTo>
                        <a:pt x="264" y="313"/>
                        <a:pt x="264" y="313"/>
                        <a:pt x="264" y="313"/>
                      </a:cubicBezTo>
                      <a:cubicBezTo>
                        <a:pt x="263" y="314"/>
                        <a:pt x="263" y="314"/>
                        <a:pt x="263" y="314"/>
                      </a:cubicBezTo>
                      <a:cubicBezTo>
                        <a:pt x="262" y="315"/>
                        <a:pt x="262" y="315"/>
                        <a:pt x="262" y="315"/>
                      </a:cubicBezTo>
                      <a:cubicBezTo>
                        <a:pt x="261" y="316"/>
                        <a:pt x="261" y="316"/>
                        <a:pt x="261" y="316"/>
                      </a:cubicBezTo>
                      <a:cubicBezTo>
                        <a:pt x="259" y="317"/>
                        <a:pt x="259" y="317"/>
                        <a:pt x="259" y="317"/>
                      </a:cubicBezTo>
                      <a:cubicBezTo>
                        <a:pt x="258" y="318"/>
                        <a:pt x="258" y="318"/>
                        <a:pt x="258" y="318"/>
                      </a:cubicBezTo>
                      <a:cubicBezTo>
                        <a:pt x="257" y="319"/>
                        <a:pt x="257" y="319"/>
                        <a:pt x="257" y="319"/>
                      </a:cubicBezTo>
                      <a:cubicBezTo>
                        <a:pt x="255" y="320"/>
                        <a:pt x="255" y="320"/>
                        <a:pt x="255" y="320"/>
                      </a:cubicBezTo>
                      <a:cubicBezTo>
                        <a:pt x="254" y="321"/>
                        <a:pt x="254" y="321"/>
                        <a:pt x="254" y="321"/>
                      </a:cubicBezTo>
                      <a:cubicBezTo>
                        <a:pt x="252" y="322"/>
                        <a:pt x="252" y="322"/>
                        <a:pt x="252" y="322"/>
                      </a:cubicBezTo>
                      <a:cubicBezTo>
                        <a:pt x="251" y="323"/>
                        <a:pt x="251" y="323"/>
                        <a:pt x="251" y="323"/>
                      </a:cubicBezTo>
                      <a:cubicBezTo>
                        <a:pt x="249" y="324"/>
                        <a:pt x="249" y="324"/>
                        <a:pt x="249" y="324"/>
                      </a:cubicBezTo>
                      <a:cubicBezTo>
                        <a:pt x="248" y="324"/>
                        <a:pt x="248" y="324"/>
                        <a:pt x="248" y="324"/>
                      </a:cubicBezTo>
                      <a:cubicBezTo>
                        <a:pt x="246" y="325"/>
                        <a:pt x="246" y="325"/>
                        <a:pt x="246" y="325"/>
                      </a:cubicBezTo>
                      <a:cubicBezTo>
                        <a:pt x="245" y="326"/>
                        <a:pt x="245" y="326"/>
                        <a:pt x="245" y="326"/>
                      </a:cubicBezTo>
                      <a:cubicBezTo>
                        <a:pt x="243" y="327"/>
                        <a:pt x="243" y="327"/>
                        <a:pt x="243" y="327"/>
                      </a:cubicBezTo>
                      <a:cubicBezTo>
                        <a:pt x="241" y="328"/>
                        <a:pt x="241" y="328"/>
                        <a:pt x="241" y="328"/>
                      </a:cubicBezTo>
                      <a:cubicBezTo>
                        <a:pt x="240" y="329"/>
                        <a:pt x="240" y="329"/>
                        <a:pt x="240" y="329"/>
                      </a:cubicBezTo>
                      <a:cubicBezTo>
                        <a:pt x="238" y="329"/>
                        <a:pt x="238" y="329"/>
                        <a:pt x="238" y="329"/>
                      </a:cubicBezTo>
                      <a:cubicBezTo>
                        <a:pt x="236" y="330"/>
                        <a:pt x="236" y="330"/>
                        <a:pt x="236" y="330"/>
                      </a:cubicBezTo>
                      <a:cubicBezTo>
                        <a:pt x="234" y="331"/>
                        <a:pt x="234" y="331"/>
                        <a:pt x="234" y="331"/>
                      </a:cubicBezTo>
                      <a:cubicBezTo>
                        <a:pt x="233" y="332"/>
                        <a:pt x="233" y="332"/>
                        <a:pt x="233" y="332"/>
                      </a:cubicBezTo>
                      <a:cubicBezTo>
                        <a:pt x="231" y="333"/>
                        <a:pt x="231" y="333"/>
                        <a:pt x="231" y="333"/>
                      </a:cubicBezTo>
                      <a:cubicBezTo>
                        <a:pt x="229" y="333"/>
                        <a:pt x="229" y="333"/>
                        <a:pt x="229" y="333"/>
                      </a:cubicBezTo>
                      <a:cubicBezTo>
                        <a:pt x="227" y="334"/>
                        <a:pt x="227" y="334"/>
                        <a:pt x="227" y="334"/>
                      </a:cubicBezTo>
                      <a:cubicBezTo>
                        <a:pt x="225" y="335"/>
                        <a:pt x="225" y="335"/>
                        <a:pt x="225" y="335"/>
                      </a:cubicBezTo>
                      <a:cubicBezTo>
                        <a:pt x="223" y="336"/>
                        <a:pt x="223" y="336"/>
                        <a:pt x="223" y="336"/>
                      </a:cubicBezTo>
                      <a:cubicBezTo>
                        <a:pt x="108" y="376"/>
                        <a:pt x="108" y="376"/>
                        <a:pt x="108" y="376"/>
                      </a:cubicBezTo>
                      <a:cubicBezTo>
                        <a:pt x="40" y="400"/>
                        <a:pt x="40" y="400"/>
                        <a:pt x="40" y="400"/>
                      </a:cubicBezTo>
                      <a:cubicBezTo>
                        <a:pt x="15" y="427"/>
                        <a:pt x="15" y="427"/>
                        <a:pt x="15" y="427"/>
                      </a:cubicBezTo>
                      <a:cubicBezTo>
                        <a:pt x="0" y="498"/>
                        <a:pt x="0" y="498"/>
                        <a:pt x="0" y="498"/>
                      </a:cubicBezTo>
                      <a:cubicBezTo>
                        <a:pt x="4" y="502"/>
                        <a:pt x="4" y="502"/>
                        <a:pt x="4" y="502"/>
                      </a:cubicBezTo>
                      <a:cubicBezTo>
                        <a:pt x="72" y="604"/>
                        <a:pt x="188" y="670"/>
                        <a:pt x="320" y="670"/>
                      </a:cubicBezTo>
                      <a:cubicBezTo>
                        <a:pt x="410" y="670"/>
                        <a:pt x="494" y="639"/>
                        <a:pt x="559" y="586"/>
                      </a:cubicBezTo>
                      <a:cubicBezTo>
                        <a:pt x="559" y="586"/>
                        <a:pt x="559" y="586"/>
                        <a:pt x="559" y="586"/>
                      </a:cubicBezTo>
                      <a:cubicBezTo>
                        <a:pt x="557" y="587"/>
                        <a:pt x="557" y="587"/>
                        <a:pt x="557" y="587"/>
                      </a:cubicBezTo>
                      <a:cubicBezTo>
                        <a:pt x="577" y="571"/>
                        <a:pt x="598" y="547"/>
                        <a:pt x="598" y="547"/>
                      </a:cubicBezTo>
                      <a:cubicBezTo>
                        <a:pt x="598" y="541"/>
                        <a:pt x="598" y="541"/>
                        <a:pt x="598" y="541"/>
                      </a:cubicBezTo>
                      <a:cubicBezTo>
                        <a:pt x="598" y="533"/>
                        <a:pt x="598" y="533"/>
                        <a:pt x="598" y="533"/>
                      </a:cubicBezTo>
                      <a:cubicBezTo>
                        <a:pt x="598" y="533"/>
                        <a:pt x="599" y="527"/>
                        <a:pt x="594" y="509"/>
                      </a:cubicBezTo>
                      <a:close/>
                      <a:moveTo>
                        <a:pt x="324" y="351"/>
                      </a:moveTo>
                      <a:cubicBezTo>
                        <a:pt x="386" y="392"/>
                        <a:pt x="386" y="392"/>
                        <a:pt x="386" y="392"/>
                      </a:cubicBezTo>
                      <a:cubicBezTo>
                        <a:pt x="381" y="403"/>
                        <a:pt x="381" y="403"/>
                        <a:pt x="381" y="403"/>
                      </a:cubicBezTo>
                      <a:cubicBezTo>
                        <a:pt x="380" y="405"/>
                        <a:pt x="380" y="405"/>
                        <a:pt x="380" y="405"/>
                      </a:cubicBezTo>
                      <a:cubicBezTo>
                        <a:pt x="376" y="411"/>
                        <a:pt x="376" y="411"/>
                        <a:pt x="376" y="411"/>
                      </a:cubicBezTo>
                      <a:cubicBezTo>
                        <a:pt x="368" y="435"/>
                        <a:pt x="368" y="435"/>
                        <a:pt x="368" y="435"/>
                      </a:cubicBezTo>
                      <a:cubicBezTo>
                        <a:pt x="379" y="443"/>
                        <a:pt x="379" y="443"/>
                        <a:pt x="379" y="443"/>
                      </a:cubicBezTo>
                      <a:cubicBezTo>
                        <a:pt x="388" y="449"/>
                        <a:pt x="388" y="449"/>
                        <a:pt x="388" y="449"/>
                      </a:cubicBezTo>
                      <a:cubicBezTo>
                        <a:pt x="392" y="523"/>
                        <a:pt x="392" y="523"/>
                        <a:pt x="392" y="523"/>
                      </a:cubicBezTo>
                      <a:cubicBezTo>
                        <a:pt x="395" y="550"/>
                        <a:pt x="395" y="550"/>
                        <a:pt x="395" y="550"/>
                      </a:cubicBezTo>
                      <a:cubicBezTo>
                        <a:pt x="353" y="485"/>
                        <a:pt x="353" y="485"/>
                        <a:pt x="353" y="485"/>
                      </a:cubicBezTo>
                      <a:cubicBezTo>
                        <a:pt x="341" y="465"/>
                        <a:pt x="341" y="465"/>
                        <a:pt x="341" y="465"/>
                      </a:cubicBezTo>
                      <a:cubicBezTo>
                        <a:pt x="336" y="458"/>
                        <a:pt x="336" y="458"/>
                        <a:pt x="336" y="458"/>
                      </a:cubicBezTo>
                      <a:cubicBezTo>
                        <a:pt x="333" y="453"/>
                        <a:pt x="333" y="453"/>
                        <a:pt x="333" y="453"/>
                      </a:cubicBezTo>
                      <a:cubicBezTo>
                        <a:pt x="330" y="448"/>
                        <a:pt x="330" y="448"/>
                        <a:pt x="330" y="448"/>
                      </a:cubicBezTo>
                      <a:cubicBezTo>
                        <a:pt x="327" y="443"/>
                        <a:pt x="327" y="443"/>
                        <a:pt x="327" y="443"/>
                      </a:cubicBezTo>
                      <a:cubicBezTo>
                        <a:pt x="324" y="439"/>
                        <a:pt x="324" y="439"/>
                        <a:pt x="324" y="439"/>
                      </a:cubicBezTo>
                      <a:cubicBezTo>
                        <a:pt x="322" y="434"/>
                        <a:pt x="322" y="434"/>
                        <a:pt x="322" y="434"/>
                      </a:cubicBezTo>
                      <a:cubicBezTo>
                        <a:pt x="319" y="429"/>
                        <a:pt x="319" y="429"/>
                        <a:pt x="319" y="429"/>
                      </a:cubicBezTo>
                      <a:cubicBezTo>
                        <a:pt x="317" y="424"/>
                        <a:pt x="317" y="424"/>
                        <a:pt x="317" y="424"/>
                      </a:cubicBezTo>
                      <a:cubicBezTo>
                        <a:pt x="314" y="419"/>
                        <a:pt x="314" y="419"/>
                        <a:pt x="314" y="419"/>
                      </a:cubicBezTo>
                      <a:cubicBezTo>
                        <a:pt x="312" y="415"/>
                        <a:pt x="312" y="415"/>
                        <a:pt x="312" y="415"/>
                      </a:cubicBezTo>
                      <a:cubicBezTo>
                        <a:pt x="309" y="410"/>
                        <a:pt x="309" y="410"/>
                        <a:pt x="309" y="410"/>
                      </a:cubicBezTo>
                      <a:cubicBezTo>
                        <a:pt x="307" y="405"/>
                        <a:pt x="307" y="405"/>
                        <a:pt x="307" y="405"/>
                      </a:cubicBezTo>
                      <a:cubicBezTo>
                        <a:pt x="305" y="400"/>
                        <a:pt x="305" y="400"/>
                        <a:pt x="305" y="400"/>
                      </a:cubicBezTo>
                      <a:cubicBezTo>
                        <a:pt x="303" y="396"/>
                        <a:pt x="303" y="396"/>
                        <a:pt x="303" y="396"/>
                      </a:cubicBezTo>
                      <a:cubicBezTo>
                        <a:pt x="300" y="391"/>
                        <a:pt x="300" y="391"/>
                        <a:pt x="300" y="391"/>
                      </a:cubicBezTo>
                      <a:cubicBezTo>
                        <a:pt x="298" y="386"/>
                        <a:pt x="298" y="386"/>
                        <a:pt x="298" y="386"/>
                      </a:cubicBezTo>
                      <a:cubicBezTo>
                        <a:pt x="296" y="382"/>
                        <a:pt x="296" y="382"/>
                        <a:pt x="296" y="382"/>
                      </a:cubicBezTo>
                      <a:cubicBezTo>
                        <a:pt x="295" y="377"/>
                        <a:pt x="295" y="377"/>
                        <a:pt x="295" y="377"/>
                      </a:cubicBezTo>
                      <a:cubicBezTo>
                        <a:pt x="293" y="373"/>
                        <a:pt x="293" y="373"/>
                        <a:pt x="293" y="373"/>
                      </a:cubicBezTo>
                      <a:cubicBezTo>
                        <a:pt x="291" y="368"/>
                        <a:pt x="291" y="368"/>
                        <a:pt x="291" y="368"/>
                      </a:cubicBezTo>
                      <a:cubicBezTo>
                        <a:pt x="289" y="363"/>
                        <a:pt x="289" y="363"/>
                        <a:pt x="289" y="363"/>
                      </a:cubicBezTo>
                      <a:cubicBezTo>
                        <a:pt x="288" y="359"/>
                        <a:pt x="288" y="359"/>
                        <a:pt x="288" y="359"/>
                      </a:cubicBezTo>
                      <a:cubicBezTo>
                        <a:pt x="286" y="354"/>
                        <a:pt x="286" y="354"/>
                        <a:pt x="286" y="354"/>
                      </a:cubicBezTo>
                      <a:cubicBezTo>
                        <a:pt x="284" y="350"/>
                        <a:pt x="284" y="350"/>
                        <a:pt x="284" y="350"/>
                      </a:cubicBezTo>
                      <a:cubicBezTo>
                        <a:pt x="283" y="345"/>
                        <a:pt x="283" y="345"/>
                        <a:pt x="283" y="345"/>
                      </a:cubicBezTo>
                      <a:cubicBezTo>
                        <a:pt x="282" y="341"/>
                        <a:pt x="282" y="341"/>
                        <a:pt x="282" y="341"/>
                      </a:cubicBezTo>
                      <a:cubicBezTo>
                        <a:pt x="280" y="336"/>
                        <a:pt x="280" y="336"/>
                        <a:pt x="280" y="336"/>
                      </a:cubicBezTo>
                      <a:cubicBezTo>
                        <a:pt x="279" y="332"/>
                        <a:pt x="279" y="332"/>
                        <a:pt x="279" y="332"/>
                      </a:cubicBezTo>
                      <a:cubicBezTo>
                        <a:pt x="278" y="328"/>
                        <a:pt x="278" y="328"/>
                        <a:pt x="278" y="328"/>
                      </a:cubicBezTo>
                      <a:cubicBezTo>
                        <a:pt x="277" y="323"/>
                        <a:pt x="277" y="323"/>
                        <a:pt x="277" y="323"/>
                      </a:cubicBezTo>
                      <a:cubicBezTo>
                        <a:pt x="276" y="319"/>
                        <a:pt x="276" y="319"/>
                        <a:pt x="276" y="319"/>
                      </a:cubicBezTo>
                      <a:cubicBezTo>
                        <a:pt x="275" y="315"/>
                        <a:pt x="275" y="315"/>
                        <a:pt x="275" y="315"/>
                      </a:cubicBezTo>
                      <a:cubicBezTo>
                        <a:pt x="274" y="310"/>
                        <a:pt x="274" y="310"/>
                        <a:pt x="274" y="310"/>
                      </a:cubicBezTo>
                      <a:lnTo>
                        <a:pt x="324" y="351"/>
                      </a:lnTo>
                      <a:close/>
                    </a:path>
                  </a:pathLst>
                </a:custGeom>
                <a:solidFill>
                  <a:srgbClr val="4E2262"/>
                </a:solidFill>
                <a:ln>
                  <a:noFill/>
                </a:ln>
              </p:spPr>
              <p:txBody>
                <a:bodyPr vert="horz" wrap="square" lIns="91440" tIns="45720" rIns="91440" bIns="45720" numCol="1" anchor="t" anchorCtr="0" compatLnSpc="1">
                  <a:prstTxWarp prst="textNoShape">
                    <a:avLst/>
                  </a:prstTxWarp>
                </a:bodyPr>
                <a:lstStyle/>
                <a:p>
                  <a:pPr algn="ctr"/>
                  <a:endParaRPr lang="en-US" sz="700">
                    <a:latin typeface="Arial" panose="020B0604020202020204" pitchFamily="34" charset="0"/>
                    <a:cs typeface="Arial" panose="020B0604020202020204" pitchFamily="34" charset="0"/>
                  </a:endParaRPr>
                </a:p>
              </p:txBody>
            </p:sp>
            <p:sp>
              <p:nvSpPr>
                <p:cNvPr id="37" name="Freeform 9">
                  <a:extLst>
                    <a:ext uri="{FF2B5EF4-FFF2-40B4-BE49-F238E27FC236}">
                      <a16:creationId xmlns="" xmlns:a16="http://schemas.microsoft.com/office/drawing/2014/main" id="{A9F7B15C-6F1C-4013-A37D-B848DB1481E6}"/>
                    </a:ext>
                  </a:extLst>
                </p:cNvPr>
                <p:cNvSpPr>
                  <a:spLocks/>
                </p:cNvSpPr>
                <p:nvPr/>
              </p:nvSpPr>
              <p:spPr bwMode="auto">
                <a:xfrm>
                  <a:off x="4936424" y="6762679"/>
                  <a:ext cx="44450" cy="139700"/>
                </a:xfrm>
                <a:custGeom>
                  <a:avLst/>
                  <a:gdLst>
                    <a:gd name="T0" fmla="*/ 9 w 12"/>
                    <a:gd name="T1" fmla="*/ 4 h 37"/>
                    <a:gd name="T2" fmla="*/ 12 w 12"/>
                    <a:gd name="T3" fmla="*/ 37 h 37"/>
                    <a:gd name="T4" fmla="*/ 6 w 12"/>
                    <a:gd name="T5" fmla="*/ 24 h 37"/>
                    <a:gd name="T6" fmla="*/ 5 w 12"/>
                    <a:gd name="T7" fmla="*/ 24 h 37"/>
                    <a:gd name="T8" fmla="*/ 0 w 12"/>
                    <a:gd name="T9" fmla="*/ 0 h 37"/>
                    <a:gd name="T10" fmla="*/ 9 w 12"/>
                    <a:gd name="T11" fmla="*/ 4 h 37"/>
                  </a:gdLst>
                  <a:ahLst/>
                  <a:cxnLst>
                    <a:cxn ang="0">
                      <a:pos x="T0" y="T1"/>
                    </a:cxn>
                    <a:cxn ang="0">
                      <a:pos x="T2" y="T3"/>
                    </a:cxn>
                    <a:cxn ang="0">
                      <a:pos x="T4" y="T5"/>
                    </a:cxn>
                    <a:cxn ang="0">
                      <a:pos x="T6" y="T7"/>
                    </a:cxn>
                    <a:cxn ang="0">
                      <a:pos x="T8" y="T9"/>
                    </a:cxn>
                    <a:cxn ang="0">
                      <a:pos x="T10" y="T11"/>
                    </a:cxn>
                  </a:cxnLst>
                  <a:rect l="0" t="0" r="r" b="b"/>
                  <a:pathLst>
                    <a:path w="12" h="37">
                      <a:moveTo>
                        <a:pt x="9" y="4"/>
                      </a:moveTo>
                      <a:cubicBezTo>
                        <a:pt x="12" y="37"/>
                        <a:pt x="12" y="37"/>
                        <a:pt x="12" y="37"/>
                      </a:cubicBezTo>
                      <a:cubicBezTo>
                        <a:pt x="6" y="24"/>
                        <a:pt x="6" y="24"/>
                        <a:pt x="6" y="24"/>
                      </a:cubicBezTo>
                      <a:cubicBezTo>
                        <a:pt x="6" y="24"/>
                        <a:pt x="6" y="24"/>
                        <a:pt x="5" y="24"/>
                      </a:cubicBezTo>
                      <a:cubicBezTo>
                        <a:pt x="0" y="0"/>
                        <a:pt x="0" y="0"/>
                        <a:pt x="0" y="0"/>
                      </a:cubicBezTo>
                      <a:lnTo>
                        <a:pt x="9"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sz="700">
                    <a:latin typeface="Arial" panose="020B0604020202020204" pitchFamily="34" charset="0"/>
                    <a:cs typeface="Arial" panose="020B0604020202020204" pitchFamily="34" charset="0"/>
                  </a:endParaRPr>
                </a:p>
              </p:txBody>
            </p:sp>
          </p:grpSp>
        </p:grpSp>
        <p:sp>
          <p:nvSpPr>
            <p:cNvPr id="9" name="Rounded Rectangle 6">
              <a:extLst>
                <a:ext uri="{FF2B5EF4-FFF2-40B4-BE49-F238E27FC236}">
                  <a16:creationId xmlns="" xmlns:a16="http://schemas.microsoft.com/office/drawing/2014/main" id="{EB1F9947-F8F6-45FB-8DEB-B013AE1A4559}"/>
                </a:ext>
              </a:extLst>
            </p:cNvPr>
            <p:cNvSpPr/>
            <p:nvPr/>
          </p:nvSpPr>
          <p:spPr>
            <a:xfrm>
              <a:off x="6358397" y="3262170"/>
              <a:ext cx="1020915" cy="471470"/>
            </a:xfrm>
            <a:prstGeom prst="roundRect">
              <a:avLst>
                <a:gd name="adj" fmla="val 16156"/>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p:spPr>
          <p:txBody>
            <a:bodyPr vert="horz" wrap="square" lIns="121917" tIns="60958" rIns="121917" bIns="60958" numCol="1" anchor="ctr" anchorCtr="0" compatLnSpc="1">
              <a:prstTxWarp prst="textNoShape">
                <a:avLst/>
              </a:prstTxWarp>
            </a:bodyPr>
            <a:lstStyle/>
            <a:p>
              <a:pPr algn="ctr"/>
              <a:r>
                <a:rPr lang="en-US" sz="700" dirty="0">
                  <a:solidFill>
                    <a:schemeClr val="bg1"/>
                  </a:solidFill>
                  <a:latin typeface="Arial" panose="020B0604020202020204" pitchFamily="34" charset="0"/>
                  <a:cs typeface="Arial" panose="020B0604020202020204" pitchFamily="34" charset="0"/>
                </a:rPr>
                <a:t>Cloud Deployment Engines</a:t>
              </a:r>
            </a:p>
          </p:txBody>
        </p:sp>
      </p:grpSp>
      <p:sp>
        <p:nvSpPr>
          <p:cNvPr id="46" name="Rectangle 45">
            <a:extLst>
              <a:ext uri="{FF2B5EF4-FFF2-40B4-BE49-F238E27FC236}">
                <a16:creationId xmlns="" xmlns:a16="http://schemas.microsoft.com/office/drawing/2014/main" id="{4C2240CB-A88B-4215-9110-B3C9BE05B979}"/>
              </a:ext>
            </a:extLst>
          </p:cNvPr>
          <p:cNvSpPr/>
          <p:nvPr/>
        </p:nvSpPr>
        <p:spPr>
          <a:xfrm>
            <a:off x="5228730" y="3990729"/>
            <a:ext cx="2658790" cy="938719"/>
          </a:xfrm>
          <a:prstGeom prst="rect">
            <a:avLst/>
          </a:prstGeom>
        </p:spPr>
        <p:txBody>
          <a:bodyPr wrap="square">
            <a:spAutoFit/>
          </a:bodyPr>
          <a:lstStyle/>
          <a:p>
            <a:pPr marL="171450" indent="-171450">
              <a:buFont typeface="Courier New" panose="02070309020205020404" pitchFamily="49" charset="0"/>
              <a:buChar char="o"/>
            </a:pPr>
            <a:r>
              <a:rPr lang="en-IN" sz="1100" dirty="0">
                <a:solidFill>
                  <a:schemeClr val="bg1"/>
                </a:solidFill>
                <a:latin typeface="Arial" panose="020B0604020202020204" pitchFamily="34" charset="0"/>
                <a:cs typeface="Arial" panose="020B0604020202020204" pitchFamily="34" charset="0"/>
              </a:rPr>
              <a:t>Introduces the idea of cloud agnostic deployments</a:t>
            </a:r>
          </a:p>
          <a:p>
            <a:pPr marL="171450" indent="-171450">
              <a:buFont typeface="Courier New" panose="02070309020205020404" pitchFamily="49" charset="0"/>
              <a:buChar char="o"/>
            </a:pPr>
            <a:r>
              <a:rPr lang="en-IN" sz="1100" dirty="0">
                <a:solidFill>
                  <a:schemeClr val="bg1"/>
                </a:solidFill>
                <a:latin typeface="Arial" panose="020B0604020202020204" pitchFamily="34" charset="0"/>
                <a:cs typeface="Arial" panose="020B0604020202020204" pitchFamily="34" charset="0"/>
              </a:rPr>
              <a:t>Easy to utilize and leverage </a:t>
            </a:r>
          </a:p>
          <a:p>
            <a:pPr marL="171450" indent="-171450">
              <a:buFont typeface="Courier New" panose="02070309020205020404" pitchFamily="49" charset="0"/>
              <a:buChar char="o"/>
            </a:pPr>
            <a:r>
              <a:rPr lang="en-IN" sz="1100" dirty="0">
                <a:solidFill>
                  <a:schemeClr val="bg1"/>
                </a:solidFill>
                <a:latin typeface="Arial" panose="020B0604020202020204" pitchFamily="34" charset="0"/>
                <a:cs typeface="Arial" panose="020B0604020202020204" pitchFamily="34" charset="0"/>
              </a:rPr>
              <a:t>API based services that allow Integrations</a:t>
            </a:r>
          </a:p>
        </p:txBody>
      </p:sp>
      <p:sp>
        <p:nvSpPr>
          <p:cNvPr id="47" name="Rectangle 46">
            <a:extLst>
              <a:ext uri="{FF2B5EF4-FFF2-40B4-BE49-F238E27FC236}">
                <a16:creationId xmlns="" xmlns:a16="http://schemas.microsoft.com/office/drawing/2014/main" id="{9808BC04-4E76-474B-B115-7B773744864B}"/>
              </a:ext>
            </a:extLst>
          </p:cNvPr>
          <p:cNvSpPr/>
          <p:nvPr/>
        </p:nvSpPr>
        <p:spPr>
          <a:xfrm>
            <a:off x="4068967" y="4303864"/>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 xmlns:a16="http://schemas.microsoft.com/office/drawing/2014/main" id="{5BA0829E-3501-45B6-96FA-E282E47F593B}"/>
              </a:ext>
            </a:extLst>
          </p:cNvPr>
          <p:cNvSpPr/>
          <p:nvPr/>
        </p:nvSpPr>
        <p:spPr>
          <a:xfrm>
            <a:off x="522909" y="679810"/>
            <a:ext cx="1139543" cy="307777"/>
          </a:xfrm>
          <a:prstGeom prst="rect">
            <a:avLst/>
          </a:prstGeom>
        </p:spPr>
        <p:txBody>
          <a:bodyPr wrap="none">
            <a:spAutoFit/>
          </a:bodyPr>
          <a:lstStyle/>
          <a:p>
            <a:r>
              <a:rPr lang="pt-BR" b="1" dirty="0">
                <a:solidFill>
                  <a:srgbClr val="81509B"/>
                </a:solidFill>
                <a:latin typeface="Arial" panose="020B0604020202020204" pitchFamily="34" charset="0"/>
                <a:cs typeface="Arial" panose="020B0604020202020204" pitchFamily="34" charset="0"/>
              </a:rPr>
              <a:t>FEATURES</a:t>
            </a:r>
            <a:endParaRPr lang="en-IN" b="1" dirty="0">
              <a:solidFill>
                <a:srgbClr val="81509B"/>
              </a:solidFill>
              <a:latin typeface="Arial" panose="020B0604020202020204" pitchFamily="34" charset="0"/>
              <a:cs typeface="Arial" panose="020B0604020202020204" pitchFamily="34" charset="0"/>
            </a:endParaRPr>
          </a:p>
        </p:txBody>
      </p:sp>
      <p:grpSp>
        <p:nvGrpSpPr>
          <p:cNvPr id="56" name="Group 55">
            <a:extLst>
              <a:ext uri="{FF2B5EF4-FFF2-40B4-BE49-F238E27FC236}">
                <a16:creationId xmlns="" xmlns:a16="http://schemas.microsoft.com/office/drawing/2014/main" id="{7C5B6E9F-F38F-4684-A5E6-2BA733442108}"/>
              </a:ext>
            </a:extLst>
          </p:cNvPr>
          <p:cNvGrpSpPr/>
          <p:nvPr/>
        </p:nvGrpSpPr>
        <p:grpSpPr>
          <a:xfrm>
            <a:off x="311185" y="1045739"/>
            <a:ext cx="2747777" cy="992558"/>
            <a:chOff x="100678" y="986535"/>
            <a:chExt cx="2747777" cy="992558"/>
          </a:xfrm>
        </p:grpSpPr>
        <p:grpSp>
          <p:nvGrpSpPr>
            <p:cNvPr id="49" name="Group 48">
              <a:extLst>
                <a:ext uri="{FF2B5EF4-FFF2-40B4-BE49-F238E27FC236}">
                  <a16:creationId xmlns="" xmlns:a16="http://schemas.microsoft.com/office/drawing/2014/main" id="{54576FA0-13D9-4AD5-8583-6253840C0674}"/>
                </a:ext>
              </a:extLst>
            </p:cNvPr>
            <p:cNvGrpSpPr/>
            <p:nvPr/>
          </p:nvGrpSpPr>
          <p:grpSpPr>
            <a:xfrm>
              <a:off x="100678" y="986535"/>
              <a:ext cx="2747777" cy="259020"/>
              <a:chOff x="232037" y="766063"/>
              <a:chExt cx="5751342" cy="542151"/>
            </a:xfrm>
          </p:grpSpPr>
          <p:grpSp>
            <p:nvGrpSpPr>
              <p:cNvPr id="50" name="Group 49">
                <a:extLst>
                  <a:ext uri="{FF2B5EF4-FFF2-40B4-BE49-F238E27FC236}">
                    <a16:creationId xmlns="" xmlns:a16="http://schemas.microsoft.com/office/drawing/2014/main" id="{C7B5E933-75FA-4C3A-8C58-366552C24807}"/>
                  </a:ext>
                </a:extLst>
              </p:cNvPr>
              <p:cNvGrpSpPr/>
              <p:nvPr/>
            </p:nvGrpSpPr>
            <p:grpSpPr>
              <a:xfrm>
                <a:off x="232037" y="766063"/>
                <a:ext cx="5751342" cy="498648"/>
                <a:chOff x="647148" y="3043238"/>
                <a:chExt cx="8916972" cy="773112"/>
              </a:xfrm>
            </p:grpSpPr>
            <p:sp>
              <p:nvSpPr>
                <p:cNvPr id="52" name="Freeform 6">
                  <a:extLst>
                    <a:ext uri="{FF2B5EF4-FFF2-40B4-BE49-F238E27FC236}">
                      <a16:creationId xmlns="" xmlns:a16="http://schemas.microsoft.com/office/drawing/2014/main" id="{F0E6ACFB-B499-47CF-B3FB-5588DA429A24}"/>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53" name="Freeform 7">
                  <a:extLst>
                    <a:ext uri="{FF2B5EF4-FFF2-40B4-BE49-F238E27FC236}">
                      <a16:creationId xmlns="" xmlns:a16="http://schemas.microsoft.com/office/drawing/2014/main" id="{FDB89C7F-0F41-421D-B42F-FA2083E9BBBA}"/>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54" name="Freeform 8">
                  <a:extLst>
                    <a:ext uri="{FF2B5EF4-FFF2-40B4-BE49-F238E27FC236}">
                      <a16:creationId xmlns="" xmlns:a16="http://schemas.microsoft.com/office/drawing/2014/main" id="{709EE26D-AC73-4450-AF5E-2983C4B29F80}"/>
                    </a:ext>
                  </a:extLst>
                </p:cNvPr>
                <p:cNvSpPr>
                  <a:spLocks/>
                </p:cNvSpPr>
                <p:nvPr/>
              </p:nvSpPr>
              <p:spPr bwMode="auto">
                <a:xfrm>
                  <a:off x="1077915" y="3136901"/>
                  <a:ext cx="8486205" cy="679449"/>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51" name="Rectangle 50">
                <a:extLst>
                  <a:ext uri="{FF2B5EF4-FFF2-40B4-BE49-F238E27FC236}">
                    <a16:creationId xmlns="" xmlns:a16="http://schemas.microsoft.com/office/drawing/2014/main" id="{895B071E-1787-4005-9B8D-165BCF27A6C3}"/>
                  </a:ext>
                </a:extLst>
              </p:cNvPr>
              <p:cNvSpPr/>
              <p:nvPr/>
            </p:nvSpPr>
            <p:spPr>
              <a:xfrm>
                <a:off x="757708" y="792852"/>
                <a:ext cx="5005363" cy="515362"/>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MULTI-CLOUD DEPLOYMENTS</a:t>
                </a:r>
              </a:p>
            </p:txBody>
          </p:sp>
        </p:grpSp>
        <p:sp>
          <p:nvSpPr>
            <p:cNvPr id="55" name="Rectangle 54">
              <a:extLst>
                <a:ext uri="{FF2B5EF4-FFF2-40B4-BE49-F238E27FC236}">
                  <a16:creationId xmlns="" xmlns:a16="http://schemas.microsoft.com/office/drawing/2014/main" id="{35012616-720F-4653-97F7-DA06328E19DC}"/>
                </a:ext>
              </a:extLst>
            </p:cNvPr>
            <p:cNvSpPr/>
            <p:nvPr/>
          </p:nvSpPr>
          <p:spPr>
            <a:xfrm>
              <a:off x="347228" y="1240429"/>
              <a:ext cx="2308416" cy="738664"/>
            </a:xfrm>
            <a:prstGeom prst="rect">
              <a:avLst/>
            </a:prstGeom>
          </p:spPr>
          <p:txBody>
            <a:bodyPr wrap="square">
              <a:spAutoFit/>
            </a:bodyPr>
            <a:lstStyle/>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Enabled by a variety of cloud </a:t>
              </a:r>
              <a:r>
                <a:rPr lang="en-IN" sz="1050" dirty="0">
                  <a:solidFill>
                    <a:schemeClr val="tx1">
                      <a:lumMod val="65000"/>
                      <a:lumOff val="35000"/>
                    </a:schemeClr>
                  </a:solidFill>
                  <a:latin typeface="Arial" panose="020B0604020202020204" pitchFamily="34" charset="0"/>
                  <a:cs typeface="Arial" panose="020B0604020202020204" pitchFamily="34" charset="0"/>
                </a:rPr>
                <a:t>deployment engines, Propel enables </a:t>
              </a:r>
              <a:r>
                <a:rPr lang="en-US" sz="1050" dirty="0">
                  <a:solidFill>
                    <a:schemeClr val="tx1">
                      <a:lumMod val="65000"/>
                      <a:lumOff val="35000"/>
                    </a:schemeClr>
                  </a:solidFill>
                  <a:latin typeface="Arial" panose="020B0604020202020204" pitchFamily="34" charset="0"/>
                  <a:cs typeface="Arial" panose="020B0604020202020204" pitchFamily="34" charset="0"/>
                </a:rPr>
                <a:t>deployments on all popular cloud </a:t>
              </a:r>
              <a:r>
                <a:rPr lang="en-IN" sz="1050" dirty="0">
                  <a:solidFill>
                    <a:schemeClr val="tx1">
                      <a:lumMod val="65000"/>
                      <a:lumOff val="35000"/>
                    </a:schemeClr>
                  </a:solidFill>
                  <a:latin typeface="Arial" panose="020B0604020202020204" pitchFamily="34" charset="0"/>
                  <a:cs typeface="Arial" panose="020B0604020202020204" pitchFamily="34" charset="0"/>
                </a:rPr>
                <a:t>platforms</a:t>
              </a:r>
            </a:p>
          </p:txBody>
        </p:sp>
      </p:grpSp>
      <p:grpSp>
        <p:nvGrpSpPr>
          <p:cNvPr id="57" name="Group 56">
            <a:extLst>
              <a:ext uri="{FF2B5EF4-FFF2-40B4-BE49-F238E27FC236}">
                <a16:creationId xmlns="" xmlns:a16="http://schemas.microsoft.com/office/drawing/2014/main" id="{DFC4DBB3-94B6-492E-8FDB-41A1D4B43761}"/>
              </a:ext>
            </a:extLst>
          </p:cNvPr>
          <p:cNvGrpSpPr/>
          <p:nvPr/>
        </p:nvGrpSpPr>
        <p:grpSpPr>
          <a:xfrm>
            <a:off x="311185" y="2348504"/>
            <a:ext cx="2747777" cy="992558"/>
            <a:chOff x="100678" y="986535"/>
            <a:chExt cx="2747777" cy="992558"/>
          </a:xfrm>
        </p:grpSpPr>
        <p:grpSp>
          <p:nvGrpSpPr>
            <p:cNvPr id="58" name="Group 57">
              <a:extLst>
                <a:ext uri="{FF2B5EF4-FFF2-40B4-BE49-F238E27FC236}">
                  <a16:creationId xmlns="" xmlns:a16="http://schemas.microsoft.com/office/drawing/2014/main" id="{8EE6B6D7-95DF-4C80-8EAE-4BC6C3677F0C}"/>
                </a:ext>
              </a:extLst>
            </p:cNvPr>
            <p:cNvGrpSpPr/>
            <p:nvPr/>
          </p:nvGrpSpPr>
          <p:grpSpPr>
            <a:xfrm>
              <a:off x="100678" y="986535"/>
              <a:ext cx="2747777" cy="259020"/>
              <a:chOff x="232037" y="766063"/>
              <a:chExt cx="5751342" cy="542151"/>
            </a:xfrm>
          </p:grpSpPr>
          <p:grpSp>
            <p:nvGrpSpPr>
              <p:cNvPr id="60" name="Group 59">
                <a:extLst>
                  <a:ext uri="{FF2B5EF4-FFF2-40B4-BE49-F238E27FC236}">
                    <a16:creationId xmlns="" xmlns:a16="http://schemas.microsoft.com/office/drawing/2014/main" id="{E5579F6C-D3E3-4D32-AE97-E236B74759FC}"/>
                  </a:ext>
                </a:extLst>
              </p:cNvPr>
              <p:cNvGrpSpPr/>
              <p:nvPr/>
            </p:nvGrpSpPr>
            <p:grpSpPr>
              <a:xfrm>
                <a:off x="232037" y="766063"/>
                <a:ext cx="5751342" cy="498648"/>
                <a:chOff x="647148" y="3043238"/>
                <a:chExt cx="8916972" cy="773112"/>
              </a:xfrm>
            </p:grpSpPr>
            <p:sp>
              <p:nvSpPr>
                <p:cNvPr id="62" name="Freeform 6">
                  <a:extLst>
                    <a:ext uri="{FF2B5EF4-FFF2-40B4-BE49-F238E27FC236}">
                      <a16:creationId xmlns="" xmlns:a16="http://schemas.microsoft.com/office/drawing/2014/main" id="{96E26775-3B15-4DFB-9B6D-4C3A88FFD52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63" name="Freeform 7">
                  <a:extLst>
                    <a:ext uri="{FF2B5EF4-FFF2-40B4-BE49-F238E27FC236}">
                      <a16:creationId xmlns="" xmlns:a16="http://schemas.microsoft.com/office/drawing/2014/main" id="{7F9ACBA4-6659-4208-9113-07CA8486A946}"/>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64" name="Freeform 8">
                  <a:extLst>
                    <a:ext uri="{FF2B5EF4-FFF2-40B4-BE49-F238E27FC236}">
                      <a16:creationId xmlns="" xmlns:a16="http://schemas.microsoft.com/office/drawing/2014/main" id="{85DDC0C0-5972-46F9-96B6-D1B99CE516A9}"/>
                    </a:ext>
                  </a:extLst>
                </p:cNvPr>
                <p:cNvSpPr>
                  <a:spLocks/>
                </p:cNvSpPr>
                <p:nvPr/>
              </p:nvSpPr>
              <p:spPr bwMode="auto">
                <a:xfrm>
                  <a:off x="1077915" y="3136901"/>
                  <a:ext cx="8486205" cy="679449"/>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1" name="Rectangle 60">
                <a:extLst>
                  <a:ext uri="{FF2B5EF4-FFF2-40B4-BE49-F238E27FC236}">
                    <a16:creationId xmlns="" xmlns:a16="http://schemas.microsoft.com/office/drawing/2014/main" id="{3DB98546-1F3D-458C-BD20-B4DA16A2F1C6}"/>
                  </a:ext>
                </a:extLst>
              </p:cNvPr>
              <p:cNvSpPr/>
              <p:nvPr/>
            </p:nvSpPr>
            <p:spPr>
              <a:xfrm>
                <a:off x="757708" y="792852"/>
                <a:ext cx="5005363" cy="515362"/>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TEMPLATE DRIVE</a:t>
                </a:r>
              </a:p>
            </p:txBody>
          </p:sp>
        </p:grpSp>
        <p:sp>
          <p:nvSpPr>
            <p:cNvPr id="59" name="Rectangle 58">
              <a:extLst>
                <a:ext uri="{FF2B5EF4-FFF2-40B4-BE49-F238E27FC236}">
                  <a16:creationId xmlns="" xmlns:a16="http://schemas.microsoft.com/office/drawing/2014/main" id="{B4C522DF-7870-4300-B237-F01B68DCDC09}"/>
                </a:ext>
              </a:extLst>
            </p:cNvPr>
            <p:cNvSpPr/>
            <p:nvPr/>
          </p:nvSpPr>
          <p:spPr>
            <a:xfrm>
              <a:off x="347228" y="1240429"/>
              <a:ext cx="2308416" cy="738664"/>
            </a:xfrm>
            <a:prstGeom prst="rect">
              <a:avLst/>
            </a:prstGeom>
          </p:spPr>
          <p:txBody>
            <a:bodyPr wrap="square">
              <a:spAutoFit/>
            </a:bodyPr>
            <a:lstStyle/>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Backed by </a:t>
              </a:r>
              <a:r>
                <a:rPr lang="en-US" sz="1050" dirty="0" err="1">
                  <a:solidFill>
                    <a:schemeClr val="tx1">
                      <a:lumMod val="65000"/>
                      <a:lumOff val="35000"/>
                    </a:schemeClr>
                  </a:solidFill>
                  <a:latin typeface="Arial" panose="020B0604020202020204" pitchFamily="34" charset="0"/>
                  <a:cs typeface="Arial" panose="020B0604020202020204" pitchFamily="34" charset="0"/>
                </a:rPr>
                <a:t>IaC</a:t>
              </a:r>
              <a:r>
                <a:rPr lang="en-US" sz="1050" dirty="0">
                  <a:solidFill>
                    <a:schemeClr val="tx1">
                      <a:lumMod val="65000"/>
                      <a:lumOff val="35000"/>
                    </a:schemeClr>
                  </a:solidFill>
                  <a:latin typeface="Arial" panose="020B0604020202020204" pitchFamily="34" charset="0"/>
                  <a:cs typeface="Arial" panose="020B0604020202020204" pitchFamily="34" charset="0"/>
                </a:rPr>
                <a:t> templates, a generic</a:t>
              </a:r>
            </a:p>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template can be created as an</a:t>
              </a:r>
            </a:p>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abstraction to individual </a:t>
              </a:r>
              <a:r>
                <a:rPr lang="en-US" sz="1050" dirty="0" err="1">
                  <a:solidFill>
                    <a:schemeClr val="tx1">
                      <a:lumMod val="65000"/>
                      <a:lumOff val="35000"/>
                    </a:schemeClr>
                  </a:solidFill>
                  <a:latin typeface="Arial" panose="020B0604020202020204" pitchFamily="34" charset="0"/>
                  <a:cs typeface="Arial" panose="020B0604020202020204" pitchFamily="34" charset="0"/>
                </a:rPr>
                <a:t>IaC</a:t>
              </a:r>
              <a:r>
                <a:rPr lang="en-US" sz="1050" dirty="0">
                  <a:solidFill>
                    <a:schemeClr val="tx1">
                      <a:lumMod val="65000"/>
                      <a:lumOff val="35000"/>
                    </a:schemeClr>
                  </a:solidFill>
                  <a:latin typeface="Arial" panose="020B0604020202020204" pitchFamily="34" charset="0"/>
                  <a:cs typeface="Arial" panose="020B0604020202020204" pitchFamily="34" charset="0"/>
                </a:rPr>
                <a:t> templates</a:t>
              </a:r>
              <a:endParaRPr lang="en-IN"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 xmlns:a16="http://schemas.microsoft.com/office/drawing/2014/main" id="{2E04BBD3-9A45-4DB6-95C3-77A0C7105D0A}"/>
              </a:ext>
            </a:extLst>
          </p:cNvPr>
          <p:cNvGrpSpPr/>
          <p:nvPr/>
        </p:nvGrpSpPr>
        <p:grpSpPr>
          <a:xfrm>
            <a:off x="311185" y="3651268"/>
            <a:ext cx="2747777" cy="830976"/>
            <a:chOff x="100678" y="986534"/>
            <a:chExt cx="2747777" cy="830976"/>
          </a:xfrm>
        </p:grpSpPr>
        <p:grpSp>
          <p:nvGrpSpPr>
            <p:cNvPr id="66" name="Group 65">
              <a:extLst>
                <a:ext uri="{FF2B5EF4-FFF2-40B4-BE49-F238E27FC236}">
                  <a16:creationId xmlns="" xmlns:a16="http://schemas.microsoft.com/office/drawing/2014/main" id="{691725B9-B1AA-4BEE-AE90-83DC909B2A72}"/>
                </a:ext>
              </a:extLst>
            </p:cNvPr>
            <p:cNvGrpSpPr/>
            <p:nvPr/>
          </p:nvGrpSpPr>
          <p:grpSpPr>
            <a:xfrm>
              <a:off x="100678" y="986534"/>
              <a:ext cx="2747777" cy="259020"/>
              <a:chOff x="232037" y="766063"/>
              <a:chExt cx="5751342" cy="542152"/>
            </a:xfrm>
          </p:grpSpPr>
          <p:grpSp>
            <p:nvGrpSpPr>
              <p:cNvPr id="68" name="Group 67">
                <a:extLst>
                  <a:ext uri="{FF2B5EF4-FFF2-40B4-BE49-F238E27FC236}">
                    <a16:creationId xmlns="" xmlns:a16="http://schemas.microsoft.com/office/drawing/2014/main" id="{8B1E8FC3-5A66-4CF9-8475-AED7C998A1D6}"/>
                  </a:ext>
                </a:extLst>
              </p:cNvPr>
              <p:cNvGrpSpPr/>
              <p:nvPr/>
            </p:nvGrpSpPr>
            <p:grpSpPr>
              <a:xfrm>
                <a:off x="232037" y="766063"/>
                <a:ext cx="5751342" cy="498648"/>
                <a:chOff x="647148" y="3043238"/>
                <a:chExt cx="8916972" cy="773112"/>
              </a:xfrm>
            </p:grpSpPr>
            <p:sp>
              <p:nvSpPr>
                <p:cNvPr id="70" name="Freeform 6">
                  <a:extLst>
                    <a:ext uri="{FF2B5EF4-FFF2-40B4-BE49-F238E27FC236}">
                      <a16:creationId xmlns="" xmlns:a16="http://schemas.microsoft.com/office/drawing/2014/main" id="{D9925D03-76BA-4EA3-8C91-A6747E2F00C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71" name="Freeform 7">
                  <a:extLst>
                    <a:ext uri="{FF2B5EF4-FFF2-40B4-BE49-F238E27FC236}">
                      <a16:creationId xmlns="" xmlns:a16="http://schemas.microsoft.com/office/drawing/2014/main" id="{928C3535-112D-4D20-BE18-C6BDCF01510A}"/>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72" name="Freeform 8">
                  <a:extLst>
                    <a:ext uri="{FF2B5EF4-FFF2-40B4-BE49-F238E27FC236}">
                      <a16:creationId xmlns="" xmlns:a16="http://schemas.microsoft.com/office/drawing/2014/main" id="{A008757E-CFB7-41FC-83F3-4279B3159FB9}"/>
                    </a:ext>
                  </a:extLst>
                </p:cNvPr>
                <p:cNvSpPr>
                  <a:spLocks/>
                </p:cNvSpPr>
                <p:nvPr/>
              </p:nvSpPr>
              <p:spPr bwMode="auto">
                <a:xfrm>
                  <a:off x="1077915" y="3136901"/>
                  <a:ext cx="8486205" cy="679449"/>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9" name="Rectangle 68">
                <a:extLst>
                  <a:ext uri="{FF2B5EF4-FFF2-40B4-BE49-F238E27FC236}">
                    <a16:creationId xmlns="" xmlns:a16="http://schemas.microsoft.com/office/drawing/2014/main" id="{31257C11-3A9C-46D9-BD62-2FBA5FE56012}"/>
                  </a:ext>
                </a:extLst>
              </p:cNvPr>
              <p:cNvSpPr/>
              <p:nvPr/>
            </p:nvSpPr>
            <p:spPr>
              <a:xfrm>
                <a:off x="757708" y="792853"/>
                <a:ext cx="5005363" cy="515362"/>
              </a:xfrm>
              <a:prstGeom prst="rect">
                <a:avLst/>
              </a:prstGeom>
            </p:spPr>
            <p:txBody>
              <a:bodyPr wrap="square" anchor="ctr">
                <a:spAutoFit/>
              </a:bodyPr>
              <a:lstStyle/>
              <a:p>
                <a:r>
                  <a:rPr lang="en-IN" sz="1000" b="1" dirty="0">
                    <a:solidFill>
                      <a:schemeClr val="bg1"/>
                    </a:solidFill>
                    <a:latin typeface="Arial" panose="020B0604020202020204" pitchFamily="34" charset="0"/>
                    <a:cs typeface="Arial" panose="020B0604020202020204" pitchFamily="34" charset="0"/>
                  </a:rPr>
                  <a:t>IMMERSIVE PORTAL</a:t>
                </a:r>
                <a:endParaRPr lang="en-US" sz="1000" b="1" dirty="0">
                  <a:solidFill>
                    <a:schemeClr val="bg1"/>
                  </a:solidFill>
                  <a:latin typeface="Arial" panose="020B0604020202020204" pitchFamily="34" charset="0"/>
                  <a:cs typeface="Arial" panose="020B0604020202020204" pitchFamily="34" charset="0"/>
                </a:endParaRPr>
              </a:p>
            </p:txBody>
          </p:sp>
        </p:grpSp>
        <p:sp>
          <p:nvSpPr>
            <p:cNvPr id="67" name="Rectangle 66">
              <a:extLst>
                <a:ext uri="{FF2B5EF4-FFF2-40B4-BE49-F238E27FC236}">
                  <a16:creationId xmlns="" xmlns:a16="http://schemas.microsoft.com/office/drawing/2014/main" id="{5FC02070-64C0-4068-9062-A66E22A9998C}"/>
                </a:ext>
              </a:extLst>
            </p:cNvPr>
            <p:cNvSpPr/>
            <p:nvPr/>
          </p:nvSpPr>
          <p:spPr>
            <a:xfrm>
              <a:off x="347228" y="1240429"/>
              <a:ext cx="2308416" cy="577081"/>
            </a:xfrm>
            <a:prstGeom prst="rect">
              <a:avLst/>
            </a:prstGeom>
          </p:spPr>
          <p:txBody>
            <a:bodyPr wrap="square">
              <a:spAutoFit/>
            </a:bodyPr>
            <a:lstStyle/>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A dashboard of information that covers the entire gamut of development operations</a:t>
              </a:r>
              <a:endParaRPr lang="en-IN"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79" name="Google Shape;9170;p73">
            <a:extLst>
              <a:ext uri="{FF2B5EF4-FFF2-40B4-BE49-F238E27FC236}">
                <a16:creationId xmlns="" xmlns:a16="http://schemas.microsoft.com/office/drawing/2014/main" id="{288B7CFC-E822-4E5E-8C9E-2AD6A14B71DB}"/>
              </a:ext>
            </a:extLst>
          </p:cNvPr>
          <p:cNvGrpSpPr/>
          <p:nvPr/>
        </p:nvGrpSpPr>
        <p:grpSpPr>
          <a:xfrm>
            <a:off x="7850971" y="4194890"/>
            <a:ext cx="526122" cy="525723"/>
            <a:chOff x="1413250" y="2680675"/>
            <a:chExt cx="297750" cy="297525"/>
          </a:xfrm>
          <a:solidFill>
            <a:schemeClr val="bg1"/>
          </a:solidFill>
        </p:grpSpPr>
        <p:sp>
          <p:nvSpPr>
            <p:cNvPr id="80" name="Google Shape;9171;p73">
              <a:extLst>
                <a:ext uri="{FF2B5EF4-FFF2-40B4-BE49-F238E27FC236}">
                  <a16:creationId xmlns="" xmlns:a16="http://schemas.microsoft.com/office/drawing/2014/main" id="{10F26688-4AEC-4470-B3FA-338F41D8E159}"/>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72;p73">
              <a:extLst>
                <a:ext uri="{FF2B5EF4-FFF2-40B4-BE49-F238E27FC236}">
                  <a16:creationId xmlns="" xmlns:a16="http://schemas.microsoft.com/office/drawing/2014/main" id="{6CB45090-1BED-4CE0-838A-F5B1BCA9E8CA}"/>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3;p73">
              <a:extLst>
                <a:ext uri="{FF2B5EF4-FFF2-40B4-BE49-F238E27FC236}">
                  <a16:creationId xmlns="" xmlns:a16="http://schemas.microsoft.com/office/drawing/2014/main" id="{D4DBE5D8-4414-490A-86D1-8C775961B91F}"/>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74;p73">
              <a:extLst>
                <a:ext uri="{FF2B5EF4-FFF2-40B4-BE49-F238E27FC236}">
                  <a16:creationId xmlns="" xmlns:a16="http://schemas.microsoft.com/office/drawing/2014/main" id="{47B348F6-F203-431B-B02F-81EC053FD769}"/>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53917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Top Corners Rounded 38">
            <a:extLst>
              <a:ext uri="{FF2B5EF4-FFF2-40B4-BE49-F238E27FC236}">
                <a16:creationId xmlns="" xmlns:a16="http://schemas.microsoft.com/office/drawing/2014/main" id="{A5D38843-8056-484D-BA56-A9FF2E469B68}"/>
              </a:ext>
            </a:extLst>
          </p:cNvPr>
          <p:cNvSpPr/>
          <p:nvPr/>
        </p:nvSpPr>
        <p:spPr>
          <a:xfrm rot="16200000">
            <a:off x="5832577" y="2064174"/>
            <a:ext cx="71778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33" name="Google Shape;9170;p73">
            <a:extLst>
              <a:ext uri="{FF2B5EF4-FFF2-40B4-BE49-F238E27FC236}">
                <a16:creationId xmlns="" xmlns:a16="http://schemas.microsoft.com/office/drawing/2014/main" id="{0E5E53DC-FFD6-4DD9-8EE8-DDDF2A1B57F5}"/>
              </a:ext>
            </a:extLst>
          </p:cNvPr>
          <p:cNvGrpSpPr/>
          <p:nvPr/>
        </p:nvGrpSpPr>
        <p:grpSpPr>
          <a:xfrm>
            <a:off x="7850971" y="4372296"/>
            <a:ext cx="526122" cy="525723"/>
            <a:chOff x="1413250" y="2680675"/>
            <a:chExt cx="297750" cy="297525"/>
          </a:xfrm>
          <a:solidFill>
            <a:schemeClr val="bg1"/>
          </a:solidFill>
        </p:grpSpPr>
        <p:sp>
          <p:nvSpPr>
            <p:cNvPr id="34" name="Google Shape;9171;p73">
              <a:extLst>
                <a:ext uri="{FF2B5EF4-FFF2-40B4-BE49-F238E27FC236}">
                  <a16:creationId xmlns="" xmlns:a16="http://schemas.microsoft.com/office/drawing/2014/main" id="{F36CE0EE-064C-407D-A82A-568BCCE3700F}"/>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172;p73">
              <a:extLst>
                <a:ext uri="{FF2B5EF4-FFF2-40B4-BE49-F238E27FC236}">
                  <a16:creationId xmlns="" xmlns:a16="http://schemas.microsoft.com/office/drawing/2014/main" id="{92487A7E-01D9-4F49-8BE7-7B3586BC1E3E}"/>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173;p73">
              <a:extLst>
                <a:ext uri="{FF2B5EF4-FFF2-40B4-BE49-F238E27FC236}">
                  <a16:creationId xmlns="" xmlns:a16="http://schemas.microsoft.com/office/drawing/2014/main" id="{B8E0520C-4313-41DF-A440-2D81AF677955}"/>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174;p73">
              <a:extLst>
                <a:ext uri="{FF2B5EF4-FFF2-40B4-BE49-F238E27FC236}">
                  <a16:creationId xmlns="" xmlns:a16="http://schemas.microsoft.com/office/drawing/2014/main" id="{550723E2-14DA-4822-A657-54D0D28DFCED}"/>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 xmlns:a16="http://schemas.microsoft.com/office/drawing/2014/main" id="{687C7A6C-88D1-46FC-8ACF-778AA475F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193" y="607275"/>
            <a:ext cx="5214268" cy="3712559"/>
          </a:xfrm>
          <a:prstGeom prst="rect">
            <a:avLst/>
          </a:prstGeom>
        </p:spPr>
      </p:pic>
      <p:sp>
        <p:nvSpPr>
          <p:cNvPr id="2" name="Title 1">
            <a:extLst>
              <a:ext uri="{FF2B5EF4-FFF2-40B4-BE49-F238E27FC236}">
                <a16:creationId xmlns="" xmlns:a16="http://schemas.microsoft.com/office/drawing/2014/main" id="{A87C645E-FB05-4DE8-9EE5-B80A5B35E07F}"/>
              </a:ext>
            </a:extLst>
          </p:cNvPr>
          <p:cNvSpPr>
            <a:spLocks noGrp="1"/>
          </p:cNvSpPr>
          <p:nvPr>
            <p:ph type="title"/>
          </p:nvPr>
        </p:nvSpPr>
        <p:spPr/>
        <p:txBody>
          <a:bodyPr/>
          <a:lstStyle/>
          <a:p>
            <a:r>
              <a:rPr lang="en-IN" dirty="0"/>
              <a:t>Value Adds - TECHCELLO Explained</a:t>
            </a:r>
          </a:p>
        </p:txBody>
      </p:sp>
      <p:sp>
        <p:nvSpPr>
          <p:cNvPr id="4" name="Rectangle 3">
            <a:extLst>
              <a:ext uri="{FF2B5EF4-FFF2-40B4-BE49-F238E27FC236}">
                <a16:creationId xmlns="" xmlns:a16="http://schemas.microsoft.com/office/drawing/2014/main" id="{17C62B4C-4E68-4DF7-B6D3-FD2B6F362E50}"/>
              </a:ext>
            </a:extLst>
          </p:cNvPr>
          <p:cNvSpPr/>
          <p:nvPr/>
        </p:nvSpPr>
        <p:spPr>
          <a:xfrm>
            <a:off x="5228730" y="4335075"/>
            <a:ext cx="2658790" cy="600164"/>
          </a:xfrm>
          <a:prstGeom prst="rect">
            <a:avLst/>
          </a:prstGeom>
        </p:spPr>
        <p:txBody>
          <a:bodyPr wrap="square">
            <a:spAutoFit/>
          </a:bodyPr>
          <a:lstStyle/>
          <a:p>
            <a:pPr marL="171450" indent="-171450">
              <a:buFont typeface="Courier New" panose="02070309020205020404" pitchFamily="49" charset="0"/>
              <a:buChar char="o"/>
            </a:pPr>
            <a:r>
              <a:rPr lang="en-US" sz="1100" dirty="0">
                <a:solidFill>
                  <a:schemeClr val="bg1"/>
                </a:solidFill>
                <a:latin typeface="Arial" panose="020B0604020202020204" pitchFamily="34" charset="0"/>
                <a:cs typeface="Arial" panose="020B0604020202020204" pitchFamily="34" charset="0"/>
              </a:rPr>
              <a:t>Pluggable Multi-tenancy</a:t>
            </a:r>
          </a:p>
          <a:p>
            <a:pPr marL="171450" indent="-171450">
              <a:buFont typeface="Courier New" panose="02070309020205020404" pitchFamily="49" charset="0"/>
              <a:buChar char="o"/>
            </a:pPr>
            <a:r>
              <a:rPr lang="en-US" sz="1100" dirty="0">
                <a:solidFill>
                  <a:schemeClr val="bg1"/>
                </a:solidFill>
                <a:latin typeface="Arial" panose="020B0604020202020204" pitchFamily="34" charset="0"/>
                <a:cs typeface="Arial" panose="020B0604020202020204" pitchFamily="34" charset="0"/>
              </a:rPr>
              <a:t>All associated features required for self subscription</a:t>
            </a:r>
            <a:endParaRPr lang="en-IN" sz="1100"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DE069BEF-3668-4480-B1C5-260254309A4F}"/>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 xmlns:a16="http://schemas.microsoft.com/office/drawing/2014/main" id="{0C55B0E5-453D-44AD-99C4-FD80B26BB2E2}"/>
              </a:ext>
            </a:extLst>
          </p:cNvPr>
          <p:cNvSpPr/>
          <p:nvPr/>
        </p:nvSpPr>
        <p:spPr>
          <a:xfrm>
            <a:off x="522909" y="679810"/>
            <a:ext cx="1139543" cy="307777"/>
          </a:xfrm>
          <a:prstGeom prst="rect">
            <a:avLst/>
          </a:prstGeom>
        </p:spPr>
        <p:txBody>
          <a:bodyPr wrap="none">
            <a:spAutoFit/>
          </a:bodyPr>
          <a:lstStyle/>
          <a:p>
            <a:r>
              <a:rPr lang="pt-BR" b="1" dirty="0">
                <a:solidFill>
                  <a:srgbClr val="81509B"/>
                </a:solidFill>
                <a:latin typeface="Arial" panose="020B0604020202020204" pitchFamily="34" charset="0"/>
                <a:cs typeface="Arial" panose="020B0604020202020204" pitchFamily="34" charset="0"/>
              </a:rPr>
              <a:t>FEATURES</a:t>
            </a:r>
            <a:endParaRPr lang="en-IN" b="1" dirty="0">
              <a:solidFill>
                <a:srgbClr val="81509B"/>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 xmlns:a16="http://schemas.microsoft.com/office/drawing/2014/main" id="{37B12707-F33F-48EF-8928-0A32397705E4}"/>
              </a:ext>
            </a:extLst>
          </p:cNvPr>
          <p:cNvGrpSpPr/>
          <p:nvPr/>
        </p:nvGrpSpPr>
        <p:grpSpPr>
          <a:xfrm>
            <a:off x="311185" y="1045740"/>
            <a:ext cx="3045131" cy="992557"/>
            <a:chOff x="100678" y="986536"/>
            <a:chExt cx="3045131" cy="992557"/>
          </a:xfrm>
        </p:grpSpPr>
        <p:grpSp>
          <p:nvGrpSpPr>
            <p:cNvPr id="8" name="Group 7">
              <a:extLst>
                <a:ext uri="{FF2B5EF4-FFF2-40B4-BE49-F238E27FC236}">
                  <a16:creationId xmlns="" xmlns:a16="http://schemas.microsoft.com/office/drawing/2014/main" id="{974917EF-7A8E-4CF2-8FE1-C774F1FB43CB}"/>
                </a:ext>
              </a:extLst>
            </p:cNvPr>
            <p:cNvGrpSpPr/>
            <p:nvPr/>
          </p:nvGrpSpPr>
          <p:grpSpPr>
            <a:xfrm>
              <a:off x="100678" y="986536"/>
              <a:ext cx="3045131" cy="259020"/>
              <a:chOff x="232037" y="766063"/>
              <a:chExt cx="6373730" cy="542150"/>
            </a:xfrm>
          </p:grpSpPr>
          <p:grpSp>
            <p:nvGrpSpPr>
              <p:cNvPr id="10" name="Group 9">
                <a:extLst>
                  <a:ext uri="{FF2B5EF4-FFF2-40B4-BE49-F238E27FC236}">
                    <a16:creationId xmlns="" xmlns:a16="http://schemas.microsoft.com/office/drawing/2014/main" id="{5E337C51-9A1A-4E93-8F42-A6751A8FAB65}"/>
                  </a:ext>
                </a:extLst>
              </p:cNvPr>
              <p:cNvGrpSpPr/>
              <p:nvPr/>
            </p:nvGrpSpPr>
            <p:grpSpPr>
              <a:xfrm>
                <a:off x="232037" y="766063"/>
                <a:ext cx="6373730" cy="498648"/>
                <a:chOff x="647148" y="3043238"/>
                <a:chExt cx="9881933" cy="773112"/>
              </a:xfrm>
            </p:grpSpPr>
            <p:sp>
              <p:nvSpPr>
                <p:cNvPr id="12" name="Freeform 6">
                  <a:extLst>
                    <a:ext uri="{FF2B5EF4-FFF2-40B4-BE49-F238E27FC236}">
                      <a16:creationId xmlns="" xmlns:a16="http://schemas.microsoft.com/office/drawing/2014/main" id="{528A4AFB-D120-45FF-A499-C39DB4277921}"/>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3" name="Freeform 7">
                  <a:extLst>
                    <a:ext uri="{FF2B5EF4-FFF2-40B4-BE49-F238E27FC236}">
                      <a16:creationId xmlns="" xmlns:a16="http://schemas.microsoft.com/office/drawing/2014/main" id="{A51A8905-BF1E-4B2B-9465-A6487F845AD4}"/>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4" name="Freeform 8">
                  <a:extLst>
                    <a:ext uri="{FF2B5EF4-FFF2-40B4-BE49-F238E27FC236}">
                      <a16:creationId xmlns="" xmlns:a16="http://schemas.microsoft.com/office/drawing/2014/main" id="{5B28C27C-519C-4D57-B3BC-8FBA5FC7AA97}"/>
                    </a:ext>
                  </a:extLst>
                </p:cNvPr>
                <p:cNvSpPr>
                  <a:spLocks/>
                </p:cNvSpPr>
                <p:nvPr/>
              </p:nvSpPr>
              <p:spPr bwMode="auto">
                <a:xfrm>
                  <a:off x="1077914" y="3136900"/>
                  <a:ext cx="9451167" cy="679450"/>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1" name="Rectangle 10">
                <a:extLst>
                  <a:ext uri="{FF2B5EF4-FFF2-40B4-BE49-F238E27FC236}">
                    <a16:creationId xmlns="" xmlns:a16="http://schemas.microsoft.com/office/drawing/2014/main" id="{6E7D06B2-6DF7-428C-9C47-0CAA29358DF6}"/>
                  </a:ext>
                </a:extLst>
              </p:cNvPr>
              <p:cNvSpPr/>
              <p:nvPr/>
            </p:nvSpPr>
            <p:spPr>
              <a:xfrm>
                <a:off x="757706" y="792852"/>
                <a:ext cx="5225671" cy="515361"/>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Multi-Tenancy &amp; SaaS - Out of the box</a:t>
                </a:r>
              </a:p>
            </p:txBody>
          </p:sp>
        </p:grpSp>
        <p:sp>
          <p:nvSpPr>
            <p:cNvPr id="9" name="Rectangle 8">
              <a:extLst>
                <a:ext uri="{FF2B5EF4-FFF2-40B4-BE49-F238E27FC236}">
                  <a16:creationId xmlns="" xmlns:a16="http://schemas.microsoft.com/office/drawing/2014/main" id="{42CF37F7-3951-472C-9F9F-787014A956D6}"/>
                </a:ext>
              </a:extLst>
            </p:cNvPr>
            <p:cNvSpPr/>
            <p:nvPr/>
          </p:nvSpPr>
          <p:spPr>
            <a:xfrm>
              <a:off x="347228" y="1240429"/>
              <a:ext cx="2581706" cy="738664"/>
            </a:xfrm>
            <a:prstGeom prst="rect">
              <a:avLst/>
            </a:prstGeom>
          </p:spPr>
          <p:txBody>
            <a:bodyPr wrap="square">
              <a:spAutoFit/>
            </a:bodyPr>
            <a:lstStyle/>
            <a:p>
              <a:pPr marL="0" lvl="1"/>
              <a:r>
                <a:rPr lang="en-US" sz="1050" dirty="0" err="1">
                  <a:solidFill>
                    <a:schemeClr val="tx1">
                      <a:lumMod val="65000"/>
                      <a:lumOff val="35000"/>
                    </a:schemeClr>
                  </a:solidFill>
                  <a:latin typeface="Arial" panose="020B0604020202020204" pitchFamily="34" charset="0"/>
                  <a:cs typeface="Arial" panose="020B0604020202020204" pitchFamily="34" charset="0"/>
                </a:rPr>
                <a:t>TechCello</a:t>
              </a:r>
              <a:r>
                <a:rPr lang="en-US" sz="1050" dirty="0">
                  <a:solidFill>
                    <a:schemeClr val="tx1">
                      <a:lumMod val="65000"/>
                      <a:lumOff val="35000"/>
                    </a:schemeClr>
                  </a:solidFill>
                  <a:latin typeface="Arial" panose="020B0604020202020204" pitchFamily="34" charset="0"/>
                  <a:cs typeface="Arial" panose="020B0604020202020204" pitchFamily="34" charset="0"/>
                </a:rPr>
                <a:t> is an SaaS enabler framework that can help introduce multi-tenancy without the hassle of building something new.</a:t>
              </a:r>
              <a:endParaRPr lang="en-IN"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 xmlns:a16="http://schemas.microsoft.com/office/drawing/2014/main" id="{26F17C7D-D691-4A75-9221-D2B625A66DB5}"/>
              </a:ext>
            </a:extLst>
          </p:cNvPr>
          <p:cNvGrpSpPr/>
          <p:nvPr/>
        </p:nvGrpSpPr>
        <p:grpSpPr>
          <a:xfrm>
            <a:off x="311185" y="2348505"/>
            <a:ext cx="3163535" cy="1154139"/>
            <a:chOff x="100678" y="986536"/>
            <a:chExt cx="3163535" cy="1154139"/>
          </a:xfrm>
        </p:grpSpPr>
        <p:grpSp>
          <p:nvGrpSpPr>
            <p:cNvPr id="16" name="Group 15">
              <a:extLst>
                <a:ext uri="{FF2B5EF4-FFF2-40B4-BE49-F238E27FC236}">
                  <a16:creationId xmlns="" xmlns:a16="http://schemas.microsoft.com/office/drawing/2014/main" id="{745E764C-F1B9-4E65-BFA3-E5C252BEC768}"/>
                </a:ext>
              </a:extLst>
            </p:cNvPr>
            <p:cNvGrpSpPr/>
            <p:nvPr/>
          </p:nvGrpSpPr>
          <p:grpSpPr>
            <a:xfrm>
              <a:off x="100678" y="986536"/>
              <a:ext cx="3163535" cy="259020"/>
              <a:chOff x="232037" y="766063"/>
              <a:chExt cx="6621560" cy="542150"/>
            </a:xfrm>
          </p:grpSpPr>
          <p:grpSp>
            <p:nvGrpSpPr>
              <p:cNvPr id="18" name="Group 17">
                <a:extLst>
                  <a:ext uri="{FF2B5EF4-FFF2-40B4-BE49-F238E27FC236}">
                    <a16:creationId xmlns="" xmlns:a16="http://schemas.microsoft.com/office/drawing/2014/main" id="{63FEFCDE-5DA8-4802-BD80-70A0C12CB56D}"/>
                  </a:ext>
                </a:extLst>
              </p:cNvPr>
              <p:cNvGrpSpPr/>
              <p:nvPr/>
            </p:nvGrpSpPr>
            <p:grpSpPr>
              <a:xfrm>
                <a:off x="232037" y="766063"/>
                <a:ext cx="6373729" cy="498648"/>
                <a:chOff x="647148" y="3043238"/>
                <a:chExt cx="9881930" cy="773112"/>
              </a:xfrm>
            </p:grpSpPr>
            <p:sp>
              <p:nvSpPr>
                <p:cNvPr id="20" name="Freeform 6">
                  <a:extLst>
                    <a:ext uri="{FF2B5EF4-FFF2-40B4-BE49-F238E27FC236}">
                      <a16:creationId xmlns="" xmlns:a16="http://schemas.microsoft.com/office/drawing/2014/main" id="{9170E460-9E12-4102-AC0C-03A38DCFF382}"/>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1" name="Freeform 7">
                  <a:extLst>
                    <a:ext uri="{FF2B5EF4-FFF2-40B4-BE49-F238E27FC236}">
                      <a16:creationId xmlns="" xmlns:a16="http://schemas.microsoft.com/office/drawing/2014/main" id="{7796AF2E-BA6E-4771-B87F-23AD58571570}"/>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2" name="Freeform 8">
                  <a:extLst>
                    <a:ext uri="{FF2B5EF4-FFF2-40B4-BE49-F238E27FC236}">
                      <a16:creationId xmlns="" xmlns:a16="http://schemas.microsoft.com/office/drawing/2014/main" id="{A9A019BC-6FD2-46A0-AE33-A39D73E48748}"/>
                    </a:ext>
                  </a:extLst>
                </p:cNvPr>
                <p:cNvSpPr>
                  <a:spLocks/>
                </p:cNvSpPr>
                <p:nvPr/>
              </p:nvSpPr>
              <p:spPr bwMode="auto">
                <a:xfrm>
                  <a:off x="1077914" y="3136900"/>
                  <a:ext cx="9451164" cy="679450"/>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9" name="Rectangle 18">
                <a:extLst>
                  <a:ext uri="{FF2B5EF4-FFF2-40B4-BE49-F238E27FC236}">
                    <a16:creationId xmlns="" xmlns:a16="http://schemas.microsoft.com/office/drawing/2014/main" id="{ED83F68B-4CCC-49EA-9F10-C5092CFC1199}"/>
                  </a:ext>
                </a:extLst>
              </p:cNvPr>
              <p:cNvSpPr/>
              <p:nvPr/>
            </p:nvSpPr>
            <p:spPr>
              <a:xfrm>
                <a:off x="757706" y="792852"/>
                <a:ext cx="6095891" cy="515361"/>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Billing, Identity Management &amp; many more</a:t>
                </a:r>
              </a:p>
            </p:txBody>
          </p:sp>
        </p:grpSp>
        <p:sp>
          <p:nvSpPr>
            <p:cNvPr id="17" name="Rectangle 16">
              <a:extLst>
                <a:ext uri="{FF2B5EF4-FFF2-40B4-BE49-F238E27FC236}">
                  <a16:creationId xmlns="" xmlns:a16="http://schemas.microsoft.com/office/drawing/2014/main" id="{54723017-4769-43E0-8A10-10257EE9B5C3}"/>
                </a:ext>
              </a:extLst>
            </p:cNvPr>
            <p:cNvSpPr/>
            <p:nvPr/>
          </p:nvSpPr>
          <p:spPr>
            <a:xfrm>
              <a:off x="347227" y="1240429"/>
              <a:ext cx="2642665" cy="900246"/>
            </a:xfrm>
            <a:prstGeom prst="rect">
              <a:avLst/>
            </a:prstGeom>
          </p:spPr>
          <p:txBody>
            <a:bodyPr wrap="square">
              <a:spAutoFit/>
            </a:bodyPr>
            <a:lstStyle/>
            <a:p>
              <a:pPr marL="0" lvl="1"/>
              <a:r>
                <a:rPr lang="en-US" sz="1050" dirty="0" err="1">
                  <a:solidFill>
                    <a:schemeClr val="tx1">
                      <a:lumMod val="65000"/>
                      <a:lumOff val="35000"/>
                    </a:schemeClr>
                  </a:solidFill>
                  <a:latin typeface="Arial" panose="020B0604020202020204" pitchFamily="34" charset="0"/>
                  <a:cs typeface="Arial" panose="020B0604020202020204" pitchFamily="34" charset="0"/>
                </a:rPr>
                <a:t>TechCello</a:t>
              </a:r>
              <a:r>
                <a:rPr lang="en-US" sz="1050" dirty="0">
                  <a:solidFill>
                    <a:schemeClr val="tx1">
                      <a:lumMod val="65000"/>
                      <a:lumOff val="35000"/>
                    </a:schemeClr>
                  </a:solidFill>
                  <a:latin typeface="Arial" panose="020B0604020202020204" pitchFamily="34" charset="0"/>
                  <a:cs typeface="Arial" panose="020B0604020202020204" pitchFamily="34" charset="0"/>
                </a:rPr>
                <a:t> provides Identity management, billing, metadata service, auditing, logging, licensing and many more features that can help anyone build a SaaS application quickly</a:t>
              </a:r>
              <a:endParaRPr lang="en-IN"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 xmlns:a16="http://schemas.microsoft.com/office/drawing/2014/main" id="{358F4AED-9F48-4ADA-82CE-094E6337414A}"/>
              </a:ext>
            </a:extLst>
          </p:cNvPr>
          <p:cNvGrpSpPr/>
          <p:nvPr/>
        </p:nvGrpSpPr>
        <p:grpSpPr>
          <a:xfrm>
            <a:off x="311185" y="3651268"/>
            <a:ext cx="3045131" cy="830976"/>
            <a:chOff x="100678" y="986534"/>
            <a:chExt cx="3045131" cy="830976"/>
          </a:xfrm>
        </p:grpSpPr>
        <p:grpSp>
          <p:nvGrpSpPr>
            <p:cNvPr id="24" name="Group 23">
              <a:extLst>
                <a:ext uri="{FF2B5EF4-FFF2-40B4-BE49-F238E27FC236}">
                  <a16:creationId xmlns="" xmlns:a16="http://schemas.microsoft.com/office/drawing/2014/main" id="{C0A15207-131B-423F-916E-03ACE44ED115}"/>
                </a:ext>
              </a:extLst>
            </p:cNvPr>
            <p:cNvGrpSpPr/>
            <p:nvPr/>
          </p:nvGrpSpPr>
          <p:grpSpPr>
            <a:xfrm>
              <a:off x="100678" y="986534"/>
              <a:ext cx="3045131" cy="259020"/>
              <a:chOff x="232037" y="766063"/>
              <a:chExt cx="6373730" cy="542152"/>
            </a:xfrm>
          </p:grpSpPr>
          <p:grpSp>
            <p:nvGrpSpPr>
              <p:cNvPr id="26" name="Group 25">
                <a:extLst>
                  <a:ext uri="{FF2B5EF4-FFF2-40B4-BE49-F238E27FC236}">
                    <a16:creationId xmlns="" xmlns:a16="http://schemas.microsoft.com/office/drawing/2014/main" id="{22BFB9CF-7DA6-4BEF-A15E-97DEAB5F5656}"/>
                  </a:ext>
                </a:extLst>
              </p:cNvPr>
              <p:cNvGrpSpPr/>
              <p:nvPr/>
            </p:nvGrpSpPr>
            <p:grpSpPr>
              <a:xfrm>
                <a:off x="232037" y="766063"/>
                <a:ext cx="6373730" cy="498648"/>
                <a:chOff x="647148" y="3043238"/>
                <a:chExt cx="9881933" cy="773112"/>
              </a:xfrm>
            </p:grpSpPr>
            <p:sp>
              <p:nvSpPr>
                <p:cNvPr id="28" name="Freeform 6">
                  <a:extLst>
                    <a:ext uri="{FF2B5EF4-FFF2-40B4-BE49-F238E27FC236}">
                      <a16:creationId xmlns="" xmlns:a16="http://schemas.microsoft.com/office/drawing/2014/main" id="{00A447C3-EFDA-4171-B352-BEC621AB809E}"/>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9" name="Freeform 7">
                  <a:extLst>
                    <a:ext uri="{FF2B5EF4-FFF2-40B4-BE49-F238E27FC236}">
                      <a16:creationId xmlns="" xmlns:a16="http://schemas.microsoft.com/office/drawing/2014/main" id="{63499D87-1164-4002-A964-37930D0408AE}"/>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0" name="Freeform 8">
                  <a:extLst>
                    <a:ext uri="{FF2B5EF4-FFF2-40B4-BE49-F238E27FC236}">
                      <a16:creationId xmlns="" xmlns:a16="http://schemas.microsoft.com/office/drawing/2014/main" id="{D41E0B86-0C98-4C81-8E86-F0AE4642DCF9}"/>
                    </a:ext>
                  </a:extLst>
                </p:cNvPr>
                <p:cNvSpPr>
                  <a:spLocks/>
                </p:cNvSpPr>
                <p:nvPr/>
              </p:nvSpPr>
              <p:spPr bwMode="auto">
                <a:xfrm>
                  <a:off x="1077914" y="3136900"/>
                  <a:ext cx="9451167" cy="679450"/>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7" name="Rectangle 26">
                <a:extLst>
                  <a:ext uri="{FF2B5EF4-FFF2-40B4-BE49-F238E27FC236}">
                    <a16:creationId xmlns="" xmlns:a16="http://schemas.microsoft.com/office/drawing/2014/main" id="{E2B454D2-5181-4044-94FB-6274EEC0176A}"/>
                  </a:ext>
                </a:extLst>
              </p:cNvPr>
              <p:cNvSpPr/>
              <p:nvPr/>
            </p:nvSpPr>
            <p:spPr>
              <a:xfrm>
                <a:off x="757708" y="792853"/>
                <a:ext cx="5005363" cy="515362"/>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UI &amp; Dashboard with Admin controls</a:t>
                </a:r>
              </a:p>
            </p:txBody>
          </p:sp>
        </p:grpSp>
        <p:sp>
          <p:nvSpPr>
            <p:cNvPr id="25" name="Rectangle 24">
              <a:extLst>
                <a:ext uri="{FF2B5EF4-FFF2-40B4-BE49-F238E27FC236}">
                  <a16:creationId xmlns="" xmlns:a16="http://schemas.microsoft.com/office/drawing/2014/main" id="{2D7F4E14-DABA-4197-A582-E41822156969}"/>
                </a:ext>
              </a:extLst>
            </p:cNvPr>
            <p:cNvSpPr/>
            <p:nvPr/>
          </p:nvSpPr>
          <p:spPr>
            <a:xfrm>
              <a:off x="347228" y="1240429"/>
              <a:ext cx="2501226" cy="577081"/>
            </a:xfrm>
            <a:prstGeom prst="rect">
              <a:avLst/>
            </a:prstGeom>
          </p:spPr>
          <p:txBody>
            <a:bodyPr wrap="square">
              <a:spAutoFit/>
            </a:bodyPr>
            <a:lstStyle/>
            <a:p>
              <a:pPr marL="0" lvl="1"/>
              <a:r>
                <a:rPr lang="en-US" sz="1050" dirty="0" err="1">
                  <a:solidFill>
                    <a:schemeClr val="tx1">
                      <a:lumMod val="65000"/>
                      <a:lumOff val="35000"/>
                    </a:schemeClr>
                  </a:solidFill>
                  <a:latin typeface="Arial" panose="020B0604020202020204" pitchFamily="34" charset="0"/>
                  <a:cs typeface="Arial" panose="020B0604020202020204" pitchFamily="34" charset="0"/>
                </a:rPr>
                <a:t>TechCello</a:t>
              </a:r>
              <a:r>
                <a:rPr lang="en-US" sz="1050" dirty="0">
                  <a:solidFill>
                    <a:schemeClr val="tx1">
                      <a:lumMod val="65000"/>
                      <a:lumOff val="35000"/>
                    </a:schemeClr>
                  </a:solidFill>
                  <a:latin typeface="Arial" panose="020B0604020202020204" pitchFamily="34" charset="0"/>
                  <a:cs typeface="Arial" panose="020B0604020202020204" pitchFamily="34" charset="0"/>
                </a:rPr>
                <a:t> comes with an Admin console and a portal to allow management and querying the data.</a:t>
              </a:r>
              <a:endParaRPr lang="en-IN" sz="1050" dirty="0">
                <a:solidFill>
                  <a:schemeClr val="tx1">
                    <a:lumMod val="65000"/>
                    <a:lumOff val="3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1901877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2159" y="1283880"/>
            <a:ext cx="8821242" cy="3505200"/>
          </a:xfrm>
          <a:prstGeom prst="rect">
            <a:avLst/>
          </a:prstGeom>
          <a:gradFill>
            <a:gsLst>
              <a:gs pos="0">
                <a:schemeClr val="bg1"/>
              </a:gs>
              <a:gs pos="100000">
                <a:schemeClr val="bg1">
                  <a:lumMod val="95000"/>
                </a:schemeClr>
              </a:gs>
            </a:gsLst>
            <a:lin ang="5400000" scaled="0"/>
          </a:gradFill>
          <a:ln w="127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1200" dirty="0">
                <a:solidFill>
                  <a:srgbClr val="4D4F53"/>
                </a:solidFill>
                <a:cs typeface="Arial" pitchFamily="34" charset="0"/>
              </a:rPr>
              <a:t> </a:t>
            </a:r>
          </a:p>
        </p:txBody>
      </p:sp>
      <p:sp>
        <p:nvSpPr>
          <p:cNvPr id="5" name="Rectangle 4"/>
          <p:cNvSpPr/>
          <p:nvPr/>
        </p:nvSpPr>
        <p:spPr>
          <a:xfrm>
            <a:off x="157058" y="681532"/>
            <a:ext cx="2217964" cy="600191"/>
          </a:xfrm>
          <a:prstGeom prst="rect">
            <a:avLst/>
          </a:prstGeom>
          <a:gradFill flip="none" rotWithShape="1">
            <a:gsLst>
              <a:gs pos="0">
                <a:srgbClr val="EA0B41">
                  <a:shade val="30000"/>
                  <a:satMod val="115000"/>
                </a:srgbClr>
              </a:gs>
              <a:gs pos="50000">
                <a:srgbClr val="EA0B41">
                  <a:shade val="67500"/>
                  <a:satMod val="115000"/>
                </a:srgbClr>
              </a:gs>
              <a:gs pos="100000">
                <a:srgbClr val="EA0B4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274320" rtlCol="0" anchor="ctr"/>
          <a:lstStyle/>
          <a:p>
            <a:r>
              <a:rPr lang="en-US" sz="1350" b="1" dirty="0">
                <a:solidFill>
                  <a:schemeClr val="bg1"/>
                </a:solidFill>
                <a:latin typeface="Swis721 BT"/>
              </a:rPr>
              <a:t>Parameters</a:t>
            </a:r>
          </a:p>
        </p:txBody>
      </p:sp>
      <p:sp>
        <p:nvSpPr>
          <p:cNvPr id="2" name="Title 1"/>
          <p:cNvSpPr>
            <a:spLocks noGrp="1"/>
          </p:cNvSpPr>
          <p:nvPr>
            <p:ph type="title"/>
          </p:nvPr>
        </p:nvSpPr>
        <p:spPr/>
        <p:txBody>
          <a:bodyPr>
            <a:normAutofit fontScale="90000"/>
          </a:bodyPr>
          <a:lstStyle/>
          <a:p>
            <a:r>
              <a:rPr lang="en-US" dirty="0"/>
              <a:t>Our Engagement Model</a:t>
            </a:r>
          </a:p>
        </p:txBody>
      </p:sp>
      <p:graphicFrame>
        <p:nvGraphicFramePr>
          <p:cNvPr id="4" name="Table 3"/>
          <p:cNvGraphicFramePr>
            <a:graphicFrameLocks noGrp="1"/>
          </p:cNvGraphicFramePr>
          <p:nvPr/>
        </p:nvGraphicFramePr>
        <p:xfrm>
          <a:off x="160550" y="1278477"/>
          <a:ext cx="8817751" cy="3502358"/>
        </p:xfrm>
        <a:graphic>
          <a:graphicData uri="http://schemas.openxmlformats.org/drawingml/2006/table">
            <a:tbl>
              <a:tblPr firstRow="1" bandRow="1">
                <a:tableStyleId>{5C22544A-7EE6-4342-B048-85BDC9FD1C3A}</a:tableStyleId>
              </a:tblPr>
              <a:tblGrid>
                <a:gridCol w="2212091">
                  <a:extLst>
                    <a:ext uri="{9D8B030D-6E8A-4147-A177-3AD203B41FA5}">
                      <a16:colId xmlns="" xmlns:a16="http://schemas.microsoft.com/office/drawing/2014/main" val="20000"/>
                    </a:ext>
                  </a:extLst>
                </a:gridCol>
                <a:gridCol w="2189086">
                  <a:extLst>
                    <a:ext uri="{9D8B030D-6E8A-4147-A177-3AD203B41FA5}">
                      <a16:colId xmlns="" xmlns:a16="http://schemas.microsoft.com/office/drawing/2014/main" val="20001"/>
                    </a:ext>
                  </a:extLst>
                </a:gridCol>
                <a:gridCol w="2189084">
                  <a:extLst>
                    <a:ext uri="{9D8B030D-6E8A-4147-A177-3AD203B41FA5}">
                      <a16:colId xmlns="" xmlns:a16="http://schemas.microsoft.com/office/drawing/2014/main" val="20002"/>
                    </a:ext>
                  </a:extLst>
                </a:gridCol>
                <a:gridCol w="2227490">
                  <a:extLst>
                    <a:ext uri="{9D8B030D-6E8A-4147-A177-3AD203B41FA5}">
                      <a16:colId xmlns="" xmlns:a16="http://schemas.microsoft.com/office/drawing/2014/main" val="20003"/>
                    </a:ext>
                  </a:extLst>
                </a:gridCol>
              </a:tblGrid>
              <a:tr h="590919">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u="none" strike="noStrike" kern="1200" baseline="0" dirty="0">
                          <a:solidFill>
                            <a:schemeClr val="tx1">
                              <a:lumMod val="75000"/>
                              <a:lumOff val="25000"/>
                            </a:schemeClr>
                          </a:solidFill>
                          <a:latin typeface="Swis721 BT"/>
                          <a:ea typeface="+mn-ea"/>
                          <a:cs typeface="+mn-cs"/>
                        </a:rPr>
                        <a:t>Working model</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Resources deployed based on the Client’s requirements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Package of tasks based on the Client’s requirements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Managing DevOps platform</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59343">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Duration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SLA focused</a:t>
                      </a:r>
                      <a:r>
                        <a:rPr lang="en-US" sz="1100" baseline="0" dirty="0">
                          <a:solidFill>
                            <a:schemeClr val="tx1">
                              <a:lumMod val="75000"/>
                              <a:lumOff val="25000"/>
                            </a:schemeClr>
                          </a:solidFill>
                          <a:latin typeface="Swis721 BT"/>
                        </a:rPr>
                        <a:t> approach to achieve business goals</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Time and Material approach</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Annual Contract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580328">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Global Delivery model</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636833">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Cost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Fixed monthly fee based on number &amp; skills of resources deployed</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T&amp;M or Fixed Cost based on mutually agreed SOW</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Annual cost along with Service level agreement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738734">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Team composition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96201">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Availability</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Time zone specific</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Flexible work timings</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24x7 or time zone specific</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6" name="Rectangle 5"/>
          <p:cNvSpPr/>
          <p:nvPr/>
        </p:nvSpPr>
        <p:spPr>
          <a:xfrm>
            <a:off x="2375022" y="681532"/>
            <a:ext cx="2186704" cy="6001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182880" rtlCol="0" anchor="ctr"/>
          <a:lstStyle/>
          <a:p>
            <a:r>
              <a:rPr lang="en-US" sz="1350" b="1" dirty="0">
                <a:solidFill>
                  <a:schemeClr val="bg1"/>
                </a:solidFill>
                <a:latin typeface="Swis721 BT"/>
              </a:rPr>
              <a:t>Resource </a:t>
            </a:r>
          </a:p>
          <a:p>
            <a:r>
              <a:rPr lang="en-US" sz="1350" b="1" dirty="0">
                <a:solidFill>
                  <a:schemeClr val="bg1"/>
                </a:solidFill>
                <a:latin typeface="Swis721 BT"/>
              </a:rPr>
              <a:t>Oriented</a:t>
            </a:r>
          </a:p>
        </p:txBody>
      </p:sp>
      <p:sp>
        <p:nvSpPr>
          <p:cNvPr id="7" name="Rectangle 6"/>
          <p:cNvSpPr/>
          <p:nvPr/>
        </p:nvSpPr>
        <p:spPr>
          <a:xfrm>
            <a:off x="4565206" y="681532"/>
            <a:ext cx="2186704" cy="600191"/>
          </a:xfrm>
          <a:prstGeom prst="rect">
            <a:avLst/>
          </a:pr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182880" rtlCol="0" anchor="ctr"/>
          <a:lstStyle/>
          <a:p>
            <a:r>
              <a:rPr lang="en-US" sz="1350" b="1" dirty="0">
                <a:solidFill>
                  <a:schemeClr val="bg1"/>
                </a:solidFill>
                <a:latin typeface="Swis721 BT"/>
              </a:rPr>
              <a:t>Requirement </a:t>
            </a:r>
          </a:p>
          <a:p>
            <a:r>
              <a:rPr lang="en-US" sz="1350" b="1" dirty="0">
                <a:solidFill>
                  <a:schemeClr val="bg1"/>
                </a:solidFill>
                <a:latin typeface="Swis721 BT"/>
              </a:rPr>
              <a:t>Oriented</a:t>
            </a:r>
          </a:p>
        </p:txBody>
      </p:sp>
      <p:sp>
        <p:nvSpPr>
          <p:cNvPr id="8" name="Rectangle 7"/>
          <p:cNvSpPr/>
          <p:nvPr/>
        </p:nvSpPr>
        <p:spPr>
          <a:xfrm>
            <a:off x="6751909" y="681532"/>
            <a:ext cx="2226391" cy="600191"/>
          </a:xfrm>
          <a:prstGeom prst="rect">
            <a:avLst/>
          </a:prstGeom>
          <a:gradFill flip="none" rotWithShape="1">
            <a:gsLst>
              <a:gs pos="0">
                <a:srgbClr val="522E7E">
                  <a:shade val="30000"/>
                  <a:satMod val="115000"/>
                </a:srgbClr>
              </a:gs>
              <a:gs pos="50000">
                <a:srgbClr val="522E7E">
                  <a:shade val="67500"/>
                  <a:satMod val="115000"/>
                </a:srgbClr>
              </a:gs>
              <a:gs pos="100000">
                <a:srgbClr val="522E7E">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91440" rtlCol="0" anchor="ctr"/>
          <a:lstStyle/>
          <a:p>
            <a:r>
              <a:rPr lang="en-US" sz="1350" b="1" dirty="0">
                <a:solidFill>
                  <a:schemeClr val="bg1"/>
                </a:solidFill>
                <a:latin typeface="Swis721 BT"/>
              </a:rPr>
              <a:t>Managed Platform Services</a:t>
            </a:r>
          </a:p>
        </p:txBody>
      </p:sp>
      <p:grpSp>
        <p:nvGrpSpPr>
          <p:cNvPr id="11" name="Group 10"/>
          <p:cNvGrpSpPr/>
          <p:nvPr/>
        </p:nvGrpSpPr>
        <p:grpSpPr>
          <a:xfrm>
            <a:off x="6751910" y="689454"/>
            <a:ext cx="2226990" cy="590389"/>
            <a:chOff x="6751910" y="596900"/>
            <a:chExt cx="2226990" cy="590389"/>
          </a:xfrm>
        </p:grpSpPr>
        <p:sp>
          <p:nvSpPr>
            <p:cNvPr id="9" name="Freeform 8"/>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H="1" flipV="1">
              <a:off x="6751910" y="895116"/>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565206" y="686294"/>
            <a:ext cx="2186664" cy="595151"/>
            <a:chOff x="6751910" y="596900"/>
            <a:chExt cx="2226990" cy="595151"/>
          </a:xfrm>
        </p:grpSpPr>
        <p:sp>
          <p:nvSpPr>
            <p:cNvPr id="13" name="Freeform 12"/>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H="1" flipV="1">
              <a:off x="6751910" y="899878"/>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78542" y="683104"/>
            <a:ext cx="2186664" cy="595151"/>
            <a:chOff x="6751910" y="596900"/>
            <a:chExt cx="2226990" cy="595151"/>
          </a:xfrm>
        </p:grpSpPr>
        <p:sp>
          <p:nvSpPr>
            <p:cNvPr id="16" name="Freeform 15"/>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H="1" flipV="1">
              <a:off x="6751910" y="899878"/>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1485567" y="679914"/>
            <a:ext cx="88345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H="1" flipV="1">
            <a:off x="117020" y="982892"/>
            <a:ext cx="708331"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52159" y="127194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2159" y="1867814"/>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2159" y="242409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159" y="3010439"/>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52159" y="3648158"/>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159" y="4388617"/>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52159" y="477976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75022"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65206"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45116"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76396" y="1283880"/>
            <a:ext cx="0" cy="35052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8735" y="1283880"/>
            <a:ext cx="0" cy="35052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47126"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452058"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644047"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833132"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71"/>
          <p:cNvGrpSpPr/>
          <p:nvPr/>
        </p:nvGrpSpPr>
        <p:grpSpPr>
          <a:xfrm>
            <a:off x="6909996" y="842683"/>
            <a:ext cx="346196" cy="254365"/>
            <a:chOff x="8020050" y="2773363"/>
            <a:chExt cx="676275" cy="496888"/>
          </a:xfrm>
          <a:solidFill>
            <a:srgbClr val="522E7E"/>
          </a:solidFill>
        </p:grpSpPr>
        <p:sp>
          <p:nvSpPr>
            <p:cNvPr id="54" name="Freeform 7"/>
            <p:cNvSpPr>
              <a:spLocks/>
            </p:cNvSpPr>
            <p:nvPr/>
          </p:nvSpPr>
          <p:spPr bwMode="auto">
            <a:xfrm>
              <a:off x="8405813" y="2936875"/>
              <a:ext cx="55563" cy="104775"/>
            </a:xfrm>
            <a:custGeom>
              <a:avLst/>
              <a:gdLst/>
              <a:ahLst/>
              <a:cxnLst>
                <a:cxn ang="0">
                  <a:pos x="58" y="0"/>
                </a:cxn>
                <a:cxn ang="0">
                  <a:pos x="96" y="15"/>
                </a:cxn>
                <a:cxn ang="0">
                  <a:pos x="132" y="35"/>
                </a:cxn>
                <a:cxn ang="0">
                  <a:pos x="164" y="59"/>
                </a:cxn>
                <a:cxn ang="0">
                  <a:pos x="193" y="86"/>
                </a:cxn>
                <a:cxn ang="0">
                  <a:pos x="220" y="119"/>
                </a:cxn>
                <a:cxn ang="0">
                  <a:pos x="242" y="154"/>
                </a:cxn>
                <a:cxn ang="0">
                  <a:pos x="259" y="192"/>
                </a:cxn>
                <a:cxn ang="0">
                  <a:pos x="273" y="232"/>
                </a:cxn>
                <a:cxn ang="0">
                  <a:pos x="280" y="275"/>
                </a:cxn>
                <a:cxn ang="0">
                  <a:pos x="283" y="320"/>
                </a:cxn>
                <a:cxn ang="0">
                  <a:pos x="280" y="367"/>
                </a:cxn>
                <a:cxn ang="0">
                  <a:pos x="272" y="410"/>
                </a:cxn>
                <a:cxn ang="0">
                  <a:pos x="258" y="452"/>
                </a:cxn>
                <a:cxn ang="0">
                  <a:pos x="239" y="490"/>
                </a:cxn>
                <a:cxn ang="0">
                  <a:pos x="216" y="526"/>
                </a:cxn>
                <a:cxn ang="0">
                  <a:pos x="65" y="402"/>
                </a:cxn>
                <a:cxn ang="0">
                  <a:pos x="76" y="384"/>
                </a:cxn>
                <a:cxn ang="0">
                  <a:pos x="84" y="364"/>
                </a:cxn>
                <a:cxn ang="0">
                  <a:pos x="89" y="342"/>
                </a:cxn>
                <a:cxn ang="0">
                  <a:pos x="91" y="320"/>
                </a:cxn>
                <a:cxn ang="0">
                  <a:pos x="88" y="291"/>
                </a:cxn>
                <a:cxn ang="0">
                  <a:pos x="79" y="264"/>
                </a:cxn>
                <a:cxn ang="0">
                  <a:pos x="65" y="240"/>
                </a:cxn>
                <a:cxn ang="0">
                  <a:pos x="47" y="219"/>
                </a:cxn>
                <a:cxn ang="0">
                  <a:pos x="25" y="203"/>
                </a:cxn>
                <a:cxn ang="0">
                  <a:pos x="0" y="191"/>
                </a:cxn>
                <a:cxn ang="0">
                  <a:pos x="58" y="0"/>
                </a:cxn>
              </a:cxnLst>
              <a:rect l="0" t="0" r="r" b="b"/>
              <a:pathLst>
                <a:path w="283" h="526">
                  <a:moveTo>
                    <a:pt x="58" y="0"/>
                  </a:moveTo>
                  <a:lnTo>
                    <a:pt x="96" y="15"/>
                  </a:lnTo>
                  <a:lnTo>
                    <a:pt x="132" y="35"/>
                  </a:lnTo>
                  <a:lnTo>
                    <a:pt x="164" y="59"/>
                  </a:lnTo>
                  <a:lnTo>
                    <a:pt x="193" y="86"/>
                  </a:lnTo>
                  <a:lnTo>
                    <a:pt x="220" y="119"/>
                  </a:lnTo>
                  <a:lnTo>
                    <a:pt x="242" y="154"/>
                  </a:lnTo>
                  <a:lnTo>
                    <a:pt x="259" y="192"/>
                  </a:lnTo>
                  <a:lnTo>
                    <a:pt x="273" y="232"/>
                  </a:lnTo>
                  <a:lnTo>
                    <a:pt x="280" y="275"/>
                  </a:lnTo>
                  <a:lnTo>
                    <a:pt x="283" y="320"/>
                  </a:lnTo>
                  <a:lnTo>
                    <a:pt x="280" y="367"/>
                  </a:lnTo>
                  <a:lnTo>
                    <a:pt x="272" y="410"/>
                  </a:lnTo>
                  <a:lnTo>
                    <a:pt x="258" y="452"/>
                  </a:lnTo>
                  <a:lnTo>
                    <a:pt x="239" y="490"/>
                  </a:lnTo>
                  <a:lnTo>
                    <a:pt x="216" y="526"/>
                  </a:lnTo>
                  <a:lnTo>
                    <a:pt x="65" y="402"/>
                  </a:lnTo>
                  <a:lnTo>
                    <a:pt x="76" y="384"/>
                  </a:lnTo>
                  <a:lnTo>
                    <a:pt x="84" y="364"/>
                  </a:lnTo>
                  <a:lnTo>
                    <a:pt x="89" y="342"/>
                  </a:lnTo>
                  <a:lnTo>
                    <a:pt x="91" y="320"/>
                  </a:lnTo>
                  <a:lnTo>
                    <a:pt x="88" y="291"/>
                  </a:lnTo>
                  <a:lnTo>
                    <a:pt x="79" y="264"/>
                  </a:lnTo>
                  <a:lnTo>
                    <a:pt x="65" y="240"/>
                  </a:lnTo>
                  <a:lnTo>
                    <a:pt x="47" y="219"/>
                  </a:lnTo>
                  <a:lnTo>
                    <a:pt x="25" y="203"/>
                  </a:lnTo>
                  <a:lnTo>
                    <a:pt x="0" y="191"/>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8331200" y="2936875"/>
              <a:ext cx="111125" cy="131763"/>
            </a:xfrm>
            <a:custGeom>
              <a:avLst/>
              <a:gdLst/>
              <a:ahLst/>
              <a:cxnLst>
                <a:cxn ang="0">
                  <a:pos x="308" y="0"/>
                </a:cxn>
                <a:cxn ang="0">
                  <a:pos x="341" y="2"/>
                </a:cxn>
                <a:cxn ang="0">
                  <a:pos x="373" y="6"/>
                </a:cxn>
                <a:cxn ang="0">
                  <a:pos x="403" y="14"/>
                </a:cxn>
                <a:cxn ang="0">
                  <a:pos x="345" y="206"/>
                </a:cxn>
                <a:cxn ang="0">
                  <a:pos x="327" y="200"/>
                </a:cxn>
                <a:cxn ang="0">
                  <a:pos x="308" y="199"/>
                </a:cxn>
                <a:cxn ang="0">
                  <a:pos x="282" y="203"/>
                </a:cxn>
                <a:cxn ang="0">
                  <a:pos x="258" y="211"/>
                </a:cxn>
                <a:cxn ang="0">
                  <a:pos x="237" y="224"/>
                </a:cxn>
                <a:cxn ang="0">
                  <a:pos x="219" y="239"/>
                </a:cxn>
                <a:cxn ang="0">
                  <a:pos x="204" y="259"/>
                </a:cxn>
                <a:cxn ang="0">
                  <a:pos x="191" y="282"/>
                </a:cxn>
                <a:cxn ang="0">
                  <a:pos x="184" y="308"/>
                </a:cxn>
                <a:cxn ang="0">
                  <a:pos x="182" y="334"/>
                </a:cxn>
                <a:cxn ang="0">
                  <a:pos x="184" y="361"/>
                </a:cxn>
                <a:cxn ang="0">
                  <a:pos x="191" y="386"/>
                </a:cxn>
                <a:cxn ang="0">
                  <a:pos x="204" y="408"/>
                </a:cxn>
                <a:cxn ang="0">
                  <a:pos x="219" y="428"/>
                </a:cxn>
                <a:cxn ang="0">
                  <a:pos x="237" y="445"/>
                </a:cxn>
                <a:cxn ang="0">
                  <a:pos x="258" y="458"/>
                </a:cxn>
                <a:cxn ang="0">
                  <a:pos x="282" y="465"/>
                </a:cxn>
                <a:cxn ang="0">
                  <a:pos x="308" y="468"/>
                </a:cxn>
                <a:cxn ang="0">
                  <a:pos x="332" y="466"/>
                </a:cxn>
                <a:cxn ang="0">
                  <a:pos x="355" y="459"/>
                </a:cxn>
                <a:cxn ang="0">
                  <a:pos x="376" y="448"/>
                </a:cxn>
                <a:cxn ang="0">
                  <a:pos x="393" y="432"/>
                </a:cxn>
                <a:cxn ang="0">
                  <a:pos x="409" y="415"/>
                </a:cxn>
                <a:cxn ang="0">
                  <a:pos x="561" y="540"/>
                </a:cxn>
                <a:cxn ang="0">
                  <a:pos x="534" y="572"/>
                </a:cxn>
                <a:cxn ang="0">
                  <a:pos x="503" y="600"/>
                </a:cxn>
                <a:cxn ang="0">
                  <a:pos x="469" y="625"/>
                </a:cxn>
                <a:cxn ang="0">
                  <a:pos x="432" y="643"/>
                </a:cxn>
                <a:cxn ang="0">
                  <a:pos x="392" y="657"/>
                </a:cxn>
                <a:cxn ang="0">
                  <a:pos x="351" y="665"/>
                </a:cxn>
                <a:cxn ang="0">
                  <a:pos x="308" y="668"/>
                </a:cxn>
                <a:cxn ang="0">
                  <a:pos x="266" y="663"/>
                </a:cxn>
                <a:cxn ang="0">
                  <a:pos x="226" y="654"/>
                </a:cxn>
                <a:cxn ang="0">
                  <a:pos x="187" y="639"/>
                </a:cxn>
                <a:cxn ang="0">
                  <a:pos x="152" y="619"/>
                </a:cxn>
                <a:cxn ang="0">
                  <a:pos x="119" y="595"/>
                </a:cxn>
                <a:cxn ang="0">
                  <a:pos x="90" y="567"/>
                </a:cxn>
                <a:cxn ang="0">
                  <a:pos x="64" y="535"/>
                </a:cxn>
                <a:cxn ang="0">
                  <a:pos x="42" y="500"/>
                </a:cxn>
                <a:cxn ang="0">
                  <a:pos x="24" y="462"/>
                </a:cxn>
                <a:cxn ang="0">
                  <a:pos x="10" y="421"/>
                </a:cxn>
                <a:cxn ang="0">
                  <a:pos x="3" y="378"/>
                </a:cxn>
                <a:cxn ang="0">
                  <a:pos x="0" y="334"/>
                </a:cxn>
                <a:cxn ang="0">
                  <a:pos x="3" y="290"/>
                </a:cxn>
                <a:cxn ang="0">
                  <a:pos x="10" y="247"/>
                </a:cxn>
                <a:cxn ang="0">
                  <a:pos x="24" y="206"/>
                </a:cxn>
                <a:cxn ang="0">
                  <a:pos x="42" y="168"/>
                </a:cxn>
                <a:cxn ang="0">
                  <a:pos x="64" y="132"/>
                </a:cxn>
                <a:cxn ang="0">
                  <a:pos x="90" y="101"/>
                </a:cxn>
                <a:cxn ang="0">
                  <a:pos x="119" y="72"/>
                </a:cxn>
                <a:cxn ang="0">
                  <a:pos x="152" y="48"/>
                </a:cxn>
                <a:cxn ang="0">
                  <a:pos x="187" y="28"/>
                </a:cxn>
                <a:cxn ang="0">
                  <a:pos x="226" y="14"/>
                </a:cxn>
                <a:cxn ang="0">
                  <a:pos x="266" y="4"/>
                </a:cxn>
                <a:cxn ang="0">
                  <a:pos x="308" y="0"/>
                </a:cxn>
              </a:cxnLst>
              <a:rect l="0" t="0" r="r" b="b"/>
              <a:pathLst>
                <a:path w="561" h="668">
                  <a:moveTo>
                    <a:pt x="308" y="0"/>
                  </a:moveTo>
                  <a:lnTo>
                    <a:pt x="341" y="2"/>
                  </a:lnTo>
                  <a:lnTo>
                    <a:pt x="373" y="6"/>
                  </a:lnTo>
                  <a:lnTo>
                    <a:pt x="403" y="14"/>
                  </a:lnTo>
                  <a:lnTo>
                    <a:pt x="345" y="206"/>
                  </a:lnTo>
                  <a:lnTo>
                    <a:pt x="327" y="200"/>
                  </a:lnTo>
                  <a:lnTo>
                    <a:pt x="308" y="199"/>
                  </a:lnTo>
                  <a:lnTo>
                    <a:pt x="282" y="203"/>
                  </a:lnTo>
                  <a:lnTo>
                    <a:pt x="258" y="211"/>
                  </a:lnTo>
                  <a:lnTo>
                    <a:pt x="237" y="224"/>
                  </a:lnTo>
                  <a:lnTo>
                    <a:pt x="219" y="239"/>
                  </a:lnTo>
                  <a:lnTo>
                    <a:pt x="204" y="259"/>
                  </a:lnTo>
                  <a:lnTo>
                    <a:pt x="191" y="282"/>
                  </a:lnTo>
                  <a:lnTo>
                    <a:pt x="184" y="308"/>
                  </a:lnTo>
                  <a:lnTo>
                    <a:pt x="182" y="334"/>
                  </a:lnTo>
                  <a:lnTo>
                    <a:pt x="184" y="361"/>
                  </a:lnTo>
                  <a:lnTo>
                    <a:pt x="191" y="386"/>
                  </a:lnTo>
                  <a:lnTo>
                    <a:pt x="204" y="408"/>
                  </a:lnTo>
                  <a:lnTo>
                    <a:pt x="219" y="428"/>
                  </a:lnTo>
                  <a:lnTo>
                    <a:pt x="237" y="445"/>
                  </a:lnTo>
                  <a:lnTo>
                    <a:pt x="258" y="458"/>
                  </a:lnTo>
                  <a:lnTo>
                    <a:pt x="282" y="465"/>
                  </a:lnTo>
                  <a:lnTo>
                    <a:pt x="308" y="468"/>
                  </a:lnTo>
                  <a:lnTo>
                    <a:pt x="332" y="466"/>
                  </a:lnTo>
                  <a:lnTo>
                    <a:pt x="355" y="459"/>
                  </a:lnTo>
                  <a:lnTo>
                    <a:pt x="376" y="448"/>
                  </a:lnTo>
                  <a:lnTo>
                    <a:pt x="393" y="432"/>
                  </a:lnTo>
                  <a:lnTo>
                    <a:pt x="409" y="415"/>
                  </a:lnTo>
                  <a:lnTo>
                    <a:pt x="561" y="540"/>
                  </a:lnTo>
                  <a:lnTo>
                    <a:pt x="534" y="572"/>
                  </a:lnTo>
                  <a:lnTo>
                    <a:pt x="503" y="600"/>
                  </a:lnTo>
                  <a:lnTo>
                    <a:pt x="469" y="625"/>
                  </a:lnTo>
                  <a:lnTo>
                    <a:pt x="432" y="643"/>
                  </a:lnTo>
                  <a:lnTo>
                    <a:pt x="392" y="657"/>
                  </a:lnTo>
                  <a:lnTo>
                    <a:pt x="351" y="665"/>
                  </a:lnTo>
                  <a:lnTo>
                    <a:pt x="308" y="668"/>
                  </a:lnTo>
                  <a:lnTo>
                    <a:pt x="266" y="663"/>
                  </a:lnTo>
                  <a:lnTo>
                    <a:pt x="226" y="654"/>
                  </a:lnTo>
                  <a:lnTo>
                    <a:pt x="187" y="639"/>
                  </a:lnTo>
                  <a:lnTo>
                    <a:pt x="152" y="619"/>
                  </a:lnTo>
                  <a:lnTo>
                    <a:pt x="119" y="595"/>
                  </a:lnTo>
                  <a:lnTo>
                    <a:pt x="90" y="567"/>
                  </a:lnTo>
                  <a:lnTo>
                    <a:pt x="64" y="535"/>
                  </a:lnTo>
                  <a:lnTo>
                    <a:pt x="42" y="500"/>
                  </a:lnTo>
                  <a:lnTo>
                    <a:pt x="24" y="462"/>
                  </a:lnTo>
                  <a:lnTo>
                    <a:pt x="10" y="421"/>
                  </a:lnTo>
                  <a:lnTo>
                    <a:pt x="3" y="378"/>
                  </a:lnTo>
                  <a:lnTo>
                    <a:pt x="0" y="334"/>
                  </a:lnTo>
                  <a:lnTo>
                    <a:pt x="3" y="290"/>
                  </a:lnTo>
                  <a:lnTo>
                    <a:pt x="10" y="247"/>
                  </a:lnTo>
                  <a:lnTo>
                    <a:pt x="24" y="206"/>
                  </a:lnTo>
                  <a:lnTo>
                    <a:pt x="42" y="168"/>
                  </a:lnTo>
                  <a:lnTo>
                    <a:pt x="64" y="132"/>
                  </a:lnTo>
                  <a:lnTo>
                    <a:pt x="90" y="101"/>
                  </a:lnTo>
                  <a:lnTo>
                    <a:pt x="119" y="72"/>
                  </a:lnTo>
                  <a:lnTo>
                    <a:pt x="152" y="48"/>
                  </a:lnTo>
                  <a:lnTo>
                    <a:pt x="187" y="28"/>
                  </a:lnTo>
                  <a:lnTo>
                    <a:pt x="226" y="14"/>
                  </a:lnTo>
                  <a:lnTo>
                    <a:pt x="266" y="4"/>
                  </a:lnTo>
                  <a:lnTo>
                    <a:pt x="3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8020050" y="2773363"/>
              <a:ext cx="676275" cy="496888"/>
            </a:xfrm>
            <a:custGeom>
              <a:avLst/>
              <a:gdLst/>
              <a:ahLst/>
              <a:cxnLst>
                <a:cxn ang="0">
                  <a:pos x="1276" y="1537"/>
                </a:cxn>
                <a:cxn ang="0">
                  <a:pos x="1729" y="1826"/>
                </a:cxn>
                <a:cxn ang="0">
                  <a:pos x="1321" y="1443"/>
                </a:cxn>
                <a:cxn ang="0">
                  <a:pos x="2611" y="492"/>
                </a:cxn>
                <a:cxn ang="0">
                  <a:pos x="2454" y="575"/>
                </a:cxn>
                <a:cxn ang="0">
                  <a:pos x="2408" y="657"/>
                </a:cxn>
                <a:cxn ang="0">
                  <a:pos x="1288" y="1918"/>
                </a:cxn>
                <a:cxn ang="0">
                  <a:pos x="2706" y="995"/>
                </a:cxn>
                <a:cxn ang="0">
                  <a:pos x="2863" y="891"/>
                </a:cxn>
                <a:cxn ang="0">
                  <a:pos x="2906" y="708"/>
                </a:cxn>
                <a:cxn ang="0">
                  <a:pos x="2819" y="552"/>
                </a:cxn>
                <a:cxn ang="0">
                  <a:pos x="2649" y="489"/>
                </a:cxn>
                <a:cxn ang="0">
                  <a:pos x="2742" y="4"/>
                </a:cxn>
                <a:cxn ang="0">
                  <a:pos x="2771" y="53"/>
                </a:cxn>
                <a:cxn ang="0">
                  <a:pos x="2833" y="197"/>
                </a:cxn>
                <a:cxn ang="0">
                  <a:pos x="2979" y="198"/>
                </a:cxn>
                <a:cxn ang="0">
                  <a:pos x="3075" y="160"/>
                </a:cxn>
                <a:cxn ang="0">
                  <a:pos x="3106" y="152"/>
                </a:cxn>
                <a:cxn ang="0">
                  <a:pos x="3247" y="280"/>
                </a:cxn>
                <a:cxn ang="0">
                  <a:pos x="3238" y="331"/>
                </a:cxn>
                <a:cxn ang="0">
                  <a:pos x="3190" y="449"/>
                </a:cxn>
                <a:cxn ang="0">
                  <a:pos x="3247" y="577"/>
                </a:cxn>
                <a:cxn ang="0">
                  <a:pos x="3370" y="627"/>
                </a:cxn>
                <a:cxn ang="0">
                  <a:pos x="3406" y="652"/>
                </a:cxn>
                <a:cxn ang="0">
                  <a:pos x="3406" y="834"/>
                </a:cxn>
                <a:cxn ang="0">
                  <a:pos x="3370" y="859"/>
                </a:cxn>
                <a:cxn ang="0">
                  <a:pos x="3247" y="911"/>
                </a:cxn>
                <a:cxn ang="0">
                  <a:pos x="3192" y="1040"/>
                </a:cxn>
                <a:cxn ang="0">
                  <a:pos x="3242" y="1157"/>
                </a:cxn>
                <a:cxn ang="0">
                  <a:pos x="3253" y="1201"/>
                </a:cxn>
                <a:cxn ang="0">
                  <a:pos x="3122" y="1332"/>
                </a:cxn>
                <a:cxn ang="0">
                  <a:pos x="3048" y="1316"/>
                </a:cxn>
                <a:cxn ang="0">
                  <a:pos x="2906" y="1259"/>
                </a:cxn>
                <a:cxn ang="0">
                  <a:pos x="2796" y="1396"/>
                </a:cxn>
                <a:cxn ang="0">
                  <a:pos x="2759" y="1476"/>
                </a:cxn>
                <a:cxn ang="0">
                  <a:pos x="2587" y="1492"/>
                </a:cxn>
                <a:cxn ang="0">
                  <a:pos x="1290" y="2115"/>
                </a:cxn>
                <a:cxn ang="0">
                  <a:pos x="1287" y="2450"/>
                </a:cxn>
                <a:cxn ang="0">
                  <a:pos x="1243" y="2506"/>
                </a:cxn>
                <a:cxn ang="0">
                  <a:pos x="24" y="2492"/>
                </a:cxn>
                <a:cxn ang="0">
                  <a:pos x="1" y="2412"/>
                </a:cxn>
                <a:cxn ang="0">
                  <a:pos x="2" y="2075"/>
                </a:cxn>
                <a:cxn ang="0">
                  <a:pos x="5" y="1729"/>
                </a:cxn>
                <a:cxn ang="0">
                  <a:pos x="38" y="1476"/>
                </a:cxn>
                <a:cxn ang="0">
                  <a:pos x="163" y="1372"/>
                </a:cxn>
                <a:cxn ang="0">
                  <a:pos x="357" y="1377"/>
                </a:cxn>
                <a:cxn ang="0">
                  <a:pos x="550" y="1455"/>
                </a:cxn>
                <a:cxn ang="0">
                  <a:pos x="787" y="1445"/>
                </a:cxn>
                <a:cxn ang="0">
                  <a:pos x="961" y="1354"/>
                </a:cxn>
                <a:cxn ang="0">
                  <a:pos x="1156" y="1385"/>
                </a:cxn>
                <a:cxn ang="0">
                  <a:pos x="1253" y="1471"/>
                </a:cxn>
                <a:cxn ang="0">
                  <a:pos x="1994" y="610"/>
                </a:cxn>
                <a:cxn ang="0">
                  <a:pos x="2090" y="565"/>
                </a:cxn>
                <a:cxn ang="0">
                  <a:pos x="2091" y="420"/>
                </a:cxn>
                <a:cxn ang="0">
                  <a:pos x="2051" y="321"/>
                </a:cxn>
                <a:cxn ang="0">
                  <a:pos x="2045" y="286"/>
                </a:cxn>
                <a:cxn ang="0">
                  <a:pos x="2187" y="156"/>
                </a:cxn>
                <a:cxn ang="0">
                  <a:pos x="2277" y="186"/>
                </a:cxn>
                <a:cxn ang="0">
                  <a:pos x="2460" y="205"/>
                </a:cxn>
                <a:cxn ang="0">
                  <a:pos x="2511" y="73"/>
                </a:cxn>
                <a:cxn ang="0">
                  <a:pos x="2544" y="10"/>
                </a:cxn>
              </a:cxnLst>
              <a:rect l="0" t="0" r="r" b="b"/>
              <a:pathLst>
                <a:path w="3408" h="2508">
                  <a:moveTo>
                    <a:pt x="1287" y="1741"/>
                  </a:moveTo>
                  <a:lnTo>
                    <a:pt x="1287" y="1796"/>
                  </a:lnTo>
                  <a:lnTo>
                    <a:pt x="1401" y="1779"/>
                  </a:lnTo>
                  <a:lnTo>
                    <a:pt x="1287" y="1741"/>
                  </a:lnTo>
                  <a:close/>
                  <a:moveTo>
                    <a:pt x="1276" y="1537"/>
                  </a:moveTo>
                  <a:lnTo>
                    <a:pt x="1281" y="1562"/>
                  </a:lnTo>
                  <a:lnTo>
                    <a:pt x="1285" y="1589"/>
                  </a:lnTo>
                  <a:lnTo>
                    <a:pt x="1286" y="1619"/>
                  </a:lnTo>
                  <a:lnTo>
                    <a:pt x="1286" y="1683"/>
                  </a:lnTo>
                  <a:lnTo>
                    <a:pt x="1729" y="1826"/>
                  </a:lnTo>
                  <a:lnTo>
                    <a:pt x="2106" y="1773"/>
                  </a:lnTo>
                  <a:lnTo>
                    <a:pt x="1280" y="1537"/>
                  </a:lnTo>
                  <a:lnTo>
                    <a:pt x="1276" y="1537"/>
                  </a:lnTo>
                  <a:close/>
                  <a:moveTo>
                    <a:pt x="1483" y="684"/>
                  </a:moveTo>
                  <a:lnTo>
                    <a:pt x="1321" y="1443"/>
                  </a:lnTo>
                  <a:lnTo>
                    <a:pt x="2298" y="1720"/>
                  </a:lnTo>
                  <a:lnTo>
                    <a:pt x="2526" y="755"/>
                  </a:lnTo>
                  <a:lnTo>
                    <a:pt x="1483" y="684"/>
                  </a:lnTo>
                  <a:close/>
                  <a:moveTo>
                    <a:pt x="2649" y="489"/>
                  </a:moveTo>
                  <a:lnTo>
                    <a:pt x="2611" y="492"/>
                  </a:lnTo>
                  <a:lnTo>
                    <a:pt x="2574" y="500"/>
                  </a:lnTo>
                  <a:lnTo>
                    <a:pt x="2540" y="512"/>
                  </a:lnTo>
                  <a:lnTo>
                    <a:pt x="2508" y="530"/>
                  </a:lnTo>
                  <a:lnTo>
                    <a:pt x="2480" y="551"/>
                  </a:lnTo>
                  <a:lnTo>
                    <a:pt x="2454" y="575"/>
                  </a:lnTo>
                  <a:lnTo>
                    <a:pt x="2432" y="604"/>
                  </a:lnTo>
                  <a:lnTo>
                    <a:pt x="2414" y="634"/>
                  </a:lnTo>
                  <a:lnTo>
                    <a:pt x="2412" y="638"/>
                  </a:lnTo>
                  <a:lnTo>
                    <a:pt x="2410" y="647"/>
                  </a:lnTo>
                  <a:lnTo>
                    <a:pt x="2408" y="657"/>
                  </a:lnTo>
                  <a:lnTo>
                    <a:pt x="2650" y="670"/>
                  </a:lnTo>
                  <a:lnTo>
                    <a:pt x="2378" y="1817"/>
                  </a:lnTo>
                  <a:lnTo>
                    <a:pt x="1500" y="1935"/>
                  </a:lnTo>
                  <a:lnTo>
                    <a:pt x="1288" y="1858"/>
                  </a:lnTo>
                  <a:lnTo>
                    <a:pt x="1288" y="1918"/>
                  </a:lnTo>
                  <a:lnTo>
                    <a:pt x="1497" y="1994"/>
                  </a:lnTo>
                  <a:lnTo>
                    <a:pt x="2436" y="1857"/>
                  </a:lnTo>
                  <a:lnTo>
                    <a:pt x="2706" y="702"/>
                  </a:lnTo>
                  <a:lnTo>
                    <a:pt x="2767" y="745"/>
                  </a:lnTo>
                  <a:lnTo>
                    <a:pt x="2706" y="995"/>
                  </a:lnTo>
                  <a:lnTo>
                    <a:pt x="2744" y="984"/>
                  </a:lnTo>
                  <a:lnTo>
                    <a:pt x="2778" y="967"/>
                  </a:lnTo>
                  <a:lnTo>
                    <a:pt x="2811" y="946"/>
                  </a:lnTo>
                  <a:lnTo>
                    <a:pt x="2839" y="921"/>
                  </a:lnTo>
                  <a:lnTo>
                    <a:pt x="2863" y="891"/>
                  </a:lnTo>
                  <a:lnTo>
                    <a:pt x="2882" y="859"/>
                  </a:lnTo>
                  <a:lnTo>
                    <a:pt x="2897" y="823"/>
                  </a:lnTo>
                  <a:lnTo>
                    <a:pt x="2906" y="785"/>
                  </a:lnTo>
                  <a:lnTo>
                    <a:pt x="2909" y="745"/>
                  </a:lnTo>
                  <a:lnTo>
                    <a:pt x="2906" y="708"/>
                  </a:lnTo>
                  <a:lnTo>
                    <a:pt x="2898" y="672"/>
                  </a:lnTo>
                  <a:lnTo>
                    <a:pt x="2885" y="637"/>
                  </a:lnTo>
                  <a:lnTo>
                    <a:pt x="2867" y="606"/>
                  </a:lnTo>
                  <a:lnTo>
                    <a:pt x="2845" y="577"/>
                  </a:lnTo>
                  <a:lnTo>
                    <a:pt x="2819" y="552"/>
                  </a:lnTo>
                  <a:lnTo>
                    <a:pt x="2790" y="531"/>
                  </a:lnTo>
                  <a:lnTo>
                    <a:pt x="2759" y="513"/>
                  </a:lnTo>
                  <a:lnTo>
                    <a:pt x="2724" y="500"/>
                  </a:lnTo>
                  <a:lnTo>
                    <a:pt x="2687" y="492"/>
                  </a:lnTo>
                  <a:lnTo>
                    <a:pt x="2649" y="489"/>
                  </a:lnTo>
                  <a:close/>
                  <a:moveTo>
                    <a:pt x="2561" y="0"/>
                  </a:moveTo>
                  <a:lnTo>
                    <a:pt x="2730" y="0"/>
                  </a:lnTo>
                  <a:lnTo>
                    <a:pt x="2733" y="1"/>
                  </a:lnTo>
                  <a:lnTo>
                    <a:pt x="2738" y="2"/>
                  </a:lnTo>
                  <a:lnTo>
                    <a:pt x="2742" y="4"/>
                  </a:lnTo>
                  <a:lnTo>
                    <a:pt x="2746" y="10"/>
                  </a:lnTo>
                  <a:lnTo>
                    <a:pt x="2751" y="16"/>
                  </a:lnTo>
                  <a:lnTo>
                    <a:pt x="2756" y="24"/>
                  </a:lnTo>
                  <a:lnTo>
                    <a:pt x="2764" y="37"/>
                  </a:lnTo>
                  <a:lnTo>
                    <a:pt x="2771" y="53"/>
                  </a:lnTo>
                  <a:lnTo>
                    <a:pt x="2781" y="73"/>
                  </a:lnTo>
                  <a:lnTo>
                    <a:pt x="2791" y="96"/>
                  </a:lnTo>
                  <a:lnTo>
                    <a:pt x="2803" y="124"/>
                  </a:lnTo>
                  <a:lnTo>
                    <a:pt x="2817" y="159"/>
                  </a:lnTo>
                  <a:lnTo>
                    <a:pt x="2833" y="197"/>
                  </a:lnTo>
                  <a:lnTo>
                    <a:pt x="2836" y="204"/>
                  </a:lnTo>
                  <a:lnTo>
                    <a:pt x="2905" y="232"/>
                  </a:lnTo>
                  <a:lnTo>
                    <a:pt x="2911" y="229"/>
                  </a:lnTo>
                  <a:lnTo>
                    <a:pt x="2948" y="212"/>
                  </a:lnTo>
                  <a:lnTo>
                    <a:pt x="2979" y="198"/>
                  </a:lnTo>
                  <a:lnTo>
                    <a:pt x="3006" y="187"/>
                  </a:lnTo>
                  <a:lnTo>
                    <a:pt x="3029" y="177"/>
                  </a:lnTo>
                  <a:lnTo>
                    <a:pt x="3048" y="170"/>
                  </a:lnTo>
                  <a:lnTo>
                    <a:pt x="3063" y="164"/>
                  </a:lnTo>
                  <a:lnTo>
                    <a:pt x="3075" y="160"/>
                  </a:lnTo>
                  <a:lnTo>
                    <a:pt x="3085" y="156"/>
                  </a:lnTo>
                  <a:lnTo>
                    <a:pt x="3093" y="154"/>
                  </a:lnTo>
                  <a:lnTo>
                    <a:pt x="3098" y="153"/>
                  </a:lnTo>
                  <a:lnTo>
                    <a:pt x="3102" y="152"/>
                  </a:lnTo>
                  <a:lnTo>
                    <a:pt x="3106" y="152"/>
                  </a:lnTo>
                  <a:lnTo>
                    <a:pt x="3117" y="154"/>
                  </a:lnTo>
                  <a:lnTo>
                    <a:pt x="3126" y="160"/>
                  </a:lnTo>
                  <a:lnTo>
                    <a:pt x="3239" y="272"/>
                  </a:lnTo>
                  <a:lnTo>
                    <a:pt x="3244" y="277"/>
                  </a:lnTo>
                  <a:lnTo>
                    <a:pt x="3247" y="280"/>
                  </a:lnTo>
                  <a:lnTo>
                    <a:pt x="3248" y="285"/>
                  </a:lnTo>
                  <a:lnTo>
                    <a:pt x="3248" y="297"/>
                  </a:lnTo>
                  <a:lnTo>
                    <a:pt x="3245" y="307"/>
                  </a:lnTo>
                  <a:lnTo>
                    <a:pt x="3242" y="317"/>
                  </a:lnTo>
                  <a:lnTo>
                    <a:pt x="3238" y="331"/>
                  </a:lnTo>
                  <a:lnTo>
                    <a:pt x="3233" y="348"/>
                  </a:lnTo>
                  <a:lnTo>
                    <a:pt x="3225" y="367"/>
                  </a:lnTo>
                  <a:lnTo>
                    <a:pt x="3215" y="391"/>
                  </a:lnTo>
                  <a:lnTo>
                    <a:pt x="3204" y="418"/>
                  </a:lnTo>
                  <a:lnTo>
                    <a:pt x="3190" y="449"/>
                  </a:lnTo>
                  <a:lnTo>
                    <a:pt x="3174" y="486"/>
                  </a:lnTo>
                  <a:lnTo>
                    <a:pt x="3171" y="492"/>
                  </a:lnTo>
                  <a:lnTo>
                    <a:pt x="3199" y="561"/>
                  </a:lnTo>
                  <a:lnTo>
                    <a:pt x="3207" y="563"/>
                  </a:lnTo>
                  <a:lnTo>
                    <a:pt x="3247" y="577"/>
                  </a:lnTo>
                  <a:lnTo>
                    <a:pt x="3281" y="590"/>
                  </a:lnTo>
                  <a:lnTo>
                    <a:pt x="3310" y="602"/>
                  </a:lnTo>
                  <a:lnTo>
                    <a:pt x="3335" y="611"/>
                  </a:lnTo>
                  <a:lnTo>
                    <a:pt x="3354" y="619"/>
                  </a:lnTo>
                  <a:lnTo>
                    <a:pt x="3370" y="627"/>
                  </a:lnTo>
                  <a:lnTo>
                    <a:pt x="3383" y="633"/>
                  </a:lnTo>
                  <a:lnTo>
                    <a:pt x="3392" y="638"/>
                  </a:lnTo>
                  <a:lnTo>
                    <a:pt x="3398" y="644"/>
                  </a:lnTo>
                  <a:lnTo>
                    <a:pt x="3404" y="648"/>
                  </a:lnTo>
                  <a:lnTo>
                    <a:pt x="3406" y="652"/>
                  </a:lnTo>
                  <a:lnTo>
                    <a:pt x="3407" y="655"/>
                  </a:lnTo>
                  <a:lnTo>
                    <a:pt x="3408" y="659"/>
                  </a:lnTo>
                  <a:lnTo>
                    <a:pt x="3408" y="826"/>
                  </a:lnTo>
                  <a:lnTo>
                    <a:pt x="3407" y="829"/>
                  </a:lnTo>
                  <a:lnTo>
                    <a:pt x="3406" y="834"/>
                  </a:lnTo>
                  <a:lnTo>
                    <a:pt x="3404" y="838"/>
                  </a:lnTo>
                  <a:lnTo>
                    <a:pt x="3398" y="842"/>
                  </a:lnTo>
                  <a:lnTo>
                    <a:pt x="3392" y="847"/>
                  </a:lnTo>
                  <a:lnTo>
                    <a:pt x="3383" y="852"/>
                  </a:lnTo>
                  <a:lnTo>
                    <a:pt x="3370" y="859"/>
                  </a:lnTo>
                  <a:lnTo>
                    <a:pt x="3354" y="867"/>
                  </a:lnTo>
                  <a:lnTo>
                    <a:pt x="3335" y="875"/>
                  </a:lnTo>
                  <a:lnTo>
                    <a:pt x="3310" y="886"/>
                  </a:lnTo>
                  <a:lnTo>
                    <a:pt x="3281" y="898"/>
                  </a:lnTo>
                  <a:lnTo>
                    <a:pt x="3247" y="911"/>
                  </a:lnTo>
                  <a:lnTo>
                    <a:pt x="3207" y="927"/>
                  </a:lnTo>
                  <a:lnTo>
                    <a:pt x="3200" y="930"/>
                  </a:lnTo>
                  <a:lnTo>
                    <a:pt x="3172" y="997"/>
                  </a:lnTo>
                  <a:lnTo>
                    <a:pt x="3175" y="1005"/>
                  </a:lnTo>
                  <a:lnTo>
                    <a:pt x="3192" y="1040"/>
                  </a:lnTo>
                  <a:lnTo>
                    <a:pt x="3206" y="1071"/>
                  </a:lnTo>
                  <a:lnTo>
                    <a:pt x="3218" y="1098"/>
                  </a:lnTo>
                  <a:lnTo>
                    <a:pt x="3228" y="1121"/>
                  </a:lnTo>
                  <a:lnTo>
                    <a:pt x="3236" y="1140"/>
                  </a:lnTo>
                  <a:lnTo>
                    <a:pt x="3242" y="1157"/>
                  </a:lnTo>
                  <a:lnTo>
                    <a:pt x="3247" y="1169"/>
                  </a:lnTo>
                  <a:lnTo>
                    <a:pt x="3250" y="1180"/>
                  </a:lnTo>
                  <a:lnTo>
                    <a:pt x="3252" y="1189"/>
                  </a:lnTo>
                  <a:lnTo>
                    <a:pt x="3253" y="1196"/>
                  </a:lnTo>
                  <a:lnTo>
                    <a:pt x="3253" y="1201"/>
                  </a:lnTo>
                  <a:lnTo>
                    <a:pt x="3252" y="1205"/>
                  </a:lnTo>
                  <a:lnTo>
                    <a:pt x="3248" y="1211"/>
                  </a:lnTo>
                  <a:lnTo>
                    <a:pt x="3244" y="1215"/>
                  </a:lnTo>
                  <a:lnTo>
                    <a:pt x="3130" y="1327"/>
                  </a:lnTo>
                  <a:lnTo>
                    <a:pt x="3122" y="1332"/>
                  </a:lnTo>
                  <a:lnTo>
                    <a:pt x="3110" y="1334"/>
                  </a:lnTo>
                  <a:lnTo>
                    <a:pt x="3102" y="1333"/>
                  </a:lnTo>
                  <a:lnTo>
                    <a:pt x="3088" y="1330"/>
                  </a:lnTo>
                  <a:lnTo>
                    <a:pt x="3071" y="1324"/>
                  </a:lnTo>
                  <a:lnTo>
                    <a:pt x="3048" y="1316"/>
                  </a:lnTo>
                  <a:lnTo>
                    <a:pt x="3020" y="1306"/>
                  </a:lnTo>
                  <a:lnTo>
                    <a:pt x="2989" y="1293"/>
                  </a:lnTo>
                  <a:lnTo>
                    <a:pt x="2953" y="1279"/>
                  </a:lnTo>
                  <a:lnTo>
                    <a:pt x="2912" y="1262"/>
                  </a:lnTo>
                  <a:lnTo>
                    <a:pt x="2906" y="1259"/>
                  </a:lnTo>
                  <a:lnTo>
                    <a:pt x="2837" y="1287"/>
                  </a:lnTo>
                  <a:lnTo>
                    <a:pt x="2835" y="1294"/>
                  </a:lnTo>
                  <a:lnTo>
                    <a:pt x="2820" y="1333"/>
                  </a:lnTo>
                  <a:lnTo>
                    <a:pt x="2808" y="1368"/>
                  </a:lnTo>
                  <a:lnTo>
                    <a:pt x="2796" y="1396"/>
                  </a:lnTo>
                  <a:lnTo>
                    <a:pt x="2786" y="1419"/>
                  </a:lnTo>
                  <a:lnTo>
                    <a:pt x="2777" y="1439"/>
                  </a:lnTo>
                  <a:lnTo>
                    <a:pt x="2770" y="1455"/>
                  </a:lnTo>
                  <a:lnTo>
                    <a:pt x="2764" y="1467"/>
                  </a:lnTo>
                  <a:lnTo>
                    <a:pt x="2759" y="1476"/>
                  </a:lnTo>
                  <a:lnTo>
                    <a:pt x="2753" y="1482"/>
                  </a:lnTo>
                  <a:lnTo>
                    <a:pt x="2748" y="1487"/>
                  </a:lnTo>
                  <a:lnTo>
                    <a:pt x="2745" y="1490"/>
                  </a:lnTo>
                  <a:lnTo>
                    <a:pt x="2737" y="1492"/>
                  </a:lnTo>
                  <a:lnTo>
                    <a:pt x="2587" y="1492"/>
                  </a:lnTo>
                  <a:lnTo>
                    <a:pt x="2487" y="1906"/>
                  </a:lnTo>
                  <a:lnTo>
                    <a:pt x="1490" y="2066"/>
                  </a:lnTo>
                  <a:lnTo>
                    <a:pt x="1289" y="1988"/>
                  </a:lnTo>
                  <a:lnTo>
                    <a:pt x="1289" y="2053"/>
                  </a:lnTo>
                  <a:lnTo>
                    <a:pt x="1290" y="2115"/>
                  </a:lnTo>
                  <a:lnTo>
                    <a:pt x="3405" y="2115"/>
                  </a:lnTo>
                  <a:lnTo>
                    <a:pt x="3405" y="2259"/>
                  </a:lnTo>
                  <a:lnTo>
                    <a:pt x="1291" y="2259"/>
                  </a:lnTo>
                  <a:lnTo>
                    <a:pt x="1291" y="2412"/>
                  </a:lnTo>
                  <a:lnTo>
                    <a:pt x="1287" y="2450"/>
                  </a:lnTo>
                  <a:lnTo>
                    <a:pt x="1283" y="2466"/>
                  </a:lnTo>
                  <a:lnTo>
                    <a:pt x="1277" y="2480"/>
                  </a:lnTo>
                  <a:lnTo>
                    <a:pt x="1268" y="2492"/>
                  </a:lnTo>
                  <a:lnTo>
                    <a:pt x="1257" y="2500"/>
                  </a:lnTo>
                  <a:lnTo>
                    <a:pt x="1243" y="2506"/>
                  </a:lnTo>
                  <a:lnTo>
                    <a:pt x="1225" y="2508"/>
                  </a:lnTo>
                  <a:lnTo>
                    <a:pt x="67" y="2508"/>
                  </a:lnTo>
                  <a:lnTo>
                    <a:pt x="49" y="2506"/>
                  </a:lnTo>
                  <a:lnTo>
                    <a:pt x="36" y="2500"/>
                  </a:lnTo>
                  <a:lnTo>
                    <a:pt x="24" y="2492"/>
                  </a:lnTo>
                  <a:lnTo>
                    <a:pt x="16" y="2480"/>
                  </a:lnTo>
                  <a:lnTo>
                    <a:pt x="9" y="2466"/>
                  </a:lnTo>
                  <a:lnTo>
                    <a:pt x="5" y="2450"/>
                  </a:lnTo>
                  <a:lnTo>
                    <a:pt x="2" y="2431"/>
                  </a:lnTo>
                  <a:lnTo>
                    <a:pt x="1" y="2412"/>
                  </a:lnTo>
                  <a:lnTo>
                    <a:pt x="0" y="2391"/>
                  </a:lnTo>
                  <a:lnTo>
                    <a:pt x="1" y="2369"/>
                  </a:lnTo>
                  <a:lnTo>
                    <a:pt x="1" y="2246"/>
                  </a:lnTo>
                  <a:lnTo>
                    <a:pt x="2" y="2210"/>
                  </a:lnTo>
                  <a:lnTo>
                    <a:pt x="2" y="2075"/>
                  </a:lnTo>
                  <a:lnTo>
                    <a:pt x="3" y="2025"/>
                  </a:lnTo>
                  <a:lnTo>
                    <a:pt x="3" y="1974"/>
                  </a:lnTo>
                  <a:lnTo>
                    <a:pt x="4" y="1923"/>
                  </a:lnTo>
                  <a:lnTo>
                    <a:pt x="4" y="1774"/>
                  </a:lnTo>
                  <a:lnTo>
                    <a:pt x="5" y="1729"/>
                  </a:lnTo>
                  <a:lnTo>
                    <a:pt x="5" y="1619"/>
                  </a:lnTo>
                  <a:lnTo>
                    <a:pt x="7" y="1579"/>
                  </a:lnTo>
                  <a:lnTo>
                    <a:pt x="14" y="1541"/>
                  </a:lnTo>
                  <a:lnTo>
                    <a:pt x="24" y="1507"/>
                  </a:lnTo>
                  <a:lnTo>
                    <a:pt x="38" y="1476"/>
                  </a:lnTo>
                  <a:lnTo>
                    <a:pt x="56" y="1449"/>
                  </a:lnTo>
                  <a:lnTo>
                    <a:pt x="77" y="1424"/>
                  </a:lnTo>
                  <a:lnTo>
                    <a:pt x="103" y="1403"/>
                  </a:lnTo>
                  <a:lnTo>
                    <a:pt x="132" y="1386"/>
                  </a:lnTo>
                  <a:lnTo>
                    <a:pt x="163" y="1372"/>
                  </a:lnTo>
                  <a:lnTo>
                    <a:pt x="200" y="1363"/>
                  </a:lnTo>
                  <a:lnTo>
                    <a:pt x="239" y="1356"/>
                  </a:lnTo>
                  <a:lnTo>
                    <a:pt x="281" y="1354"/>
                  </a:lnTo>
                  <a:lnTo>
                    <a:pt x="330" y="1354"/>
                  </a:lnTo>
                  <a:lnTo>
                    <a:pt x="357" y="1377"/>
                  </a:lnTo>
                  <a:lnTo>
                    <a:pt x="389" y="1398"/>
                  </a:lnTo>
                  <a:lnTo>
                    <a:pt x="424" y="1417"/>
                  </a:lnTo>
                  <a:lnTo>
                    <a:pt x="463" y="1433"/>
                  </a:lnTo>
                  <a:lnTo>
                    <a:pt x="506" y="1445"/>
                  </a:lnTo>
                  <a:lnTo>
                    <a:pt x="550" y="1455"/>
                  </a:lnTo>
                  <a:lnTo>
                    <a:pt x="597" y="1461"/>
                  </a:lnTo>
                  <a:lnTo>
                    <a:pt x="646" y="1463"/>
                  </a:lnTo>
                  <a:lnTo>
                    <a:pt x="695" y="1461"/>
                  </a:lnTo>
                  <a:lnTo>
                    <a:pt x="743" y="1455"/>
                  </a:lnTo>
                  <a:lnTo>
                    <a:pt x="787" y="1445"/>
                  </a:lnTo>
                  <a:lnTo>
                    <a:pt x="828" y="1433"/>
                  </a:lnTo>
                  <a:lnTo>
                    <a:pt x="868" y="1417"/>
                  </a:lnTo>
                  <a:lnTo>
                    <a:pt x="903" y="1398"/>
                  </a:lnTo>
                  <a:lnTo>
                    <a:pt x="934" y="1377"/>
                  </a:lnTo>
                  <a:lnTo>
                    <a:pt x="961" y="1354"/>
                  </a:lnTo>
                  <a:lnTo>
                    <a:pt x="1012" y="1354"/>
                  </a:lnTo>
                  <a:lnTo>
                    <a:pt x="1053" y="1356"/>
                  </a:lnTo>
                  <a:lnTo>
                    <a:pt x="1090" y="1361"/>
                  </a:lnTo>
                  <a:lnTo>
                    <a:pt x="1125" y="1371"/>
                  </a:lnTo>
                  <a:lnTo>
                    <a:pt x="1156" y="1385"/>
                  </a:lnTo>
                  <a:lnTo>
                    <a:pt x="1184" y="1401"/>
                  </a:lnTo>
                  <a:lnTo>
                    <a:pt x="1210" y="1421"/>
                  </a:lnTo>
                  <a:lnTo>
                    <a:pt x="1232" y="1444"/>
                  </a:lnTo>
                  <a:lnTo>
                    <a:pt x="1249" y="1471"/>
                  </a:lnTo>
                  <a:lnTo>
                    <a:pt x="1253" y="1471"/>
                  </a:lnTo>
                  <a:lnTo>
                    <a:pt x="1434" y="604"/>
                  </a:lnTo>
                  <a:lnTo>
                    <a:pt x="1958" y="633"/>
                  </a:lnTo>
                  <a:lnTo>
                    <a:pt x="1970" y="626"/>
                  </a:lnTo>
                  <a:lnTo>
                    <a:pt x="1981" y="617"/>
                  </a:lnTo>
                  <a:lnTo>
                    <a:pt x="1994" y="610"/>
                  </a:lnTo>
                  <a:lnTo>
                    <a:pt x="2016" y="595"/>
                  </a:lnTo>
                  <a:lnTo>
                    <a:pt x="2024" y="591"/>
                  </a:lnTo>
                  <a:lnTo>
                    <a:pt x="2030" y="588"/>
                  </a:lnTo>
                  <a:lnTo>
                    <a:pt x="2058" y="576"/>
                  </a:lnTo>
                  <a:lnTo>
                    <a:pt x="2090" y="565"/>
                  </a:lnTo>
                  <a:lnTo>
                    <a:pt x="2097" y="562"/>
                  </a:lnTo>
                  <a:lnTo>
                    <a:pt x="2125" y="494"/>
                  </a:lnTo>
                  <a:lnTo>
                    <a:pt x="2122" y="487"/>
                  </a:lnTo>
                  <a:lnTo>
                    <a:pt x="2105" y="451"/>
                  </a:lnTo>
                  <a:lnTo>
                    <a:pt x="2091" y="420"/>
                  </a:lnTo>
                  <a:lnTo>
                    <a:pt x="2079" y="394"/>
                  </a:lnTo>
                  <a:lnTo>
                    <a:pt x="2069" y="371"/>
                  </a:lnTo>
                  <a:lnTo>
                    <a:pt x="2061" y="352"/>
                  </a:lnTo>
                  <a:lnTo>
                    <a:pt x="2055" y="335"/>
                  </a:lnTo>
                  <a:lnTo>
                    <a:pt x="2051" y="321"/>
                  </a:lnTo>
                  <a:lnTo>
                    <a:pt x="2047" y="311"/>
                  </a:lnTo>
                  <a:lnTo>
                    <a:pt x="2045" y="302"/>
                  </a:lnTo>
                  <a:lnTo>
                    <a:pt x="2044" y="295"/>
                  </a:lnTo>
                  <a:lnTo>
                    <a:pt x="2044" y="290"/>
                  </a:lnTo>
                  <a:lnTo>
                    <a:pt x="2045" y="286"/>
                  </a:lnTo>
                  <a:lnTo>
                    <a:pt x="2050" y="279"/>
                  </a:lnTo>
                  <a:lnTo>
                    <a:pt x="2053" y="276"/>
                  </a:lnTo>
                  <a:lnTo>
                    <a:pt x="2167" y="165"/>
                  </a:lnTo>
                  <a:lnTo>
                    <a:pt x="2175" y="159"/>
                  </a:lnTo>
                  <a:lnTo>
                    <a:pt x="2187" y="156"/>
                  </a:lnTo>
                  <a:lnTo>
                    <a:pt x="2196" y="158"/>
                  </a:lnTo>
                  <a:lnTo>
                    <a:pt x="2209" y="161"/>
                  </a:lnTo>
                  <a:lnTo>
                    <a:pt x="2228" y="167"/>
                  </a:lnTo>
                  <a:lnTo>
                    <a:pt x="2250" y="175"/>
                  </a:lnTo>
                  <a:lnTo>
                    <a:pt x="2277" y="186"/>
                  </a:lnTo>
                  <a:lnTo>
                    <a:pt x="2308" y="198"/>
                  </a:lnTo>
                  <a:lnTo>
                    <a:pt x="2344" y="213"/>
                  </a:lnTo>
                  <a:lnTo>
                    <a:pt x="2385" y="230"/>
                  </a:lnTo>
                  <a:lnTo>
                    <a:pt x="2391" y="232"/>
                  </a:lnTo>
                  <a:lnTo>
                    <a:pt x="2460" y="205"/>
                  </a:lnTo>
                  <a:lnTo>
                    <a:pt x="2463" y="197"/>
                  </a:lnTo>
                  <a:lnTo>
                    <a:pt x="2478" y="159"/>
                  </a:lnTo>
                  <a:lnTo>
                    <a:pt x="2490" y="124"/>
                  </a:lnTo>
                  <a:lnTo>
                    <a:pt x="2502" y="96"/>
                  </a:lnTo>
                  <a:lnTo>
                    <a:pt x="2511" y="73"/>
                  </a:lnTo>
                  <a:lnTo>
                    <a:pt x="2520" y="53"/>
                  </a:lnTo>
                  <a:lnTo>
                    <a:pt x="2527" y="37"/>
                  </a:lnTo>
                  <a:lnTo>
                    <a:pt x="2533" y="24"/>
                  </a:lnTo>
                  <a:lnTo>
                    <a:pt x="2540" y="16"/>
                  </a:lnTo>
                  <a:lnTo>
                    <a:pt x="2544" y="10"/>
                  </a:lnTo>
                  <a:lnTo>
                    <a:pt x="2549" y="4"/>
                  </a:lnTo>
                  <a:lnTo>
                    <a:pt x="2552" y="2"/>
                  </a:lnTo>
                  <a:lnTo>
                    <a:pt x="25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noEditPoints="1"/>
            </p:cNvSpPr>
            <p:nvPr/>
          </p:nvSpPr>
          <p:spPr bwMode="auto">
            <a:xfrm>
              <a:off x="8043863" y="2816225"/>
              <a:ext cx="223838" cy="231775"/>
            </a:xfrm>
            <a:custGeom>
              <a:avLst/>
              <a:gdLst/>
              <a:ahLst/>
              <a:cxnLst>
                <a:cxn ang="0">
                  <a:pos x="140" y="672"/>
                </a:cxn>
                <a:cxn ang="0">
                  <a:pos x="163" y="807"/>
                </a:cxn>
                <a:cxn ang="0">
                  <a:pos x="225" y="922"/>
                </a:cxn>
                <a:cxn ang="0">
                  <a:pos x="322" y="1010"/>
                </a:cxn>
                <a:cxn ang="0">
                  <a:pos x="444" y="1063"/>
                </a:cxn>
                <a:cxn ang="0">
                  <a:pos x="587" y="1068"/>
                </a:cxn>
                <a:cxn ang="0">
                  <a:pos x="720" y="1022"/>
                </a:cxn>
                <a:cxn ang="0">
                  <a:pos x="829" y="932"/>
                </a:cxn>
                <a:cxn ang="0">
                  <a:pos x="901" y="808"/>
                </a:cxn>
                <a:cxn ang="0">
                  <a:pos x="926" y="671"/>
                </a:cxn>
                <a:cxn ang="0">
                  <a:pos x="342" y="598"/>
                </a:cxn>
                <a:cxn ang="0">
                  <a:pos x="534" y="0"/>
                </a:cxn>
                <a:cxn ang="0">
                  <a:pos x="663" y="16"/>
                </a:cxn>
                <a:cxn ang="0">
                  <a:pos x="767" y="61"/>
                </a:cxn>
                <a:cxn ang="0">
                  <a:pos x="850" y="126"/>
                </a:cxn>
                <a:cxn ang="0">
                  <a:pos x="911" y="203"/>
                </a:cxn>
                <a:cxn ang="0">
                  <a:pos x="956" y="283"/>
                </a:cxn>
                <a:cxn ang="0">
                  <a:pos x="994" y="379"/>
                </a:cxn>
                <a:cxn ang="0">
                  <a:pos x="1008" y="433"/>
                </a:cxn>
                <a:cxn ang="0">
                  <a:pos x="1014" y="460"/>
                </a:cxn>
                <a:cxn ang="0">
                  <a:pos x="1023" y="461"/>
                </a:cxn>
                <a:cxn ang="0">
                  <a:pos x="1076" y="461"/>
                </a:cxn>
                <a:cxn ang="0">
                  <a:pos x="1112" y="467"/>
                </a:cxn>
                <a:cxn ang="0">
                  <a:pos x="1126" y="489"/>
                </a:cxn>
                <a:cxn ang="0">
                  <a:pos x="1128" y="513"/>
                </a:cxn>
                <a:cxn ang="0">
                  <a:pos x="1120" y="576"/>
                </a:cxn>
                <a:cxn ang="0">
                  <a:pos x="1092" y="591"/>
                </a:cxn>
                <a:cxn ang="0">
                  <a:pos x="1048" y="596"/>
                </a:cxn>
                <a:cxn ang="0">
                  <a:pos x="1014" y="637"/>
                </a:cxn>
                <a:cxn ang="0">
                  <a:pos x="1004" y="773"/>
                </a:cxn>
                <a:cxn ang="0">
                  <a:pos x="948" y="918"/>
                </a:cxn>
                <a:cxn ang="0">
                  <a:pos x="854" y="1035"/>
                </a:cxn>
                <a:cxn ang="0">
                  <a:pos x="729" y="1118"/>
                </a:cxn>
                <a:cxn ang="0">
                  <a:pos x="584" y="1159"/>
                </a:cxn>
                <a:cxn ang="0">
                  <a:pos x="428" y="1151"/>
                </a:cxn>
                <a:cxn ang="0">
                  <a:pos x="286" y="1094"/>
                </a:cxn>
                <a:cxn ang="0">
                  <a:pos x="172" y="998"/>
                </a:cxn>
                <a:cxn ang="0">
                  <a:pos x="92" y="871"/>
                </a:cxn>
                <a:cxn ang="0">
                  <a:pos x="54" y="722"/>
                </a:cxn>
                <a:cxn ang="0">
                  <a:pos x="56" y="597"/>
                </a:cxn>
                <a:cxn ang="0">
                  <a:pos x="2" y="583"/>
                </a:cxn>
                <a:cxn ang="0">
                  <a:pos x="0" y="519"/>
                </a:cxn>
                <a:cxn ang="0">
                  <a:pos x="11" y="419"/>
                </a:cxn>
                <a:cxn ang="0">
                  <a:pos x="45" y="301"/>
                </a:cxn>
                <a:cxn ang="0">
                  <a:pos x="158" y="206"/>
                </a:cxn>
                <a:cxn ang="0">
                  <a:pos x="313" y="153"/>
                </a:cxn>
                <a:cxn ang="0">
                  <a:pos x="473" y="138"/>
                </a:cxn>
                <a:cxn ang="0">
                  <a:pos x="597" y="160"/>
                </a:cxn>
                <a:cxn ang="0">
                  <a:pos x="713" y="208"/>
                </a:cxn>
                <a:cxn ang="0">
                  <a:pos x="816" y="266"/>
                </a:cxn>
                <a:cxn ang="0">
                  <a:pos x="730" y="178"/>
                </a:cxn>
                <a:cxn ang="0">
                  <a:pos x="618" y="119"/>
                </a:cxn>
                <a:cxn ang="0">
                  <a:pos x="473" y="94"/>
                </a:cxn>
                <a:cxn ang="0">
                  <a:pos x="295" y="112"/>
                </a:cxn>
                <a:cxn ang="0">
                  <a:pos x="122" y="175"/>
                </a:cxn>
                <a:cxn ang="0">
                  <a:pos x="210" y="96"/>
                </a:cxn>
                <a:cxn ang="0">
                  <a:pos x="331" y="36"/>
                </a:cxn>
                <a:cxn ang="0">
                  <a:pos x="486" y="3"/>
                </a:cxn>
              </a:cxnLst>
              <a:rect l="0" t="0" r="r" b="b"/>
              <a:pathLst>
                <a:path w="1128" h="1162">
                  <a:moveTo>
                    <a:pt x="146" y="597"/>
                  </a:moveTo>
                  <a:lnTo>
                    <a:pt x="142" y="625"/>
                  </a:lnTo>
                  <a:lnTo>
                    <a:pt x="140" y="672"/>
                  </a:lnTo>
                  <a:lnTo>
                    <a:pt x="143" y="718"/>
                  </a:lnTo>
                  <a:lnTo>
                    <a:pt x="150" y="764"/>
                  </a:lnTo>
                  <a:lnTo>
                    <a:pt x="163" y="807"/>
                  </a:lnTo>
                  <a:lnTo>
                    <a:pt x="179" y="848"/>
                  </a:lnTo>
                  <a:lnTo>
                    <a:pt x="201" y="886"/>
                  </a:lnTo>
                  <a:lnTo>
                    <a:pt x="225" y="922"/>
                  </a:lnTo>
                  <a:lnTo>
                    <a:pt x="255" y="956"/>
                  </a:lnTo>
                  <a:lnTo>
                    <a:pt x="287" y="985"/>
                  </a:lnTo>
                  <a:lnTo>
                    <a:pt x="322" y="1010"/>
                  </a:lnTo>
                  <a:lnTo>
                    <a:pt x="361" y="1032"/>
                  </a:lnTo>
                  <a:lnTo>
                    <a:pt x="401" y="1050"/>
                  </a:lnTo>
                  <a:lnTo>
                    <a:pt x="444" y="1063"/>
                  </a:lnTo>
                  <a:lnTo>
                    <a:pt x="489" y="1070"/>
                  </a:lnTo>
                  <a:lnTo>
                    <a:pt x="539" y="1072"/>
                  </a:lnTo>
                  <a:lnTo>
                    <a:pt x="587" y="1068"/>
                  </a:lnTo>
                  <a:lnTo>
                    <a:pt x="633" y="1059"/>
                  </a:lnTo>
                  <a:lnTo>
                    <a:pt x="678" y="1043"/>
                  </a:lnTo>
                  <a:lnTo>
                    <a:pt x="720" y="1022"/>
                  </a:lnTo>
                  <a:lnTo>
                    <a:pt x="760" y="997"/>
                  </a:lnTo>
                  <a:lnTo>
                    <a:pt x="796" y="966"/>
                  </a:lnTo>
                  <a:lnTo>
                    <a:pt x="829" y="932"/>
                  </a:lnTo>
                  <a:lnTo>
                    <a:pt x="857" y="894"/>
                  </a:lnTo>
                  <a:lnTo>
                    <a:pt x="882" y="853"/>
                  </a:lnTo>
                  <a:lnTo>
                    <a:pt x="901" y="808"/>
                  </a:lnTo>
                  <a:lnTo>
                    <a:pt x="916" y="760"/>
                  </a:lnTo>
                  <a:lnTo>
                    <a:pt x="924" y="710"/>
                  </a:lnTo>
                  <a:lnTo>
                    <a:pt x="926" y="671"/>
                  </a:lnTo>
                  <a:lnTo>
                    <a:pt x="925" y="634"/>
                  </a:lnTo>
                  <a:lnTo>
                    <a:pt x="920" y="598"/>
                  </a:lnTo>
                  <a:lnTo>
                    <a:pt x="342" y="598"/>
                  </a:lnTo>
                  <a:lnTo>
                    <a:pt x="270" y="597"/>
                  </a:lnTo>
                  <a:lnTo>
                    <a:pt x="146" y="597"/>
                  </a:lnTo>
                  <a:close/>
                  <a:moveTo>
                    <a:pt x="534" y="0"/>
                  </a:moveTo>
                  <a:lnTo>
                    <a:pt x="580" y="2"/>
                  </a:lnTo>
                  <a:lnTo>
                    <a:pt x="623" y="7"/>
                  </a:lnTo>
                  <a:lnTo>
                    <a:pt x="663" y="16"/>
                  </a:lnTo>
                  <a:lnTo>
                    <a:pt x="701" y="29"/>
                  </a:lnTo>
                  <a:lnTo>
                    <a:pt x="735" y="44"/>
                  </a:lnTo>
                  <a:lnTo>
                    <a:pt x="767" y="61"/>
                  </a:lnTo>
                  <a:lnTo>
                    <a:pt x="797" y="81"/>
                  </a:lnTo>
                  <a:lnTo>
                    <a:pt x="824" y="102"/>
                  </a:lnTo>
                  <a:lnTo>
                    <a:pt x="850" y="126"/>
                  </a:lnTo>
                  <a:lnTo>
                    <a:pt x="872" y="151"/>
                  </a:lnTo>
                  <a:lnTo>
                    <a:pt x="893" y="177"/>
                  </a:lnTo>
                  <a:lnTo>
                    <a:pt x="911" y="203"/>
                  </a:lnTo>
                  <a:lnTo>
                    <a:pt x="928" y="229"/>
                  </a:lnTo>
                  <a:lnTo>
                    <a:pt x="943" y="257"/>
                  </a:lnTo>
                  <a:lnTo>
                    <a:pt x="956" y="283"/>
                  </a:lnTo>
                  <a:lnTo>
                    <a:pt x="968" y="309"/>
                  </a:lnTo>
                  <a:lnTo>
                    <a:pt x="987" y="357"/>
                  </a:lnTo>
                  <a:lnTo>
                    <a:pt x="994" y="379"/>
                  </a:lnTo>
                  <a:lnTo>
                    <a:pt x="999" y="399"/>
                  </a:lnTo>
                  <a:lnTo>
                    <a:pt x="1005" y="417"/>
                  </a:lnTo>
                  <a:lnTo>
                    <a:pt x="1008" y="433"/>
                  </a:lnTo>
                  <a:lnTo>
                    <a:pt x="1011" y="446"/>
                  </a:lnTo>
                  <a:lnTo>
                    <a:pt x="1013" y="455"/>
                  </a:lnTo>
                  <a:lnTo>
                    <a:pt x="1014" y="460"/>
                  </a:lnTo>
                  <a:lnTo>
                    <a:pt x="1014" y="462"/>
                  </a:lnTo>
                  <a:lnTo>
                    <a:pt x="1016" y="462"/>
                  </a:lnTo>
                  <a:lnTo>
                    <a:pt x="1023" y="461"/>
                  </a:lnTo>
                  <a:lnTo>
                    <a:pt x="1034" y="460"/>
                  </a:lnTo>
                  <a:lnTo>
                    <a:pt x="1061" y="460"/>
                  </a:lnTo>
                  <a:lnTo>
                    <a:pt x="1076" y="461"/>
                  </a:lnTo>
                  <a:lnTo>
                    <a:pt x="1086" y="462"/>
                  </a:lnTo>
                  <a:lnTo>
                    <a:pt x="1105" y="464"/>
                  </a:lnTo>
                  <a:lnTo>
                    <a:pt x="1112" y="467"/>
                  </a:lnTo>
                  <a:lnTo>
                    <a:pt x="1119" y="471"/>
                  </a:lnTo>
                  <a:lnTo>
                    <a:pt x="1124" y="478"/>
                  </a:lnTo>
                  <a:lnTo>
                    <a:pt x="1126" y="489"/>
                  </a:lnTo>
                  <a:lnTo>
                    <a:pt x="1127" y="502"/>
                  </a:lnTo>
                  <a:lnTo>
                    <a:pt x="1127" y="508"/>
                  </a:lnTo>
                  <a:lnTo>
                    <a:pt x="1128" y="513"/>
                  </a:lnTo>
                  <a:lnTo>
                    <a:pt x="1128" y="550"/>
                  </a:lnTo>
                  <a:lnTo>
                    <a:pt x="1125" y="565"/>
                  </a:lnTo>
                  <a:lnTo>
                    <a:pt x="1120" y="576"/>
                  </a:lnTo>
                  <a:lnTo>
                    <a:pt x="1112" y="583"/>
                  </a:lnTo>
                  <a:lnTo>
                    <a:pt x="1103" y="588"/>
                  </a:lnTo>
                  <a:lnTo>
                    <a:pt x="1092" y="591"/>
                  </a:lnTo>
                  <a:lnTo>
                    <a:pt x="1079" y="594"/>
                  </a:lnTo>
                  <a:lnTo>
                    <a:pt x="1064" y="596"/>
                  </a:lnTo>
                  <a:lnTo>
                    <a:pt x="1048" y="596"/>
                  </a:lnTo>
                  <a:lnTo>
                    <a:pt x="1031" y="597"/>
                  </a:lnTo>
                  <a:lnTo>
                    <a:pt x="1010" y="597"/>
                  </a:lnTo>
                  <a:lnTo>
                    <a:pt x="1014" y="637"/>
                  </a:lnTo>
                  <a:lnTo>
                    <a:pt x="1015" y="677"/>
                  </a:lnTo>
                  <a:lnTo>
                    <a:pt x="1012" y="719"/>
                  </a:lnTo>
                  <a:lnTo>
                    <a:pt x="1004" y="773"/>
                  </a:lnTo>
                  <a:lnTo>
                    <a:pt x="990" y="823"/>
                  </a:lnTo>
                  <a:lnTo>
                    <a:pt x="971" y="872"/>
                  </a:lnTo>
                  <a:lnTo>
                    <a:pt x="948" y="918"/>
                  </a:lnTo>
                  <a:lnTo>
                    <a:pt x="921" y="960"/>
                  </a:lnTo>
                  <a:lnTo>
                    <a:pt x="888" y="1000"/>
                  </a:lnTo>
                  <a:lnTo>
                    <a:pt x="854" y="1035"/>
                  </a:lnTo>
                  <a:lnTo>
                    <a:pt x="815" y="1067"/>
                  </a:lnTo>
                  <a:lnTo>
                    <a:pt x="773" y="1094"/>
                  </a:lnTo>
                  <a:lnTo>
                    <a:pt x="729" y="1118"/>
                  </a:lnTo>
                  <a:lnTo>
                    <a:pt x="683" y="1136"/>
                  </a:lnTo>
                  <a:lnTo>
                    <a:pt x="634" y="1151"/>
                  </a:lnTo>
                  <a:lnTo>
                    <a:pt x="584" y="1159"/>
                  </a:lnTo>
                  <a:lnTo>
                    <a:pt x="532" y="1162"/>
                  </a:lnTo>
                  <a:lnTo>
                    <a:pt x="480" y="1159"/>
                  </a:lnTo>
                  <a:lnTo>
                    <a:pt x="428" y="1151"/>
                  </a:lnTo>
                  <a:lnTo>
                    <a:pt x="378" y="1137"/>
                  </a:lnTo>
                  <a:lnTo>
                    <a:pt x="331" y="1118"/>
                  </a:lnTo>
                  <a:lnTo>
                    <a:pt x="286" y="1094"/>
                  </a:lnTo>
                  <a:lnTo>
                    <a:pt x="245" y="1066"/>
                  </a:lnTo>
                  <a:lnTo>
                    <a:pt x="207" y="1033"/>
                  </a:lnTo>
                  <a:lnTo>
                    <a:pt x="172" y="998"/>
                  </a:lnTo>
                  <a:lnTo>
                    <a:pt x="142" y="958"/>
                  </a:lnTo>
                  <a:lnTo>
                    <a:pt x="114" y="916"/>
                  </a:lnTo>
                  <a:lnTo>
                    <a:pt x="92" y="871"/>
                  </a:lnTo>
                  <a:lnTo>
                    <a:pt x="75" y="823"/>
                  </a:lnTo>
                  <a:lnTo>
                    <a:pt x="61" y="773"/>
                  </a:lnTo>
                  <a:lnTo>
                    <a:pt x="54" y="722"/>
                  </a:lnTo>
                  <a:lnTo>
                    <a:pt x="51" y="669"/>
                  </a:lnTo>
                  <a:lnTo>
                    <a:pt x="54" y="616"/>
                  </a:lnTo>
                  <a:lnTo>
                    <a:pt x="56" y="597"/>
                  </a:lnTo>
                  <a:lnTo>
                    <a:pt x="3" y="597"/>
                  </a:lnTo>
                  <a:lnTo>
                    <a:pt x="3" y="594"/>
                  </a:lnTo>
                  <a:lnTo>
                    <a:pt x="2" y="583"/>
                  </a:lnTo>
                  <a:lnTo>
                    <a:pt x="1" y="566"/>
                  </a:lnTo>
                  <a:lnTo>
                    <a:pt x="0" y="545"/>
                  </a:lnTo>
                  <a:lnTo>
                    <a:pt x="0" y="519"/>
                  </a:lnTo>
                  <a:lnTo>
                    <a:pt x="2" y="489"/>
                  </a:lnTo>
                  <a:lnTo>
                    <a:pt x="5" y="455"/>
                  </a:lnTo>
                  <a:lnTo>
                    <a:pt x="11" y="419"/>
                  </a:lnTo>
                  <a:lnTo>
                    <a:pt x="19" y="380"/>
                  </a:lnTo>
                  <a:lnTo>
                    <a:pt x="31" y="341"/>
                  </a:lnTo>
                  <a:lnTo>
                    <a:pt x="45" y="301"/>
                  </a:lnTo>
                  <a:lnTo>
                    <a:pt x="64" y="260"/>
                  </a:lnTo>
                  <a:lnTo>
                    <a:pt x="109" y="231"/>
                  </a:lnTo>
                  <a:lnTo>
                    <a:pt x="158" y="206"/>
                  </a:lnTo>
                  <a:lnTo>
                    <a:pt x="209" y="184"/>
                  </a:lnTo>
                  <a:lnTo>
                    <a:pt x="261" y="166"/>
                  </a:lnTo>
                  <a:lnTo>
                    <a:pt x="313" y="153"/>
                  </a:lnTo>
                  <a:lnTo>
                    <a:pt x="367" y="143"/>
                  </a:lnTo>
                  <a:lnTo>
                    <a:pt x="420" y="139"/>
                  </a:lnTo>
                  <a:lnTo>
                    <a:pt x="473" y="138"/>
                  </a:lnTo>
                  <a:lnTo>
                    <a:pt x="524" y="143"/>
                  </a:lnTo>
                  <a:lnTo>
                    <a:pt x="559" y="150"/>
                  </a:lnTo>
                  <a:lnTo>
                    <a:pt x="597" y="160"/>
                  </a:lnTo>
                  <a:lnTo>
                    <a:pt x="636" y="175"/>
                  </a:lnTo>
                  <a:lnTo>
                    <a:pt x="676" y="195"/>
                  </a:lnTo>
                  <a:lnTo>
                    <a:pt x="713" y="208"/>
                  </a:lnTo>
                  <a:lnTo>
                    <a:pt x="749" y="225"/>
                  </a:lnTo>
                  <a:lnTo>
                    <a:pt x="784" y="244"/>
                  </a:lnTo>
                  <a:lnTo>
                    <a:pt x="816" y="266"/>
                  </a:lnTo>
                  <a:lnTo>
                    <a:pt x="791" y="233"/>
                  </a:lnTo>
                  <a:lnTo>
                    <a:pt x="762" y="204"/>
                  </a:lnTo>
                  <a:lnTo>
                    <a:pt x="730" y="178"/>
                  </a:lnTo>
                  <a:lnTo>
                    <a:pt x="696" y="155"/>
                  </a:lnTo>
                  <a:lnTo>
                    <a:pt x="659" y="135"/>
                  </a:lnTo>
                  <a:lnTo>
                    <a:pt x="618" y="119"/>
                  </a:lnTo>
                  <a:lnTo>
                    <a:pt x="575" y="108"/>
                  </a:lnTo>
                  <a:lnTo>
                    <a:pt x="530" y="99"/>
                  </a:lnTo>
                  <a:lnTo>
                    <a:pt x="473" y="94"/>
                  </a:lnTo>
                  <a:lnTo>
                    <a:pt x="414" y="95"/>
                  </a:lnTo>
                  <a:lnTo>
                    <a:pt x="354" y="101"/>
                  </a:lnTo>
                  <a:lnTo>
                    <a:pt x="295" y="112"/>
                  </a:lnTo>
                  <a:lnTo>
                    <a:pt x="236" y="129"/>
                  </a:lnTo>
                  <a:lnTo>
                    <a:pt x="177" y="150"/>
                  </a:lnTo>
                  <a:lnTo>
                    <a:pt x="122" y="175"/>
                  </a:lnTo>
                  <a:lnTo>
                    <a:pt x="147" y="147"/>
                  </a:lnTo>
                  <a:lnTo>
                    <a:pt x="176" y="121"/>
                  </a:lnTo>
                  <a:lnTo>
                    <a:pt x="210" y="96"/>
                  </a:lnTo>
                  <a:lnTo>
                    <a:pt x="246" y="74"/>
                  </a:lnTo>
                  <a:lnTo>
                    <a:pt x="286" y="54"/>
                  </a:lnTo>
                  <a:lnTo>
                    <a:pt x="331" y="36"/>
                  </a:lnTo>
                  <a:lnTo>
                    <a:pt x="380" y="21"/>
                  </a:lnTo>
                  <a:lnTo>
                    <a:pt x="434" y="10"/>
                  </a:lnTo>
                  <a:lnTo>
                    <a:pt x="486" y="3"/>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 name="Freeform 797"/>
          <p:cNvSpPr>
            <a:spLocks noEditPoints="1"/>
          </p:cNvSpPr>
          <p:nvPr/>
        </p:nvSpPr>
        <p:spPr bwMode="auto">
          <a:xfrm>
            <a:off x="4703920" y="864625"/>
            <a:ext cx="355240" cy="206082"/>
          </a:xfrm>
          <a:custGeom>
            <a:avLst/>
            <a:gdLst/>
            <a:ahLst/>
            <a:cxnLst>
              <a:cxn ang="0">
                <a:pos x="266" y="142"/>
              </a:cxn>
              <a:cxn ang="0">
                <a:pos x="0" y="102"/>
              </a:cxn>
              <a:cxn ang="0">
                <a:pos x="98" y="106"/>
              </a:cxn>
              <a:cxn ang="0">
                <a:pos x="0" y="112"/>
              </a:cxn>
              <a:cxn ang="0">
                <a:pos x="213" y="85"/>
              </a:cxn>
              <a:cxn ang="0">
                <a:pos x="213" y="105"/>
              </a:cxn>
              <a:cxn ang="0">
                <a:pos x="209" y="126"/>
              </a:cxn>
              <a:cxn ang="0">
                <a:pos x="145" y="115"/>
              </a:cxn>
              <a:cxn ang="0">
                <a:pos x="142" y="86"/>
              </a:cxn>
              <a:cxn ang="0">
                <a:pos x="98" y="67"/>
              </a:cxn>
              <a:cxn ang="0">
                <a:pos x="99" y="96"/>
              </a:cxn>
              <a:cxn ang="0">
                <a:pos x="47" y="99"/>
              </a:cxn>
              <a:cxn ang="0">
                <a:pos x="44" y="70"/>
              </a:cxn>
              <a:cxn ang="0">
                <a:pos x="155" y="63"/>
              </a:cxn>
              <a:cxn ang="0">
                <a:pos x="178" y="70"/>
              </a:cxn>
              <a:cxn ang="0">
                <a:pos x="201" y="63"/>
              </a:cxn>
              <a:cxn ang="0">
                <a:pos x="229" y="82"/>
              </a:cxn>
              <a:cxn ang="0">
                <a:pos x="246" y="116"/>
              </a:cxn>
              <a:cxn ang="0">
                <a:pos x="242" y="126"/>
              </a:cxn>
              <a:cxn ang="0">
                <a:pos x="216" y="106"/>
              </a:cxn>
              <a:cxn ang="0">
                <a:pos x="216" y="83"/>
              </a:cxn>
              <a:cxn ang="0">
                <a:pos x="141" y="83"/>
              </a:cxn>
              <a:cxn ang="0">
                <a:pos x="141" y="115"/>
              </a:cxn>
              <a:cxn ang="0">
                <a:pos x="118" y="126"/>
              </a:cxn>
              <a:cxn ang="0">
                <a:pos x="114" y="118"/>
              </a:cxn>
              <a:cxn ang="0">
                <a:pos x="102" y="122"/>
              </a:cxn>
              <a:cxn ang="0">
                <a:pos x="98" y="124"/>
              </a:cxn>
              <a:cxn ang="0">
                <a:pos x="101" y="112"/>
              </a:cxn>
              <a:cxn ang="0">
                <a:pos x="114" y="105"/>
              </a:cxn>
              <a:cxn ang="0">
                <a:pos x="127" y="86"/>
              </a:cxn>
              <a:cxn ang="0">
                <a:pos x="141" y="67"/>
              </a:cxn>
              <a:cxn ang="0">
                <a:pos x="57" y="50"/>
              </a:cxn>
              <a:cxn ang="0">
                <a:pos x="88" y="50"/>
              </a:cxn>
              <a:cxn ang="0">
                <a:pos x="102" y="53"/>
              </a:cxn>
              <a:cxn ang="0">
                <a:pos x="115" y="70"/>
              </a:cxn>
              <a:cxn ang="0">
                <a:pos x="122" y="83"/>
              </a:cxn>
              <a:cxn ang="0">
                <a:pos x="118" y="93"/>
              </a:cxn>
              <a:cxn ang="0">
                <a:pos x="102" y="99"/>
              </a:cxn>
              <a:cxn ang="0">
                <a:pos x="104" y="70"/>
              </a:cxn>
              <a:cxn ang="0">
                <a:pos x="98" y="65"/>
              </a:cxn>
              <a:cxn ang="0">
                <a:pos x="42" y="69"/>
              </a:cxn>
              <a:cxn ang="0">
                <a:pos x="43" y="98"/>
              </a:cxn>
              <a:cxn ang="0">
                <a:pos x="20" y="96"/>
              </a:cxn>
              <a:cxn ang="0">
                <a:pos x="26" y="80"/>
              </a:cxn>
              <a:cxn ang="0">
                <a:pos x="49" y="52"/>
              </a:cxn>
              <a:cxn ang="0">
                <a:pos x="78" y="1"/>
              </a:cxn>
              <a:cxn ang="0">
                <a:pos x="92" y="16"/>
              </a:cxn>
              <a:cxn ang="0">
                <a:pos x="85" y="44"/>
              </a:cxn>
              <a:cxn ang="0">
                <a:pos x="60" y="46"/>
              </a:cxn>
              <a:cxn ang="0">
                <a:pos x="53" y="16"/>
              </a:cxn>
              <a:cxn ang="0">
                <a:pos x="66" y="1"/>
              </a:cxn>
              <a:cxn ang="0">
                <a:pos x="197" y="7"/>
              </a:cxn>
              <a:cxn ang="0">
                <a:pos x="201" y="42"/>
              </a:cxn>
              <a:cxn ang="0">
                <a:pos x="180" y="63"/>
              </a:cxn>
              <a:cxn ang="0">
                <a:pos x="157" y="42"/>
              </a:cxn>
              <a:cxn ang="0">
                <a:pos x="160" y="7"/>
              </a:cxn>
            </a:cxnLst>
            <a:rect l="0" t="0" r="r" b="b"/>
            <a:pathLst>
              <a:path w="266" h="142">
                <a:moveTo>
                  <a:pt x="82" y="129"/>
                </a:moveTo>
                <a:lnTo>
                  <a:pt x="266" y="129"/>
                </a:lnTo>
                <a:lnTo>
                  <a:pt x="266" y="142"/>
                </a:lnTo>
                <a:lnTo>
                  <a:pt x="82" y="142"/>
                </a:lnTo>
                <a:lnTo>
                  <a:pt x="82" y="129"/>
                </a:lnTo>
                <a:close/>
                <a:moveTo>
                  <a:pt x="0" y="102"/>
                </a:moveTo>
                <a:lnTo>
                  <a:pt x="105" y="102"/>
                </a:lnTo>
                <a:lnTo>
                  <a:pt x="102" y="105"/>
                </a:lnTo>
                <a:lnTo>
                  <a:pt x="98" y="106"/>
                </a:lnTo>
                <a:lnTo>
                  <a:pt x="95" y="109"/>
                </a:lnTo>
                <a:lnTo>
                  <a:pt x="93" y="112"/>
                </a:lnTo>
                <a:lnTo>
                  <a:pt x="0" y="112"/>
                </a:lnTo>
                <a:lnTo>
                  <a:pt x="0" y="102"/>
                </a:lnTo>
                <a:close/>
                <a:moveTo>
                  <a:pt x="144" y="85"/>
                </a:moveTo>
                <a:lnTo>
                  <a:pt x="213" y="85"/>
                </a:lnTo>
                <a:lnTo>
                  <a:pt x="214" y="86"/>
                </a:lnTo>
                <a:lnTo>
                  <a:pt x="214" y="95"/>
                </a:lnTo>
                <a:lnTo>
                  <a:pt x="213" y="105"/>
                </a:lnTo>
                <a:lnTo>
                  <a:pt x="212" y="122"/>
                </a:lnTo>
                <a:lnTo>
                  <a:pt x="212" y="124"/>
                </a:lnTo>
                <a:lnTo>
                  <a:pt x="209" y="126"/>
                </a:lnTo>
                <a:lnTo>
                  <a:pt x="148" y="126"/>
                </a:lnTo>
                <a:lnTo>
                  <a:pt x="145" y="124"/>
                </a:lnTo>
                <a:lnTo>
                  <a:pt x="145" y="115"/>
                </a:lnTo>
                <a:lnTo>
                  <a:pt x="144" y="105"/>
                </a:lnTo>
                <a:lnTo>
                  <a:pt x="142" y="88"/>
                </a:lnTo>
                <a:lnTo>
                  <a:pt x="142" y="86"/>
                </a:lnTo>
                <a:lnTo>
                  <a:pt x="144" y="85"/>
                </a:lnTo>
                <a:close/>
                <a:moveTo>
                  <a:pt x="46" y="67"/>
                </a:moveTo>
                <a:lnTo>
                  <a:pt x="98" y="67"/>
                </a:lnTo>
                <a:lnTo>
                  <a:pt x="101" y="70"/>
                </a:lnTo>
                <a:lnTo>
                  <a:pt x="101" y="82"/>
                </a:lnTo>
                <a:lnTo>
                  <a:pt x="99" y="96"/>
                </a:lnTo>
                <a:lnTo>
                  <a:pt x="99" y="98"/>
                </a:lnTo>
                <a:lnTo>
                  <a:pt x="98" y="99"/>
                </a:lnTo>
                <a:lnTo>
                  <a:pt x="47" y="99"/>
                </a:lnTo>
                <a:lnTo>
                  <a:pt x="46" y="98"/>
                </a:lnTo>
                <a:lnTo>
                  <a:pt x="46" y="85"/>
                </a:lnTo>
                <a:lnTo>
                  <a:pt x="44" y="70"/>
                </a:lnTo>
                <a:lnTo>
                  <a:pt x="44" y="69"/>
                </a:lnTo>
                <a:lnTo>
                  <a:pt x="46" y="67"/>
                </a:lnTo>
                <a:close/>
                <a:moveTo>
                  <a:pt x="155" y="63"/>
                </a:moveTo>
                <a:lnTo>
                  <a:pt x="160" y="63"/>
                </a:lnTo>
                <a:lnTo>
                  <a:pt x="168" y="69"/>
                </a:lnTo>
                <a:lnTo>
                  <a:pt x="178" y="70"/>
                </a:lnTo>
                <a:lnTo>
                  <a:pt x="188" y="69"/>
                </a:lnTo>
                <a:lnTo>
                  <a:pt x="197" y="63"/>
                </a:lnTo>
                <a:lnTo>
                  <a:pt x="201" y="63"/>
                </a:lnTo>
                <a:lnTo>
                  <a:pt x="213" y="66"/>
                </a:lnTo>
                <a:lnTo>
                  <a:pt x="222" y="73"/>
                </a:lnTo>
                <a:lnTo>
                  <a:pt x="229" y="82"/>
                </a:lnTo>
                <a:lnTo>
                  <a:pt x="239" y="102"/>
                </a:lnTo>
                <a:lnTo>
                  <a:pt x="245" y="112"/>
                </a:lnTo>
                <a:lnTo>
                  <a:pt x="246" y="116"/>
                </a:lnTo>
                <a:lnTo>
                  <a:pt x="246" y="122"/>
                </a:lnTo>
                <a:lnTo>
                  <a:pt x="245" y="125"/>
                </a:lnTo>
                <a:lnTo>
                  <a:pt x="242" y="126"/>
                </a:lnTo>
                <a:lnTo>
                  <a:pt x="214" y="126"/>
                </a:lnTo>
                <a:lnTo>
                  <a:pt x="216" y="125"/>
                </a:lnTo>
                <a:lnTo>
                  <a:pt x="216" y="106"/>
                </a:lnTo>
                <a:lnTo>
                  <a:pt x="217" y="96"/>
                </a:lnTo>
                <a:lnTo>
                  <a:pt x="217" y="86"/>
                </a:lnTo>
                <a:lnTo>
                  <a:pt x="216" y="83"/>
                </a:lnTo>
                <a:lnTo>
                  <a:pt x="210" y="80"/>
                </a:lnTo>
                <a:lnTo>
                  <a:pt x="147" y="80"/>
                </a:lnTo>
                <a:lnTo>
                  <a:pt x="141" y="83"/>
                </a:lnTo>
                <a:lnTo>
                  <a:pt x="138" y="89"/>
                </a:lnTo>
                <a:lnTo>
                  <a:pt x="140" y="105"/>
                </a:lnTo>
                <a:lnTo>
                  <a:pt x="141" y="115"/>
                </a:lnTo>
                <a:lnTo>
                  <a:pt x="141" y="125"/>
                </a:lnTo>
                <a:lnTo>
                  <a:pt x="142" y="126"/>
                </a:lnTo>
                <a:lnTo>
                  <a:pt x="118" y="126"/>
                </a:lnTo>
                <a:lnTo>
                  <a:pt x="118" y="122"/>
                </a:lnTo>
                <a:lnTo>
                  <a:pt x="116" y="119"/>
                </a:lnTo>
                <a:lnTo>
                  <a:pt x="114" y="118"/>
                </a:lnTo>
                <a:lnTo>
                  <a:pt x="106" y="118"/>
                </a:lnTo>
                <a:lnTo>
                  <a:pt x="104" y="119"/>
                </a:lnTo>
                <a:lnTo>
                  <a:pt x="102" y="122"/>
                </a:lnTo>
                <a:lnTo>
                  <a:pt x="102" y="126"/>
                </a:lnTo>
                <a:lnTo>
                  <a:pt x="101" y="126"/>
                </a:lnTo>
                <a:lnTo>
                  <a:pt x="98" y="124"/>
                </a:lnTo>
                <a:lnTo>
                  <a:pt x="98" y="119"/>
                </a:lnTo>
                <a:lnTo>
                  <a:pt x="99" y="115"/>
                </a:lnTo>
                <a:lnTo>
                  <a:pt x="101" y="112"/>
                </a:lnTo>
                <a:lnTo>
                  <a:pt x="104" y="109"/>
                </a:lnTo>
                <a:lnTo>
                  <a:pt x="108" y="108"/>
                </a:lnTo>
                <a:lnTo>
                  <a:pt x="114" y="105"/>
                </a:lnTo>
                <a:lnTo>
                  <a:pt x="118" y="102"/>
                </a:lnTo>
                <a:lnTo>
                  <a:pt x="121" y="98"/>
                </a:lnTo>
                <a:lnTo>
                  <a:pt x="127" y="86"/>
                </a:lnTo>
                <a:lnTo>
                  <a:pt x="128" y="82"/>
                </a:lnTo>
                <a:lnTo>
                  <a:pt x="131" y="79"/>
                </a:lnTo>
                <a:lnTo>
                  <a:pt x="141" y="67"/>
                </a:lnTo>
                <a:lnTo>
                  <a:pt x="155" y="63"/>
                </a:lnTo>
                <a:close/>
                <a:moveTo>
                  <a:pt x="55" y="50"/>
                </a:moveTo>
                <a:lnTo>
                  <a:pt x="57" y="50"/>
                </a:lnTo>
                <a:lnTo>
                  <a:pt x="68" y="56"/>
                </a:lnTo>
                <a:lnTo>
                  <a:pt x="78" y="56"/>
                </a:lnTo>
                <a:lnTo>
                  <a:pt x="88" y="50"/>
                </a:lnTo>
                <a:lnTo>
                  <a:pt x="92" y="50"/>
                </a:lnTo>
                <a:lnTo>
                  <a:pt x="96" y="52"/>
                </a:lnTo>
                <a:lnTo>
                  <a:pt x="102" y="53"/>
                </a:lnTo>
                <a:lnTo>
                  <a:pt x="106" y="56"/>
                </a:lnTo>
                <a:lnTo>
                  <a:pt x="112" y="65"/>
                </a:lnTo>
                <a:lnTo>
                  <a:pt x="115" y="70"/>
                </a:lnTo>
                <a:lnTo>
                  <a:pt x="118" y="75"/>
                </a:lnTo>
                <a:lnTo>
                  <a:pt x="119" y="79"/>
                </a:lnTo>
                <a:lnTo>
                  <a:pt x="122" y="83"/>
                </a:lnTo>
                <a:lnTo>
                  <a:pt x="122" y="85"/>
                </a:lnTo>
                <a:lnTo>
                  <a:pt x="121" y="85"/>
                </a:lnTo>
                <a:lnTo>
                  <a:pt x="118" y="93"/>
                </a:lnTo>
                <a:lnTo>
                  <a:pt x="115" y="96"/>
                </a:lnTo>
                <a:lnTo>
                  <a:pt x="111" y="99"/>
                </a:lnTo>
                <a:lnTo>
                  <a:pt x="102" y="99"/>
                </a:lnTo>
                <a:lnTo>
                  <a:pt x="102" y="96"/>
                </a:lnTo>
                <a:lnTo>
                  <a:pt x="104" y="82"/>
                </a:lnTo>
                <a:lnTo>
                  <a:pt x="104" y="70"/>
                </a:lnTo>
                <a:lnTo>
                  <a:pt x="102" y="67"/>
                </a:lnTo>
                <a:lnTo>
                  <a:pt x="101" y="66"/>
                </a:lnTo>
                <a:lnTo>
                  <a:pt x="98" y="65"/>
                </a:lnTo>
                <a:lnTo>
                  <a:pt x="46" y="65"/>
                </a:lnTo>
                <a:lnTo>
                  <a:pt x="43" y="66"/>
                </a:lnTo>
                <a:lnTo>
                  <a:pt x="42" y="69"/>
                </a:lnTo>
                <a:lnTo>
                  <a:pt x="42" y="70"/>
                </a:lnTo>
                <a:lnTo>
                  <a:pt x="43" y="85"/>
                </a:lnTo>
                <a:lnTo>
                  <a:pt x="43" y="98"/>
                </a:lnTo>
                <a:lnTo>
                  <a:pt x="44" y="99"/>
                </a:lnTo>
                <a:lnTo>
                  <a:pt x="23" y="99"/>
                </a:lnTo>
                <a:lnTo>
                  <a:pt x="20" y="96"/>
                </a:lnTo>
                <a:lnTo>
                  <a:pt x="20" y="93"/>
                </a:lnTo>
                <a:lnTo>
                  <a:pt x="21" y="89"/>
                </a:lnTo>
                <a:lnTo>
                  <a:pt x="26" y="80"/>
                </a:lnTo>
                <a:lnTo>
                  <a:pt x="29" y="72"/>
                </a:lnTo>
                <a:lnTo>
                  <a:pt x="42" y="54"/>
                </a:lnTo>
                <a:lnTo>
                  <a:pt x="49" y="52"/>
                </a:lnTo>
                <a:lnTo>
                  <a:pt x="55" y="50"/>
                </a:lnTo>
                <a:close/>
                <a:moveTo>
                  <a:pt x="66" y="1"/>
                </a:moveTo>
                <a:lnTo>
                  <a:pt x="78" y="1"/>
                </a:lnTo>
                <a:lnTo>
                  <a:pt x="83" y="4"/>
                </a:lnTo>
                <a:lnTo>
                  <a:pt x="86" y="7"/>
                </a:lnTo>
                <a:lnTo>
                  <a:pt x="92" y="16"/>
                </a:lnTo>
                <a:lnTo>
                  <a:pt x="92" y="20"/>
                </a:lnTo>
                <a:lnTo>
                  <a:pt x="91" y="34"/>
                </a:lnTo>
                <a:lnTo>
                  <a:pt x="85" y="44"/>
                </a:lnTo>
                <a:lnTo>
                  <a:pt x="76" y="50"/>
                </a:lnTo>
                <a:lnTo>
                  <a:pt x="69" y="50"/>
                </a:lnTo>
                <a:lnTo>
                  <a:pt x="60" y="46"/>
                </a:lnTo>
                <a:lnTo>
                  <a:pt x="55" y="36"/>
                </a:lnTo>
                <a:lnTo>
                  <a:pt x="53" y="20"/>
                </a:lnTo>
                <a:lnTo>
                  <a:pt x="53" y="16"/>
                </a:lnTo>
                <a:lnTo>
                  <a:pt x="59" y="7"/>
                </a:lnTo>
                <a:lnTo>
                  <a:pt x="62" y="4"/>
                </a:lnTo>
                <a:lnTo>
                  <a:pt x="66" y="1"/>
                </a:lnTo>
                <a:close/>
                <a:moveTo>
                  <a:pt x="178" y="0"/>
                </a:moveTo>
                <a:lnTo>
                  <a:pt x="188" y="1"/>
                </a:lnTo>
                <a:lnTo>
                  <a:pt x="197" y="7"/>
                </a:lnTo>
                <a:lnTo>
                  <a:pt x="201" y="16"/>
                </a:lnTo>
                <a:lnTo>
                  <a:pt x="204" y="24"/>
                </a:lnTo>
                <a:lnTo>
                  <a:pt x="201" y="42"/>
                </a:lnTo>
                <a:lnTo>
                  <a:pt x="197" y="53"/>
                </a:lnTo>
                <a:lnTo>
                  <a:pt x="188" y="62"/>
                </a:lnTo>
                <a:lnTo>
                  <a:pt x="180" y="63"/>
                </a:lnTo>
                <a:lnTo>
                  <a:pt x="170" y="62"/>
                </a:lnTo>
                <a:lnTo>
                  <a:pt x="161" y="54"/>
                </a:lnTo>
                <a:lnTo>
                  <a:pt x="157" y="42"/>
                </a:lnTo>
                <a:lnTo>
                  <a:pt x="154" y="24"/>
                </a:lnTo>
                <a:lnTo>
                  <a:pt x="155" y="16"/>
                </a:lnTo>
                <a:lnTo>
                  <a:pt x="160" y="7"/>
                </a:lnTo>
                <a:lnTo>
                  <a:pt x="168" y="1"/>
                </a:lnTo>
                <a:lnTo>
                  <a:pt x="178" y="0"/>
                </a:lnTo>
                <a:close/>
              </a:path>
            </a:pathLst>
          </a:custGeom>
          <a:solidFill>
            <a:srgbClr val="3EABD8"/>
          </a:solid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nvGrpSpPr>
          <p:cNvPr id="47" name="Group 46"/>
          <p:cNvGrpSpPr/>
          <p:nvPr/>
        </p:nvGrpSpPr>
        <p:grpSpPr>
          <a:xfrm>
            <a:off x="2551491" y="802199"/>
            <a:ext cx="313861" cy="311882"/>
            <a:chOff x="6400041" y="5614193"/>
            <a:chExt cx="270256" cy="268552"/>
          </a:xfrm>
          <a:solidFill>
            <a:srgbClr val="92D050"/>
          </a:solidFill>
        </p:grpSpPr>
        <p:sp>
          <p:nvSpPr>
            <p:cNvPr id="48" name="Freeform 803"/>
            <p:cNvSpPr>
              <a:spLocks noEditPoints="1"/>
            </p:cNvSpPr>
            <p:nvPr/>
          </p:nvSpPr>
          <p:spPr bwMode="auto">
            <a:xfrm>
              <a:off x="6438997" y="5690922"/>
              <a:ext cx="60867" cy="171979"/>
            </a:xfrm>
            <a:custGeom>
              <a:avLst/>
              <a:gdLst/>
              <a:ahLst/>
              <a:cxnLst>
                <a:cxn ang="0">
                  <a:pos x="14" y="30"/>
                </a:cxn>
                <a:cxn ang="0">
                  <a:pos x="16" y="30"/>
                </a:cxn>
                <a:cxn ang="0">
                  <a:pos x="18" y="34"/>
                </a:cxn>
                <a:cxn ang="0">
                  <a:pos x="21" y="40"/>
                </a:cxn>
                <a:cxn ang="0">
                  <a:pos x="23" y="40"/>
                </a:cxn>
                <a:cxn ang="0">
                  <a:pos x="23" y="36"/>
                </a:cxn>
                <a:cxn ang="0">
                  <a:pos x="21" y="34"/>
                </a:cxn>
                <a:cxn ang="0">
                  <a:pos x="24" y="33"/>
                </a:cxn>
                <a:cxn ang="0">
                  <a:pos x="26" y="32"/>
                </a:cxn>
                <a:cxn ang="0">
                  <a:pos x="28" y="34"/>
                </a:cxn>
                <a:cxn ang="0">
                  <a:pos x="27" y="36"/>
                </a:cxn>
                <a:cxn ang="0">
                  <a:pos x="27" y="42"/>
                </a:cxn>
                <a:cxn ang="0">
                  <a:pos x="30" y="37"/>
                </a:cxn>
                <a:cxn ang="0">
                  <a:pos x="33" y="32"/>
                </a:cxn>
                <a:cxn ang="0">
                  <a:pos x="34" y="32"/>
                </a:cxn>
                <a:cxn ang="0">
                  <a:pos x="34" y="30"/>
                </a:cxn>
                <a:cxn ang="0">
                  <a:pos x="39" y="32"/>
                </a:cxn>
                <a:cxn ang="0">
                  <a:pos x="41" y="33"/>
                </a:cxn>
                <a:cxn ang="0">
                  <a:pos x="47" y="39"/>
                </a:cxn>
                <a:cxn ang="0">
                  <a:pos x="50" y="47"/>
                </a:cxn>
                <a:cxn ang="0">
                  <a:pos x="50" y="79"/>
                </a:cxn>
                <a:cxn ang="0">
                  <a:pos x="47" y="82"/>
                </a:cxn>
                <a:cxn ang="0">
                  <a:pos x="41" y="82"/>
                </a:cxn>
                <a:cxn ang="0">
                  <a:pos x="40" y="81"/>
                </a:cxn>
                <a:cxn ang="0">
                  <a:pos x="40" y="122"/>
                </a:cxn>
                <a:cxn ang="0">
                  <a:pos x="37" y="128"/>
                </a:cxn>
                <a:cxn ang="0">
                  <a:pos x="34" y="130"/>
                </a:cxn>
                <a:cxn ang="0">
                  <a:pos x="28" y="130"/>
                </a:cxn>
                <a:cxn ang="0">
                  <a:pos x="26" y="127"/>
                </a:cxn>
                <a:cxn ang="0">
                  <a:pos x="23" y="130"/>
                </a:cxn>
                <a:cxn ang="0">
                  <a:pos x="16" y="130"/>
                </a:cxn>
                <a:cxn ang="0">
                  <a:pos x="13" y="128"/>
                </a:cxn>
                <a:cxn ang="0">
                  <a:pos x="10" y="122"/>
                </a:cxn>
                <a:cxn ang="0">
                  <a:pos x="10" y="81"/>
                </a:cxn>
                <a:cxn ang="0">
                  <a:pos x="8" y="82"/>
                </a:cxn>
                <a:cxn ang="0">
                  <a:pos x="3" y="82"/>
                </a:cxn>
                <a:cxn ang="0">
                  <a:pos x="0" y="79"/>
                </a:cxn>
                <a:cxn ang="0">
                  <a:pos x="0" y="47"/>
                </a:cxn>
                <a:cxn ang="0">
                  <a:pos x="3" y="39"/>
                </a:cxn>
                <a:cxn ang="0">
                  <a:pos x="4" y="36"/>
                </a:cxn>
                <a:cxn ang="0">
                  <a:pos x="7" y="33"/>
                </a:cxn>
                <a:cxn ang="0">
                  <a:pos x="11" y="32"/>
                </a:cxn>
                <a:cxn ang="0">
                  <a:pos x="14" y="30"/>
                </a:cxn>
                <a:cxn ang="0">
                  <a:pos x="21" y="0"/>
                </a:cxn>
                <a:cxn ang="0">
                  <a:pos x="26" y="0"/>
                </a:cxn>
                <a:cxn ang="0">
                  <a:pos x="30" y="1"/>
                </a:cxn>
                <a:cxn ang="0">
                  <a:pos x="33" y="3"/>
                </a:cxn>
                <a:cxn ang="0">
                  <a:pos x="36" y="11"/>
                </a:cxn>
                <a:cxn ang="0">
                  <a:pos x="36" y="19"/>
                </a:cxn>
                <a:cxn ang="0">
                  <a:pos x="33" y="23"/>
                </a:cxn>
                <a:cxn ang="0">
                  <a:pos x="31" y="27"/>
                </a:cxn>
                <a:cxn ang="0">
                  <a:pos x="26" y="30"/>
                </a:cxn>
                <a:cxn ang="0">
                  <a:pos x="21" y="29"/>
                </a:cxn>
                <a:cxn ang="0">
                  <a:pos x="18" y="27"/>
                </a:cxn>
                <a:cxn ang="0">
                  <a:pos x="17" y="23"/>
                </a:cxn>
                <a:cxn ang="0">
                  <a:pos x="14" y="19"/>
                </a:cxn>
                <a:cxn ang="0">
                  <a:pos x="14" y="7"/>
                </a:cxn>
                <a:cxn ang="0">
                  <a:pos x="16" y="4"/>
                </a:cxn>
                <a:cxn ang="0">
                  <a:pos x="18" y="1"/>
                </a:cxn>
                <a:cxn ang="0">
                  <a:pos x="21" y="0"/>
                </a:cxn>
              </a:cxnLst>
              <a:rect l="0" t="0" r="r" b="b"/>
              <a:pathLst>
                <a:path w="50" h="130">
                  <a:moveTo>
                    <a:pt x="14" y="30"/>
                  </a:moveTo>
                  <a:lnTo>
                    <a:pt x="16" y="30"/>
                  </a:lnTo>
                  <a:lnTo>
                    <a:pt x="18" y="34"/>
                  </a:lnTo>
                  <a:lnTo>
                    <a:pt x="21" y="40"/>
                  </a:lnTo>
                  <a:lnTo>
                    <a:pt x="23" y="40"/>
                  </a:lnTo>
                  <a:lnTo>
                    <a:pt x="23" y="36"/>
                  </a:lnTo>
                  <a:lnTo>
                    <a:pt x="21" y="34"/>
                  </a:lnTo>
                  <a:lnTo>
                    <a:pt x="24" y="33"/>
                  </a:lnTo>
                  <a:lnTo>
                    <a:pt x="26" y="32"/>
                  </a:lnTo>
                  <a:lnTo>
                    <a:pt x="28" y="34"/>
                  </a:lnTo>
                  <a:lnTo>
                    <a:pt x="27" y="36"/>
                  </a:lnTo>
                  <a:lnTo>
                    <a:pt x="27" y="42"/>
                  </a:lnTo>
                  <a:lnTo>
                    <a:pt x="30" y="37"/>
                  </a:lnTo>
                  <a:lnTo>
                    <a:pt x="33" y="32"/>
                  </a:lnTo>
                  <a:lnTo>
                    <a:pt x="34" y="32"/>
                  </a:lnTo>
                  <a:lnTo>
                    <a:pt x="34" y="30"/>
                  </a:lnTo>
                  <a:lnTo>
                    <a:pt x="39" y="32"/>
                  </a:lnTo>
                  <a:lnTo>
                    <a:pt x="41" y="33"/>
                  </a:lnTo>
                  <a:lnTo>
                    <a:pt x="47" y="39"/>
                  </a:lnTo>
                  <a:lnTo>
                    <a:pt x="50" y="47"/>
                  </a:lnTo>
                  <a:lnTo>
                    <a:pt x="50" y="79"/>
                  </a:lnTo>
                  <a:lnTo>
                    <a:pt x="47" y="82"/>
                  </a:lnTo>
                  <a:lnTo>
                    <a:pt x="41" y="82"/>
                  </a:lnTo>
                  <a:lnTo>
                    <a:pt x="40" y="81"/>
                  </a:lnTo>
                  <a:lnTo>
                    <a:pt x="40" y="122"/>
                  </a:lnTo>
                  <a:lnTo>
                    <a:pt x="37" y="128"/>
                  </a:lnTo>
                  <a:lnTo>
                    <a:pt x="34" y="130"/>
                  </a:lnTo>
                  <a:lnTo>
                    <a:pt x="28" y="130"/>
                  </a:lnTo>
                  <a:lnTo>
                    <a:pt x="26" y="127"/>
                  </a:lnTo>
                  <a:lnTo>
                    <a:pt x="23" y="130"/>
                  </a:lnTo>
                  <a:lnTo>
                    <a:pt x="16" y="130"/>
                  </a:lnTo>
                  <a:lnTo>
                    <a:pt x="13" y="128"/>
                  </a:lnTo>
                  <a:lnTo>
                    <a:pt x="10" y="122"/>
                  </a:lnTo>
                  <a:lnTo>
                    <a:pt x="10" y="81"/>
                  </a:lnTo>
                  <a:lnTo>
                    <a:pt x="8" y="82"/>
                  </a:lnTo>
                  <a:lnTo>
                    <a:pt x="3" y="82"/>
                  </a:lnTo>
                  <a:lnTo>
                    <a:pt x="0" y="79"/>
                  </a:lnTo>
                  <a:lnTo>
                    <a:pt x="0" y="47"/>
                  </a:lnTo>
                  <a:lnTo>
                    <a:pt x="3" y="39"/>
                  </a:lnTo>
                  <a:lnTo>
                    <a:pt x="4" y="36"/>
                  </a:lnTo>
                  <a:lnTo>
                    <a:pt x="7" y="33"/>
                  </a:lnTo>
                  <a:lnTo>
                    <a:pt x="11" y="32"/>
                  </a:lnTo>
                  <a:lnTo>
                    <a:pt x="14" y="30"/>
                  </a:lnTo>
                  <a:close/>
                  <a:moveTo>
                    <a:pt x="21" y="0"/>
                  </a:moveTo>
                  <a:lnTo>
                    <a:pt x="26" y="0"/>
                  </a:lnTo>
                  <a:lnTo>
                    <a:pt x="30" y="1"/>
                  </a:lnTo>
                  <a:lnTo>
                    <a:pt x="33" y="3"/>
                  </a:lnTo>
                  <a:lnTo>
                    <a:pt x="36" y="11"/>
                  </a:lnTo>
                  <a:lnTo>
                    <a:pt x="36" y="19"/>
                  </a:lnTo>
                  <a:lnTo>
                    <a:pt x="33" y="23"/>
                  </a:lnTo>
                  <a:lnTo>
                    <a:pt x="31" y="27"/>
                  </a:lnTo>
                  <a:lnTo>
                    <a:pt x="26" y="30"/>
                  </a:lnTo>
                  <a:lnTo>
                    <a:pt x="21" y="29"/>
                  </a:lnTo>
                  <a:lnTo>
                    <a:pt x="18" y="27"/>
                  </a:lnTo>
                  <a:lnTo>
                    <a:pt x="17" y="23"/>
                  </a:lnTo>
                  <a:lnTo>
                    <a:pt x="14" y="19"/>
                  </a:lnTo>
                  <a:lnTo>
                    <a:pt x="14" y="7"/>
                  </a:lnTo>
                  <a:lnTo>
                    <a:pt x="16" y="4"/>
                  </a:lnTo>
                  <a:lnTo>
                    <a:pt x="18" y="1"/>
                  </a:lnTo>
                  <a:lnTo>
                    <a:pt x="2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9" name="Freeform 804"/>
            <p:cNvSpPr>
              <a:spLocks/>
            </p:cNvSpPr>
            <p:nvPr/>
          </p:nvSpPr>
          <p:spPr bwMode="auto">
            <a:xfrm>
              <a:off x="6400041" y="5833797"/>
              <a:ext cx="132693" cy="48948"/>
            </a:xfrm>
            <a:custGeom>
              <a:avLst/>
              <a:gdLst/>
              <a:ahLst/>
              <a:cxnLst>
                <a:cxn ang="0">
                  <a:pos x="36" y="0"/>
                </a:cxn>
                <a:cxn ang="0">
                  <a:pos x="36" y="4"/>
                </a:cxn>
                <a:cxn ang="0">
                  <a:pos x="23" y="7"/>
                </a:cxn>
                <a:cxn ang="0">
                  <a:pos x="14" y="10"/>
                </a:cxn>
                <a:cxn ang="0">
                  <a:pos x="12" y="14"/>
                </a:cxn>
                <a:cxn ang="0">
                  <a:pos x="14" y="19"/>
                </a:cxn>
                <a:cxn ang="0">
                  <a:pos x="24" y="23"/>
                </a:cxn>
                <a:cxn ang="0">
                  <a:pos x="39" y="24"/>
                </a:cxn>
                <a:cxn ang="0">
                  <a:pos x="58" y="26"/>
                </a:cxn>
                <a:cxn ang="0">
                  <a:pos x="79" y="24"/>
                </a:cxn>
                <a:cxn ang="0">
                  <a:pos x="95" y="20"/>
                </a:cxn>
                <a:cxn ang="0">
                  <a:pos x="96" y="20"/>
                </a:cxn>
                <a:cxn ang="0">
                  <a:pos x="96" y="22"/>
                </a:cxn>
                <a:cxn ang="0">
                  <a:pos x="98" y="22"/>
                </a:cxn>
                <a:cxn ang="0">
                  <a:pos x="102" y="23"/>
                </a:cxn>
                <a:cxn ang="0">
                  <a:pos x="105" y="24"/>
                </a:cxn>
                <a:cxn ang="0">
                  <a:pos x="109" y="24"/>
                </a:cxn>
                <a:cxn ang="0">
                  <a:pos x="102" y="30"/>
                </a:cxn>
                <a:cxn ang="0">
                  <a:pos x="89" y="34"/>
                </a:cxn>
                <a:cxn ang="0">
                  <a:pos x="75" y="36"/>
                </a:cxn>
                <a:cxn ang="0">
                  <a:pos x="58" y="37"/>
                </a:cxn>
                <a:cxn ang="0">
                  <a:pos x="35" y="36"/>
                </a:cxn>
                <a:cxn ang="0">
                  <a:pos x="17" y="32"/>
                </a:cxn>
                <a:cxn ang="0">
                  <a:pos x="4" y="26"/>
                </a:cxn>
                <a:cxn ang="0">
                  <a:pos x="0" y="19"/>
                </a:cxn>
                <a:cxn ang="0">
                  <a:pos x="3" y="13"/>
                </a:cxn>
                <a:cxn ang="0">
                  <a:pos x="10" y="7"/>
                </a:cxn>
                <a:cxn ang="0">
                  <a:pos x="22" y="3"/>
                </a:cxn>
                <a:cxn ang="0">
                  <a:pos x="36" y="0"/>
                </a:cxn>
              </a:cxnLst>
              <a:rect l="0" t="0" r="r" b="b"/>
              <a:pathLst>
                <a:path w="109" h="37">
                  <a:moveTo>
                    <a:pt x="36" y="0"/>
                  </a:moveTo>
                  <a:lnTo>
                    <a:pt x="36" y="4"/>
                  </a:lnTo>
                  <a:lnTo>
                    <a:pt x="23" y="7"/>
                  </a:lnTo>
                  <a:lnTo>
                    <a:pt x="14" y="10"/>
                  </a:lnTo>
                  <a:lnTo>
                    <a:pt x="12" y="14"/>
                  </a:lnTo>
                  <a:lnTo>
                    <a:pt x="14" y="19"/>
                  </a:lnTo>
                  <a:lnTo>
                    <a:pt x="24" y="23"/>
                  </a:lnTo>
                  <a:lnTo>
                    <a:pt x="39" y="24"/>
                  </a:lnTo>
                  <a:lnTo>
                    <a:pt x="58" y="26"/>
                  </a:lnTo>
                  <a:lnTo>
                    <a:pt x="79" y="24"/>
                  </a:lnTo>
                  <a:lnTo>
                    <a:pt x="95" y="20"/>
                  </a:lnTo>
                  <a:lnTo>
                    <a:pt x="96" y="20"/>
                  </a:lnTo>
                  <a:lnTo>
                    <a:pt x="96" y="22"/>
                  </a:lnTo>
                  <a:lnTo>
                    <a:pt x="98" y="22"/>
                  </a:lnTo>
                  <a:lnTo>
                    <a:pt x="102" y="23"/>
                  </a:lnTo>
                  <a:lnTo>
                    <a:pt x="105" y="24"/>
                  </a:lnTo>
                  <a:lnTo>
                    <a:pt x="109" y="24"/>
                  </a:lnTo>
                  <a:lnTo>
                    <a:pt x="102" y="30"/>
                  </a:lnTo>
                  <a:lnTo>
                    <a:pt x="89" y="34"/>
                  </a:lnTo>
                  <a:lnTo>
                    <a:pt x="75" y="36"/>
                  </a:lnTo>
                  <a:lnTo>
                    <a:pt x="58" y="37"/>
                  </a:lnTo>
                  <a:lnTo>
                    <a:pt x="35" y="36"/>
                  </a:lnTo>
                  <a:lnTo>
                    <a:pt x="17" y="32"/>
                  </a:lnTo>
                  <a:lnTo>
                    <a:pt x="4" y="26"/>
                  </a:lnTo>
                  <a:lnTo>
                    <a:pt x="0" y="19"/>
                  </a:lnTo>
                  <a:lnTo>
                    <a:pt x="3" y="13"/>
                  </a:lnTo>
                  <a:lnTo>
                    <a:pt x="10" y="7"/>
                  </a:lnTo>
                  <a:lnTo>
                    <a:pt x="22" y="3"/>
                  </a:lnTo>
                  <a:lnTo>
                    <a:pt x="3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50" name="Freeform 805"/>
            <p:cNvSpPr>
              <a:spLocks noEditPoints="1"/>
            </p:cNvSpPr>
            <p:nvPr/>
          </p:nvSpPr>
          <p:spPr bwMode="auto">
            <a:xfrm>
              <a:off x="6542474" y="5614193"/>
              <a:ext cx="80346" cy="220928"/>
            </a:xfrm>
            <a:custGeom>
              <a:avLst/>
              <a:gdLst/>
              <a:ahLst/>
              <a:cxnLst>
                <a:cxn ang="0">
                  <a:pos x="21" y="39"/>
                </a:cxn>
                <a:cxn ang="0">
                  <a:pos x="28" y="51"/>
                </a:cxn>
                <a:cxn ang="0">
                  <a:pos x="31" y="52"/>
                </a:cxn>
                <a:cxn ang="0">
                  <a:pos x="30" y="45"/>
                </a:cxn>
                <a:cxn ang="0">
                  <a:pos x="31" y="42"/>
                </a:cxn>
                <a:cxn ang="0">
                  <a:pos x="36" y="44"/>
                </a:cxn>
                <a:cxn ang="0">
                  <a:pos x="36" y="45"/>
                </a:cxn>
                <a:cxn ang="0">
                  <a:pos x="41" y="45"/>
                </a:cxn>
                <a:cxn ang="0">
                  <a:pos x="44" y="41"/>
                </a:cxn>
                <a:cxn ang="0">
                  <a:pos x="46" y="39"/>
                </a:cxn>
                <a:cxn ang="0">
                  <a:pos x="53" y="41"/>
                </a:cxn>
                <a:cxn ang="0">
                  <a:pos x="60" y="46"/>
                </a:cxn>
                <a:cxn ang="0">
                  <a:pos x="66" y="61"/>
                </a:cxn>
                <a:cxn ang="0">
                  <a:pos x="64" y="105"/>
                </a:cxn>
                <a:cxn ang="0">
                  <a:pos x="60" y="107"/>
                </a:cxn>
                <a:cxn ang="0">
                  <a:pos x="54" y="105"/>
                </a:cxn>
                <a:cxn ang="0">
                  <a:pos x="53" y="157"/>
                </a:cxn>
                <a:cxn ang="0">
                  <a:pos x="50" y="164"/>
                </a:cxn>
                <a:cxn ang="0">
                  <a:pos x="43" y="167"/>
                </a:cxn>
                <a:cxn ang="0">
                  <a:pos x="36" y="166"/>
                </a:cxn>
                <a:cxn ang="0">
                  <a:pos x="30" y="166"/>
                </a:cxn>
                <a:cxn ang="0">
                  <a:pos x="23" y="167"/>
                </a:cxn>
                <a:cxn ang="0">
                  <a:pos x="15" y="162"/>
                </a:cxn>
                <a:cxn ang="0">
                  <a:pos x="14" y="134"/>
                </a:cxn>
                <a:cxn ang="0">
                  <a:pos x="13" y="104"/>
                </a:cxn>
                <a:cxn ang="0">
                  <a:pos x="8" y="107"/>
                </a:cxn>
                <a:cxn ang="0">
                  <a:pos x="3" y="105"/>
                </a:cxn>
                <a:cxn ang="0">
                  <a:pos x="0" y="101"/>
                </a:cxn>
                <a:cxn ang="0">
                  <a:pos x="4" y="51"/>
                </a:cxn>
                <a:cxn ang="0">
                  <a:pos x="10" y="44"/>
                </a:cxn>
                <a:cxn ang="0">
                  <a:pos x="20" y="39"/>
                </a:cxn>
                <a:cxn ang="0">
                  <a:pos x="41" y="3"/>
                </a:cxn>
                <a:cxn ang="0">
                  <a:pos x="47" y="10"/>
                </a:cxn>
                <a:cxn ang="0">
                  <a:pos x="46" y="28"/>
                </a:cxn>
                <a:cxn ang="0">
                  <a:pos x="33" y="39"/>
                </a:cxn>
                <a:cxn ang="0">
                  <a:pos x="20" y="28"/>
                </a:cxn>
                <a:cxn ang="0">
                  <a:pos x="18" y="10"/>
                </a:cxn>
                <a:cxn ang="0">
                  <a:pos x="24" y="3"/>
                </a:cxn>
              </a:cxnLst>
              <a:rect l="0" t="0" r="r" b="b"/>
              <a:pathLst>
                <a:path w="66" h="167">
                  <a:moveTo>
                    <a:pt x="20" y="39"/>
                  </a:moveTo>
                  <a:lnTo>
                    <a:pt x="21" y="39"/>
                  </a:lnTo>
                  <a:lnTo>
                    <a:pt x="27" y="48"/>
                  </a:lnTo>
                  <a:lnTo>
                    <a:pt x="28" y="51"/>
                  </a:lnTo>
                  <a:lnTo>
                    <a:pt x="30" y="52"/>
                  </a:lnTo>
                  <a:lnTo>
                    <a:pt x="31" y="52"/>
                  </a:lnTo>
                  <a:lnTo>
                    <a:pt x="31" y="46"/>
                  </a:lnTo>
                  <a:lnTo>
                    <a:pt x="30" y="45"/>
                  </a:lnTo>
                  <a:lnTo>
                    <a:pt x="30" y="44"/>
                  </a:lnTo>
                  <a:lnTo>
                    <a:pt x="31" y="42"/>
                  </a:lnTo>
                  <a:lnTo>
                    <a:pt x="33" y="42"/>
                  </a:lnTo>
                  <a:lnTo>
                    <a:pt x="36" y="44"/>
                  </a:lnTo>
                  <a:lnTo>
                    <a:pt x="37" y="44"/>
                  </a:lnTo>
                  <a:lnTo>
                    <a:pt x="36" y="45"/>
                  </a:lnTo>
                  <a:lnTo>
                    <a:pt x="36" y="54"/>
                  </a:lnTo>
                  <a:lnTo>
                    <a:pt x="41" y="45"/>
                  </a:lnTo>
                  <a:lnTo>
                    <a:pt x="43" y="42"/>
                  </a:lnTo>
                  <a:lnTo>
                    <a:pt x="44" y="41"/>
                  </a:lnTo>
                  <a:lnTo>
                    <a:pt x="46" y="41"/>
                  </a:lnTo>
                  <a:lnTo>
                    <a:pt x="46" y="39"/>
                  </a:lnTo>
                  <a:lnTo>
                    <a:pt x="47" y="39"/>
                  </a:lnTo>
                  <a:lnTo>
                    <a:pt x="53" y="41"/>
                  </a:lnTo>
                  <a:lnTo>
                    <a:pt x="57" y="44"/>
                  </a:lnTo>
                  <a:lnTo>
                    <a:pt x="60" y="46"/>
                  </a:lnTo>
                  <a:lnTo>
                    <a:pt x="63" y="51"/>
                  </a:lnTo>
                  <a:lnTo>
                    <a:pt x="66" y="61"/>
                  </a:lnTo>
                  <a:lnTo>
                    <a:pt x="66" y="104"/>
                  </a:lnTo>
                  <a:lnTo>
                    <a:pt x="64" y="105"/>
                  </a:lnTo>
                  <a:lnTo>
                    <a:pt x="63" y="105"/>
                  </a:lnTo>
                  <a:lnTo>
                    <a:pt x="60" y="107"/>
                  </a:lnTo>
                  <a:lnTo>
                    <a:pt x="57" y="107"/>
                  </a:lnTo>
                  <a:lnTo>
                    <a:pt x="54" y="105"/>
                  </a:lnTo>
                  <a:lnTo>
                    <a:pt x="53" y="104"/>
                  </a:lnTo>
                  <a:lnTo>
                    <a:pt x="53" y="157"/>
                  </a:lnTo>
                  <a:lnTo>
                    <a:pt x="51" y="162"/>
                  </a:lnTo>
                  <a:lnTo>
                    <a:pt x="50" y="164"/>
                  </a:lnTo>
                  <a:lnTo>
                    <a:pt x="47" y="166"/>
                  </a:lnTo>
                  <a:lnTo>
                    <a:pt x="43" y="167"/>
                  </a:lnTo>
                  <a:lnTo>
                    <a:pt x="40" y="167"/>
                  </a:lnTo>
                  <a:lnTo>
                    <a:pt x="36" y="166"/>
                  </a:lnTo>
                  <a:lnTo>
                    <a:pt x="33" y="163"/>
                  </a:lnTo>
                  <a:lnTo>
                    <a:pt x="30" y="166"/>
                  </a:lnTo>
                  <a:lnTo>
                    <a:pt x="27" y="167"/>
                  </a:lnTo>
                  <a:lnTo>
                    <a:pt x="23" y="167"/>
                  </a:lnTo>
                  <a:lnTo>
                    <a:pt x="17" y="164"/>
                  </a:lnTo>
                  <a:lnTo>
                    <a:pt x="15" y="162"/>
                  </a:lnTo>
                  <a:lnTo>
                    <a:pt x="14" y="157"/>
                  </a:lnTo>
                  <a:lnTo>
                    <a:pt x="14" y="134"/>
                  </a:lnTo>
                  <a:lnTo>
                    <a:pt x="13" y="120"/>
                  </a:lnTo>
                  <a:lnTo>
                    <a:pt x="13" y="104"/>
                  </a:lnTo>
                  <a:lnTo>
                    <a:pt x="11" y="105"/>
                  </a:lnTo>
                  <a:lnTo>
                    <a:pt x="8" y="107"/>
                  </a:lnTo>
                  <a:lnTo>
                    <a:pt x="5" y="107"/>
                  </a:lnTo>
                  <a:lnTo>
                    <a:pt x="3" y="105"/>
                  </a:lnTo>
                  <a:lnTo>
                    <a:pt x="1" y="104"/>
                  </a:lnTo>
                  <a:lnTo>
                    <a:pt x="0" y="101"/>
                  </a:lnTo>
                  <a:lnTo>
                    <a:pt x="0" y="61"/>
                  </a:lnTo>
                  <a:lnTo>
                    <a:pt x="4" y="51"/>
                  </a:lnTo>
                  <a:lnTo>
                    <a:pt x="7" y="46"/>
                  </a:lnTo>
                  <a:lnTo>
                    <a:pt x="10" y="44"/>
                  </a:lnTo>
                  <a:lnTo>
                    <a:pt x="14" y="41"/>
                  </a:lnTo>
                  <a:lnTo>
                    <a:pt x="20" y="39"/>
                  </a:lnTo>
                  <a:close/>
                  <a:moveTo>
                    <a:pt x="33" y="0"/>
                  </a:moveTo>
                  <a:lnTo>
                    <a:pt x="41" y="3"/>
                  </a:lnTo>
                  <a:lnTo>
                    <a:pt x="44" y="6"/>
                  </a:lnTo>
                  <a:lnTo>
                    <a:pt x="47" y="10"/>
                  </a:lnTo>
                  <a:lnTo>
                    <a:pt x="47" y="15"/>
                  </a:lnTo>
                  <a:lnTo>
                    <a:pt x="46" y="28"/>
                  </a:lnTo>
                  <a:lnTo>
                    <a:pt x="40" y="36"/>
                  </a:lnTo>
                  <a:lnTo>
                    <a:pt x="33" y="39"/>
                  </a:lnTo>
                  <a:lnTo>
                    <a:pt x="26" y="36"/>
                  </a:lnTo>
                  <a:lnTo>
                    <a:pt x="20" y="28"/>
                  </a:lnTo>
                  <a:lnTo>
                    <a:pt x="18" y="15"/>
                  </a:lnTo>
                  <a:lnTo>
                    <a:pt x="18" y="10"/>
                  </a:lnTo>
                  <a:lnTo>
                    <a:pt x="21" y="6"/>
                  </a:lnTo>
                  <a:lnTo>
                    <a:pt x="24" y="3"/>
                  </a:lnTo>
                  <a:lnTo>
                    <a:pt x="33"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51" name="Freeform 806"/>
            <p:cNvSpPr>
              <a:spLocks/>
            </p:cNvSpPr>
            <p:nvPr/>
          </p:nvSpPr>
          <p:spPr bwMode="auto">
            <a:xfrm>
              <a:off x="6496214" y="5803370"/>
              <a:ext cx="174083" cy="62178"/>
            </a:xfrm>
            <a:custGeom>
              <a:avLst/>
              <a:gdLst/>
              <a:ahLst/>
              <a:cxnLst>
                <a:cxn ang="0">
                  <a:pos x="46" y="0"/>
                </a:cxn>
                <a:cxn ang="0">
                  <a:pos x="46" y="6"/>
                </a:cxn>
                <a:cxn ang="0">
                  <a:pos x="29" y="9"/>
                </a:cxn>
                <a:cxn ang="0">
                  <a:pos x="17" y="11"/>
                </a:cxn>
                <a:cxn ang="0">
                  <a:pos x="13" y="17"/>
                </a:cxn>
                <a:cxn ang="0">
                  <a:pos x="17" y="23"/>
                </a:cxn>
                <a:cxn ang="0">
                  <a:pos x="30" y="27"/>
                </a:cxn>
                <a:cxn ang="0">
                  <a:pos x="48" y="30"/>
                </a:cxn>
                <a:cxn ang="0">
                  <a:pos x="71" y="32"/>
                </a:cxn>
                <a:cxn ang="0">
                  <a:pos x="94" y="30"/>
                </a:cxn>
                <a:cxn ang="0">
                  <a:pos x="111" y="27"/>
                </a:cxn>
                <a:cxn ang="0">
                  <a:pos x="124" y="23"/>
                </a:cxn>
                <a:cxn ang="0">
                  <a:pos x="128" y="17"/>
                </a:cxn>
                <a:cxn ang="0">
                  <a:pos x="124" y="11"/>
                </a:cxn>
                <a:cxn ang="0">
                  <a:pos x="113" y="9"/>
                </a:cxn>
                <a:cxn ang="0">
                  <a:pos x="97" y="6"/>
                </a:cxn>
                <a:cxn ang="0">
                  <a:pos x="97" y="0"/>
                </a:cxn>
                <a:cxn ang="0">
                  <a:pos x="115" y="3"/>
                </a:cxn>
                <a:cxn ang="0">
                  <a:pos x="130" y="9"/>
                </a:cxn>
                <a:cxn ang="0">
                  <a:pos x="140" y="16"/>
                </a:cxn>
                <a:cxn ang="0">
                  <a:pos x="143" y="23"/>
                </a:cxn>
                <a:cxn ang="0">
                  <a:pos x="138" y="30"/>
                </a:cxn>
                <a:cxn ang="0">
                  <a:pos x="128" y="37"/>
                </a:cxn>
                <a:cxn ang="0">
                  <a:pos x="114" y="43"/>
                </a:cxn>
                <a:cxn ang="0">
                  <a:pos x="94" y="46"/>
                </a:cxn>
                <a:cxn ang="0">
                  <a:pos x="71" y="47"/>
                </a:cxn>
                <a:cxn ang="0">
                  <a:pos x="49" y="46"/>
                </a:cxn>
                <a:cxn ang="0">
                  <a:pos x="29" y="43"/>
                </a:cxn>
                <a:cxn ang="0">
                  <a:pos x="13" y="37"/>
                </a:cxn>
                <a:cxn ang="0">
                  <a:pos x="5" y="30"/>
                </a:cxn>
                <a:cxn ang="0">
                  <a:pos x="0" y="23"/>
                </a:cxn>
                <a:cxn ang="0">
                  <a:pos x="3" y="16"/>
                </a:cxn>
                <a:cxn ang="0">
                  <a:pos x="13" y="9"/>
                </a:cxn>
                <a:cxn ang="0">
                  <a:pos x="28" y="3"/>
                </a:cxn>
                <a:cxn ang="0">
                  <a:pos x="46" y="0"/>
                </a:cxn>
              </a:cxnLst>
              <a:rect l="0" t="0" r="r" b="b"/>
              <a:pathLst>
                <a:path w="143" h="47">
                  <a:moveTo>
                    <a:pt x="46" y="0"/>
                  </a:moveTo>
                  <a:lnTo>
                    <a:pt x="46" y="6"/>
                  </a:lnTo>
                  <a:lnTo>
                    <a:pt x="29" y="9"/>
                  </a:lnTo>
                  <a:lnTo>
                    <a:pt x="17" y="11"/>
                  </a:lnTo>
                  <a:lnTo>
                    <a:pt x="13" y="17"/>
                  </a:lnTo>
                  <a:lnTo>
                    <a:pt x="17" y="23"/>
                  </a:lnTo>
                  <a:lnTo>
                    <a:pt x="30" y="27"/>
                  </a:lnTo>
                  <a:lnTo>
                    <a:pt x="48" y="30"/>
                  </a:lnTo>
                  <a:lnTo>
                    <a:pt x="71" y="32"/>
                  </a:lnTo>
                  <a:lnTo>
                    <a:pt x="94" y="30"/>
                  </a:lnTo>
                  <a:lnTo>
                    <a:pt x="111" y="27"/>
                  </a:lnTo>
                  <a:lnTo>
                    <a:pt x="124" y="23"/>
                  </a:lnTo>
                  <a:lnTo>
                    <a:pt x="128" y="17"/>
                  </a:lnTo>
                  <a:lnTo>
                    <a:pt x="124" y="11"/>
                  </a:lnTo>
                  <a:lnTo>
                    <a:pt x="113" y="9"/>
                  </a:lnTo>
                  <a:lnTo>
                    <a:pt x="97" y="6"/>
                  </a:lnTo>
                  <a:lnTo>
                    <a:pt x="97" y="0"/>
                  </a:lnTo>
                  <a:lnTo>
                    <a:pt x="115" y="3"/>
                  </a:lnTo>
                  <a:lnTo>
                    <a:pt x="130" y="9"/>
                  </a:lnTo>
                  <a:lnTo>
                    <a:pt x="140" y="16"/>
                  </a:lnTo>
                  <a:lnTo>
                    <a:pt x="143" y="23"/>
                  </a:lnTo>
                  <a:lnTo>
                    <a:pt x="138" y="30"/>
                  </a:lnTo>
                  <a:lnTo>
                    <a:pt x="128" y="37"/>
                  </a:lnTo>
                  <a:lnTo>
                    <a:pt x="114" y="43"/>
                  </a:lnTo>
                  <a:lnTo>
                    <a:pt x="94" y="46"/>
                  </a:lnTo>
                  <a:lnTo>
                    <a:pt x="71" y="47"/>
                  </a:lnTo>
                  <a:lnTo>
                    <a:pt x="49" y="46"/>
                  </a:lnTo>
                  <a:lnTo>
                    <a:pt x="29" y="43"/>
                  </a:lnTo>
                  <a:lnTo>
                    <a:pt x="13" y="37"/>
                  </a:lnTo>
                  <a:lnTo>
                    <a:pt x="5" y="30"/>
                  </a:lnTo>
                  <a:lnTo>
                    <a:pt x="0" y="23"/>
                  </a:lnTo>
                  <a:lnTo>
                    <a:pt x="3" y="16"/>
                  </a:lnTo>
                  <a:lnTo>
                    <a:pt x="13" y="9"/>
                  </a:lnTo>
                  <a:lnTo>
                    <a:pt x="28" y="3"/>
                  </a:lnTo>
                  <a:lnTo>
                    <a:pt x="4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sp>
        <p:nvSpPr>
          <p:cNvPr id="46" name="Freeform 12"/>
          <p:cNvSpPr>
            <a:spLocks noEditPoints="1"/>
          </p:cNvSpPr>
          <p:nvPr/>
        </p:nvSpPr>
        <p:spPr bwMode="auto">
          <a:xfrm>
            <a:off x="376329" y="837059"/>
            <a:ext cx="268835" cy="276741"/>
          </a:xfrm>
          <a:custGeom>
            <a:avLst/>
            <a:gdLst/>
            <a:ahLst/>
            <a:cxnLst>
              <a:cxn ang="0">
                <a:pos x="671" y="1552"/>
              </a:cxn>
              <a:cxn ang="0">
                <a:pos x="2066" y="1615"/>
              </a:cxn>
              <a:cxn ang="0">
                <a:pos x="671" y="1677"/>
              </a:cxn>
              <a:cxn ang="0">
                <a:pos x="612" y="1594"/>
              </a:cxn>
              <a:cxn ang="0">
                <a:pos x="2539" y="1355"/>
              </a:cxn>
              <a:cxn ang="0">
                <a:pos x="1466" y="2475"/>
              </a:cxn>
              <a:cxn ang="0">
                <a:pos x="1549" y="2488"/>
              </a:cxn>
              <a:cxn ang="0">
                <a:pos x="2598" y="1365"/>
              </a:cxn>
              <a:cxn ang="0">
                <a:pos x="1837" y="3054"/>
              </a:cxn>
              <a:cxn ang="0">
                <a:pos x="1783" y="3086"/>
              </a:cxn>
              <a:cxn ang="0">
                <a:pos x="1019" y="3289"/>
              </a:cxn>
              <a:cxn ang="0">
                <a:pos x="1242" y="2539"/>
              </a:cxn>
              <a:cxn ang="0">
                <a:pos x="671" y="2235"/>
              </a:cxn>
              <a:cxn ang="0">
                <a:pos x="612" y="2153"/>
              </a:cxn>
              <a:cxn ang="0">
                <a:pos x="2620" y="1141"/>
              </a:cxn>
              <a:cxn ang="0">
                <a:pos x="2062" y="1090"/>
              </a:cxn>
              <a:cxn ang="0">
                <a:pos x="2003" y="1173"/>
              </a:cxn>
              <a:cxn ang="0">
                <a:pos x="609" y="1111"/>
              </a:cxn>
              <a:cxn ang="0">
                <a:pos x="3040" y="790"/>
              </a:cxn>
              <a:cxn ang="0">
                <a:pos x="3515" y="1214"/>
              </a:cxn>
              <a:cxn ang="0">
                <a:pos x="3516" y="1362"/>
              </a:cxn>
              <a:cxn ang="0">
                <a:pos x="2940" y="825"/>
              </a:cxn>
              <a:cxn ang="0">
                <a:pos x="613" y="2"/>
              </a:cxn>
              <a:cxn ang="0">
                <a:pos x="664" y="233"/>
              </a:cxn>
              <a:cxn ang="0">
                <a:pos x="1089" y="9"/>
              </a:cxn>
              <a:cxn ang="0">
                <a:pos x="1182" y="33"/>
              </a:cxn>
              <a:cxn ang="0">
                <a:pos x="1533" y="50"/>
              </a:cxn>
              <a:cxn ang="0">
                <a:pos x="1617" y="2"/>
              </a:cxn>
              <a:cxn ang="0">
                <a:pos x="1667" y="233"/>
              </a:cxn>
              <a:cxn ang="0">
                <a:pos x="2076" y="9"/>
              </a:cxn>
              <a:cxn ang="0">
                <a:pos x="2169" y="33"/>
              </a:cxn>
              <a:cxn ang="0">
                <a:pos x="2546" y="244"/>
              </a:cxn>
              <a:cxn ang="0">
                <a:pos x="2714" y="390"/>
              </a:cxn>
              <a:cxn ang="0">
                <a:pos x="2535" y="505"/>
              </a:cxn>
              <a:cxn ang="0">
                <a:pos x="2467" y="436"/>
              </a:cxn>
              <a:cxn ang="0">
                <a:pos x="2144" y="603"/>
              </a:cxn>
              <a:cxn ang="0">
                <a:pos x="2050" y="579"/>
              </a:cxn>
              <a:cxn ang="0">
                <a:pos x="1665" y="562"/>
              </a:cxn>
              <a:cxn ang="0">
                <a:pos x="1581" y="610"/>
              </a:cxn>
              <a:cxn ang="0">
                <a:pos x="1531" y="436"/>
              </a:cxn>
              <a:cxn ang="0">
                <a:pos x="1157" y="603"/>
              </a:cxn>
              <a:cxn ang="0">
                <a:pos x="1063" y="579"/>
              </a:cxn>
              <a:cxn ang="0">
                <a:pos x="661" y="562"/>
              </a:cxn>
              <a:cxn ang="0">
                <a:pos x="577" y="610"/>
              </a:cxn>
              <a:cxn ang="0">
                <a:pos x="527" y="436"/>
              </a:cxn>
              <a:cxn ang="0">
                <a:pos x="206" y="487"/>
              </a:cxn>
              <a:cxn ang="0">
                <a:pos x="238" y="3425"/>
              </a:cxn>
              <a:cxn ang="0">
                <a:pos x="1012" y="3477"/>
              </a:cxn>
              <a:cxn ang="0">
                <a:pos x="2484" y="3431"/>
              </a:cxn>
              <a:cxn ang="0">
                <a:pos x="2535" y="2578"/>
              </a:cxn>
              <a:cxn ang="0">
                <a:pos x="2696" y="3514"/>
              </a:cxn>
              <a:cxn ang="0">
                <a:pos x="2507" y="3635"/>
              </a:cxn>
              <a:cxn ang="0">
                <a:pos x="124" y="3594"/>
              </a:cxn>
              <a:cxn ang="0">
                <a:pos x="3" y="3406"/>
              </a:cxn>
              <a:cxn ang="0">
                <a:pos x="44" y="357"/>
              </a:cxn>
              <a:cxn ang="0">
                <a:pos x="232" y="236"/>
              </a:cxn>
              <a:cxn ang="0">
                <a:pos x="547" y="20"/>
              </a:cxn>
            </a:cxnLst>
            <a:rect l="0" t="0" r="r" b="b"/>
            <a:pathLst>
              <a:path w="3535" h="3638">
                <a:moveTo>
                  <a:pt x="1317" y="2662"/>
                </a:moveTo>
                <a:lnTo>
                  <a:pt x="1223" y="2955"/>
                </a:lnTo>
                <a:lnTo>
                  <a:pt x="1372" y="3103"/>
                </a:lnTo>
                <a:lnTo>
                  <a:pt x="1664" y="3010"/>
                </a:lnTo>
                <a:lnTo>
                  <a:pt x="1317" y="2662"/>
                </a:lnTo>
                <a:close/>
                <a:moveTo>
                  <a:pt x="671" y="1552"/>
                </a:moveTo>
                <a:lnTo>
                  <a:pt x="2003" y="1552"/>
                </a:lnTo>
                <a:lnTo>
                  <a:pt x="2023" y="1555"/>
                </a:lnTo>
                <a:lnTo>
                  <a:pt x="2040" y="1564"/>
                </a:lnTo>
                <a:lnTo>
                  <a:pt x="2053" y="1578"/>
                </a:lnTo>
                <a:lnTo>
                  <a:pt x="2062" y="1594"/>
                </a:lnTo>
                <a:lnTo>
                  <a:pt x="2066" y="1615"/>
                </a:lnTo>
                <a:lnTo>
                  <a:pt x="2062" y="1635"/>
                </a:lnTo>
                <a:lnTo>
                  <a:pt x="2053" y="1652"/>
                </a:lnTo>
                <a:lnTo>
                  <a:pt x="2040" y="1665"/>
                </a:lnTo>
                <a:lnTo>
                  <a:pt x="2023" y="1674"/>
                </a:lnTo>
                <a:lnTo>
                  <a:pt x="2003" y="1677"/>
                </a:lnTo>
                <a:lnTo>
                  <a:pt x="671" y="1677"/>
                </a:lnTo>
                <a:lnTo>
                  <a:pt x="651" y="1674"/>
                </a:lnTo>
                <a:lnTo>
                  <a:pt x="634" y="1665"/>
                </a:lnTo>
                <a:lnTo>
                  <a:pt x="621" y="1652"/>
                </a:lnTo>
                <a:lnTo>
                  <a:pt x="612" y="1635"/>
                </a:lnTo>
                <a:lnTo>
                  <a:pt x="609" y="1615"/>
                </a:lnTo>
                <a:lnTo>
                  <a:pt x="612" y="1594"/>
                </a:lnTo>
                <a:lnTo>
                  <a:pt x="621" y="1578"/>
                </a:lnTo>
                <a:lnTo>
                  <a:pt x="634" y="1564"/>
                </a:lnTo>
                <a:lnTo>
                  <a:pt x="651" y="1555"/>
                </a:lnTo>
                <a:lnTo>
                  <a:pt x="671" y="1552"/>
                </a:lnTo>
                <a:close/>
                <a:moveTo>
                  <a:pt x="2554" y="1350"/>
                </a:moveTo>
                <a:lnTo>
                  <a:pt x="2539" y="1355"/>
                </a:lnTo>
                <a:lnTo>
                  <a:pt x="2526" y="1365"/>
                </a:lnTo>
                <a:lnTo>
                  <a:pt x="1476" y="2417"/>
                </a:lnTo>
                <a:lnTo>
                  <a:pt x="1466" y="2429"/>
                </a:lnTo>
                <a:lnTo>
                  <a:pt x="1461" y="2445"/>
                </a:lnTo>
                <a:lnTo>
                  <a:pt x="1461" y="2460"/>
                </a:lnTo>
                <a:lnTo>
                  <a:pt x="1466" y="2475"/>
                </a:lnTo>
                <a:lnTo>
                  <a:pt x="1476" y="2488"/>
                </a:lnTo>
                <a:lnTo>
                  <a:pt x="1489" y="2498"/>
                </a:lnTo>
                <a:lnTo>
                  <a:pt x="1504" y="2503"/>
                </a:lnTo>
                <a:lnTo>
                  <a:pt x="1521" y="2503"/>
                </a:lnTo>
                <a:lnTo>
                  <a:pt x="1535" y="2498"/>
                </a:lnTo>
                <a:lnTo>
                  <a:pt x="1549" y="2488"/>
                </a:lnTo>
                <a:lnTo>
                  <a:pt x="2598" y="1438"/>
                </a:lnTo>
                <a:lnTo>
                  <a:pt x="2608" y="1424"/>
                </a:lnTo>
                <a:lnTo>
                  <a:pt x="2613" y="1410"/>
                </a:lnTo>
                <a:lnTo>
                  <a:pt x="2613" y="1393"/>
                </a:lnTo>
                <a:lnTo>
                  <a:pt x="2608" y="1378"/>
                </a:lnTo>
                <a:lnTo>
                  <a:pt x="2598" y="1365"/>
                </a:lnTo>
                <a:lnTo>
                  <a:pt x="2585" y="1355"/>
                </a:lnTo>
                <a:lnTo>
                  <a:pt x="2570" y="1350"/>
                </a:lnTo>
                <a:lnTo>
                  <a:pt x="2554" y="1350"/>
                </a:lnTo>
                <a:close/>
                <a:moveTo>
                  <a:pt x="2620" y="1141"/>
                </a:moveTo>
                <a:lnTo>
                  <a:pt x="3185" y="1706"/>
                </a:lnTo>
                <a:lnTo>
                  <a:pt x="1837" y="3054"/>
                </a:lnTo>
                <a:lnTo>
                  <a:pt x="1831" y="3059"/>
                </a:lnTo>
                <a:lnTo>
                  <a:pt x="1821" y="3068"/>
                </a:lnTo>
                <a:lnTo>
                  <a:pt x="1807" y="3077"/>
                </a:lnTo>
                <a:lnTo>
                  <a:pt x="1790" y="3083"/>
                </a:lnTo>
                <a:lnTo>
                  <a:pt x="1787" y="3085"/>
                </a:lnTo>
                <a:lnTo>
                  <a:pt x="1783" y="3086"/>
                </a:lnTo>
                <a:lnTo>
                  <a:pt x="1080" y="3310"/>
                </a:lnTo>
                <a:lnTo>
                  <a:pt x="1065" y="3314"/>
                </a:lnTo>
                <a:lnTo>
                  <a:pt x="1051" y="3313"/>
                </a:lnTo>
                <a:lnTo>
                  <a:pt x="1037" y="3308"/>
                </a:lnTo>
                <a:lnTo>
                  <a:pt x="1027" y="3300"/>
                </a:lnTo>
                <a:lnTo>
                  <a:pt x="1019" y="3289"/>
                </a:lnTo>
                <a:lnTo>
                  <a:pt x="1015" y="3277"/>
                </a:lnTo>
                <a:lnTo>
                  <a:pt x="1014" y="3262"/>
                </a:lnTo>
                <a:lnTo>
                  <a:pt x="1016" y="3248"/>
                </a:lnTo>
                <a:lnTo>
                  <a:pt x="1240" y="2544"/>
                </a:lnTo>
                <a:lnTo>
                  <a:pt x="1241" y="2542"/>
                </a:lnTo>
                <a:lnTo>
                  <a:pt x="1242" y="2539"/>
                </a:lnTo>
                <a:lnTo>
                  <a:pt x="1244" y="2536"/>
                </a:lnTo>
                <a:lnTo>
                  <a:pt x="1250" y="2520"/>
                </a:lnTo>
                <a:lnTo>
                  <a:pt x="1259" y="2506"/>
                </a:lnTo>
                <a:lnTo>
                  <a:pt x="1267" y="2495"/>
                </a:lnTo>
                <a:lnTo>
                  <a:pt x="1526" y="2235"/>
                </a:lnTo>
                <a:lnTo>
                  <a:pt x="671" y="2235"/>
                </a:lnTo>
                <a:lnTo>
                  <a:pt x="651" y="2232"/>
                </a:lnTo>
                <a:lnTo>
                  <a:pt x="634" y="2223"/>
                </a:lnTo>
                <a:lnTo>
                  <a:pt x="621" y="2209"/>
                </a:lnTo>
                <a:lnTo>
                  <a:pt x="612" y="2193"/>
                </a:lnTo>
                <a:lnTo>
                  <a:pt x="609" y="2172"/>
                </a:lnTo>
                <a:lnTo>
                  <a:pt x="612" y="2153"/>
                </a:lnTo>
                <a:lnTo>
                  <a:pt x="621" y="2135"/>
                </a:lnTo>
                <a:lnTo>
                  <a:pt x="634" y="2122"/>
                </a:lnTo>
                <a:lnTo>
                  <a:pt x="651" y="2113"/>
                </a:lnTo>
                <a:lnTo>
                  <a:pt x="671" y="2110"/>
                </a:lnTo>
                <a:lnTo>
                  <a:pt x="1652" y="2110"/>
                </a:lnTo>
                <a:lnTo>
                  <a:pt x="2620" y="1141"/>
                </a:lnTo>
                <a:close/>
                <a:moveTo>
                  <a:pt x="671" y="1048"/>
                </a:moveTo>
                <a:lnTo>
                  <a:pt x="2003" y="1048"/>
                </a:lnTo>
                <a:lnTo>
                  <a:pt x="2023" y="1051"/>
                </a:lnTo>
                <a:lnTo>
                  <a:pt x="2040" y="1060"/>
                </a:lnTo>
                <a:lnTo>
                  <a:pt x="2053" y="1074"/>
                </a:lnTo>
                <a:lnTo>
                  <a:pt x="2062" y="1090"/>
                </a:lnTo>
                <a:lnTo>
                  <a:pt x="2066" y="1111"/>
                </a:lnTo>
                <a:lnTo>
                  <a:pt x="2062" y="1131"/>
                </a:lnTo>
                <a:lnTo>
                  <a:pt x="2053" y="1148"/>
                </a:lnTo>
                <a:lnTo>
                  <a:pt x="2040" y="1161"/>
                </a:lnTo>
                <a:lnTo>
                  <a:pt x="2023" y="1170"/>
                </a:lnTo>
                <a:lnTo>
                  <a:pt x="2003" y="1173"/>
                </a:lnTo>
                <a:lnTo>
                  <a:pt x="671" y="1173"/>
                </a:lnTo>
                <a:lnTo>
                  <a:pt x="651" y="1170"/>
                </a:lnTo>
                <a:lnTo>
                  <a:pt x="634" y="1161"/>
                </a:lnTo>
                <a:lnTo>
                  <a:pt x="621" y="1148"/>
                </a:lnTo>
                <a:lnTo>
                  <a:pt x="612" y="1131"/>
                </a:lnTo>
                <a:lnTo>
                  <a:pt x="609" y="1111"/>
                </a:lnTo>
                <a:lnTo>
                  <a:pt x="612" y="1090"/>
                </a:lnTo>
                <a:lnTo>
                  <a:pt x="621" y="1074"/>
                </a:lnTo>
                <a:lnTo>
                  <a:pt x="634" y="1060"/>
                </a:lnTo>
                <a:lnTo>
                  <a:pt x="651" y="1051"/>
                </a:lnTo>
                <a:lnTo>
                  <a:pt x="671" y="1048"/>
                </a:lnTo>
                <a:close/>
                <a:moveTo>
                  <a:pt x="3040" y="790"/>
                </a:moveTo>
                <a:lnTo>
                  <a:pt x="3065" y="793"/>
                </a:lnTo>
                <a:lnTo>
                  <a:pt x="3090" y="799"/>
                </a:lnTo>
                <a:lnTo>
                  <a:pt x="3111" y="810"/>
                </a:lnTo>
                <a:lnTo>
                  <a:pt x="3131" y="826"/>
                </a:lnTo>
                <a:lnTo>
                  <a:pt x="3499" y="1195"/>
                </a:lnTo>
                <a:lnTo>
                  <a:pt x="3515" y="1214"/>
                </a:lnTo>
                <a:lnTo>
                  <a:pt x="3526" y="1236"/>
                </a:lnTo>
                <a:lnTo>
                  <a:pt x="3533" y="1260"/>
                </a:lnTo>
                <a:lnTo>
                  <a:pt x="3535" y="1285"/>
                </a:lnTo>
                <a:lnTo>
                  <a:pt x="3533" y="1311"/>
                </a:lnTo>
                <a:lnTo>
                  <a:pt x="3526" y="1337"/>
                </a:lnTo>
                <a:lnTo>
                  <a:pt x="3516" y="1362"/>
                </a:lnTo>
                <a:lnTo>
                  <a:pt x="3500" y="1386"/>
                </a:lnTo>
                <a:lnTo>
                  <a:pt x="3481" y="1409"/>
                </a:lnTo>
                <a:lnTo>
                  <a:pt x="3279" y="1611"/>
                </a:lnTo>
                <a:lnTo>
                  <a:pt x="2714" y="1047"/>
                </a:lnTo>
                <a:lnTo>
                  <a:pt x="2917" y="844"/>
                </a:lnTo>
                <a:lnTo>
                  <a:pt x="2940" y="825"/>
                </a:lnTo>
                <a:lnTo>
                  <a:pt x="2963" y="809"/>
                </a:lnTo>
                <a:lnTo>
                  <a:pt x="2989" y="799"/>
                </a:lnTo>
                <a:lnTo>
                  <a:pt x="3015" y="793"/>
                </a:lnTo>
                <a:lnTo>
                  <a:pt x="3040" y="790"/>
                </a:lnTo>
                <a:close/>
                <a:moveTo>
                  <a:pt x="595" y="0"/>
                </a:moveTo>
                <a:lnTo>
                  <a:pt x="613" y="2"/>
                </a:lnTo>
                <a:lnTo>
                  <a:pt x="629" y="9"/>
                </a:lnTo>
                <a:lnTo>
                  <a:pt x="643" y="20"/>
                </a:lnTo>
                <a:lnTo>
                  <a:pt x="655" y="33"/>
                </a:lnTo>
                <a:lnTo>
                  <a:pt x="661" y="50"/>
                </a:lnTo>
                <a:lnTo>
                  <a:pt x="664" y="68"/>
                </a:lnTo>
                <a:lnTo>
                  <a:pt x="664" y="233"/>
                </a:lnTo>
                <a:lnTo>
                  <a:pt x="1054" y="233"/>
                </a:lnTo>
                <a:lnTo>
                  <a:pt x="1054" y="68"/>
                </a:lnTo>
                <a:lnTo>
                  <a:pt x="1056" y="50"/>
                </a:lnTo>
                <a:lnTo>
                  <a:pt x="1063" y="33"/>
                </a:lnTo>
                <a:lnTo>
                  <a:pt x="1074" y="20"/>
                </a:lnTo>
                <a:lnTo>
                  <a:pt x="1089" y="9"/>
                </a:lnTo>
                <a:lnTo>
                  <a:pt x="1104" y="2"/>
                </a:lnTo>
                <a:lnTo>
                  <a:pt x="1122" y="0"/>
                </a:lnTo>
                <a:lnTo>
                  <a:pt x="1140" y="2"/>
                </a:lnTo>
                <a:lnTo>
                  <a:pt x="1157" y="9"/>
                </a:lnTo>
                <a:lnTo>
                  <a:pt x="1170" y="20"/>
                </a:lnTo>
                <a:lnTo>
                  <a:pt x="1182" y="33"/>
                </a:lnTo>
                <a:lnTo>
                  <a:pt x="1188" y="50"/>
                </a:lnTo>
                <a:lnTo>
                  <a:pt x="1191" y="68"/>
                </a:lnTo>
                <a:lnTo>
                  <a:pt x="1191" y="233"/>
                </a:lnTo>
                <a:lnTo>
                  <a:pt x="1531" y="233"/>
                </a:lnTo>
                <a:lnTo>
                  <a:pt x="1531" y="68"/>
                </a:lnTo>
                <a:lnTo>
                  <a:pt x="1533" y="50"/>
                </a:lnTo>
                <a:lnTo>
                  <a:pt x="1540" y="33"/>
                </a:lnTo>
                <a:lnTo>
                  <a:pt x="1551" y="20"/>
                </a:lnTo>
                <a:lnTo>
                  <a:pt x="1564" y="9"/>
                </a:lnTo>
                <a:lnTo>
                  <a:pt x="1581" y="2"/>
                </a:lnTo>
                <a:lnTo>
                  <a:pt x="1599" y="0"/>
                </a:lnTo>
                <a:lnTo>
                  <a:pt x="1617" y="2"/>
                </a:lnTo>
                <a:lnTo>
                  <a:pt x="1634" y="9"/>
                </a:lnTo>
                <a:lnTo>
                  <a:pt x="1647" y="20"/>
                </a:lnTo>
                <a:lnTo>
                  <a:pt x="1658" y="33"/>
                </a:lnTo>
                <a:lnTo>
                  <a:pt x="1665" y="50"/>
                </a:lnTo>
                <a:lnTo>
                  <a:pt x="1667" y="68"/>
                </a:lnTo>
                <a:lnTo>
                  <a:pt x="1667" y="233"/>
                </a:lnTo>
                <a:lnTo>
                  <a:pt x="2041" y="233"/>
                </a:lnTo>
                <a:lnTo>
                  <a:pt x="2041" y="68"/>
                </a:lnTo>
                <a:lnTo>
                  <a:pt x="2043" y="50"/>
                </a:lnTo>
                <a:lnTo>
                  <a:pt x="2050" y="33"/>
                </a:lnTo>
                <a:lnTo>
                  <a:pt x="2061" y="20"/>
                </a:lnTo>
                <a:lnTo>
                  <a:pt x="2076" y="9"/>
                </a:lnTo>
                <a:lnTo>
                  <a:pt x="2091" y="2"/>
                </a:lnTo>
                <a:lnTo>
                  <a:pt x="2109" y="0"/>
                </a:lnTo>
                <a:lnTo>
                  <a:pt x="2127" y="2"/>
                </a:lnTo>
                <a:lnTo>
                  <a:pt x="2144" y="9"/>
                </a:lnTo>
                <a:lnTo>
                  <a:pt x="2157" y="20"/>
                </a:lnTo>
                <a:lnTo>
                  <a:pt x="2169" y="33"/>
                </a:lnTo>
                <a:lnTo>
                  <a:pt x="2175" y="50"/>
                </a:lnTo>
                <a:lnTo>
                  <a:pt x="2178" y="68"/>
                </a:lnTo>
                <a:lnTo>
                  <a:pt x="2178" y="233"/>
                </a:lnTo>
                <a:lnTo>
                  <a:pt x="2467" y="233"/>
                </a:lnTo>
                <a:lnTo>
                  <a:pt x="2508" y="236"/>
                </a:lnTo>
                <a:lnTo>
                  <a:pt x="2546" y="244"/>
                </a:lnTo>
                <a:lnTo>
                  <a:pt x="2582" y="258"/>
                </a:lnTo>
                <a:lnTo>
                  <a:pt x="2615" y="276"/>
                </a:lnTo>
                <a:lnTo>
                  <a:pt x="2645" y="300"/>
                </a:lnTo>
                <a:lnTo>
                  <a:pt x="2672" y="327"/>
                </a:lnTo>
                <a:lnTo>
                  <a:pt x="2696" y="357"/>
                </a:lnTo>
                <a:lnTo>
                  <a:pt x="2714" y="390"/>
                </a:lnTo>
                <a:lnTo>
                  <a:pt x="2728" y="426"/>
                </a:lnTo>
                <a:lnTo>
                  <a:pt x="2736" y="464"/>
                </a:lnTo>
                <a:lnTo>
                  <a:pt x="2739" y="505"/>
                </a:lnTo>
                <a:lnTo>
                  <a:pt x="2739" y="772"/>
                </a:lnTo>
                <a:lnTo>
                  <a:pt x="2535" y="976"/>
                </a:lnTo>
                <a:lnTo>
                  <a:pt x="2535" y="505"/>
                </a:lnTo>
                <a:lnTo>
                  <a:pt x="2532" y="487"/>
                </a:lnTo>
                <a:lnTo>
                  <a:pt x="2526" y="470"/>
                </a:lnTo>
                <a:lnTo>
                  <a:pt x="2514" y="457"/>
                </a:lnTo>
                <a:lnTo>
                  <a:pt x="2501" y="445"/>
                </a:lnTo>
                <a:lnTo>
                  <a:pt x="2485" y="439"/>
                </a:lnTo>
                <a:lnTo>
                  <a:pt x="2467" y="436"/>
                </a:lnTo>
                <a:lnTo>
                  <a:pt x="2178" y="436"/>
                </a:lnTo>
                <a:lnTo>
                  <a:pt x="2178" y="544"/>
                </a:lnTo>
                <a:lnTo>
                  <a:pt x="2175" y="562"/>
                </a:lnTo>
                <a:lnTo>
                  <a:pt x="2169" y="579"/>
                </a:lnTo>
                <a:lnTo>
                  <a:pt x="2157" y="592"/>
                </a:lnTo>
                <a:lnTo>
                  <a:pt x="2144" y="603"/>
                </a:lnTo>
                <a:lnTo>
                  <a:pt x="2127" y="610"/>
                </a:lnTo>
                <a:lnTo>
                  <a:pt x="2109" y="612"/>
                </a:lnTo>
                <a:lnTo>
                  <a:pt x="2091" y="610"/>
                </a:lnTo>
                <a:lnTo>
                  <a:pt x="2076" y="603"/>
                </a:lnTo>
                <a:lnTo>
                  <a:pt x="2061" y="592"/>
                </a:lnTo>
                <a:lnTo>
                  <a:pt x="2050" y="579"/>
                </a:lnTo>
                <a:lnTo>
                  <a:pt x="2043" y="562"/>
                </a:lnTo>
                <a:lnTo>
                  <a:pt x="2041" y="544"/>
                </a:lnTo>
                <a:lnTo>
                  <a:pt x="2041" y="436"/>
                </a:lnTo>
                <a:lnTo>
                  <a:pt x="1667" y="436"/>
                </a:lnTo>
                <a:lnTo>
                  <a:pt x="1667" y="544"/>
                </a:lnTo>
                <a:lnTo>
                  <a:pt x="1665" y="562"/>
                </a:lnTo>
                <a:lnTo>
                  <a:pt x="1658" y="579"/>
                </a:lnTo>
                <a:lnTo>
                  <a:pt x="1647" y="592"/>
                </a:lnTo>
                <a:lnTo>
                  <a:pt x="1634" y="603"/>
                </a:lnTo>
                <a:lnTo>
                  <a:pt x="1617" y="610"/>
                </a:lnTo>
                <a:lnTo>
                  <a:pt x="1599" y="612"/>
                </a:lnTo>
                <a:lnTo>
                  <a:pt x="1581" y="610"/>
                </a:lnTo>
                <a:lnTo>
                  <a:pt x="1564" y="603"/>
                </a:lnTo>
                <a:lnTo>
                  <a:pt x="1551" y="592"/>
                </a:lnTo>
                <a:lnTo>
                  <a:pt x="1540" y="579"/>
                </a:lnTo>
                <a:lnTo>
                  <a:pt x="1533" y="562"/>
                </a:lnTo>
                <a:lnTo>
                  <a:pt x="1531" y="544"/>
                </a:lnTo>
                <a:lnTo>
                  <a:pt x="1531" y="436"/>
                </a:lnTo>
                <a:lnTo>
                  <a:pt x="1191" y="436"/>
                </a:lnTo>
                <a:lnTo>
                  <a:pt x="1191" y="544"/>
                </a:lnTo>
                <a:lnTo>
                  <a:pt x="1188" y="562"/>
                </a:lnTo>
                <a:lnTo>
                  <a:pt x="1182" y="579"/>
                </a:lnTo>
                <a:lnTo>
                  <a:pt x="1170" y="592"/>
                </a:lnTo>
                <a:lnTo>
                  <a:pt x="1157" y="603"/>
                </a:lnTo>
                <a:lnTo>
                  <a:pt x="1140" y="610"/>
                </a:lnTo>
                <a:lnTo>
                  <a:pt x="1122" y="612"/>
                </a:lnTo>
                <a:lnTo>
                  <a:pt x="1104" y="610"/>
                </a:lnTo>
                <a:lnTo>
                  <a:pt x="1089" y="603"/>
                </a:lnTo>
                <a:lnTo>
                  <a:pt x="1074" y="592"/>
                </a:lnTo>
                <a:lnTo>
                  <a:pt x="1063" y="579"/>
                </a:lnTo>
                <a:lnTo>
                  <a:pt x="1056" y="562"/>
                </a:lnTo>
                <a:lnTo>
                  <a:pt x="1054" y="544"/>
                </a:lnTo>
                <a:lnTo>
                  <a:pt x="1054" y="436"/>
                </a:lnTo>
                <a:lnTo>
                  <a:pt x="664" y="436"/>
                </a:lnTo>
                <a:lnTo>
                  <a:pt x="664" y="544"/>
                </a:lnTo>
                <a:lnTo>
                  <a:pt x="661" y="562"/>
                </a:lnTo>
                <a:lnTo>
                  <a:pt x="655" y="579"/>
                </a:lnTo>
                <a:lnTo>
                  <a:pt x="643" y="592"/>
                </a:lnTo>
                <a:lnTo>
                  <a:pt x="630" y="603"/>
                </a:lnTo>
                <a:lnTo>
                  <a:pt x="613" y="610"/>
                </a:lnTo>
                <a:lnTo>
                  <a:pt x="595" y="612"/>
                </a:lnTo>
                <a:lnTo>
                  <a:pt x="577" y="610"/>
                </a:lnTo>
                <a:lnTo>
                  <a:pt x="561" y="603"/>
                </a:lnTo>
                <a:lnTo>
                  <a:pt x="547" y="592"/>
                </a:lnTo>
                <a:lnTo>
                  <a:pt x="536" y="579"/>
                </a:lnTo>
                <a:lnTo>
                  <a:pt x="529" y="562"/>
                </a:lnTo>
                <a:lnTo>
                  <a:pt x="527" y="544"/>
                </a:lnTo>
                <a:lnTo>
                  <a:pt x="527" y="436"/>
                </a:lnTo>
                <a:lnTo>
                  <a:pt x="272" y="436"/>
                </a:lnTo>
                <a:lnTo>
                  <a:pt x="254" y="439"/>
                </a:lnTo>
                <a:lnTo>
                  <a:pt x="237" y="445"/>
                </a:lnTo>
                <a:lnTo>
                  <a:pt x="224" y="457"/>
                </a:lnTo>
                <a:lnTo>
                  <a:pt x="213" y="470"/>
                </a:lnTo>
                <a:lnTo>
                  <a:pt x="206" y="487"/>
                </a:lnTo>
                <a:lnTo>
                  <a:pt x="204" y="505"/>
                </a:lnTo>
                <a:lnTo>
                  <a:pt x="204" y="3365"/>
                </a:lnTo>
                <a:lnTo>
                  <a:pt x="206" y="3383"/>
                </a:lnTo>
                <a:lnTo>
                  <a:pt x="213" y="3400"/>
                </a:lnTo>
                <a:lnTo>
                  <a:pt x="224" y="3413"/>
                </a:lnTo>
                <a:lnTo>
                  <a:pt x="238" y="3425"/>
                </a:lnTo>
                <a:lnTo>
                  <a:pt x="254" y="3431"/>
                </a:lnTo>
                <a:lnTo>
                  <a:pt x="272" y="3434"/>
                </a:lnTo>
                <a:lnTo>
                  <a:pt x="915" y="3434"/>
                </a:lnTo>
                <a:lnTo>
                  <a:pt x="944" y="3454"/>
                </a:lnTo>
                <a:lnTo>
                  <a:pt x="977" y="3468"/>
                </a:lnTo>
                <a:lnTo>
                  <a:pt x="1012" y="3477"/>
                </a:lnTo>
                <a:lnTo>
                  <a:pt x="1047" y="3481"/>
                </a:lnTo>
                <a:lnTo>
                  <a:pt x="1082" y="3477"/>
                </a:lnTo>
                <a:lnTo>
                  <a:pt x="1116" y="3469"/>
                </a:lnTo>
                <a:lnTo>
                  <a:pt x="1228" y="3434"/>
                </a:lnTo>
                <a:lnTo>
                  <a:pt x="2466" y="3434"/>
                </a:lnTo>
                <a:lnTo>
                  <a:pt x="2484" y="3431"/>
                </a:lnTo>
                <a:lnTo>
                  <a:pt x="2501" y="3425"/>
                </a:lnTo>
                <a:lnTo>
                  <a:pt x="2514" y="3413"/>
                </a:lnTo>
                <a:lnTo>
                  <a:pt x="2526" y="3400"/>
                </a:lnTo>
                <a:lnTo>
                  <a:pt x="2532" y="3383"/>
                </a:lnTo>
                <a:lnTo>
                  <a:pt x="2535" y="3365"/>
                </a:lnTo>
                <a:lnTo>
                  <a:pt x="2535" y="2578"/>
                </a:lnTo>
                <a:lnTo>
                  <a:pt x="2739" y="2374"/>
                </a:lnTo>
                <a:lnTo>
                  <a:pt x="2739" y="3365"/>
                </a:lnTo>
                <a:lnTo>
                  <a:pt x="2736" y="3406"/>
                </a:lnTo>
                <a:lnTo>
                  <a:pt x="2728" y="3444"/>
                </a:lnTo>
                <a:lnTo>
                  <a:pt x="2714" y="3481"/>
                </a:lnTo>
                <a:lnTo>
                  <a:pt x="2696" y="3514"/>
                </a:lnTo>
                <a:lnTo>
                  <a:pt x="2672" y="3544"/>
                </a:lnTo>
                <a:lnTo>
                  <a:pt x="2645" y="3571"/>
                </a:lnTo>
                <a:lnTo>
                  <a:pt x="2615" y="3594"/>
                </a:lnTo>
                <a:lnTo>
                  <a:pt x="2582" y="3613"/>
                </a:lnTo>
                <a:lnTo>
                  <a:pt x="2546" y="3627"/>
                </a:lnTo>
                <a:lnTo>
                  <a:pt x="2507" y="3635"/>
                </a:lnTo>
                <a:lnTo>
                  <a:pt x="2466" y="3638"/>
                </a:lnTo>
                <a:lnTo>
                  <a:pt x="272" y="3638"/>
                </a:lnTo>
                <a:lnTo>
                  <a:pt x="232" y="3635"/>
                </a:lnTo>
                <a:lnTo>
                  <a:pt x="194" y="3627"/>
                </a:lnTo>
                <a:lnTo>
                  <a:pt x="158" y="3613"/>
                </a:lnTo>
                <a:lnTo>
                  <a:pt x="124" y="3594"/>
                </a:lnTo>
                <a:lnTo>
                  <a:pt x="94" y="3571"/>
                </a:lnTo>
                <a:lnTo>
                  <a:pt x="67" y="3544"/>
                </a:lnTo>
                <a:lnTo>
                  <a:pt x="44" y="3514"/>
                </a:lnTo>
                <a:lnTo>
                  <a:pt x="26" y="3481"/>
                </a:lnTo>
                <a:lnTo>
                  <a:pt x="11" y="3444"/>
                </a:lnTo>
                <a:lnTo>
                  <a:pt x="3" y="3406"/>
                </a:lnTo>
                <a:lnTo>
                  <a:pt x="0" y="3365"/>
                </a:lnTo>
                <a:lnTo>
                  <a:pt x="0" y="505"/>
                </a:lnTo>
                <a:lnTo>
                  <a:pt x="3" y="464"/>
                </a:lnTo>
                <a:lnTo>
                  <a:pt x="11" y="426"/>
                </a:lnTo>
                <a:lnTo>
                  <a:pt x="26" y="390"/>
                </a:lnTo>
                <a:lnTo>
                  <a:pt x="44" y="357"/>
                </a:lnTo>
                <a:lnTo>
                  <a:pt x="67" y="327"/>
                </a:lnTo>
                <a:lnTo>
                  <a:pt x="94" y="300"/>
                </a:lnTo>
                <a:lnTo>
                  <a:pt x="124" y="276"/>
                </a:lnTo>
                <a:lnTo>
                  <a:pt x="158" y="258"/>
                </a:lnTo>
                <a:lnTo>
                  <a:pt x="194" y="244"/>
                </a:lnTo>
                <a:lnTo>
                  <a:pt x="232" y="236"/>
                </a:lnTo>
                <a:lnTo>
                  <a:pt x="272" y="233"/>
                </a:lnTo>
                <a:lnTo>
                  <a:pt x="527" y="233"/>
                </a:lnTo>
                <a:lnTo>
                  <a:pt x="527" y="68"/>
                </a:lnTo>
                <a:lnTo>
                  <a:pt x="529" y="50"/>
                </a:lnTo>
                <a:lnTo>
                  <a:pt x="536" y="33"/>
                </a:lnTo>
                <a:lnTo>
                  <a:pt x="547" y="20"/>
                </a:lnTo>
                <a:lnTo>
                  <a:pt x="561" y="9"/>
                </a:lnTo>
                <a:lnTo>
                  <a:pt x="577" y="2"/>
                </a:lnTo>
                <a:lnTo>
                  <a:pt x="595" y="0"/>
                </a:lnTo>
                <a:close/>
              </a:path>
            </a:pathLst>
          </a:custGeom>
          <a:solidFill>
            <a:srgbClr val="EA0B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11496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68DC6-9F2B-47C7-8152-6F21D41CB9DB}"/>
              </a:ext>
            </a:extLst>
          </p:cNvPr>
          <p:cNvSpPr>
            <a:spLocks noGrp="1"/>
          </p:cNvSpPr>
          <p:nvPr>
            <p:ph type="title"/>
          </p:nvPr>
        </p:nvSpPr>
        <p:spPr/>
        <p:txBody>
          <a:bodyPr/>
          <a:lstStyle/>
          <a:p>
            <a:r>
              <a:rPr lang="en-IN" dirty="0"/>
              <a:t>Experiences</a:t>
            </a:r>
          </a:p>
        </p:txBody>
      </p:sp>
      <p:grpSp>
        <p:nvGrpSpPr>
          <p:cNvPr id="6" name="Group 5">
            <a:extLst>
              <a:ext uri="{FF2B5EF4-FFF2-40B4-BE49-F238E27FC236}">
                <a16:creationId xmlns="" xmlns:a16="http://schemas.microsoft.com/office/drawing/2014/main" id="{7D178CE9-4144-4462-9319-F0234930ECDD}"/>
              </a:ext>
            </a:extLst>
          </p:cNvPr>
          <p:cNvGrpSpPr/>
          <p:nvPr/>
        </p:nvGrpSpPr>
        <p:grpSpPr>
          <a:xfrm>
            <a:off x="219745" y="649499"/>
            <a:ext cx="3590255" cy="266104"/>
            <a:chOff x="232037" y="766063"/>
            <a:chExt cx="5202077" cy="529386"/>
          </a:xfrm>
        </p:grpSpPr>
        <p:grpSp>
          <p:nvGrpSpPr>
            <p:cNvPr id="8" name="Group 7">
              <a:extLst>
                <a:ext uri="{FF2B5EF4-FFF2-40B4-BE49-F238E27FC236}">
                  <a16:creationId xmlns="" xmlns:a16="http://schemas.microsoft.com/office/drawing/2014/main" id="{87A914CF-3255-4317-AD65-4983E1F7AC34}"/>
                </a:ext>
              </a:extLst>
            </p:cNvPr>
            <p:cNvGrpSpPr/>
            <p:nvPr/>
          </p:nvGrpSpPr>
          <p:grpSpPr>
            <a:xfrm>
              <a:off x="232037" y="766063"/>
              <a:ext cx="5202077" cy="498648"/>
              <a:chOff x="647148" y="3043238"/>
              <a:chExt cx="8065383" cy="773112"/>
            </a:xfrm>
          </p:grpSpPr>
          <p:sp>
            <p:nvSpPr>
              <p:cNvPr id="10" name="Freeform 6">
                <a:extLst>
                  <a:ext uri="{FF2B5EF4-FFF2-40B4-BE49-F238E27FC236}">
                    <a16:creationId xmlns="" xmlns:a16="http://schemas.microsoft.com/office/drawing/2014/main" id="{C2EB488B-6383-4463-87C8-B269A50022D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1" name="Freeform 7">
                <a:extLst>
                  <a:ext uri="{FF2B5EF4-FFF2-40B4-BE49-F238E27FC236}">
                    <a16:creationId xmlns="" xmlns:a16="http://schemas.microsoft.com/office/drawing/2014/main" id="{03A6C5AB-AFE5-4C40-A161-7AB4630BD90B}"/>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2" name="Freeform 8">
                <a:extLst>
                  <a:ext uri="{FF2B5EF4-FFF2-40B4-BE49-F238E27FC236}">
                    <a16:creationId xmlns="" xmlns:a16="http://schemas.microsoft.com/office/drawing/2014/main" id="{0C1ECE91-FFFF-4E9D-81AF-C6577746D8A6}"/>
                  </a:ext>
                </a:extLst>
              </p:cNvPr>
              <p:cNvSpPr>
                <a:spLocks/>
              </p:cNvSpPr>
              <p:nvPr/>
            </p:nvSpPr>
            <p:spPr bwMode="auto">
              <a:xfrm>
                <a:off x="1077915" y="3136899"/>
                <a:ext cx="7634616"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9" name="Rectangle 8">
              <a:extLst>
                <a:ext uri="{FF2B5EF4-FFF2-40B4-BE49-F238E27FC236}">
                  <a16:creationId xmlns="" xmlns:a16="http://schemas.microsoft.com/office/drawing/2014/main" id="{175F8DED-3AF9-47BF-90BE-478A7912CC37}"/>
                </a:ext>
              </a:extLst>
            </p:cNvPr>
            <p:cNvSpPr/>
            <p:nvPr/>
          </p:nvSpPr>
          <p:spPr>
            <a:xfrm>
              <a:off x="848662" y="805618"/>
              <a:ext cx="4264738" cy="489831"/>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Case 1 – Migration to AWS on Containers</a:t>
              </a:r>
            </a:p>
          </p:txBody>
        </p:sp>
      </p:grpSp>
      <p:sp>
        <p:nvSpPr>
          <p:cNvPr id="19" name="Rectangle 18">
            <a:extLst>
              <a:ext uri="{FF2B5EF4-FFF2-40B4-BE49-F238E27FC236}">
                <a16:creationId xmlns="" xmlns:a16="http://schemas.microsoft.com/office/drawing/2014/main" id="{4B559A4F-DFB3-44B2-93B9-34C277220F31}"/>
              </a:ext>
            </a:extLst>
          </p:cNvPr>
          <p:cNvSpPr/>
          <p:nvPr/>
        </p:nvSpPr>
        <p:spPr>
          <a:xfrm>
            <a:off x="289555" y="956716"/>
            <a:ext cx="3647445" cy="830997"/>
          </a:xfrm>
          <a:prstGeom prst="rect">
            <a:avLst/>
          </a:prstGeom>
        </p:spPr>
        <p:txBody>
          <a:bodyPr wrap="square">
            <a:spAutoFit/>
          </a:bodyPr>
          <a:lstStyle/>
          <a:p>
            <a:r>
              <a:rPr lang="en-US" sz="800" dirty="0">
                <a:solidFill>
                  <a:schemeClr val="tx1">
                    <a:lumMod val="65000"/>
                    <a:lumOff val="35000"/>
                  </a:schemeClr>
                </a:solidFill>
                <a:cs typeface="Arial" panose="020B0604020202020204" pitchFamily="34" charset="0"/>
              </a:rPr>
              <a:t>Aspire worked with a </a:t>
            </a:r>
            <a:r>
              <a:rPr lang="en-US" sz="800" dirty="0"/>
              <a:t>world’s leading education publishing and assessment service provider that recently sold-off its US courseware division to a private equity firm. This strategical move, required that some of their applications had to be moved to AWS cloud in a containerized . Aspire systems came up with a program called “</a:t>
            </a:r>
            <a:r>
              <a:rPr lang="en-US" sz="800" b="1" dirty="0"/>
              <a:t>Trio </a:t>
            </a:r>
            <a:r>
              <a:rPr lang="en-IN" sz="800" b="1" dirty="0"/>
              <a:t>Migration</a:t>
            </a:r>
            <a:r>
              <a:rPr lang="en-IN" sz="800" dirty="0"/>
              <a:t>” involving administrative migration, data </a:t>
            </a:r>
            <a:r>
              <a:rPr lang="en-IN" sz="800" dirty="0" err="1"/>
              <a:t>center</a:t>
            </a:r>
            <a:r>
              <a:rPr lang="en-IN" sz="800" dirty="0"/>
              <a:t> migration and Database migration.</a:t>
            </a:r>
            <a:endParaRPr lang="en-IN" sz="800" dirty="0">
              <a:solidFill>
                <a:schemeClr val="tx1">
                  <a:lumMod val="65000"/>
                  <a:lumOff val="35000"/>
                </a:schemeClr>
              </a:solidFill>
              <a:cs typeface="Arial" panose="020B0604020202020204" pitchFamily="34" charset="0"/>
            </a:endParaRPr>
          </a:p>
        </p:txBody>
      </p:sp>
      <p:grpSp>
        <p:nvGrpSpPr>
          <p:cNvPr id="20" name="Group 19">
            <a:extLst>
              <a:ext uri="{FF2B5EF4-FFF2-40B4-BE49-F238E27FC236}">
                <a16:creationId xmlns="" xmlns:a16="http://schemas.microsoft.com/office/drawing/2014/main" id="{AC9227F7-4AAA-4A3F-AC3A-B6E9F62FF82F}"/>
              </a:ext>
            </a:extLst>
          </p:cNvPr>
          <p:cNvGrpSpPr/>
          <p:nvPr/>
        </p:nvGrpSpPr>
        <p:grpSpPr>
          <a:xfrm>
            <a:off x="219745" y="1902990"/>
            <a:ext cx="2409155" cy="281493"/>
            <a:chOff x="232037" y="766063"/>
            <a:chExt cx="4792778" cy="560000"/>
          </a:xfrm>
        </p:grpSpPr>
        <p:grpSp>
          <p:nvGrpSpPr>
            <p:cNvPr id="21" name="Group 20">
              <a:extLst>
                <a:ext uri="{FF2B5EF4-FFF2-40B4-BE49-F238E27FC236}">
                  <a16:creationId xmlns="" xmlns:a16="http://schemas.microsoft.com/office/drawing/2014/main" id="{94519454-3C10-4D82-BEA4-F9E483BD0307}"/>
                </a:ext>
              </a:extLst>
            </p:cNvPr>
            <p:cNvGrpSpPr/>
            <p:nvPr/>
          </p:nvGrpSpPr>
          <p:grpSpPr>
            <a:xfrm>
              <a:off x="232037" y="766063"/>
              <a:ext cx="4792778" cy="498648"/>
              <a:chOff x="647148" y="3043238"/>
              <a:chExt cx="7430799" cy="773112"/>
            </a:xfrm>
          </p:grpSpPr>
          <p:sp>
            <p:nvSpPr>
              <p:cNvPr id="23" name="Freeform 6">
                <a:extLst>
                  <a:ext uri="{FF2B5EF4-FFF2-40B4-BE49-F238E27FC236}">
                    <a16:creationId xmlns="" xmlns:a16="http://schemas.microsoft.com/office/drawing/2014/main" id="{0551B7CD-2CF6-49E9-A5A0-60785B6F04FD}"/>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 name="Freeform 7">
                <a:extLst>
                  <a:ext uri="{FF2B5EF4-FFF2-40B4-BE49-F238E27FC236}">
                    <a16:creationId xmlns="" xmlns:a16="http://schemas.microsoft.com/office/drawing/2014/main" id="{C99EDBA5-BFE6-472F-8089-469C6CC6F145}"/>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8">
                <a:extLst>
                  <a:ext uri="{FF2B5EF4-FFF2-40B4-BE49-F238E27FC236}">
                    <a16:creationId xmlns="" xmlns:a16="http://schemas.microsoft.com/office/drawing/2014/main" id="{FBD70391-BBBD-441C-9D13-429E22B83F89}"/>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2" name="Rectangle 21">
              <a:extLst>
                <a:ext uri="{FF2B5EF4-FFF2-40B4-BE49-F238E27FC236}">
                  <a16:creationId xmlns="" xmlns:a16="http://schemas.microsoft.com/office/drawing/2014/main" id="{1E419A6C-FAF0-4523-8DAD-5D30D47C3CC6}"/>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30" name="Group 29">
            <a:extLst>
              <a:ext uri="{FF2B5EF4-FFF2-40B4-BE49-F238E27FC236}">
                <a16:creationId xmlns="" xmlns:a16="http://schemas.microsoft.com/office/drawing/2014/main" id="{B7A2FB09-3A7A-4ACF-8E1E-15D70AB02E90}"/>
              </a:ext>
            </a:extLst>
          </p:cNvPr>
          <p:cNvGrpSpPr/>
          <p:nvPr/>
        </p:nvGrpSpPr>
        <p:grpSpPr>
          <a:xfrm>
            <a:off x="271811" y="2289476"/>
            <a:ext cx="3455640" cy="860609"/>
            <a:chOff x="271811" y="2200576"/>
            <a:chExt cx="3455640" cy="860609"/>
          </a:xfrm>
        </p:grpSpPr>
        <p:sp>
          <p:nvSpPr>
            <p:cNvPr id="26" name="Rectangle 25">
              <a:extLst>
                <a:ext uri="{FF2B5EF4-FFF2-40B4-BE49-F238E27FC236}">
                  <a16:creationId xmlns="" xmlns:a16="http://schemas.microsoft.com/office/drawing/2014/main" id="{FEEB4599-14A2-4824-9B5C-7770417BCDCF}"/>
                </a:ext>
              </a:extLst>
            </p:cNvPr>
            <p:cNvSpPr/>
            <p:nvPr/>
          </p:nvSpPr>
          <p:spPr>
            <a:xfrm>
              <a:off x="271811" y="2200576"/>
              <a:ext cx="3167855"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Container based micro-services architecture</a:t>
              </a:r>
            </a:p>
          </p:txBody>
        </p:sp>
        <p:cxnSp>
          <p:nvCxnSpPr>
            <p:cNvPr id="28" name="Straight Connector 27">
              <a:extLst>
                <a:ext uri="{FF2B5EF4-FFF2-40B4-BE49-F238E27FC236}">
                  <a16:creationId xmlns="" xmlns:a16="http://schemas.microsoft.com/office/drawing/2014/main" id="{35DEBABF-DCAD-4586-9D7A-2BFF7787F11A}"/>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22CF97FC-C1E6-46EA-8A2D-A5F45E2863BA}"/>
                </a:ext>
              </a:extLst>
            </p:cNvPr>
            <p:cNvSpPr/>
            <p:nvPr/>
          </p:nvSpPr>
          <p:spPr>
            <a:xfrm>
              <a:off x="289555" y="2476410"/>
              <a:ext cx="3437896" cy="58477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The applications that were migrated were refactored and rebuilt as docker containers that were then pushed to ECR. The containers are part of a larger micro-services architecture that provides for resilience of the application.</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 xmlns:a16="http://schemas.microsoft.com/office/drawing/2014/main" id="{0B8504E5-0B41-431B-B368-0A49E1F253AF}"/>
              </a:ext>
            </a:extLst>
          </p:cNvPr>
          <p:cNvGrpSpPr/>
          <p:nvPr/>
        </p:nvGrpSpPr>
        <p:grpSpPr>
          <a:xfrm>
            <a:off x="271811" y="3164502"/>
            <a:ext cx="3455640" cy="860609"/>
            <a:chOff x="271811" y="2200576"/>
            <a:chExt cx="3455640" cy="860609"/>
          </a:xfrm>
        </p:grpSpPr>
        <p:sp>
          <p:nvSpPr>
            <p:cNvPr id="32" name="Rectangle 31">
              <a:extLst>
                <a:ext uri="{FF2B5EF4-FFF2-40B4-BE49-F238E27FC236}">
                  <a16:creationId xmlns="" xmlns:a16="http://schemas.microsoft.com/office/drawing/2014/main" id="{2A68F3E0-ED49-4472-B35A-6214DCB88794}"/>
                </a:ext>
              </a:extLst>
            </p:cNvPr>
            <p:cNvSpPr/>
            <p:nvPr/>
          </p:nvSpPr>
          <p:spPr>
            <a:xfrm>
              <a:off x="271811" y="2200576"/>
              <a:ext cx="2143536"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Centralized Log Management</a:t>
              </a:r>
            </a:p>
          </p:txBody>
        </p:sp>
        <p:cxnSp>
          <p:nvCxnSpPr>
            <p:cNvPr id="33" name="Straight Connector 32">
              <a:extLst>
                <a:ext uri="{FF2B5EF4-FFF2-40B4-BE49-F238E27FC236}">
                  <a16:creationId xmlns="" xmlns:a16="http://schemas.microsoft.com/office/drawing/2014/main" id="{AE557F6C-9D20-4D31-A321-3B6B4CDD637C}"/>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8859BC6C-3C8B-412A-958F-BBEC54C9C1B9}"/>
                </a:ext>
              </a:extLst>
            </p:cNvPr>
            <p:cNvSpPr/>
            <p:nvPr/>
          </p:nvSpPr>
          <p:spPr>
            <a:xfrm>
              <a:off x="289555" y="2476410"/>
              <a:ext cx="3437896" cy="584775"/>
            </a:xfrm>
            <a:prstGeom prst="rect">
              <a:avLst/>
            </a:prstGeom>
          </p:spPr>
          <p:txBody>
            <a:bodyPr wrap="square">
              <a:spAutoFit/>
            </a:bodyPr>
            <a:lstStyle/>
            <a:p>
              <a:pPr lvl="0"/>
              <a:r>
                <a:rPr lang="en-US" sz="800" dirty="0">
                  <a:latin typeface="Arial" panose="020B0604020202020204" pitchFamily="34" charset="0"/>
                  <a:cs typeface="Arial" panose="020B0604020202020204" pitchFamily="34" charset="0"/>
                </a:rPr>
                <a:t>Application logs are streamed from containers to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using </a:t>
              </a:r>
              <a:r>
                <a:rPr lang="en-US" sz="800" dirty="0" err="1">
                  <a:latin typeface="Arial" panose="020B0604020202020204" pitchFamily="34" charset="0"/>
                  <a:cs typeface="Arial" panose="020B0604020202020204" pitchFamily="34" charset="0"/>
                </a:rPr>
                <a:t>Fluentd</a:t>
              </a:r>
              <a:r>
                <a:rPr lang="en-US" sz="800" dirty="0">
                  <a:latin typeface="Arial" panose="020B0604020202020204" pitchFamily="34" charset="0"/>
                  <a:cs typeface="Arial" panose="020B0604020202020204" pitchFamily="34" charset="0"/>
                </a:rPr>
                <a:t>.</a:t>
              </a:r>
              <a:r>
                <a:rPr lang="en-IN"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Once logs reach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lambda functions are used to stream the logs from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to Elastic search. Here we use AWS native service (combination of Elastic search &amp; Kibana)</a:t>
              </a:r>
              <a:endParaRPr lang="en-IN" sz="800"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 xmlns:a16="http://schemas.microsoft.com/office/drawing/2014/main" id="{F60DAEC0-9092-4B46-9DCA-98DE6568E73B}"/>
              </a:ext>
            </a:extLst>
          </p:cNvPr>
          <p:cNvGrpSpPr/>
          <p:nvPr/>
        </p:nvGrpSpPr>
        <p:grpSpPr>
          <a:xfrm>
            <a:off x="271811" y="4101540"/>
            <a:ext cx="3455640" cy="737499"/>
            <a:chOff x="436909" y="3993590"/>
            <a:chExt cx="3455640" cy="737499"/>
          </a:xfrm>
        </p:grpSpPr>
        <p:sp>
          <p:nvSpPr>
            <p:cNvPr id="36" name="Rectangle 35">
              <a:extLst>
                <a:ext uri="{FF2B5EF4-FFF2-40B4-BE49-F238E27FC236}">
                  <a16:creationId xmlns="" xmlns:a16="http://schemas.microsoft.com/office/drawing/2014/main" id="{126CA2DD-0A10-4076-ACE4-1091B5F52EC1}"/>
                </a:ext>
              </a:extLst>
            </p:cNvPr>
            <p:cNvSpPr/>
            <p:nvPr/>
          </p:nvSpPr>
          <p:spPr>
            <a:xfrm>
              <a:off x="436909" y="3993590"/>
              <a:ext cx="2529860" cy="261610"/>
            </a:xfrm>
            <a:prstGeom prst="rect">
              <a:avLst/>
            </a:prstGeom>
          </p:spPr>
          <p:txBody>
            <a:bodyPr wrap="none">
              <a:spAutoFit/>
            </a:bodyPr>
            <a:lstStyle/>
            <a:p>
              <a:r>
                <a:rPr lang="en-IN" sz="1100" b="1" dirty="0">
                  <a:solidFill>
                    <a:srgbClr val="84C441"/>
                  </a:solidFill>
                  <a:latin typeface="Arial" panose="020B0604020202020204" pitchFamily="34" charset="0"/>
                  <a:cs typeface="Arial" panose="020B0604020202020204" pitchFamily="34" charset="0"/>
                </a:rPr>
                <a:t>Kubernetes managed deployments</a:t>
              </a:r>
            </a:p>
          </p:txBody>
        </p:sp>
        <p:cxnSp>
          <p:nvCxnSpPr>
            <p:cNvPr id="37" name="Straight Connector 36">
              <a:extLst>
                <a:ext uri="{FF2B5EF4-FFF2-40B4-BE49-F238E27FC236}">
                  <a16:creationId xmlns="" xmlns:a16="http://schemas.microsoft.com/office/drawing/2014/main" id="{F7023F50-F8F4-458C-A802-A2B9CC00CDCD}"/>
                </a:ext>
              </a:extLst>
            </p:cNvPr>
            <p:cNvCxnSpPr/>
            <p:nvPr/>
          </p:nvCxnSpPr>
          <p:spPr>
            <a:xfrm>
              <a:off x="537202" y="4248850"/>
              <a:ext cx="2193296" cy="0"/>
            </a:xfrm>
            <a:prstGeom prst="line">
              <a:avLst/>
            </a:prstGeom>
            <a:ln>
              <a:solidFill>
                <a:srgbClr val="84C44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D338783A-3C49-4EDC-B809-19582ED39C20}"/>
                </a:ext>
              </a:extLst>
            </p:cNvPr>
            <p:cNvSpPr/>
            <p:nvPr/>
          </p:nvSpPr>
          <p:spPr>
            <a:xfrm>
              <a:off x="454653" y="4269424"/>
              <a:ext cx="3437896" cy="46166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All container deployments and clusters are managed by Kubernetes (Amazon EKS) where machines are monitored, auto-scaled and auto-healed.</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6" name="Rectangle: Top Corners Rounded 45">
            <a:extLst>
              <a:ext uri="{FF2B5EF4-FFF2-40B4-BE49-F238E27FC236}">
                <a16:creationId xmlns="" xmlns:a16="http://schemas.microsoft.com/office/drawing/2014/main" id="{F9A3D974-D615-47B5-BC13-CE13DCB21880}"/>
              </a:ext>
            </a:extLst>
          </p:cNvPr>
          <p:cNvSpPr/>
          <p:nvPr/>
        </p:nvSpPr>
        <p:spPr>
          <a:xfrm rot="16200000">
            <a:off x="5832577" y="2064174"/>
            <a:ext cx="71778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47" name="Google Shape;9170;p73">
            <a:extLst>
              <a:ext uri="{FF2B5EF4-FFF2-40B4-BE49-F238E27FC236}">
                <a16:creationId xmlns="" xmlns:a16="http://schemas.microsoft.com/office/drawing/2014/main" id="{902304D7-2E1B-40AE-9611-DEE1A3FAA91A}"/>
              </a:ext>
            </a:extLst>
          </p:cNvPr>
          <p:cNvGrpSpPr/>
          <p:nvPr/>
        </p:nvGrpSpPr>
        <p:grpSpPr>
          <a:xfrm>
            <a:off x="7850971" y="4372296"/>
            <a:ext cx="526122" cy="525723"/>
            <a:chOff x="1413250" y="2680675"/>
            <a:chExt cx="297750" cy="297525"/>
          </a:xfrm>
          <a:solidFill>
            <a:schemeClr val="bg1"/>
          </a:solidFill>
        </p:grpSpPr>
        <p:sp>
          <p:nvSpPr>
            <p:cNvPr id="48" name="Google Shape;9171;p73">
              <a:extLst>
                <a:ext uri="{FF2B5EF4-FFF2-40B4-BE49-F238E27FC236}">
                  <a16:creationId xmlns="" xmlns:a16="http://schemas.microsoft.com/office/drawing/2014/main" id="{ED46A7B6-54A6-441F-8666-5F0C50CC8BD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2;p73">
              <a:extLst>
                <a:ext uri="{FF2B5EF4-FFF2-40B4-BE49-F238E27FC236}">
                  <a16:creationId xmlns="" xmlns:a16="http://schemas.microsoft.com/office/drawing/2014/main" id="{070B2560-8828-4E9F-8CDA-8A56E20F687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73;p73">
              <a:extLst>
                <a:ext uri="{FF2B5EF4-FFF2-40B4-BE49-F238E27FC236}">
                  <a16:creationId xmlns="" xmlns:a16="http://schemas.microsoft.com/office/drawing/2014/main" id="{DB405565-BB23-4393-97AE-10EE7DA99358}"/>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4;p73">
              <a:extLst>
                <a:ext uri="{FF2B5EF4-FFF2-40B4-BE49-F238E27FC236}">
                  <a16:creationId xmlns="" xmlns:a16="http://schemas.microsoft.com/office/drawing/2014/main" id="{591142C6-8E7A-4805-B18A-5A53EA7721CC}"/>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Rectangle 51">
            <a:extLst>
              <a:ext uri="{FF2B5EF4-FFF2-40B4-BE49-F238E27FC236}">
                <a16:creationId xmlns="" xmlns:a16="http://schemas.microsoft.com/office/drawing/2014/main" id="{E4C70DBC-C43F-497B-A64C-4F3B708B3D45}"/>
              </a:ext>
            </a:extLst>
          </p:cNvPr>
          <p:cNvSpPr/>
          <p:nvPr/>
        </p:nvSpPr>
        <p:spPr>
          <a:xfrm>
            <a:off x="4908549" y="4335075"/>
            <a:ext cx="3158127" cy="646331"/>
          </a:xfrm>
          <a:prstGeom prst="rect">
            <a:avLst/>
          </a:prstGeom>
        </p:spPr>
        <p:txBody>
          <a:bodyPr wrap="square">
            <a:spAutoFit/>
          </a:bodyPr>
          <a:lstStyle/>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Full fledged micro-services architecture</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Containers that enable autoscaling and self healing</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Easy upgrades</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Centralized Logging</a:t>
            </a:r>
            <a:endParaRPr lang="en-IN" sz="9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3FF624F3-3ABA-419E-BC26-43682F478FC2}"/>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 xmlns:a16="http://schemas.microsoft.com/office/drawing/2014/main" id="{B6DEAA9E-449E-46EE-9E84-A5EC64FC6B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268" y="740521"/>
            <a:ext cx="3414158" cy="1983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 name="Group 39">
            <a:extLst>
              <a:ext uri="{FF2B5EF4-FFF2-40B4-BE49-F238E27FC236}">
                <a16:creationId xmlns="" xmlns:a16="http://schemas.microsoft.com/office/drawing/2014/main" id="{6AFEA707-FFE4-48D6-A764-29CA6331A8C5}"/>
              </a:ext>
            </a:extLst>
          </p:cNvPr>
          <p:cNvGrpSpPr/>
          <p:nvPr/>
        </p:nvGrpSpPr>
        <p:grpSpPr>
          <a:xfrm>
            <a:off x="4300874" y="647644"/>
            <a:ext cx="2686666" cy="276999"/>
            <a:chOff x="232037" y="762371"/>
            <a:chExt cx="5344858" cy="551060"/>
          </a:xfrm>
        </p:grpSpPr>
        <p:grpSp>
          <p:nvGrpSpPr>
            <p:cNvPr id="41" name="Group 40">
              <a:extLst>
                <a:ext uri="{FF2B5EF4-FFF2-40B4-BE49-F238E27FC236}">
                  <a16:creationId xmlns="" xmlns:a16="http://schemas.microsoft.com/office/drawing/2014/main" id="{BB4E5B28-BB25-4FF1-B7F1-382091E119E9}"/>
                </a:ext>
              </a:extLst>
            </p:cNvPr>
            <p:cNvGrpSpPr/>
            <p:nvPr/>
          </p:nvGrpSpPr>
          <p:grpSpPr>
            <a:xfrm>
              <a:off x="232037" y="766063"/>
              <a:ext cx="5344858" cy="498648"/>
              <a:chOff x="647148" y="3043238"/>
              <a:chExt cx="8286753" cy="773112"/>
            </a:xfrm>
          </p:grpSpPr>
          <p:sp>
            <p:nvSpPr>
              <p:cNvPr id="43" name="Freeform 6">
                <a:extLst>
                  <a:ext uri="{FF2B5EF4-FFF2-40B4-BE49-F238E27FC236}">
                    <a16:creationId xmlns="" xmlns:a16="http://schemas.microsoft.com/office/drawing/2014/main" id="{BDEA903D-6C38-447A-B43A-E61C5FAE5C62}"/>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4" name="Freeform 7">
                <a:extLst>
                  <a:ext uri="{FF2B5EF4-FFF2-40B4-BE49-F238E27FC236}">
                    <a16:creationId xmlns="" xmlns:a16="http://schemas.microsoft.com/office/drawing/2014/main" id="{414405F9-1D9C-4348-AFE1-2978500FCE0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5" name="Freeform 8">
                <a:extLst>
                  <a:ext uri="{FF2B5EF4-FFF2-40B4-BE49-F238E27FC236}">
                    <a16:creationId xmlns="" xmlns:a16="http://schemas.microsoft.com/office/drawing/2014/main" id="{D3EA032C-98B2-45FF-849C-F6BCC32629E3}"/>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42" name="Rectangle 41">
              <a:extLst>
                <a:ext uri="{FF2B5EF4-FFF2-40B4-BE49-F238E27FC236}">
                  <a16:creationId xmlns="" xmlns:a16="http://schemas.microsoft.com/office/drawing/2014/main" id="{F18B595D-A61B-4CFA-B43F-BBD00D333CE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grpSp>
        <p:nvGrpSpPr>
          <p:cNvPr id="55" name="Group 54">
            <a:extLst>
              <a:ext uri="{FF2B5EF4-FFF2-40B4-BE49-F238E27FC236}">
                <a16:creationId xmlns="" xmlns:a16="http://schemas.microsoft.com/office/drawing/2014/main" id="{3861AC29-73AF-43C9-A36D-7DB307CE0B65}"/>
              </a:ext>
            </a:extLst>
          </p:cNvPr>
          <p:cNvGrpSpPr/>
          <p:nvPr/>
        </p:nvGrpSpPr>
        <p:grpSpPr>
          <a:xfrm>
            <a:off x="4300874" y="2769096"/>
            <a:ext cx="2686666" cy="276999"/>
            <a:chOff x="232037" y="762371"/>
            <a:chExt cx="5344858" cy="551060"/>
          </a:xfrm>
        </p:grpSpPr>
        <p:grpSp>
          <p:nvGrpSpPr>
            <p:cNvPr id="56" name="Group 55">
              <a:extLst>
                <a:ext uri="{FF2B5EF4-FFF2-40B4-BE49-F238E27FC236}">
                  <a16:creationId xmlns="" xmlns:a16="http://schemas.microsoft.com/office/drawing/2014/main" id="{ABE06165-E499-466E-B2B9-118F4D35EEE9}"/>
                </a:ext>
              </a:extLst>
            </p:cNvPr>
            <p:cNvGrpSpPr/>
            <p:nvPr/>
          </p:nvGrpSpPr>
          <p:grpSpPr>
            <a:xfrm>
              <a:off x="232037" y="766063"/>
              <a:ext cx="5344858" cy="498648"/>
              <a:chOff x="647148" y="3043238"/>
              <a:chExt cx="8286753" cy="773112"/>
            </a:xfrm>
          </p:grpSpPr>
          <p:sp>
            <p:nvSpPr>
              <p:cNvPr id="58" name="Freeform 6">
                <a:extLst>
                  <a:ext uri="{FF2B5EF4-FFF2-40B4-BE49-F238E27FC236}">
                    <a16:creationId xmlns="" xmlns:a16="http://schemas.microsoft.com/office/drawing/2014/main" id="{72D7EC57-C5EA-45C8-86CA-706A4EF01C0E}"/>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59" name="Freeform 7">
                <a:extLst>
                  <a:ext uri="{FF2B5EF4-FFF2-40B4-BE49-F238E27FC236}">
                    <a16:creationId xmlns="" xmlns:a16="http://schemas.microsoft.com/office/drawing/2014/main" id="{30D0CEBC-5295-49D3-B5E2-1EE5660E536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60" name="Freeform 8">
                <a:extLst>
                  <a:ext uri="{FF2B5EF4-FFF2-40B4-BE49-F238E27FC236}">
                    <a16:creationId xmlns="" xmlns:a16="http://schemas.microsoft.com/office/drawing/2014/main" id="{0E705A0D-D4E9-4137-B227-DD4D0AA47B50}"/>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57" name="Rectangle 56">
              <a:extLst>
                <a:ext uri="{FF2B5EF4-FFF2-40B4-BE49-F238E27FC236}">
                  <a16:creationId xmlns="" xmlns:a16="http://schemas.microsoft.com/office/drawing/2014/main" id="{A39F5B6F-ED04-4413-9AF7-A7D0DA35A7FE}"/>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Log Aggregation</a:t>
              </a:r>
            </a:p>
          </p:txBody>
        </p:sp>
      </p:grpSp>
      <p:pic>
        <p:nvPicPr>
          <p:cNvPr id="61" name="Picture 60">
            <a:extLst>
              <a:ext uri="{FF2B5EF4-FFF2-40B4-BE49-F238E27FC236}">
                <a16:creationId xmlns="" xmlns:a16="http://schemas.microsoft.com/office/drawing/2014/main" id="{D17D871C-C375-480F-80B2-4EAE3C4B89A3}"/>
              </a:ext>
            </a:extLst>
          </p:cNvPr>
          <p:cNvPicPr/>
          <p:nvPr/>
        </p:nvPicPr>
        <p:blipFill rotWithShape="1">
          <a:blip r:embed="rId3"/>
          <a:srcRect t="1735" b="17719"/>
          <a:stretch/>
        </p:blipFill>
        <p:spPr>
          <a:xfrm>
            <a:off x="4868268" y="3063508"/>
            <a:ext cx="2825503" cy="1169065"/>
          </a:xfrm>
          <a:prstGeom prst="rect">
            <a:avLst/>
          </a:prstGeom>
        </p:spPr>
      </p:pic>
    </p:spTree>
    <p:extLst>
      <p:ext uri="{BB962C8B-B14F-4D97-AF65-F5344CB8AC3E}">
        <p14:creationId xmlns:p14="http://schemas.microsoft.com/office/powerpoint/2010/main" val="14046122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80742-BFB2-469F-9D12-707BC5C8EE85}"/>
              </a:ext>
            </a:extLst>
          </p:cNvPr>
          <p:cNvSpPr>
            <a:spLocks noGrp="1"/>
          </p:cNvSpPr>
          <p:nvPr>
            <p:ph type="title"/>
          </p:nvPr>
        </p:nvSpPr>
        <p:spPr/>
        <p:txBody>
          <a:bodyPr/>
          <a:lstStyle/>
          <a:p>
            <a:r>
              <a:rPr lang="en-IN" dirty="0"/>
              <a:t>Experiences</a:t>
            </a:r>
          </a:p>
        </p:txBody>
      </p:sp>
      <p:grpSp>
        <p:nvGrpSpPr>
          <p:cNvPr id="4" name="Group 3">
            <a:extLst>
              <a:ext uri="{FF2B5EF4-FFF2-40B4-BE49-F238E27FC236}">
                <a16:creationId xmlns="" xmlns:a16="http://schemas.microsoft.com/office/drawing/2014/main" id="{2A681C84-EE76-43C4-AEE1-12CBE8791C7D}"/>
              </a:ext>
            </a:extLst>
          </p:cNvPr>
          <p:cNvGrpSpPr/>
          <p:nvPr/>
        </p:nvGrpSpPr>
        <p:grpSpPr>
          <a:xfrm>
            <a:off x="219745" y="649500"/>
            <a:ext cx="2889215" cy="281493"/>
            <a:chOff x="232037" y="766063"/>
            <a:chExt cx="5747809" cy="560000"/>
          </a:xfrm>
        </p:grpSpPr>
        <p:grpSp>
          <p:nvGrpSpPr>
            <p:cNvPr id="5" name="Group 4">
              <a:extLst>
                <a:ext uri="{FF2B5EF4-FFF2-40B4-BE49-F238E27FC236}">
                  <a16:creationId xmlns="" xmlns:a16="http://schemas.microsoft.com/office/drawing/2014/main" id="{F1DC1DF6-8E31-4EF3-98CE-7EAA750B7F90}"/>
                </a:ext>
              </a:extLst>
            </p:cNvPr>
            <p:cNvGrpSpPr/>
            <p:nvPr/>
          </p:nvGrpSpPr>
          <p:grpSpPr>
            <a:xfrm>
              <a:off x="232037" y="766063"/>
              <a:ext cx="5747809" cy="498648"/>
              <a:chOff x="647148" y="3043238"/>
              <a:chExt cx="8911495" cy="773112"/>
            </a:xfrm>
          </p:grpSpPr>
          <p:sp>
            <p:nvSpPr>
              <p:cNvPr id="7" name="Freeform 6">
                <a:extLst>
                  <a:ext uri="{FF2B5EF4-FFF2-40B4-BE49-F238E27FC236}">
                    <a16:creationId xmlns="" xmlns:a16="http://schemas.microsoft.com/office/drawing/2014/main" id="{3E64CBD0-E19D-483D-BFB7-FA1B3B49EEE7}"/>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7">
                <a:extLst>
                  <a:ext uri="{FF2B5EF4-FFF2-40B4-BE49-F238E27FC236}">
                    <a16:creationId xmlns="" xmlns:a16="http://schemas.microsoft.com/office/drawing/2014/main" id="{E7DEE85D-7337-44A4-9572-AA6753AD2D2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9" name="Freeform 8">
                <a:extLst>
                  <a:ext uri="{FF2B5EF4-FFF2-40B4-BE49-F238E27FC236}">
                    <a16:creationId xmlns="" xmlns:a16="http://schemas.microsoft.com/office/drawing/2014/main" id="{C0E4E428-6F38-4C19-8095-15B9D3E84B87}"/>
                  </a:ext>
                </a:extLst>
              </p:cNvPr>
              <p:cNvSpPr>
                <a:spLocks/>
              </p:cNvSpPr>
              <p:nvPr/>
            </p:nvSpPr>
            <p:spPr bwMode="auto">
              <a:xfrm>
                <a:off x="1077915" y="3136899"/>
                <a:ext cx="8480728"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 name="Rectangle 5">
              <a:extLst>
                <a:ext uri="{FF2B5EF4-FFF2-40B4-BE49-F238E27FC236}">
                  <a16:creationId xmlns="" xmlns:a16="http://schemas.microsoft.com/office/drawing/2014/main" id="{1A053BA9-E45E-4B33-A509-21E7E3BE1BEA}"/>
                </a:ext>
              </a:extLst>
            </p:cNvPr>
            <p:cNvSpPr/>
            <p:nvPr/>
          </p:nvSpPr>
          <p:spPr>
            <a:xfrm>
              <a:off x="848662" y="775003"/>
              <a:ext cx="5067018"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3 - DevOps as a service</a:t>
              </a:r>
            </a:p>
          </p:txBody>
        </p:sp>
      </p:grpSp>
      <p:sp>
        <p:nvSpPr>
          <p:cNvPr id="10" name="Rectangle 9">
            <a:extLst>
              <a:ext uri="{FF2B5EF4-FFF2-40B4-BE49-F238E27FC236}">
                <a16:creationId xmlns="" xmlns:a16="http://schemas.microsoft.com/office/drawing/2014/main" id="{9E65E3A1-E6D5-4636-BFAF-D3E68F48A9AD}"/>
              </a:ext>
            </a:extLst>
          </p:cNvPr>
          <p:cNvSpPr/>
          <p:nvPr/>
        </p:nvSpPr>
        <p:spPr>
          <a:xfrm>
            <a:off x="372104" y="956716"/>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 an industry leading banking product, there were</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requirements testing customizations by each and every</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customer. To standardize the testing process, the internal</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DevOps Testing practice had to be extended as a service</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to its customers On Azure</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 xmlns:a16="http://schemas.microsoft.com/office/drawing/2014/main" id="{5AF82FE2-FD18-4290-823D-4EBDF9FBC489}"/>
              </a:ext>
            </a:extLst>
          </p:cNvPr>
          <p:cNvGrpSpPr/>
          <p:nvPr/>
        </p:nvGrpSpPr>
        <p:grpSpPr>
          <a:xfrm>
            <a:off x="219745" y="1902990"/>
            <a:ext cx="2409155" cy="281493"/>
            <a:chOff x="232037" y="766063"/>
            <a:chExt cx="4792778" cy="560000"/>
          </a:xfrm>
        </p:grpSpPr>
        <p:grpSp>
          <p:nvGrpSpPr>
            <p:cNvPr id="12" name="Group 11">
              <a:extLst>
                <a:ext uri="{FF2B5EF4-FFF2-40B4-BE49-F238E27FC236}">
                  <a16:creationId xmlns="" xmlns:a16="http://schemas.microsoft.com/office/drawing/2014/main" id="{80E7C39F-17BA-4D52-96E0-82CD5D5841D7}"/>
                </a:ext>
              </a:extLst>
            </p:cNvPr>
            <p:cNvGrpSpPr/>
            <p:nvPr/>
          </p:nvGrpSpPr>
          <p:grpSpPr>
            <a:xfrm>
              <a:off x="232037" y="766063"/>
              <a:ext cx="4792778" cy="498648"/>
              <a:chOff x="647148" y="3043238"/>
              <a:chExt cx="7430799" cy="773112"/>
            </a:xfrm>
          </p:grpSpPr>
          <p:sp>
            <p:nvSpPr>
              <p:cNvPr id="14" name="Freeform 6">
                <a:extLst>
                  <a:ext uri="{FF2B5EF4-FFF2-40B4-BE49-F238E27FC236}">
                    <a16:creationId xmlns="" xmlns:a16="http://schemas.microsoft.com/office/drawing/2014/main" id="{078F0964-43CD-4D09-BCF3-AAFAD5ECABD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5" name="Freeform 7">
                <a:extLst>
                  <a:ext uri="{FF2B5EF4-FFF2-40B4-BE49-F238E27FC236}">
                    <a16:creationId xmlns="" xmlns:a16="http://schemas.microsoft.com/office/drawing/2014/main" id="{9C90748F-48AE-4242-A973-01681DE26E0D}"/>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6" name="Freeform 8">
                <a:extLst>
                  <a:ext uri="{FF2B5EF4-FFF2-40B4-BE49-F238E27FC236}">
                    <a16:creationId xmlns="" xmlns:a16="http://schemas.microsoft.com/office/drawing/2014/main" id="{F9F1A05F-FF80-49AE-B38D-2FB132034444}"/>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3" name="Rectangle 12">
              <a:extLst>
                <a:ext uri="{FF2B5EF4-FFF2-40B4-BE49-F238E27FC236}">
                  <a16:creationId xmlns="" xmlns:a16="http://schemas.microsoft.com/office/drawing/2014/main" id="{71F1BBE7-DAA7-4C5A-94CB-6DA8571E44BA}"/>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17" name="Group 16">
            <a:extLst>
              <a:ext uri="{FF2B5EF4-FFF2-40B4-BE49-F238E27FC236}">
                <a16:creationId xmlns="" xmlns:a16="http://schemas.microsoft.com/office/drawing/2014/main" id="{5945D891-2475-4A00-9FB9-B708A49D02BD}"/>
              </a:ext>
            </a:extLst>
          </p:cNvPr>
          <p:cNvGrpSpPr/>
          <p:nvPr/>
        </p:nvGrpSpPr>
        <p:grpSpPr>
          <a:xfrm>
            <a:off x="271811" y="2289476"/>
            <a:ext cx="3455640" cy="1137608"/>
            <a:chOff x="271811" y="2200576"/>
            <a:chExt cx="3455640" cy="1137608"/>
          </a:xfrm>
        </p:grpSpPr>
        <p:sp>
          <p:nvSpPr>
            <p:cNvPr id="18" name="Rectangle 17">
              <a:extLst>
                <a:ext uri="{FF2B5EF4-FFF2-40B4-BE49-F238E27FC236}">
                  <a16:creationId xmlns="" xmlns:a16="http://schemas.microsoft.com/office/drawing/2014/main" id="{A578065D-FAAF-4667-AEA4-0107438088B8}"/>
                </a:ext>
              </a:extLst>
            </p:cNvPr>
            <p:cNvSpPr/>
            <p:nvPr/>
          </p:nvSpPr>
          <p:spPr>
            <a:xfrm>
              <a:off x="271811" y="2200576"/>
              <a:ext cx="1021433"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Multi-Tenant</a:t>
              </a:r>
            </a:p>
          </p:txBody>
        </p:sp>
        <p:cxnSp>
          <p:nvCxnSpPr>
            <p:cNvPr id="19" name="Straight Connector 18">
              <a:extLst>
                <a:ext uri="{FF2B5EF4-FFF2-40B4-BE49-F238E27FC236}">
                  <a16:creationId xmlns="" xmlns:a16="http://schemas.microsoft.com/office/drawing/2014/main" id="{12704940-DE65-4595-B364-31F5AE516DE1}"/>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 xmlns:a16="http://schemas.microsoft.com/office/drawing/2014/main" id="{5E981523-A0E8-4B39-9BA9-289FA57193DF}"/>
                </a:ext>
              </a:extLst>
            </p:cNvPr>
            <p:cNvSpPr/>
            <p:nvPr/>
          </p:nvSpPr>
          <p:spPr>
            <a:xfrm>
              <a:off x="289555" y="2476410"/>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 the solution was provided to banks, it had to address very stringent security concerns and data and process isolation was a primary requirement. So, the solution was built in a way that each customer could choose the infrastructure and process needed on an </a:t>
              </a:r>
              <a:r>
                <a:rPr lang="en-US" sz="1000" dirty="0" err="1">
                  <a:solidFill>
                    <a:schemeClr val="tx1">
                      <a:lumMod val="65000"/>
                      <a:lumOff val="35000"/>
                    </a:schemeClr>
                  </a:solidFill>
                  <a:latin typeface="Arial" panose="020B0604020202020204" pitchFamily="34" charset="0"/>
                  <a:cs typeface="Arial" panose="020B0604020202020204" pitchFamily="34" charset="0"/>
                </a:rPr>
                <a:t>adhoc</a:t>
              </a:r>
              <a:r>
                <a:rPr lang="en-US" sz="1000" dirty="0">
                  <a:solidFill>
                    <a:schemeClr val="tx1">
                      <a:lumMod val="65000"/>
                      <a:lumOff val="35000"/>
                    </a:schemeClr>
                  </a:solidFill>
                  <a:latin typeface="Arial" panose="020B0604020202020204" pitchFamily="34" charset="0"/>
                  <a:cs typeface="Arial" panose="020B0604020202020204" pitchFamily="34" charset="0"/>
                </a:rPr>
                <a:t> basis.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 xmlns:a16="http://schemas.microsoft.com/office/drawing/2014/main" id="{218F4710-A491-4AEE-85B7-74568855F568}"/>
              </a:ext>
            </a:extLst>
          </p:cNvPr>
          <p:cNvGrpSpPr/>
          <p:nvPr/>
        </p:nvGrpSpPr>
        <p:grpSpPr>
          <a:xfrm>
            <a:off x="271811" y="3515022"/>
            <a:ext cx="3169516" cy="829832"/>
            <a:chOff x="271811" y="2200576"/>
            <a:chExt cx="3169516" cy="829832"/>
          </a:xfrm>
        </p:grpSpPr>
        <p:sp>
          <p:nvSpPr>
            <p:cNvPr id="22" name="Rectangle 21">
              <a:extLst>
                <a:ext uri="{FF2B5EF4-FFF2-40B4-BE49-F238E27FC236}">
                  <a16:creationId xmlns="" xmlns:a16="http://schemas.microsoft.com/office/drawing/2014/main" id="{804D8E73-E651-420C-B8C6-2FA303E50715}"/>
                </a:ext>
              </a:extLst>
            </p:cNvPr>
            <p:cNvSpPr/>
            <p:nvPr/>
          </p:nvSpPr>
          <p:spPr>
            <a:xfrm>
              <a:off x="271811" y="2200576"/>
              <a:ext cx="1539204"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Testing as a Service</a:t>
              </a:r>
            </a:p>
          </p:txBody>
        </p:sp>
        <p:cxnSp>
          <p:nvCxnSpPr>
            <p:cNvPr id="23" name="Straight Connector 22">
              <a:extLst>
                <a:ext uri="{FF2B5EF4-FFF2-40B4-BE49-F238E27FC236}">
                  <a16:creationId xmlns="" xmlns:a16="http://schemas.microsoft.com/office/drawing/2014/main" id="{050389E9-E303-4549-86CC-F17D83238CD6}"/>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37C5B52B-DF1E-47C4-B141-4BC31A9F894F}"/>
                </a:ext>
              </a:extLst>
            </p:cNvPr>
            <p:cNvSpPr/>
            <p:nvPr/>
          </p:nvSpPr>
          <p:spPr>
            <a:xfrm>
              <a:off x="289555" y="2476410"/>
              <a:ext cx="3151772" cy="553998"/>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With the deployments automated, the testing of the product along with all customization was also automated.</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 xmlns:a16="http://schemas.microsoft.com/office/drawing/2014/main" id="{E7918F88-EAAB-44ED-A665-E5DEF35E0FC4}"/>
              </a:ext>
            </a:extLst>
          </p:cNvPr>
          <p:cNvGrpSpPr/>
          <p:nvPr/>
        </p:nvGrpSpPr>
        <p:grpSpPr>
          <a:xfrm>
            <a:off x="4300874" y="647644"/>
            <a:ext cx="2686666" cy="276999"/>
            <a:chOff x="232037" y="762371"/>
            <a:chExt cx="5344858" cy="551060"/>
          </a:xfrm>
        </p:grpSpPr>
        <p:grpSp>
          <p:nvGrpSpPr>
            <p:cNvPr id="30" name="Group 29">
              <a:extLst>
                <a:ext uri="{FF2B5EF4-FFF2-40B4-BE49-F238E27FC236}">
                  <a16:creationId xmlns="" xmlns:a16="http://schemas.microsoft.com/office/drawing/2014/main" id="{BAEFEBAA-4C9E-479F-9DEB-F207A7B00CA0}"/>
                </a:ext>
              </a:extLst>
            </p:cNvPr>
            <p:cNvGrpSpPr/>
            <p:nvPr/>
          </p:nvGrpSpPr>
          <p:grpSpPr>
            <a:xfrm>
              <a:off x="232037" y="766063"/>
              <a:ext cx="5344858" cy="498648"/>
              <a:chOff x="647148" y="3043238"/>
              <a:chExt cx="8286753" cy="773112"/>
            </a:xfrm>
          </p:grpSpPr>
          <p:sp>
            <p:nvSpPr>
              <p:cNvPr id="32" name="Freeform 6">
                <a:extLst>
                  <a:ext uri="{FF2B5EF4-FFF2-40B4-BE49-F238E27FC236}">
                    <a16:creationId xmlns="" xmlns:a16="http://schemas.microsoft.com/office/drawing/2014/main" id="{8C8CA35A-9BB4-479B-AF89-870370B5486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3" name="Freeform 7">
                <a:extLst>
                  <a:ext uri="{FF2B5EF4-FFF2-40B4-BE49-F238E27FC236}">
                    <a16:creationId xmlns="" xmlns:a16="http://schemas.microsoft.com/office/drawing/2014/main" id="{0056C1D3-24D0-42C0-A0D1-04F1E162BD1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4" name="Freeform 8">
                <a:extLst>
                  <a:ext uri="{FF2B5EF4-FFF2-40B4-BE49-F238E27FC236}">
                    <a16:creationId xmlns="" xmlns:a16="http://schemas.microsoft.com/office/drawing/2014/main" id="{B3037070-1B13-474F-A46E-C3099ABB17DE}"/>
                  </a:ext>
                </a:extLst>
              </p:cNvPr>
              <p:cNvSpPr>
                <a:spLocks/>
              </p:cNvSpPr>
              <p:nvPr/>
            </p:nvSpPr>
            <p:spPr bwMode="auto">
              <a:xfrm>
                <a:off x="1077915" y="3136899"/>
                <a:ext cx="7855986" cy="679451"/>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1" name="Rectangle 30">
              <a:extLst>
                <a:ext uri="{FF2B5EF4-FFF2-40B4-BE49-F238E27FC236}">
                  <a16:creationId xmlns="" xmlns:a16="http://schemas.microsoft.com/office/drawing/2014/main" id="{DC55659B-C094-43F3-8F16-696094C64C6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35" name="Rectangle: Top Corners Rounded 34">
            <a:extLst>
              <a:ext uri="{FF2B5EF4-FFF2-40B4-BE49-F238E27FC236}">
                <a16:creationId xmlns="" xmlns:a16="http://schemas.microsoft.com/office/drawing/2014/main" id="{63FD9E71-9062-4489-A0E1-55C1ED7B8438}"/>
              </a:ext>
            </a:extLst>
          </p:cNvPr>
          <p:cNvSpPr/>
          <p:nvPr/>
        </p:nvSpPr>
        <p:spPr>
          <a:xfrm rot="16200000">
            <a:off x="5671003" y="1927800"/>
            <a:ext cx="861773" cy="5321123"/>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Rectangle 40">
            <a:extLst>
              <a:ext uri="{FF2B5EF4-FFF2-40B4-BE49-F238E27FC236}">
                <a16:creationId xmlns="" xmlns:a16="http://schemas.microsoft.com/office/drawing/2014/main" id="{C73F99B3-203A-4BB6-88CD-06D05B6A248E}"/>
              </a:ext>
            </a:extLst>
          </p:cNvPr>
          <p:cNvSpPr/>
          <p:nvPr/>
        </p:nvSpPr>
        <p:spPr>
          <a:xfrm>
            <a:off x="4593593" y="4157475"/>
            <a:ext cx="3978907" cy="861774"/>
          </a:xfrm>
          <a:prstGeom prst="rect">
            <a:avLst/>
          </a:prstGeom>
        </p:spPr>
        <p:txBody>
          <a:bodyPr wrap="square">
            <a:spAutoFit/>
          </a:bodyPr>
          <a:lstStyle/>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Revenues in the form of Licenses  for the tool</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Improved Quality</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Enhanced capabilities to upgrade and customize</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Generalized Testing practices to allow easy </a:t>
            </a:r>
          </a:p>
          <a:p>
            <a:r>
              <a:rPr lang="en-US" sz="1000" dirty="0">
                <a:solidFill>
                  <a:schemeClr val="bg1"/>
                </a:solidFill>
                <a:latin typeface="Arial" panose="020B0604020202020204" pitchFamily="34" charset="0"/>
                <a:cs typeface="Arial" panose="020B0604020202020204" pitchFamily="34" charset="0"/>
              </a:rPr>
              <a:t>     adoption for all customers</a:t>
            </a:r>
            <a:endParaRPr lang="en-IN" sz="1000" dirty="0">
              <a:solidFill>
                <a:schemeClr val="bg1"/>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 xmlns:a16="http://schemas.microsoft.com/office/drawing/2014/main" id="{56A2B808-E31B-422A-8DA4-10C6CE976E6F}"/>
              </a:ext>
            </a:extLst>
          </p:cNvPr>
          <p:cNvSpPr/>
          <p:nvPr/>
        </p:nvSpPr>
        <p:spPr>
          <a:xfrm>
            <a:off x="3627007" y="4434473"/>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grpSp>
        <p:nvGrpSpPr>
          <p:cNvPr id="43" name="Google Shape;9170;p73">
            <a:extLst>
              <a:ext uri="{FF2B5EF4-FFF2-40B4-BE49-F238E27FC236}">
                <a16:creationId xmlns="" xmlns:a16="http://schemas.microsoft.com/office/drawing/2014/main" id="{5C27DBF3-514C-4F8D-9CC3-DAD58246B5F9}"/>
              </a:ext>
            </a:extLst>
          </p:cNvPr>
          <p:cNvGrpSpPr/>
          <p:nvPr/>
        </p:nvGrpSpPr>
        <p:grpSpPr>
          <a:xfrm>
            <a:off x="7988131" y="4349436"/>
            <a:ext cx="526122" cy="525723"/>
            <a:chOff x="1413250" y="2680675"/>
            <a:chExt cx="297750" cy="297525"/>
          </a:xfrm>
          <a:solidFill>
            <a:schemeClr val="bg1"/>
          </a:solidFill>
        </p:grpSpPr>
        <p:sp>
          <p:nvSpPr>
            <p:cNvPr id="44" name="Google Shape;9171;p73">
              <a:extLst>
                <a:ext uri="{FF2B5EF4-FFF2-40B4-BE49-F238E27FC236}">
                  <a16:creationId xmlns="" xmlns:a16="http://schemas.microsoft.com/office/drawing/2014/main" id="{70CEE1B7-50D0-48D5-9F4C-167A638EA1DC}"/>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72;p73">
              <a:extLst>
                <a:ext uri="{FF2B5EF4-FFF2-40B4-BE49-F238E27FC236}">
                  <a16:creationId xmlns="" xmlns:a16="http://schemas.microsoft.com/office/drawing/2014/main" id="{DF83D3DD-D7EE-4791-AED6-3EB101F3A5D4}"/>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73;p73">
              <a:extLst>
                <a:ext uri="{FF2B5EF4-FFF2-40B4-BE49-F238E27FC236}">
                  <a16:creationId xmlns="" xmlns:a16="http://schemas.microsoft.com/office/drawing/2014/main" id="{5FEEDAB7-049A-4D25-A7DC-48E38C00F33F}"/>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74;p73">
              <a:extLst>
                <a:ext uri="{FF2B5EF4-FFF2-40B4-BE49-F238E27FC236}">
                  <a16:creationId xmlns="" xmlns:a16="http://schemas.microsoft.com/office/drawing/2014/main" id="{21595B99-7E9B-4F0A-A747-6E3BE4D0EC0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Picture 47" descr="C:\Users\sprabhakar\Desktop\CAF Documentation\Azure VNET Based Tenancy Architecture - Page 1.png">
            <a:extLst>
              <a:ext uri="{FF2B5EF4-FFF2-40B4-BE49-F238E27FC236}">
                <a16:creationId xmlns="" xmlns:a16="http://schemas.microsoft.com/office/drawing/2014/main" id="{16B06B56-298C-4FC2-A8E9-C1295BC5DC4F}"/>
              </a:ext>
            </a:extLst>
          </p:cNvPr>
          <p:cNvPicPr/>
          <p:nvPr/>
        </p:nvPicPr>
        <p:blipFill rotWithShape="1">
          <a:blip r:embed="rId2" cstate="print">
            <a:extLst>
              <a:ext uri="{28A0092B-C50C-407E-A947-70E740481C1C}">
                <a14:useLocalDpi xmlns:a14="http://schemas.microsoft.com/office/drawing/2010/main" val="0"/>
              </a:ext>
            </a:extLst>
          </a:blip>
          <a:stretch/>
        </p:blipFill>
        <p:spPr bwMode="auto">
          <a:xfrm>
            <a:off x="3943798" y="753192"/>
            <a:ext cx="4616806" cy="3567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37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 xmlns:a16="http://schemas.microsoft.com/office/drawing/2014/main" id="{DB7F6AAF-18D8-441B-8265-F0C70B33A3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89" r="2214" b="1629"/>
          <a:stretch/>
        </p:blipFill>
        <p:spPr>
          <a:xfrm>
            <a:off x="4085383" y="932843"/>
            <a:ext cx="4388057" cy="3282977"/>
          </a:xfrm>
          <a:prstGeom prst="rect">
            <a:avLst/>
          </a:prstGeom>
        </p:spPr>
      </p:pic>
      <p:sp>
        <p:nvSpPr>
          <p:cNvPr id="2" name="Title 1">
            <a:extLst>
              <a:ext uri="{FF2B5EF4-FFF2-40B4-BE49-F238E27FC236}">
                <a16:creationId xmlns="" xmlns:a16="http://schemas.microsoft.com/office/drawing/2014/main" id="{07168DC6-9F2B-47C7-8152-6F21D41CB9DB}"/>
              </a:ext>
            </a:extLst>
          </p:cNvPr>
          <p:cNvSpPr>
            <a:spLocks noGrp="1"/>
          </p:cNvSpPr>
          <p:nvPr>
            <p:ph type="title"/>
          </p:nvPr>
        </p:nvSpPr>
        <p:spPr/>
        <p:txBody>
          <a:bodyPr/>
          <a:lstStyle/>
          <a:p>
            <a:r>
              <a:rPr lang="en-IN" dirty="0"/>
              <a:t>Experiences</a:t>
            </a:r>
          </a:p>
        </p:txBody>
      </p:sp>
      <p:grpSp>
        <p:nvGrpSpPr>
          <p:cNvPr id="6" name="Group 5">
            <a:extLst>
              <a:ext uri="{FF2B5EF4-FFF2-40B4-BE49-F238E27FC236}">
                <a16:creationId xmlns="" xmlns:a16="http://schemas.microsoft.com/office/drawing/2014/main" id="{7D178CE9-4144-4462-9319-F0234930ECDD}"/>
              </a:ext>
            </a:extLst>
          </p:cNvPr>
          <p:cNvGrpSpPr/>
          <p:nvPr/>
        </p:nvGrpSpPr>
        <p:grpSpPr>
          <a:xfrm>
            <a:off x="219745" y="649499"/>
            <a:ext cx="2614895" cy="281493"/>
            <a:chOff x="232037" y="766063"/>
            <a:chExt cx="5202077" cy="560001"/>
          </a:xfrm>
        </p:grpSpPr>
        <p:grpSp>
          <p:nvGrpSpPr>
            <p:cNvPr id="8" name="Group 7">
              <a:extLst>
                <a:ext uri="{FF2B5EF4-FFF2-40B4-BE49-F238E27FC236}">
                  <a16:creationId xmlns="" xmlns:a16="http://schemas.microsoft.com/office/drawing/2014/main" id="{87A914CF-3255-4317-AD65-4983E1F7AC34}"/>
                </a:ext>
              </a:extLst>
            </p:cNvPr>
            <p:cNvGrpSpPr/>
            <p:nvPr/>
          </p:nvGrpSpPr>
          <p:grpSpPr>
            <a:xfrm>
              <a:off x="232037" y="766063"/>
              <a:ext cx="5202077" cy="498648"/>
              <a:chOff x="647148" y="3043238"/>
              <a:chExt cx="8065383" cy="773112"/>
            </a:xfrm>
          </p:grpSpPr>
          <p:sp>
            <p:nvSpPr>
              <p:cNvPr id="10" name="Freeform 6">
                <a:extLst>
                  <a:ext uri="{FF2B5EF4-FFF2-40B4-BE49-F238E27FC236}">
                    <a16:creationId xmlns="" xmlns:a16="http://schemas.microsoft.com/office/drawing/2014/main" id="{C2EB488B-6383-4463-87C8-B269A50022D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1" name="Freeform 7">
                <a:extLst>
                  <a:ext uri="{FF2B5EF4-FFF2-40B4-BE49-F238E27FC236}">
                    <a16:creationId xmlns="" xmlns:a16="http://schemas.microsoft.com/office/drawing/2014/main" id="{03A6C5AB-AFE5-4C40-A161-7AB4630BD90B}"/>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2" name="Freeform 8">
                <a:extLst>
                  <a:ext uri="{FF2B5EF4-FFF2-40B4-BE49-F238E27FC236}">
                    <a16:creationId xmlns="" xmlns:a16="http://schemas.microsoft.com/office/drawing/2014/main" id="{0C1ECE91-FFFF-4E9D-81AF-C6577746D8A6}"/>
                  </a:ext>
                </a:extLst>
              </p:cNvPr>
              <p:cNvSpPr>
                <a:spLocks/>
              </p:cNvSpPr>
              <p:nvPr/>
            </p:nvSpPr>
            <p:spPr bwMode="auto">
              <a:xfrm>
                <a:off x="1077915" y="3136899"/>
                <a:ext cx="7634616"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9" name="Rectangle 8">
              <a:extLst>
                <a:ext uri="{FF2B5EF4-FFF2-40B4-BE49-F238E27FC236}">
                  <a16:creationId xmlns="" xmlns:a16="http://schemas.microsoft.com/office/drawing/2014/main" id="{175F8DED-3AF9-47BF-90BE-478A7912CC37}"/>
                </a:ext>
              </a:extLst>
            </p:cNvPr>
            <p:cNvSpPr/>
            <p:nvPr/>
          </p:nvSpPr>
          <p:spPr>
            <a:xfrm>
              <a:off x="848662" y="775004"/>
              <a:ext cx="4264739"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2 - CI / CD On Azure</a:t>
              </a:r>
            </a:p>
          </p:txBody>
        </p:sp>
      </p:grpSp>
      <p:sp>
        <p:nvSpPr>
          <p:cNvPr id="19" name="Rectangle 18">
            <a:extLst>
              <a:ext uri="{FF2B5EF4-FFF2-40B4-BE49-F238E27FC236}">
                <a16:creationId xmlns="" xmlns:a16="http://schemas.microsoft.com/office/drawing/2014/main" id="{4B559A4F-DFB3-44B2-93B9-34C277220F31}"/>
              </a:ext>
            </a:extLst>
          </p:cNvPr>
          <p:cNvSpPr/>
          <p:nvPr/>
        </p:nvSpPr>
        <p:spPr>
          <a:xfrm>
            <a:off x="372104" y="956716"/>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Aspire worked with an Industry leading consulting firm and enabled it to build its products and services on Azure. With its  clientele, there was no margin for error and no quarters for manual triages. So we built a complete platform with the following features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 xmlns:a16="http://schemas.microsoft.com/office/drawing/2014/main" id="{AC9227F7-4AAA-4A3F-AC3A-B6E9F62FF82F}"/>
              </a:ext>
            </a:extLst>
          </p:cNvPr>
          <p:cNvGrpSpPr/>
          <p:nvPr/>
        </p:nvGrpSpPr>
        <p:grpSpPr>
          <a:xfrm>
            <a:off x="219745" y="1902990"/>
            <a:ext cx="2409155" cy="281493"/>
            <a:chOff x="232037" y="766063"/>
            <a:chExt cx="4792778" cy="560000"/>
          </a:xfrm>
        </p:grpSpPr>
        <p:grpSp>
          <p:nvGrpSpPr>
            <p:cNvPr id="21" name="Group 20">
              <a:extLst>
                <a:ext uri="{FF2B5EF4-FFF2-40B4-BE49-F238E27FC236}">
                  <a16:creationId xmlns="" xmlns:a16="http://schemas.microsoft.com/office/drawing/2014/main" id="{94519454-3C10-4D82-BEA4-F9E483BD0307}"/>
                </a:ext>
              </a:extLst>
            </p:cNvPr>
            <p:cNvGrpSpPr/>
            <p:nvPr/>
          </p:nvGrpSpPr>
          <p:grpSpPr>
            <a:xfrm>
              <a:off x="232037" y="766063"/>
              <a:ext cx="4792778" cy="498648"/>
              <a:chOff x="647148" y="3043238"/>
              <a:chExt cx="7430799" cy="773112"/>
            </a:xfrm>
          </p:grpSpPr>
          <p:sp>
            <p:nvSpPr>
              <p:cNvPr id="23" name="Freeform 6">
                <a:extLst>
                  <a:ext uri="{FF2B5EF4-FFF2-40B4-BE49-F238E27FC236}">
                    <a16:creationId xmlns="" xmlns:a16="http://schemas.microsoft.com/office/drawing/2014/main" id="{0551B7CD-2CF6-49E9-A5A0-60785B6F04FD}"/>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 name="Freeform 7">
                <a:extLst>
                  <a:ext uri="{FF2B5EF4-FFF2-40B4-BE49-F238E27FC236}">
                    <a16:creationId xmlns="" xmlns:a16="http://schemas.microsoft.com/office/drawing/2014/main" id="{C99EDBA5-BFE6-472F-8089-469C6CC6F145}"/>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8">
                <a:extLst>
                  <a:ext uri="{FF2B5EF4-FFF2-40B4-BE49-F238E27FC236}">
                    <a16:creationId xmlns="" xmlns:a16="http://schemas.microsoft.com/office/drawing/2014/main" id="{FBD70391-BBBD-441C-9D13-429E22B83F89}"/>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2" name="Rectangle 21">
              <a:extLst>
                <a:ext uri="{FF2B5EF4-FFF2-40B4-BE49-F238E27FC236}">
                  <a16:creationId xmlns="" xmlns:a16="http://schemas.microsoft.com/office/drawing/2014/main" id="{1E419A6C-FAF0-4523-8DAD-5D30D47C3CC6}"/>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30" name="Group 29">
            <a:extLst>
              <a:ext uri="{FF2B5EF4-FFF2-40B4-BE49-F238E27FC236}">
                <a16:creationId xmlns="" xmlns:a16="http://schemas.microsoft.com/office/drawing/2014/main" id="{B7A2FB09-3A7A-4ACF-8E1E-15D70AB02E90}"/>
              </a:ext>
            </a:extLst>
          </p:cNvPr>
          <p:cNvGrpSpPr/>
          <p:nvPr/>
        </p:nvGrpSpPr>
        <p:grpSpPr>
          <a:xfrm>
            <a:off x="271811" y="2289476"/>
            <a:ext cx="3455640" cy="829832"/>
            <a:chOff x="271811" y="2200576"/>
            <a:chExt cx="3455640" cy="829832"/>
          </a:xfrm>
        </p:grpSpPr>
        <p:sp>
          <p:nvSpPr>
            <p:cNvPr id="26" name="Rectangle 25">
              <a:extLst>
                <a:ext uri="{FF2B5EF4-FFF2-40B4-BE49-F238E27FC236}">
                  <a16:creationId xmlns="" xmlns:a16="http://schemas.microsoft.com/office/drawing/2014/main" id="{FEEB4599-14A2-4824-9B5C-7770417BCDCF}"/>
                </a:ext>
              </a:extLst>
            </p:cNvPr>
            <p:cNvSpPr/>
            <p:nvPr/>
          </p:nvSpPr>
          <p:spPr>
            <a:xfrm>
              <a:off x="271811" y="2200576"/>
              <a:ext cx="2738250"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Approval based deployment workflow</a:t>
              </a:r>
            </a:p>
          </p:txBody>
        </p:sp>
        <p:cxnSp>
          <p:nvCxnSpPr>
            <p:cNvPr id="28" name="Straight Connector 27">
              <a:extLst>
                <a:ext uri="{FF2B5EF4-FFF2-40B4-BE49-F238E27FC236}">
                  <a16:creationId xmlns="" xmlns:a16="http://schemas.microsoft.com/office/drawing/2014/main" id="{35DEBABF-DCAD-4586-9D7A-2BFF7787F11A}"/>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22CF97FC-C1E6-46EA-8A2D-A5F45E2863BA}"/>
                </a:ext>
              </a:extLst>
            </p:cNvPr>
            <p:cNvSpPr/>
            <p:nvPr/>
          </p:nvSpPr>
          <p:spPr>
            <a:xfrm>
              <a:off x="289555" y="2476410"/>
              <a:ext cx="3437896" cy="553998"/>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 clear CI &amp; CD use case with multiple stages of deployment to filter out bugs and issues. Each stage had an approval mechanism to enable a ledger of approvals.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 xmlns:a16="http://schemas.microsoft.com/office/drawing/2014/main" id="{0B8504E5-0B41-431B-B368-0A49E1F253AF}"/>
              </a:ext>
            </a:extLst>
          </p:cNvPr>
          <p:cNvGrpSpPr/>
          <p:nvPr/>
        </p:nvGrpSpPr>
        <p:grpSpPr>
          <a:xfrm>
            <a:off x="271811" y="3278802"/>
            <a:ext cx="3455640" cy="675944"/>
            <a:chOff x="271811" y="2200576"/>
            <a:chExt cx="3455640" cy="675944"/>
          </a:xfrm>
        </p:grpSpPr>
        <p:sp>
          <p:nvSpPr>
            <p:cNvPr id="32" name="Rectangle 31">
              <a:extLst>
                <a:ext uri="{FF2B5EF4-FFF2-40B4-BE49-F238E27FC236}">
                  <a16:creationId xmlns="" xmlns:a16="http://schemas.microsoft.com/office/drawing/2014/main" id="{2A68F3E0-ED49-4472-B35A-6214DCB88794}"/>
                </a:ext>
              </a:extLst>
            </p:cNvPr>
            <p:cNvSpPr/>
            <p:nvPr/>
          </p:nvSpPr>
          <p:spPr>
            <a:xfrm>
              <a:off x="271811" y="2200576"/>
              <a:ext cx="1968809"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Cloud Services for all Data</a:t>
              </a:r>
            </a:p>
          </p:txBody>
        </p:sp>
        <p:cxnSp>
          <p:nvCxnSpPr>
            <p:cNvPr id="33" name="Straight Connector 32">
              <a:extLst>
                <a:ext uri="{FF2B5EF4-FFF2-40B4-BE49-F238E27FC236}">
                  <a16:creationId xmlns="" xmlns:a16="http://schemas.microsoft.com/office/drawing/2014/main" id="{AE557F6C-9D20-4D31-A321-3B6B4CDD637C}"/>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8859BC6C-3C8B-412A-958F-BBEC54C9C1B9}"/>
                </a:ext>
              </a:extLst>
            </p:cNvPr>
            <p:cNvSpPr/>
            <p:nvPr/>
          </p:nvSpPr>
          <p:spPr>
            <a:xfrm>
              <a:off x="289555" y="2476410"/>
              <a:ext cx="3437896" cy="400110"/>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All data storage was cloud managed with geo replication and regular backups.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 xmlns:a16="http://schemas.microsoft.com/office/drawing/2014/main" id="{F60DAEC0-9092-4B46-9DCA-98DE6568E73B}"/>
              </a:ext>
            </a:extLst>
          </p:cNvPr>
          <p:cNvGrpSpPr/>
          <p:nvPr/>
        </p:nvGrpSpPr>
        <p:grpSpPr>
          <a:xfrm>
            <a:off x="271811" y="4114240"/>
            <a:ext cx="3455640" cy="675944"/>
            <a:chOff x="436909" y="3993590"/>
            <a:chExt cx="3455640" cy="675944"/>
          </a:xfrm>
        </p:grpSpPr>
        <p:sp>
          <p:nvSpPr>
            <p:cNvPr id="36" name="Rectangle 35">
              <a:extLst>
                <a:ext uri="{FF2B5EF4-FFF2-40B4-BE49-F238E27FC236}">
                  <a16:creationId xmlns="" xmlns:a16="http://schemas.microsoft.com/office/drawing/2014/main" id="{126CA2DD-0A10-4076-ACE4-1091B5F52EC1}"/>
                </a:ext>
              </a:extLst>
            </p:cNvPr>
            <p:cNvSpPr/>
            <p:nvPr/>
          </p:nvSpPr>
          <p:spPr>
            <a:xfrm>
              <a:off x="436909" y="3993590"/>
              <a:ext cx="1830950" cy="261610"/>
            </a:xfrm>
            <a:prstGeom prst="rect">
              <a:avLst/>
            </a:prstGeom>
          </p:spPr>
          <p:txBody>
            <a:bodyPr wrap="none">
              <a:spAutoFit/>
            </a:bodyPr>
            <a:lstStyle/>
            <a:p>
              <a:r>
                <a:rPr lang="en-IN" sz="1100" b="1" dirty="0">
                  <a:solidFill>
                    <a:srgbClr val="84C441"/>
                  </a:solidFill>
                  <a:latin typeface="Arial" panose="020B0604020202020204" pitchFamily="34" charset="0"/>
                  <a:cs typeface="Arial" panose="020B0604020202020204" pitchFamily="34" charset="0"/>
                </a:rPr>
                <a:t>Automated deployments</a:t>
              </a:r>
            </a:p>
          </p:txBody>
        </p:sp>
        <p:cxnSp>
          <p:nvCxnSpPr>
            <p:cNvPr id="37" name="Straight Connector 36">
              <a:extLst>
                <a:ext uri="{FF2B5EF4-FFF2-40B4-BE49-F238E27FC236}">
                  <a16:creationId xmlns="" xmlns:a16="http://schemas.microsoft.com/office/drawing/2014/main" id="{F7023F50-F8F4-458C-A802-A2B9CC00CDCD}"/>
                </a:ext>
              </a:extLst>
            </p:cNvPr>
            <p:cNvCxnSpPr/>
            <p:nvPr/>
          </p:nvCxnSpPr>
          <p:spPr>
            <a:xfrm>
              <a:off x="537202" y="4248850"/>
              <a:ext cx="2193296" cy="0"/>
            </a:xfrm>
            <a:prstGeom prst="line">
              <a:avLst/>
            </a:prstGeom>
            <a:ln>
              <a:solidFill>
                <a:srgbClr val="84C44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D338783A-3C49-4EDC-B809-19582ED39C20}"/>
                </a:ext>
              </a:extLst>
            </p:cNvPr>
            <p:cNvSpPr/>
            <p:nvPr/>
          </p:nvSpPr>
          <p:spPr>
            <a:xfrm>
              <a:off x="454653" y="4269424"/>
              <a:ext cx="3437896" cy="400110"/>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All Deployments and upgrades were automated and the entire flow was done without manual intervention.</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6AFEA707-FFE4-48D6-A764-29CA6331A8C5}"/>
              </a:ext>
            </a:extLst>
          </p:cNvPr>
          <p:cNvGrpSpPr/>
          <p:nvPr/>
        </p:nvGrpSpPr>
        <p:grpSpPr>
          <a:xfrm>
            <a:off x="4300874" y="647644"/>
            <a:ext cx="2686666" cy="276999"/>
            <a:chOff x="232037" y="762371"/>
            <a:chExt cx="5344858" cy="551060"/>
          </a:xfrm>
        </p:grpSpPr>
        <p:grpSp>
          <p:nvGrpSpPr>
            <p:cNvPr id="41" name="Group 40">
              <a:extLst>
                <a:ext uri="{FF2B5EF4-FFF2-40B4-BE49-F238E27FC236}">
                  <a16:creationId xmlns="" xmlns:a16="http://schemas.microsoft.com/office/drawing/2014/main" id="{BB4E5B28-BB25-4FF1-B7F1-382091E119E9}"/>
                </a:ext>
              </a:extLst>
            </p:cNvPr>
            <p:cNvGrpSpPr/>
            <p:nvPr/>
          </p:nvGrpSpPr>
          <p:grpSpPr>
            <a:xfrm>
              <a:off x="232037" y="766063"/>
              <a:ext cx="5344858" cy="498648"/>
              <a:chOff x="647148" y="3043238"/>
              <a:chExt cx="8286753" cy="773112"/>
            </a:xfrm>
          </p:grpSpPr>
          <p:sp>
            <p:nvSpPr>
              <p:cNvPr id="43" name="Freeform 6">
                <a:extLst>
                  <a:ext uri="{FF2B5EF4-FFF2-40B4-BE49-F238E27FC236}">
                    <a16:creationId xmlns="" xmlns:a16="http://schemas.microsoft.com/office/drawing/2014/main" id="{BDEA903D-6C38-447A-B43A-E61C5FAE5C62}"/>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4" name="Freeform 7">
                <a:extLst>
                  <a:ext uri="{FF2B5EF4-FFF2-40B4-BE49-F238E27FC236}">
                    <a16:creationId xmlns="" xmlns:a16="http://schemas.microsoft.com/office/drawing/2014/main" id="{414405F9-1D9C-4348-AFE1-2978500FCE0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5" name="Freeform 8">
                <a:extLst>
                  <a:ext uri="{FF2B5EF4-FFF2-40B4-BE49-F238E27FC236}">
                    <a16:creationId xmlns="" xmlns:a16="http://schemas.microsoft.com/office/drawing/2014/main" id="{D3EA032C-98B2-45FF-849C-F6BCC32629E3}"/>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42" name="Rectangle 41">
              <a:extLst>
                <a:ext uri="{FF2B5EF4-FFF2-40B4-BE49-F238E27FC236}">
                  <a16:creationId xmlns="" xmlns:a16="http://schemas.microsoft.com/office/drawing/2014/main" id="{F18B595D-A61B-4CFA-B43F-BBD00D333CE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46" name="Rectangle: Top Corners Rounded 45">
            <a:extLst>
              <a:ext uri="{FF2B5EF4-FFF2-40B4-BE49-F238E27FC236}">
                <a16:creationId xmlns="" xmlns:a16="http://schemas.microsoft.com/office/drawing/2014/main" id="{F9A3D974-D615-47B5-BC13-CE13DCB21880}"/>
              </a:ext>
            </a:extLst>
          </p:cNvPr>
          <p:cNvSpPr/>
          <p:nvPr/>
        </p:nvSpPr>
        <p:spPr>
          <a:xfrm rot="16200000">
            <a:off x="5832577" y="2064174"/>
            <a:ext cx="71778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47" name="Google Shape;9170;p73">
            <a:extLst>
              <a:ext uri="{FF2B5EF4-FFF2-40B4-BE49-F238E27FC236}">
                <a16:creationId xmlns="" xmlns:a16="http://schemas.microsoft.com/office/drawing/2014/main" id="{902304D7-2E1B-40AE-9611-DEE1A3FAA91A}"/>
              </a:ext>
            </a:extLst>
          </p:cNvPr>
          <p:cNvGrpSpPr/>
          <p:nvPr/>
        </p:nvGrpSpPr>
        <p:grpSpPr>
          <a:xfrm>
            <a:off x="7850971" y="4372296"/>
            <a:ext cx="526122" cy="525723"/>
            <a:chOff x="1413250" y="2680675"/>
            <a:chExt cx="297750" cy="297525"/>
          </a:xfrm>
          <a:solidFill>
            <a:schemeClr val="bg1"/>
          </a:solidFill>
        </p:grpSpPr>
        <p:sp>
          <p:nvSpPr>
            <p:cNvPr id="48" name="Google Shape;9171;p73">
              <a:extLst>
                <a:ext uri="{FF2B5EF4-FFF2-40B4-BE49-F238E27FC236}">
                  <a16:creationId xmlns="" xmlns:a16="http://schemas.microsoft.com/office/drawing/2014/main" id="{ED46A7B6-54A6-441F-8666-5F0C50CC8BD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2;p73">
              <a:extLst>
                <a:ext uri="{FF2B5EF4-FFF2-40B4-BE49-F238E27FC236}">
                  <a16:creationId xmlns="" xmlns:a16="http://schemas.microsoft.com/office/drawing/2014/main" id="{070B2560-8828-4E9F-8CDA-8A56E20F687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73;p73">
              <a:extLst>
                <a:ext uri="{FF2B5EF4-FFF2-40B4-BE49-F238E27FC236}">
                  <a16:creationId xmlns="" xmlns:a16="http://schemas.microsoft.com/office/drawing/2014/main" id="{DB405565-BB23-4393-97AE-10EE7DA99358}"/>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4;p73">
              <a:extLst>
                <a:ext uri="{FF2B5EF4-FFF2-40B4-BE49-F238E27FC236}">
                  <a16:creationId xmlns="" xmlns:a16="http://schemas.microsoft.com/office/drawing/2014/main" id="{591142C6-8E7A-4805-B18A-5A53EA7721CC}"/>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Rectangle 51">
            <a:extLst>
              <a:ext uri="{FF2B5EF4-FFF2-40B4-BE49-F238E27FC236}">
                <a16:creationId xmlns="" xmlns:a16="http://schemas.microsoft.com/office/drawing/2014/main" id="{E4C70DBC-C43F-497B-A64C-4F3B708B3D45}"/>
              </a:ext>
            </a:extLst>
          </p:cNvPr>
          <p:cNvSpPr/>
          <p:nvPr/>
        </p:nvSpPr>
        <p:spPr>
          <a:xfrm>
            <a:off x="4908549" y="4335075"/>
            <a:ext cx="3158127" cy="646331"/>
          </a:xfrm>
          <a:prstGeom prst="rect">
            <a:avLst/>
          </a:prstGeom>
        </p:spPr>
        <p:txBody>
          <a:bodyPr wrap="square">
            <a:spAutoFit/>
          </a:bodyPr>
          <a:lstStyle/>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Full fledged multi-tenant application ecosystem</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Reduced Production Defects</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Improved Efficiency</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Improved Traceability</a:t>
            </a:r>
            <a:endParaRPr lang="en-IN" sz="9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3FF624F3-3ABA-419E-BC26-43682F478FC2}"/>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0293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80742-BFB2-469F-9D12-707BC5C8EE85}"/>
              </a:ext>
            </a:extLst>
          </p:cNvPr>
          <p:cNvSpPr>
            <a:spLocks noGrp="1"/>
          </p:cNvSpPr>
          <p:nvPr>
            <p:ph type="title"/>
          </p:nvPr>
        </p:nvSpPr>
        <p:spPr/>
        <p:txBody>
          <a:bodyPr/>
          <a:lstStyle/>
          <a:p>
            <a:r>
              <a:rPr lang="en-IN" dirty="0"/>
              <a:t>Experiences</a:t>
            </a:r>
          </a:p>
        </p:txBody>
      </p:sp>
      <p:grpSp>
        <p:nvGrpSpPr>
          <p:cNvPr id="4" name="Group 3">
            <a:extLst>
              <a:ext uri="{FF2B5EF4-FFF2-40B4-BE49-F238E27FC236}">
                <a16:creationId xmlns="" xmlns:a16="http://schemas.microsoft.com/office/drawing/2014/main" id="{2A681C84-EE76-43C4-AEE1-12CBE8791C7D}"/>
              </a:ext>
            </a:extLst>
          </p:cNvPr>
          <p:cNvGrpSpPr/>
          <p:nvPr/>
        </p:nvGrpSpPr>
        <p:grpSpPr>
          <a:xfrm>
            <a:off x="219745" y="649500"/>
            <a:ext cx="2889215" cy="281493"/>
            <a:chOff x="232037" y="766063"/>
            <a:chExt cx="5747809" cy="560000"/>
          </a:xfrm>
        </p:grpSpPr>
        <p:grpSp>
          <p:nvGrpSpPr>
            <p:cNvPr id="5" name="Group 4">
              <a:extLst>
                <a:ext uri="{FF2B5EF4-FFF2-40B4-BE49-F238E27FC236}">
                  <a16:creationId xmlns="" xmlns:a16="http://schemas.microsoft.com/office/drawing/2014/main" id="{F1DC1DF6-8E31-4EF3-98CE-7EAA750B7F90}"/>
                </a:ext>
              </a:extLst>
            </p:cNvPr>
            <p:cNvGrpSpPr/>
            <p:nvPr/>
          </p:nvGrpSpPr>
          <p:grpSpPr>
            <a:xfrm>
              <a:off x="232037" y="766063"/>
              <a:ext cx="5747809" cy="498648"/>
              <a:chOff x="647148" y="3043238"/>
              <a:chExt cx="8911495" cy="773112"/>
            </a:xfrm>
          </p:grpSpPr>
          <p:sp>
            <p:nvSpPr>
              <p:cNvPr id="7" name="Freeform 6">
                <a:extLst>
                  <a:ext uri="{FF2B5EF4-FFF2-40B4-BE49-F238E27FC236}">
                    <a16:creationId xmlns="" xmlns:a16="http://schemas.microsoft.com/office/drawing/2014/main" id="{3E64CBD0-E19D-483D-BFB7-FA1B3B49EEE7}"/>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7">
                <a:extLst>
                  <a:ext uri="{FF2B5EF4-FFF2-40B4-BE49-F238E27FC236}">
                    <a16:creationId xmlns="" xmlns:a16="http://schemas.microsoft.com/office/drawing/2014/main" id="{E7DEE85D-7337-44A4-9572-AA6753AD2D2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9" name="Freeform 8">
                <a:extLst>
                  <a:ext uri="{FF2B5EF4-FFF2-40B4-BE49-F238E27FC236}">
                    <a16:creationId xmlns="" xmlns:a16="http://schemas.microsoft.com/office/drawing/2014/main" id="{C0E4E428-6F38-4C19-8095-15B9D3E84B87}"/>
                  </a:ext>
                </a:extLst>
              </p:cNvPr>
              <p:cNvSpPr>
                <a:spLocks/>
              </p:cNvSpPr>
              <p:nvPr/>
            </p:nvSpPr>
            <p:spPr bwMode="auto">
              <a:xfrm>
                <a:off x="1077915" y="3136899"/>
                <a:ext cx="8480728"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 name="Rectangle 5">
              <a:extLst>
                <a:ext uri="{FF2B5EF4-FFF2-40B4-BE49-F238E27FC236}">
                  <a16:creationId xmlns="" xmlns:a16="http://schemas.microsoft.com/office/drawing/2014/main" id="{1A053BA9-E45E-4B33-A509-21E7E3BE1BEA}"/>
                </a:ext>
              </a:extLst>
            </p:cNvPr>
            <p:cNvSpPr/>
            <p:nvPr/>
          </p:nvSpPr>
          <p:spPr>
            <a:xfrm>
              <a:off x="848662" y="775003"/>
              <a:ext cx="5067018"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4 - DevOps as a service</a:t>
              </a:r>
            </a:p>
          </p:txBody>
        </p:sp>
      </p:grpSp>
      <p:sp>
        <p:nvSpPr>
          <p:cNvPr id="10" name="Rectangle 9">
            <a:extLst>
              <a:ext uri="{FF2B5EF4-FFF2-40B4-BE49-F238E27FC236}">
                <a16:creationId xmlns="" xmlns:a16="http://schemas.microsoft.com/office/drawing/2014/main" id="{9E65E3A1-E6D5-4636-BFAF-D3E68F48A9AD}"/>
              </a:ext>
            </a:extLst>
          </p:cNvPr>
          <p:cNvSpPr/>
          <p:nvPr/>
        </p:nvSpPr>
        <p:spPr>
          <a:xfrm>
            <a:off x="237489" y="956716"/>
            <a:ext cx="3572511" cy="646331"/>
          </a:xfrm>
          <a:prstGeom prst="rect">
            <a:avLst/>
          </a:prstGeom>
        </p:spPr>
        <p:txBody>
          <a:bodyPr wrap="square">
            <a:spAutoFit/>
          </a:bodyPr>
          <a:lstStyle/>
          <a:p>
            <a:pPr marL="0" lvl="1"/>
            <a:r>
              <a:rPr lang="en-IN" sz="900" dirty="0">
                <a:solidFill>
                  <a:schemeClr val="tx1">
                    <a:lumMod val="65000"/>
                    <a:lumOff val="35000"/>
                  </a:schemeClr>
                </a:solidFill>
                <a:latin typeface="Arial" panose="020B0604020202020204" pitchFamily="34" charset="0"/>
                <a:cs typeface="Arial" panose="020B0604020202020204" pitchFamily="34" charset="0"/>
              </a:rPr>
              <a:t>A US based insurance product company required self provisioning capabilities for their own product to enable internal teams to self provision instances of their product on AWS. Aspire helped them design build a self provisioning portal using required AWS tools.</a:t>
            </a:r>
          </a:p>
        </p:txBody>
      </p:sp>
      <p:grpSp>
        <p:nvGrpSpPr>
          <p:cNvPr id="11" name="Group 10">
            <a:extLst>
              <a:ext uri="{FF2B5EF4-FFF2-40B4-BE49-F238E27FC236}">
                <a16:creationId xmlns="" xmlns:a16="http://schemas.microsoft.com/office/drawing/2014/main" id="{5AF82FE2-FD18-4290-823D-4EBDF9FBC489}"/>
              </a:ext>
            </a:extLst>
          </p:cNvPr>
          <p:cNvGrpSpPr/>
          <p:nvPr/>
        </p:nvGrpSpPr>
        <p:grpSpPr>
          <a:xfrm>
            <a:off x="219745" y="1902990"/>
            <a:ext cx="2409155" cy="281493"/>
            <a:chOff x="232037" y="766063"/>
            <a:chExt cx="4792778" cy="560000"/>
          </a:xfrm>
        </p:grpSpPr>
        <p:grpSp>
          <p:nvGrpSpPr>
            <p:cNvPr id="12" name="Group 11">
              <a:extLst>
                <a:ext uri="{FF2B5EF4-FFF2-40B4-BE49-F238E27FC236}">
                  <a16:creationId xmlns="" xmlns:a16="http://schemas.microsoft.com/office/drawing/2014/main" id="{80E7C39F-17BA-4D52-96E0-82CD5D5841D7}"/>
                </a:ext>
              </a:extLst>
            </p:cNvPr>
            <p:cNvGrpSpPr/>
            <p:nvPr/>
          </p:nvGrpSpPr>
          <p:grpSpPr>
            <a:xfrm>
              <a:off x="232037" y="766063"/>
              <a:ext cx="4792778" cy="498648"/>
              <a:chOff x="647148" y="3043238"/>
              <a:chExt cx="7430799" cy="773112"/>
            </a:xfrm>
          </p:grpSpPr>
          <p:sp>
            <p:nvSpPr>
              <p:cNvPr id="14" name="Freeform 6">
                <a:extLst>
                  <a:ext uri="{FF2B5EF4-FFF2-40B4-BE49-F238E27FC236}">
                    <a16:creationId xmlns="" xmlns:a16="http://schemas.microsoft.com/office/drawing/2014/main" id="{078F0964-43CD-4D09-BCF3-AAFAD5ECABD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5" name="Freeform 7">
                <a:extLst>
                  <a:ext uri="{FF2B5EF4-FFF2-40B4-BE49-F238E27FC236}">
                    <a16:creationId xmlns="" xmlns:a16="http://schemas.microsoft.com/office/drawing/2014/main" id="{9C90748F-48AE-4242-A973-01681DE26E0D}"/>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6" name="Freeform 8">
                <a:extLst>
                  <a:ext uri="{FF2B5EF4-FFF2-40B4-BE49-F238E27FC236}">
                    <a16:creationId xmlns="" xmlns:a16="http://schemas.microsoft.com/office/drawing/2014/main" id="{F9F1A05F-FF80-49AE-B38D-2FB132034444}"/>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3" name="Rectangle 12">
              <a:extLst>
                <a:ext uri="{FF2B5EF4-FFF2-40B4-BE49-F238E27FC236}">
                  <a16:creationId xmlns="" xmlns:a16="http://schemas.microsoft.com/office/drawing/2014/main" id="{71F1BBE7-DAA7-4C5A-94CB-6DA8571E44BA}"/>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17" name="Group 16">
            <a:extLst>
              <a:ext uri="{FF2B5EF4-FFF2-40B4-BE49-F238E27FC236}">
                <a16:creationId xmlns="" xmlns:a16="http://schemas.microsoft.com/office/drawing/2014/main" id="{5945D891-2475-4A00-9FB9-B708A49D02BD}"/>
              </a:ext>
            </a:extLst>
          </p:cNvPr>
          <p:cNvGrpSpPr/>
          <p:nvPr/>
        </p:nvGrpSpPr>
        <p:grpSpPr>
          <a:xfrm>
            <a:off x="219745" y="3004827"/>
            <a:ext cx="3455640" cy="737499"/>
            <a:chOff x="271811" y="2200576"/>
            <a:chExt cx="3455640" cy="737499"/>
          </a:xfrm>
        </p:grpSpPr>
        <p:sp>
          <p:nvSpPr>
            <p:cNvPr id="18" name="Rectangle 17">
              <a:extLst>
                <a:ext uri="{FF2B5EF4-FFF2-40B4-BE49-F238E27FC236}">
                  <a16:creationId xmlns="" xmlns:a16="http://schemas.microsoft.com/office/drawing/2014/main" id="{A578065D-FAAF-4667-AEA4-0107438088B8}"/>
                </a:ext>
              </a:extLst>
            </p:cNvPr>
            <p:cNvSpPr/>
            <p:nvPr/>
          </p:nvSpPr>
          <p:spPr>
            <a:xfrm>
              <a:off x="271811" y="2200576"/>
              <a:ext cx="2863284" cy="261610"/>
            </a:xfrm>
            <a:prstGeom prst="rect">
              <a:avLst/>
            </a:prstGeom>
          </p:spPr>
          <p:txBody>
            <a:bodyPr wrap="none">
              <a:spAutoFit/>
            </a:bodyPr>
            <a:lstStyle/>
            <a:p>
              <a:r>
                <a:rPr lang="en-IN" sz="1100" b="1" dirty="0">
                  <a:solidFill>
                    <a:schemeClr val="accent5"/>
                  </a:solidFill>
                  <a:latin typeface="Arial" panose="020B0604020202020204" pitchFamily="34" charset="0"/>
                  <a:cs typeface="Arial" panose="020B0604020202020204" pitchFamily="34" charset="0"/>
                </a:rPr>
                <a:t>Automatic deployment using AWS tools</a:t>
              </a:r>
            </a:p>
          </p:txBody>
        </p:sp>
        <p:cxnSp>
          <p:nvCxnSpPr>
            <p:cNvPr id="19" name="Straight Connector 18">
              <a:extLst>
                <a:ext uri="{FF2B5EF4-FFF2-40B4-BE49-F238E27FC236}">
                  <a16:creationId xmlns="" xmlns:a16="http://schemas.microsoft.com/office/drawing/2014/main" id="{12704940-DE65-4595-B364-31F5AE516DE1}"/>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 xmlns:a16="http://schemas.microsoft.com/office/drawing/2014/main" id="{5E981523-A0E8-4B39-9BA9-289FA57193DF}"/>
                </a:ext>
              </a:extLst>
            </p:cNvPr>
            <p:cNvSpPr/>
            <p:nvPr/>
          </p:nvSpPr>
          <p:spPr>
            <a:xfrm>
              <a:off x="289555" y="2476410"/>
              <a:ext cx="3437896" cy="461665"/>
            </a:xfrm>
            <a:prstGeom prst="rect">
              <a:avLst/>
            </a:prstGeom>
          </p:spPr>
          <p:txBody>
            <a:bodyPr wrap="square">
              <a:spAutoFit/>
            </a:bodyPr>
            <a:lstStyle/>
            <a:p>
              <a:pPr marL="0" lvl="1"/>
              <a:r>
                <a:rPr lang="en-IN" sz="800" dirty="0">
                  <a:solidFill>
                    <a:schemeClr val="tx1">
                      <a:lumMod val="65000"/>
                      <a:lumOff val="35000"/>
                    </a:schemeClr>
                  </a:solidFill>
                  <a:latin typeface="Arial" panose="020B0604020202020204" pitchFamily="34" charset="0"/>
                  <a:cs typeface="Arial" panose="020B0604020202020204" pitchFamily="34" charset="0"/>
                </a:rPr>
                <a:t>The Java based product was built and deployed into various environments using AWS Cloud Formation, Code Build, Code Pipeline and a few other tools.</a:t>
              </a:r>
            </a:p>
          </p:txBody>
        </p:sp>
      </p:grpSp>
      <p:grpSp>
        <p:nvGrpSpPr>
          <p:cNvPr id="21" name="Group 20">
            <a:extLst>
              <a:ext uri="{FF2B5EF4-FFF2-40B4-BE49-F238E27FC236}">
                <a16:creationId xmlns="" xmlns:a16="http://schemas.microsoft.com/office/drawing/2014/main" id="{218F4710-A491-4AEE-85B7-74568855F568}"/>
              </a:ext>
            </a:extLst>
          </p:cNvPr>
          <p:cNvGrpSpPr/>
          <p:nvPr/>
        </p:nvGrpSpPr>
        <p:grpSpPr>
          <a:xfrm>
            <a:off x="208311" y="3794422"/>
            <a:ext cx="3169516" cy="860609"/>
            <a:chOff x="271811" y="2200576"/>
            <a:chExt cx="3169516" cy="860609"/>
          </a:xfrm>
        </p:grpSpPr>
        <p:sp>
          <p:nvSpPr>
            <p:cNvPr id="22" name="Rectangle 21">
              <a:extLst>
                <a:ext uri="{FF2B5EF4-FFF2-40B4-BE49-F238E27FC236}">
                  <a16:creationId xmlns="" xmlns:a16="http://schemas.microsoft.com/office/drawing/2014/main" id="{804D8E73-E651-420C-B8C6-2FA303E50715}"/>
                </a:ext>
              </a:extLst>
            </p:cNvPr>
            <p:cNvSpPr/>
            <p:nvPr/>
          </p:nvSpPr>
          <p:spPr>
            <a:xfrm>
              <a:off x="271811" y="2200576"/>
              <a:ext cx="2710999"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Pluggable framework for testing tools</a:t>
              </a:r>
            </a:p>
          </p:txBody>
        </p:sp>
        <p:cxnSp>
          <p:nvCxnSpPr>
            <p:cNvPr id="23" name="Straight Connector 22">
              <a:extLst>
                <a:ext uri="{FF2B5EF4-FFF2-40B4-BE49-F238E27FC236}">
                  <a16:creationId xmlns="" xmlns:a16="http://schemas.microsoft.com/office/drawing/2014/main" id="{050389E9-E303-4549-86CC-F17D83238CD6}"/>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37C5B52B-DF1E-47C4-B141-4BC31A9F894F}"/>
                </a:ext>
              </a:extLst>
            </p:cNvPr>
            <p:cNvSpPr/>
            <p:nvPr/>
          </p:nvSpPr>
          <p:spPr>
            <a:xfrm>
              <a:off x="289555" y="2476410"/>
              <a:ext cx="3151772" cy="58477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The automation framework enabled post-scripts to be executed to allow running any test tools post deployment. This helped development teams to integrate and sequence the deployment with test tools.</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 xmlns:a16="http://schemas.microsoft.com/office/drawing/2014/main" id="{E7918F88-EAAB-44ED-A665-E5DEF35E0FC4}"/>
              </a:ext>
            </a:extLst>
          </p:cNvPr>
          <p:cNvGrpSpPr/>
          <p:nvPr/>
        </p:nvGrpSpPr>
        <p:grpSpPr>
          <a:xfrm>
            <a:off x="4300874" y="647644"/>
            <a:ext cx="2686666" cy="276999"/>
            <a:chOff x="232037" y="762371"/>
            <a:chExt cx="5344858" cy="551060"/>
          </a:xfrm>
        </p:grpSpPr>
        <p:grpSp>
          <p:nvGrpSpPr>
            <p:cNvPr id="30" name="Group 29">
              <a:extLst>
                <a:ext uri="{FF2B5EF4-FFF2-40B4-BE49-F238E27FC236}">
                  <a16:creationId xmlns="" xmlns:a16="http://schemas.microsoft.com/office/drawing/2014/main" id="{BAEFEBAA-4C9E-479F-9DEB-F207A7B00CA0}"/>
                </a:ext>
              </a:extLst>
            </p:cNvPr>
            <p:cNvGrpSpPr/>
            <p:nvPr/>
          </p:nvGrpSpPr>
          <p:grpSpPr>
            <a:xfrm>
              <a:off x="232037" y="766063"/>
              <a:ext cx="5344858" cy="498648"/>
              <a:chOff x="647148" y="3043238"/>
              <a:chExt cx="8286753" cy="773112"/>
            </a:xfrm>
          </p:grpSpPr>
          <p:sp>
            <p:nvSpPr>
              <p:cNvPr id="32" name="Freeform 6">
                <a:extLst>
                  <a:ext uri="{FF2B5EF4-FFF2-40B4-BE49-F238E27FC236}">
                    <a16:creationId xmlns="" xmlns:a16="http://schemas.microsoft.com/office/drawing/2014/main" id="{8C8CA35A-9BB4-479B-AF89-870370B5486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3" name="Freeform 7">
                <a:extLst>
                  <a:ext uri="{FF2B5EF4-FFF2-40B4-BE49-F238E27FC236}">
                    <a16:creationId xmlns="" xmlns:a16="http://schemas.microsoft.com/office/drawing/2014/main" id="{0056C1D3-24D0-42C0-A0D1-04F1E162BD1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4" name="Freeform 8">
                <a:extLst>
                  <a:ext uri="{FF2B5EF4-FFF2-40B4-BE49-F238E27FC236}">
                    <a16:creationId xmlns="" xmlns:a16="http://schemas.microsoft.com/office/drawing/2014/main" id="{B3037070-1B13-474F-A46E-C3099ABB17DE}"/>
                  </a:ext>
                </a:extLst>
              </p:cNvPr>
              <p:cNvSpPr>
                <a:spLocks/>
              </p:cNvSpPr>
              <p:nvPr/>
            </p:nvSpPr>
            <p:spPr bwMode="auto">
              <a:xfrm>
                <a:off x="1077915" y="3136899"/>
                <a:ext cx="7855986" cy="679451"/>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1" name="Rectangle 30">
              <a:extLst>
                <a:ext uri="{FF2B5EF4-FFF2-40B4-BE49-F238E27FC236}">
                  <a16:creationId xmlns="" xmlns:a16="http://schemas.microsoft.com/office/drawing/2014/main" id="{DC55659B-C094-43F3-8F16-696094C64C6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35" name="Rectangle: Top Corners Rounded 34">
            <a:extLst>
              <a:ext uri="{FF2B5EF4-FFF2-40B4-BE49-F238E27FC236}">
                <a16:creationId xmlns="" xmlns:a16="http://schemas.microsoft.com/office/drawing/2014/main" id="{63FD9E71-9062-4489-A0E1-55C1ED7B8438}"/>
              </a:ext>
            </a:extLst>
          </p:cNvPr>
          <p:cNvSpPr/>
          <p:nvPr/>
        </p:nvSpPr>
        <p:spPr>
          <a:xfrm rot="16200000">
            <a:off x="5671003" y="1927800"/>
            <a:ext cx="861773" cy="5321123"/>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Rectangle 40">
            <a:extLst>
              <a:ext uri="{FF2B5EF4-FFF2-40B4-BE49-F238E27FC236}">
                <a16:creationId xmlns="" xmlns:a16="http://schemas.microsoft.com/office/drawing/2014/main" id="{C73F99B3-203A-4BB6-88CD-06D05B6A248E}"/>
              </a:ext>
            </a:extLst>
          </p:cNvPr>
          <p:cNvSpPr/>
          <p:nvPr/>
        </p:nvSpPr>
        <p:spPr>
          <a:xfrm>
            <a:off x="4593594" y="4208275"/>
            <a:ext cx="3391710" cy="707886"/>
          </a:xfrm>
          <a:prstGeom prst="rect">
            <a:avLst/>
          </a:prstGeom>
        </p:spPr>
        <p:txBody>
          <a:bodyPr wrap="square">
            <a:spAutoFit/>
          </a:bodyPr>
          <a:lstStyle/>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The self provisioning tool freed up the DevOps team</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Improved efficiency for development teams</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Pluggable architecture for enabling Dev Teams to plug a variety of testing tools</a:t>
            </a:r>
          </a:p>
        </p:txBody>
      </p:sp>
      <p:sp>
        <p:nvSpPr>
          <p:cNvPr id="42" name="Rectangle 41">
            <a:extLst>
              <a:ext uri="{FF2B5EF4-FFF2-40B4-BE49-F238E27FC236}">
                <a16:creationId xmlns="" xmlns:a16="http://schemas.microsoft.com/office/drawing/2014/main" id="{56A2B808-E31B-422A-8DA4-10C6CE976E6F}"/>
              </a:ext>
            </a:extLst>
          </p:cNvPr>
          <p:cNvSpPr/>
          <p:nvPr/>
        </p:nvSpPr>
        <p:spPr>
          <a:xfrm>
            <a:off x="3627007" y="4434473"/>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grpSp>
        <p:nvGrpSpPr>
          <p:cNvPr id="43" name="Google Shape;9170;p73">
            <a:extLst>
              <a:ext uri="{FF2B5EF4-FFF2-40B4-BE49-F238E27FC236}">
                <a16:creationId xmlns="" xmlns:a16="http://schemas.microsoft.com/office/drawing/2014/main" id="{5C27DBF3-514C-4F8D-9CC3-DAD58246B5F9}"/>
              </a:ext>
            </a:extLst>
          </p:cNvPr>
          <p:cNvGrpSpPr/>
          <p:nvPr/>
        </p:nvGrpSpPr>
        <p:grpSpPr>
          <a:xfrm>
            <a:off x="7988131" y="4349436"/>
            <a:ext cx="526122" cy="525723"/>
            <a:chOff x="1413250" y="2680675"/>
            <a:chExt cx="297750" cy="297525"/>
          </a:xfrm>
          <a:solidFill>
            <a:schemeClr val="bg1"/>
          </a:solidFill>
        </p:grpSpPr>
        <p:sp>
          <p:nvSpPr>
            <p:cNvPr id="44" name="Google Shape;9171;p73">
              <a:extLst>
                <a:ext uri="{FF2B5EF4-FFF2-40B4-BE49-F238E27FC236}">
                  <a16:creationId xmlns="" xmlns:a16="http://schemas.microsoft.com/office/drawing/2014/main" id="{70CEE1B7-50D0-48D5-9F4C-167A638EA1DC}"/>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72;p73">
              <a:extLst>
                <a:ext uri="{FF2B5EF4-FFF2-40B4-BE49-F238E27FC236}">
                  <a16:creationId xmlns="" xmlns:a16="http://schemas.microsoft.com/office/drawing/2014/main" id="{DF83D3DD-D7EE-4791-AED6-3EB101F3A5D4}"/>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73;p73">
              <a:extLst>
                <a:ext uri="{FF2B5EF4-FFF2-40B4-BE49-F238E27FC236}">
                  <a16:creationId xmlns="" xmlns:a16="http://schemas.microsoft.com/office/drawing/2014/main" id="{5FEEDAB7-049A-4D25-A7DC-48E38C00F33F}"/>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74;p73">
              <a:extLst>
                <a:ext uri="{FF2B5EF4-FFF2-40B4-BE49-F238E27FC236}">
                  <a16:creationId xmlns="" xmlns:a16="http://schemas.microsoft.com/office/drawing/2014/main" id="{21595B99-7E9B-4F0A-A747-6E3BE4D0EC0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 xmlns:a16="http://schemas.microsoft.com/office/drawing/2014/main" id="{B2297D54-EE87-4316-9934-BE6CAACCFFC6}"/>
              </a:ext>
            </a:extLst>
          </p:cNvPr>
          <p:cNvGrpSpPr/>
          <p:nvPr/>
        </p:nvGrpSpPr>
        <p:grpSpPr>
          <a:xfrm>
            <a:off x="219745" y="2200360"/>
            <a:ext cx="3455640" cy="737499"/>
            <a:chOff x="271811" y="2200576"/>
            <a:chExt cx="3455640" cy="737499"/>
          </a:xfrm>
        </p:grpSpPr>
        <p:sp>
          <p:nvSpPr>
            <p:cNvPr id="40" name="Rectangle 39">
              <a:extLst>
                <a:ext uri="{FF2B5EF4-FFF2-40B4-BE49-F238E27FC236}">
                  <a16:creationId xmlns="" xmlns:a16="http://schemas.microsoft.com/office/drawing/2014/main" id="{FB595678-19C3-4F0A-B8C1-B4B58E523B22}"/>
                </a:ext>
              </a:extLst>
            </p:cNvPr>
            <p:cNvSpPr/>
            <p:nvPr/>
          </p:nvSpPr>
          <p:spPr>
            <a:xfrm>
              <a:off x="271811" y="2200576"/>
              <a:ext cx="1451038"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Multi-Tenant portal</a:t>
              </a:r>
            </a:p>
          </p:txBody>
        </p:sp>
        <p:cxnSp>
          <p:nvCxnSpPr>
            <p:cNvPr id="49" name="Straight Connector 48">
              <a:extLst>
                <a:ext uri="{FF2B5EF4-FFF2-40B4-BE49-F238E27FC236}">
                  <a16:creationId xmlns="" xmlns:a16="http://schemas.microsoft.com/office/drawing/2014/main" id="{80232C3C-8BBE-4CB0-BAEF-2708A7A7E785}"/>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F9C247B4-B0F1-4E40-B3E6-AF788B511F96}"/>
                </a:ext>
              </a:extLst>
            </p:cNvPr>
            <p:cNvSpPr/>
            <p:nvPr/>
          </p:nvSpPr>
          <p:spPr>
            <a:xfrm>
              <a:off x="289555" y="2476410"/>
              <a:ext cx="3437896" cy="46166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Aspire built a microservices based multi-tenant portal using Spring Boot, Netflix OSS and Angular. The automation of deployment was done using a variety of AWS based DevOps tools</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5" name="Picture 24" descr="A picture containing clock, drawing&#10;&#10;Description automatically generated">
            <a:extLst>
              <a:ext uri="{FF2B5EF4-FFF2-40B4-BE49-F238E27FC236}">
                <a16:creationId xmlns="" xmlns:a16="http://schemas.microsoft.com/office/drawing/2014/main" id="{94B00C6E-4CD7-4957-BF90-8864B1E67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75" y="1213904"/>
            <a:ext cx="5222982" cy="2242189"/>
          </a:xfrm>
          <a:prstGeom prst="rect">
            <a:avLst/>
          </a:prstGeom>
        </p:spPr>
      </p:pic>
    </p:spTree>
    <p:extLst>
      <p:ext uri="{BB962C8B-B14F-4D97-AF65-F5344CB8AC3E}">
        <p14:creationId xmlns:p14="http://schemas.microsoft.com/office/powerpoint/2010/main" val="2702761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4F0E9-58DF-4531-89FC-ED391A626F4A}"/>
              </a:ext>
            </a:extLst>
          </p:cNvPr>
          <p:cNvSpPr>
            <a:spLocks noGrp="1"/>
          </p:cNvSpPr>
          <p:nvPr>
            <p:ph type="title"/>
          </p:nvPr>
        </p:nvSpPr>
        <p:spPr/>
        <p:txBody>
          <a:bodyPr/>
          <a:lstStyle/>
          <a:p>
            <a:r>
              <a:rPr lang="en-IN" dirty="0"/>
              <a:t>Articles and Case Studies</a:t>
            </a:r>
          </a:p>
        </p:txBody>
      </p:sp>
      <p:sp>
        <p:nvSpPr>
          <p:cNvPr id="3" name="Rectangle 2">
            <a:extLst>
              <a:ext uri="{FF2B5EF4-FFF2-40B4-BE49-F238E27FC236}">
                <a16:creationId xmlns="" xmlns:a16="http://schemas.microsoft.com/office/drawing/2014/main" id="{31CD4117-7FB0-4358-8B98-D10BA0530D2C}"/>
              </a:ext>
            </a:extLst>
          </p:cNvPr>
          <p:cNvSpPr/>
          <p:nvPr/>
        </p:nvSpPr>
        <p:spPr>
          <a:xfrm>
            <a:off x="457200" y="810022"/>
            <a:ext cx="4114800" cy="1754326"/>
          </a:xfrm>
          <a:prstGeom prst="rect">
            <a:avLst/>
          </a:prstGeom>
        </p:spPr>
        <p:txBody>
          <a:bodyPr wrap="square">
            <a:spAutoFit/>
          </a:bodyPr>
          <a:lstStyle/>
          <a:p>
            <a:pPr fontAlgn="base"/>
            <a:r>
              <a:rPr lang="en-US" sz="900" b="1" dirty="0">
                <a:solidFill>
                  <a:srgbClr val="000000"/>
                </a:solidFill>
              </a:rPr>
              <a:t>Microservices</a:t>
            </a:r>
            <a:endParaRPr lang="en-US" sz="900" dirty="0">
              <a:solidFill>
                <a:srgbClr val="000000"/>
              </a:solidFill>
            </a:endParaRPr>
          </a:p>
          <a:p>
            <a:pPr fontAlgn="base"/>
            <a:r>
              <a:rPr lang="en-US" sz="900" dirty="0">
                <a:solidFill>
                  <a:srgbClr val="000000"/>
                </a:solidFill>
              </a:rPr>
              <a:t>Advancement in Microservices Architecture</a:t>
            </a:r>
          </a:p>
          <a:p>
            <a:pPr fontAlgn="base"/>
            <a:r>
              <a:rPr lang="en-US" sz="900" dirty="0">
                <a:solidFill>
                  <a:srgbClr val="000000"/>
                </a:solidFill>
                <a:hlinkClick r:id="rId2"/>
              </a:rPr>
              <a:t>https://www.aspiresys.com/WhitePapers/advancement-in-microservices-architecture.pdf</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Are Microservices the real game changer to product-driven businesses?</a:t>
            </a:r>
          </a:p>
          <a:p>
            <a:pPr fontAlgn="base"/>
            <a:r>
              <a:rPr lang="en-US" sz="900" dirty="0">
                <a:solidFill>
                  <a:srgbClr val="000000"/>
                </a:solidFill>
                <a:hlinkClick r:id="rId3"/>
              </a:rPr>
              <a:t>https://www.aspiresys.com/WhitePapers/are-microservices-the-real-game-changer-to-product-driven-businesses.pdf</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Microservices: The Next Logical Step to Grow Your SaaS Business</a:t>
            </a:r>
          </a:p>
          <a:p>
            <a:pPr fontAlgn="base"/>
            <a:r>
              <a:rPr lang="en-US" sz="900" dirty="0">
                <a:solidFill>
                  <a:srgbClr val="000000"/>
                </a:solidFill>
                <a:hlinkClick r:id="rId4"/>
              </a:rPr>
              <a:t>https://www.aspiresys.com/WhitePapers/microservices-next-step-to-grow-your-saas-business.pdf</a:t>
            </a:r>
            <a:endParaRPr lang="en-US" sz="900" dirty="0">
              <a:solidFill>
                <a:srgbClr val="000000"/>
              </a:solidFill>
            </a:endParaRPr>
          </a:p>
        </p:txBody>
      </p:sp>
      <p:sp>
        <p:nvSpPr>
          <p:cNvPr id="4" name="Rectangle 3">
            <a:extLst>
              <a:ext uri="{FF2B5EF4-FFF2-40B4-BE49-F238E27FC236}">
                <a16:creationId xmlns="" xmlns:a16="http://schemas.microsoft.com/office/drawing/2014/main" id="{F905F882-BC4B-4385-BDD7-91462ED45B16}"/>
              </a:ext>
            </a:extLst>
          </p:cNvPr>
          <p:cNvSpPr/>
          <p:nvPr/>
        </p:nvSpPr>
        <p:spPr>
          <a:xfrm>
            <a:off x="4457670" y="810022"/>
            <a:ext cx="4114800" cy="3000821"/>
          </a:xfrm>
          <a:prstGeom prst="rect">
            <a:avLst/>
          </a:prstGeom>
        </p:spPr>
        <p:txBody>
          <a:bodyPr wrap="square">
            <a:spAutoFit/>
          </a:bodyPr>
          <a:lstStyle/>
          <a:p>
            <a:pPr fontAlgn="base"/>
            <a:r>
              <a:rPr lang="en-US" sz="900" b="1" dirty="0">
                <a:solidFill>
                  <a:srgbClr val="000000"/>
                </a:solidFill>
              </a:rPr>
              <a:t>Containers:</a:t>
            </a:r>
            <a:endParaRPr lang="en-US" sz="900" dirty="0">
              <a:solidFill>
                <a:srgbClr val="000000"/>
              </a:solidFill>
            </a:endParaRPr>
          </a:p>
          <a:p>
            <a:pPr fontAlgn="base"/>
            <a:r>
              <a:rPr lang="en-US" sz="900" dirty="0">
                <a:solidFill>
                  <a:srgbClr val="000000"/>
                </a:solidFill>
              </a:rPr>
              <a:t>Containers’ security: A critical control in DevOps implementation</a:t>
            </a:r>
          </a:p>
          <a:p>
            <a:pPr fontAlgn="base"/>
            <a:r>
              <a:rPr lang="en-US" sz="900" dirty="0">
                <a:solidFill>
                  <a:srgbClr val="000000"/>
                </a:solidFill>
                <a:hlinkClick r:id="rId5"/>
              </a:rPr>
              <a:t>https://blog.aspiresys.com/infrastructure-managed-services/containers-security-a-critical-control-in-devops-implementation/</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Making Infrastructure as Code a Better framework with Containers</a:t>
            </a:r>
          </a:p>
          <a:p>
            <a:pPr fontAlgn="base"/>
            <a:r>
              <a:rPr lang="en-US" sz="900" dirty="0">
                <a:solidFill>
                  <a:srgbClr val="000000"/>
                </a:solidFill>
                <a:hlinkClick r:id="rId6"/>
              </a:rPr>
              <a:t>https://blog.aspiresys.com/infrastructure-managed-services/devops/making-infrastructure-as-code-a-better-framework-with-containers/</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Getting Real with Containers – How to ace the pace of cloud migration</a:t>
            </a:r>
          </a:p>
          <a:p>
            <a:pPr fontAlgn="base"/>
            <a:r>
              <a:rPr lang="en-US" sz="900" dirty="0">
                <a:solidFill>
                  <a:srgbClr val="000000"/>
                </a:solidFill>
                <a:hlinkClick r:id="rId7"/>
              </a:rPr>
              <a:t>https://blog.aspiresys.com/infrastructure-managed-services/getting-real-with-containers-how-to-ace-the-pace-of-cloud-migration/</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A Peep into the realm of Kubernetes Security in applications: </a:t>
            </a:r>
            <a:r>
              <a:rPr lang="en-US" sz="900" dirty="0" err="1">
                <a:solidFill>
                  <a:srgbClr val="000000"/>
                </a:solidFill>
              </a:rPr>
              <a:t>Enroute</a:t>
            </a:r>
            <a:r>
              <a:rPr lang="en-US" sz="900" dirty="0">
                <a:solidFill>
                  <a:srgbClr val="000000"/>
                </a:solidFill>
              </a:rPr>
              <a:t> to our expert talk</a:t>
            </a:r>
            <a:endParaRPr lang="en-US" sz="900" b="1" dirty="0">
              <a:solidFill>
                <a:srgbClr val="666666"/>
              </a:solidFill>
            </a:endParaRPr>
          </a:p>
          <a:p>
            <a:pPr fontAlgn="base"/>
            <a:r>
              <a:rPr lang="en-US" sz="900" dirty="0">
                <a:solidFill>
                  <a:srgbClr val="000000"/>
                </a:solidFill>
                <a:hlinkClick r:id="rId8"/>
              </a:rPr>
              <a:t>https://blog.aspiresys.com/infrastructure-managed-services/a-peep-into-the-realm-of-kubernetes-security-in-applications-enroute-to-our-expert-talk/</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Why CIOs need to adopt containers?</a:t>
            </a:r>
            <a:endParaRPr lang="en-US" sz="900" b="1" dirty="0">
              <a:solidFill>
                <a:srgbClr val="666666"/>
              </a:solidFill>
            </a:endParaRPr>
          </a:p>
          <a:p>
            <a:pPr fontAlgn="base"/>
            <a:r>
              <a:rPr lang="en-US" sz="900" dirty="0">
                <a:solidFill>
                  <a:srgbClr val="000000"/>
                </a:solidFill>
                <a:hlinkClick r:id="rId9"/>
              </a:rPr>
              <a:t>https://blog.aspiresys.com/infrastructure-managed-services/why-cios-need-to-adopt-containers/</a:t>
            </a:r>
            <a:endParaRPr lang="en-US" sz="900" dirty="0">
              <a:solidFill>
                <a:srgbClr val="000000"/>
              </a:solidFill>
            </a:endParaRPr>
          </a:p>
        </p:txBody>
      </p:sp>
    </p:spTree>
    <p:extLst>
      <p:ext uri="{BB962C8B-B14F-4D97-AF65-F5344CB8AC3E}">
        <p14:creationId xmlns:p14="http://schemas.microsoft.com/office/powerpoint/2010/main" val="29230314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1">
            <a:extLst>
              <a:ext uri="{FF2B5EF4-FFF2-40B4-BE49-F238E27FC236}">
                <a16:creationId xmlns="" xmlns:a16="http://schemas.microsoft.com/office/drawing/2014/main" id="{7D1F1083-2A6F-944C-A339-E3F20A7D16C3}"/>
              </a:ext>
            </a:extLst>
          </p:cNvPr>
          <p:cNvSpPr txBox="1"/>
          <p:nvPr/>
        </p:nvSpPr>
        <p:spPr>
          <a:xfrm>
            <a:off x="6083142" y="2375543"/>
            <a:ext cx="2393156" cy="392415"/>
          </a:xfrm>
          <a:prstGeom prst="rect">
            <a:avLst/>
          </a:prstGeom>
          <a:noFill/>
        </p:spPr>
        <p:txBody>
          <a:bodyPr wrap="square" lIns="68580" tIns="34290" rIns="68580" bIns="34290" rtlCol="0">
            <a:spAutoFit/>
          </a:bodyPr>
          <a:lstStyle/>
          <a:p>
            <a:pPr algn="ctr"/>
            <a:r>
              <a:rPr lang="en-US" sz="2100" b="1" dirty="0">
                <a:solidFill>
                  <a:schemeClr val="bg1"/>
                </a:solidFill>
                <a:latin typeface="Arial" pitchFamily="34" charset="0"/>
                <a:cs typeface="Arial" pitchFamily="34" charset="0"/>
              </a:rPr>
              <a:t>Q &amp; A</a:t>
            </a:r>
          </a:p>
        </p:txBody>
      </p:sp>
      <p:grpSp>
        <p:nvGrpSpPr>
          <p:cNvPr id="7" name="Group 6">
            <a:extLst>
              <a:ext uri="{FF2B5EF4-FFF2-40B4-BE49-F238E27FC236}">
                <a16:creationId xmlns="" xmlns:a16="http://schemas.microsoft.com/office/drawing/2014/main" id="{11994F1B-1B21-4A70-A727-BA0AD71D0D1B}"/>
              </a:ext>
            </a:extLst>
          </p:cNvPr>
          <p:cNvGrpSpPr/>
          <p:nvPr/>
        </p:nvGrpSpPr>
        <p:grpSpPr>
          <a:xfrm>
            <a:off x="200502" y="956566"/>
            <a:ext cx="5453538" cy="3316499"/>
            <a:chOff x="127000" y="-131763"/>
            <a:chExt cx="8896351" cy="5410201"/>
          </a:xfrm>
        </p:grpSpPr>
        <p:sp>
          <p:nvSpPr>
            <p:cNvPr id="8" name="Freeform 7">
              <a:extLst>
                <a:ext uri="{FF2B5EF4-FFF2-40B4-BE49-F238E27FC236}">
                  <a16:creationId xmlns="" xmlns:a16="http://schemas.microsoft.com/office/drawing/2014/main" id="{4DDCC000-CBCD-4446-A3A0-F406E08B3B1C}"/>
                </a:ext>
              </a:extLst>
            </p:cNvPr>
            <p:cNvSpPr>
              <a:spLocks/>
            </p:cNvSpPr>
            <p:nvPr/>
          </p:nvSpPr>
          <p:spPr bwMode="auto">
            <a:xfrm>
              <a:off x="1395413" y="3167063"/>
              <a:ext cx="415925" cy="1828800"/>
            </a:xfrm>
            <a:custGeom>
              <a:avLst/>
              <a:gdLst>
                <a:gd name="T0" fmla="*/ 88 w 262"/>
                <a:gd name="T1" fmla="*/ 0 h 1152"/>
                <a:gd name="T2" fmla="*/ 182 w 262"/>
                <a:gd name="T3" fmla="*/ 0 h 1152"/>
                <a:gd name="T4" fmla="*/ 262 w 262"/>
                <a:gd name="T5" fmla="*/ 1152 h 1152"/>
                <a:gd name="T6" fmla="*/ 0 w 262"/>
                <a:gd name="T7" fmla="*/ 1152 h 1152"/>
                <a:gd name="T8" fmla="*/ 88 w 262"/>
                <a:gd name="T9" fmla="*/ 0 h 1152"/>
              </a:gdLst>
              <a:ahLst/>
              <a:cxnLst>
                <a:cxn ang="0">
                  <a:pos x="T0" y="T1"/>
                </a:cxn>
                <a:cxn ang="0">
                  <a:pos x="T2" y="T3"/>
                </a:cxn>
                <a:cxn ang="0">
                  <a:pos x="T4" y="T5"/>
                </a:cxn>
                <a:cxn ang="0">
                  <a:pos x="T6" y="T7"/>
                </a:cxn>
                <a:cxn ang="0">
                  <a:pos x="T8" y="T9"/>
                </a:cxn>
              </a:cxnLst>
              <a:rect l="0" t="0" r="r" b="b"/>
              <a:pathLst>
                <a:path w="262" h="1152">
                  <a:moveTo>
                    <a:pt x="88" y="0"/>
                  </a:moveTo>
                  <a:lnTo>
                    <a:pt x="182" y="0"/>
                  </a:lnTo>
                  <a:lnTo>
                    <a:pt x="262" y="1152"/>
                  </a:lnTo>
                  <a:lnTo>
                    <a:pt x="0" y="1152"/>
                  </a:lnTo>
                  <a:lnTo>
                    <a:pt x="88" y="0"/>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 xmlns:a16="http://schemas.microsoft.com/office/drawing/2014/main" id="{824A4B13-A9CA-4501-AFEC-A8AE7E0CEF92}"/>
                </a:ext>
              </a:extLst>
            </p:cNvPr>
            <p:cNvSpPr>
              <a:spLocks/>
            </p:cNvSpPr>
            <p:nvPr/>
          </p:nvSpPr>
          <p:spPr bwMode="auto">
            <a:xfrm>
              <a:off x="1490663" y="2908300"/>
              <a:ext cx="241300" cy="233363"/>
            </a:xfrm>
            <a:custGeom>
              <a:avLst/>
              <a:gdLst>
                <a:gd name="T0" fmla="*/ 152 w 152"/>
                <a:gd name="T1" fmla="*/ 56 h 147"/>
                <a:gd name="T2" fmla="*/ 122 w 152"/>
                <a:gd name="T3" fmla="*/ 147 h 147"/>
                <a:gd name="T4" fmla="*/ 28 w 152"/>
                <a:gd name="T5" fmla="*/ 147 h 147"/>
                <a:gd name="T6" fmla="*/ 0 w 152"/>
                <a:gd name="T7" fmla="*/ 56 h 147"/>
                <a:gd name="T8" fmla="*/ 76 w 152"/>
                <a:gd name="T9" fmla="*/ 0 h 147"/>
                <a:gd name="T10" fmla="*/ 152 w 152"/>
                <a:gd name="T11" fmla="*/ 56 h 147"/>
              </a:gdLst>
              <a:ahLst/>
              <a:cxnLst>
                <a:cxn ang="0">
                  <a:pos x="T0" y="T1"/>
                </a:cxn>
                <a:cxn ang="0">
                  <a:pos x="T2" y="T3"/>
                </a:cxn>
                <a:cxn ang="0">
                  <a:pos x="T4" y="T5"/>
                </a:cxn>
                <a:cxn ang="0">
                  <a:pos x="T6" y="T7"/>
                </a:cxn>
                <a:cxn ang="0">
                  <a:pos x="T8" y="T9"/>
                </a:cxn>
                <a:cxn ang="0">
                  <a:pos x="T10" y="T11"/>
                </a:cxn>
              </a:cxnLst>
              <a:rect l="0" t="0" r="r" b="b"/>
              <a:pathLst>
                <a:path w="152" h="147">
                  <a:moveTo>
                    <a:pt x="152" y="56"/>
                  </a:moveTo>
                  <a:lnTo>
                    <a:pt x="122" y="147"/>
                  </a:lnTo>
                  <a:lnTo>
                    <a:pt x="28" y="147"/>
                  </a:lnTo>
                  <a:lnTo>
                    <a:pt x="0" y="56"/>
                  </a:lnTo>
                  <a:lnTo>
                    <a:pt x="76" y="0"/>
                  </a:lnTo>
                  <a:lnTo>
                    <a:pt x="152" y="56"/>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 xmlns:a16="http://schemas.microsoft.com/office/drawing/2014/main" id="{F42BEF6D-DCD0-4675-8A87-AE6AD5AAA7A2}"/>
                </a:ext>
              </a:extLst>
            </p:cNvPr>
            <p:cNvSpPr>
              <a:spLocks/>
            </p:cNvSpPr>
            <p:nvPr/>
          </p:nvSpPr>
          <p:spPr bwMode="auto">
            <a:xfrm>
              <a:off x="1192213" y="942975"/>
              <a:ext cx="974725" cy="331788"/>
            </a:xfrm>
            <a:custGeom>
              <a:avLst/>
              <a:gdLst>
                <a:gd name="T0" fmla="*/ 0 w 307"/>
                <a:gd name="T1" fmla="*/ 45 h 104"/>
                <a:gd name="T2" fmla="*/ 169 w 307"/>
                <a:gd name="T3" fmla="*/ 53 h 104"/>
                <a:gd name="T4" fmla="*/ 307 w 307"/>
                <a:gd name="T5" fmla="*/ 49 h 104"/>
              </a:gdLst>
              <a:ahLst/>
              <a:cxnLst>
                <a:cxn ang="0">
                  <a:pos x="T0" y="T1"/>
                </a:cxn>
                <a:cxn ang="0">
                  <a:pos x="T2" y="T3"/>
                </a:cxn>
                <a:cxn ang="0">
                  <a:pos x="T4" y="T5"/>
                </a:cxn>
              </a:cxnLst>
              <a:rect l="0" t="0" r="r" b="b"/>
              <a:pathLst>
                <a:path w="307" h="104">
                  <a:moveTo>
                    <a:pt x="0" y="45"/>
                  </a:moveTo>
                  <a:cubicBezTo>
                    <a:pt x="0" y="45"/>
                    <a:pt x="59" y="0"/>
                    <a:pt x="169" y="53"/>
                  </a:cubicBezTo>
                  <a:cubicBezTo>
                    <a:pt x="274" y="104"/>
                    <a:pt x="307" y="49"/>
                    <a:pt x="307" y="4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 xmlns:a16="http://schemas.microsoft.com/office/drawing/2014/main" id="{4BE1CF68-596C-4468-A6D1-0027D857EEBD}"/>
                </a:ext>
              </a:extLst>
            </p:cNvPr>
            <p:cNvSpPr>
              <a:spLocks/>
            </p:cNvSpPr>
            <p:nvPr/>
          </p:nvSpPr>
          <p:spPr bwMode="auto">
            <a:xfrm>
              <a:off x="1627188" y="1123950"/>
              <a:ext cx="723900" cy="328613"/>
            </a:xfrm>
            <a:custGeom>
              <a:avLst/>
              <a:gdLst>
                <a:gd name="T0" fmla="*/ 183 w 228"/>
                <a:gd name="T1" fmla="*/ 103 h 103"/>
                <a:gd name="T2" fmla="*/ 208 w 228"/>
                <a:gd name="T3" fmla="*/ 0 h 103"/>
                <a:gd name="T4" fmla="*/ 0 w 228"/>
                <a:gd name="T5" fmla="*/ 45 h 103"/>
              </a:gdLst>
              <a:ahLst/>
              <a:cxnLst>
                <a:cxn ang="0">
                  <a:pos x="T0" y="T1"/>
                </a:cxn>
                <a:cxn ang="0">
                  <a:pos x="T2" y="T3"/>
                </a:cxn>
                <a:cxn ang="0">
                  <a:pos x="T4" y="T5"/>
                </a:cxn>
              </a:cxnLst>
              <a:rect l="0" t="0" r="r" b="b"/>
              <a:pathLst>
                <a:path w="228" h="103">
                  <a:moveTo>
                    <a:pt x="183" y="103"/>
                  </a:moveTo>
                  <a:cubicBezTo>
                    <a:pt x="221" y="76"/>
                    <a:pt x="228" y="33"/>
                    <a:pt x="208" y="0"/>
                  </a:cubicBezTo>
                  <a:cubicBezTo>
                    <a:pt x="170" y="94"/>
                    <a:pt x="66" y="29"/>
                    <a:pt x="0" y="4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 xmlns:a16="http://schemas.microsoft.com/office/drawing/2014/main" id="{F2F957A8-F7B8-4517-B125-484EBF4B8965}"/>
                </a:ext>
              </a:extLst>
            </p:cNvPr>
            <p:cNvSpPr>
              <a:spLocks/>
            </p:cNvSpPr>
            <p:nvPr/>
          </p:nvSpPr>
          <p:spPr bwMode="auto">
            <a:xfrm>
              <a:off x="1039813" y="1328738"/>
              <a:ext cx="368300" cy="203200"/>
            </a:xfrm>
            <a:custGeom>
              <a:avLst/>
              <a:gdLst>
                <a:gd name="T0" fmla="*/ 116 w 116"/>
                <a:gd name="T1" fmla="*/ 64 h 64"/>
                <a:gd name="T2" fmla="*/ 0 w 116"/>
                <a:gd name="T3" fmla="*/ 20 h 64"/>
              </a:gdLst>
              <a:ahLst/>
              <a:cxnLst>
                <a:cxn ang="0">
                  <a:pos x="T0" y="T1"/>
                </a:cxn>
                <a:cxn ang="0">
                  <a:pos x="T2" y="T3"/>
                </a:cxn>
              </a:cxnLst>
              <a:rect l="0" t="0" r="r" b="b"/>
              <a:pathLst>
                <a:path w="116" h="64">
                  <a:moveTo>
                    <a:pt x="116" y="64"/>
                  </a:moveTo>
                  <a:cubicBezTo>
                    <a:pt x="116" y="64"/>
                    <a:pt x="84" y="0"/>
                    <a:pt x="0" y="2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 xmlns:a16="http://schemas.microsoft.com/office/drawing/2014/main" id="{67770E1B-B42E-431F-93E8-25C11FCF5B48}"/>
                </a:ext>
              </a:extLst>
            </p:cNvPr>
            <p:cNvSpPr>
              <a:spLocks/>
            </p:cNvSpPr>
            <p:nvPr/>
          </p:nvSpPr>
          <p:spPr bwMode="auto">
            <a:xfrm>
              <a:off x="941388" y="720725"/>
              <a:ext cx="1206500" cy="1628775"/>
            </a:xfrm>
            <a:custGeom>
              <a:avLst/>
              <a:gdLst>
                <a:gd name="T0" fmla="*/ 115 w 380"/>
                <a:gd name="T1" fmla="*/ 512 h 512"/>
                <a:gd name="T2" fmla="*/ 68 w 380"/>
                <a:gd name="T3" fmla="*/ 383 h 512"/>
                <a:gd name="T4" fmla="*/ 79 w 380"/>
                <a:gd name="T5" fmla="*/ 115 h 512"/>
                <a:gd name="T6" fmla="*/ 380 w 380"/>
                <a:gd name="T7" fmla="*/ 76 h 512"/>
              </a:gdLst>
              <a:ahLst/>
              <a:cxnLst>
                <a:cxn ang="0">
                  <a:pos x="T0" y="T1"/>
                </a:cxn>
                <a:cxn ang="0">
                  <a:pos x="T2" y="T3"/>
                </a:cxn>
                <a:cxn ang="0">
                  <a:pos x="T4" y="T5"/>
                </a:cxn>
                <a:cxn ang="0">
                  <a:pos x="T6" y="T7"/>
                </a:cxn>
              </a:cxnLst>
              <a:rect l="0" t="0" r="r" b="b"/>
              <a:pathLst>
                <a:path w="380" h="512">
                  <a:moveTo>
                    <a:pt x="115" y="512"/>
                  </a:moveTo>
                  <a:cubicBezTo>
                    <a:pt x="107" y="461"/>
                    <a:pt x="84" y="418"/>
                    <a:pt x="68" y="383"/>
                  </a:cubicBezTo>
                  <a:cubicBezTo>
                    <a:pt x="34" y="307"/>
                    <a:pt x="0" y="180"/>
                    <a:pt x="79" y="115"/>
                  </a:cubicBezTo>
                  <a:cubicBezTo>
                    <a:pt x="218" y="0"/>
                    <a:pt x="299" y="150"/>
                    <a:pt x="380" y="7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 xmlns:a16="http://schemas.microsoft.com/office/drawing/2014/main" id="{F9E2DA55-96D6-43A5-8DB7-4C8252A21585}"/>
                </a:ext>
              </a:extLst>
            </p:cNvPr>
            <p:cNvSpPr>
              <a:spLocks/>
            </p:cNvSpPr>
            <p:nvPr/>
          </p:nvSpPr>
          <p:spPr bwMode="auto">
            <a:xfrm>
              <a:off x="1090613" y="1209675"/>
              <a:ext cx="1152525" cy="1377950"/>
            </a:xfrm>
            <a:custGeom>
              <a:avLst/>
              <a:gdLst>
                <a:gd name="T0" fmla="*/ 265 w 363"/>
                <a:gd name="T1" fmla="*/ 433 h 433"/>
                <a:gd name="T2" fmla="*/ 277 w 363"/>
                <a:gd name="T3" fmla="*/ 424 h 433"/>
                <a:gd name="T4" fmla="*/ 353 w 363"/>
                <a:gd name="T5" fmla="*/ 279 h 433"/>
                <a:gd name="T6" fmla="*/ 351 w 363"/>
                <a:gd name="T7" fmla="*/ 167 h 433"/>
                <a:gd name="T8" fmla="*/ 352 w 363"/>
                <a:gd name="T9" fmla="*/ 76 h 433"/>
                <a:gd name="T10" fmla="*/ 100 w 363"/>
                <a:gd name="T11" fmla="*/ 101 h 433"/>
                <a:gd name="T12" fmla="*/ 72 w 363"/>
                <a:gd name="T13" fmla="*/ 227 h 433"/>
                <a:gd name="T14" fmla="*/ 32 w 363"/>
                <a:gd name="T15" fmla="*/ 148 h 433"/>
                <a:gd name="T16" fmla="*/ 6 w 363"/>
                <a:gd name="T17" fmla="*/ 202 h 433"/>
                <a:gd name="T18" fmla="*/ 55 w 363"/>
                <a:gd name="T19" fmla="*/ 280 h 433"/>
                <a:gd name="T20" fmla="*/ 52 w 363"/>
                <a:gd name="T21" fmla="*/ 42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3">
                  <a:moveTo>
                    <a:pt x="265" y="433"/>
                  </a:moveTo>
                  <a:cubicBezTo>
                    <a:pt x="272" y="430"/>
                    <a:pt x="274" y="427"/>
                    <a:pt x="277" y="424"/>
                  </a:cubicBezTo>
                  <a:cubicBezTo>
                    <a:pt x="290" y="411"/>
                    <a:pt x="340" y="333"/>
                    <a:pt x="353" y="279"/>
                  </a:cubicBezTo>
                  <a:cubicBezTo>
                    <a:pt x="363" y="235"/>
                    <a:pt x="345" y="220"/>
                    <a:pt x="351" y="167"/>
                  </a:cubicBezTo>
                  <a:cubicBezTo>
                    <a:pt x="357" y="118"/>
                    <a:pt x="354" y="86"/>
                    <a:pt x="352" y="76"/>
                  </a:cubicBezTo>
                  <a:cubicBezTo>
                    <a:pt x="297" y="111"/>
                    <a:pt x="134" y="0"/>
                    <a:pt x="100" y="101"/>
                  </a:cubicBezTo>
                  <a:cubicBezTo>
                    <a:pt x="91" y="131"/>
                    <a:pt x="123" y="218"/>
                    <a:pt x="72" y="227"/>
                  </a:cubicBezTo>
                  <a:cubicBezTo>
                    <a:pt x="65" y="196"/>
                    <a:pt x="44" y="146"/>
                    <a:pt x="32" y="148"/>
                  </a:cubicBezTo>
                  <a:cubicBezTo>
                    <a:pt x="19" y="151"/>
                    <a:pt x="0" y="166"/>
                    <a:pt x="6" y="202"/>
                  </a:cubicBezTo>
                  <a:cubicBezTo>
                    <a:pt x="24" y="300"/>
                    <a:pt x="51" y="267"/>
                    <a:pt x="55" y="280"/>
                  </a:cubicBezTo>
                  <a:cubicBezTo>
                    <a:pt x="79" y="347"/>
                    <a:pt x="65" y="404"/>
                    <a:pt x="52" y="427"/>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 xmlns:a16="http://schemas.microsoft.com/office/drawing/2014/main" id="{04DF3937-31AA-4CC6-8FB2-2FDEB3BB4580}"/>
                </a:ext>
              </a:extLst>
            </p:cNvPr>
            <p:cNvSpPr>
              <a:spLocks/>
            </p:cNvSpPr>
            <p:nvPr/>
          </p:nvSpPr>
          <p:spPr bwMode="auto">
            <a:xfrm>
              <a:off x="1090613" y="1209675"/>
              <a:ext cx="1152525" cy="1377950"/>
            </a:xfrm>
            <a:custGeom>
              <a:avLst/>
              <a:gdLst>
                <a:gd name="T0" fmla="*/ 265 w 363"/>
                <a:gd name="T1" fmla="*/ 433 h 433"/>
                <a:gd name="T2" fmla="*/ 277 w 363"/>
                <a:gd name="T3" fmla="*/ 424 h 433"/>
                <a:gd name="T4" fmla="*/ 353 w 363"/>
                <a:gd name="T5" fmla="*/ 279 h 433"/>
                <a:gd name="T6" fmla="*/ 351 w 363"/>
                <a:gd name="T7" fmla="*/ 167 h 433"/>
                <a:gd name="T8" fmla="*/ 352 w 363"/>
                <a:gd name="T9" fmla="*/ 76 h 433"/>
                <a:gd name="T10" fmla="*/ 100 w 363"/>
                <a:gd name="T11" fmla="*/ 101 h 433"/>
                <a:gd name="T12" fmla="*/ 72 w 363"/>
                <a:gd name="T13" fmla="*/ 227 h 433"/>
                <a:gd name="T14" fmla="*/ 32 w 363"/>
                <a:gd name="T15" fmla="*/ 148 h 433"/>
                <a:gd name="T16" fmla="*/ 6 w 363"/>
                <a:gd name="T17" fmla="*/ 202 h 433"/>
                <a:gd name="T18" fmla="*/ 55 w 363"/>
                <a:gd name="T19" fmla="*/ 280 h 433"/>
                <a:gd name="T20" fmla="*/ 52 w 363"/>
                <a:gd name="T21" fmla="*/ 42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3">
                  <a:moveTo>
                    <a:pt x="265" y="433"/>
                  </a:moveTo>
                  <a:cubicBezTo>
                    <a:pt x="272" y="430"/>
                    <a:pt x="274" y="427"/>
                    <a:pt x="277" y="424"/>
                  </a:cubicBezTo>
                  <a:cubicBezTo>
                    <a:pt x="290" y="411"/>
                    <a:pt x="340" y="333"/>
                    <a:pt x="353" y="279"/>
                  </a:cubicBezTo>
                  <a:cubicBezTo>
                    <a:pt x="363" y="235"/>
                    <a:pt x="345" y="220"/>
                    <a:pt x="351" y="167"/>
                  </a:cubicBezTo>
                  <a:cubicBezTo>
                    <a:pt x="357" y="118"/>
                    <a:pt x="354" y="86"/>
                    <a:pt x="352" y="76"/>
                  </a:cubicBezTo>
                  <a:cubicBezTo>
                    <a:pt x="297" y="111"/>
                    <a:pt x="134" y="0"/>
                    <a:pt x="100" y="101"/>
                  </a:cubicBezTo>
                  <a:cubicBezTo>
                    <a:pt x="91" y="131"/>
                    <a:pt x="123" y="218"/>
                    <a:pt x="72" y="227"/>
                  </a:cubicBezTo>
                  <a:cubicBezTo>
                    <a:pt x="65" y="196"/>
                    <a:pt x="44" y="146"/>
                    <a:pt x="32" y="148"/>
                  </a:cubicBezTo>
                  <a:cubicBezTo>
                    <a:pt x="19" y="151"/>
                    <a:pt x="0" y="166"/>
                    <a:pt x="6" y="202"/>
                  </a:cubicBezTo>
                  <a:cubicBezTo>
                    <a:pt x="24" y="300"/>
                    <a:pt x="51" y="267"/>
                    <a:pt x="55" y="280"/>
                  </a:cubicBezTo>
                  <a:cubicBezTo>
                    <a:pt x="79" y="347"/>
                    <a:pt x="65" y="404"/>
                    <a:pt x="52" y="42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 xmlns:a16="http://schemas.microsoft.com/office/drawing/2014/main" id="{A3E66B78-E895-491E-9572-00CCBB804F7D}"/>
                </a:ext>
              </a:extLst>
            </p:cNvPr>
            <p:cNvSpPr>
              <a:spLocks/>
            </p:cNvSpPr>
            <p:nvPr/>
          </p:nvSpPr>
          <p:spPr bwMode="auto">
            <a:xfrm>
              <a:off x="1503363" y="2438400"/>
              <a:ext cx="428625" cy="187325"/>
            </a:xfrm>
            <a:custGeom>
              <a:avLst/>
              <a:gdLst>
                <a:gd name="T0" fmla="*/ 135 w 135"/>
                <a:gd name="T1" fmla="*/ 47 h 59"/>
                <a:gd name="T2" fmla="*/ 0 w 135"/>
                <a:gd name="T3" fmla="*/ 0 h 59"/>
              </a:gdLst>
              <a:ahLst/>
              <a:cxnLst>
                <a:cxn ang="0">
                  <a:pos x="T0" y="T1"/>
                </a:cxn>
                <a:cxn ang="0">
                  <a:pos x="T2" y="T3"/>
                </a:cxn>
              </a:cxnLst>
              <a:rect l="0" t="0" r="r" b="b"/>
              <a:pathLst>
                <a:path w="135" h="59">
                  <a:moveTo>
                    <a:pt x="135" y="47"/>
                  </a:moveTo>
                  <a:cubicBezTo>
                    <a:pt x="94" y="59"/>
                    <a:pt x="57" y="31"/>
                    <a:pt x="0" y="0"/>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 xmlns:a16="http://schemas.microsoft.com/office/drawing/2014/main" id="{B02CB932-6154-427B-86E9-3DDE6471FF84}"/>
                </a:ext>
              </a:extLst>
            </p:cNvPr>
            <p:cNvSpPr>
              <a:spLocks/>
            </p:cNvSpPr>
            <p:nvPr/>
          </p:nvSpPr>
          <p:spPr bwMode="auto">
            <a:xfrm>
              <a:off x="1503363" y="2438400"/>
              <a:ext cx="428625" cy="187325"/>
            </a:xfrm>
            <a:custGeom>
              <a:avLst/>
              <a:gdLst>
                <a:gd name="T0" fmla="*/ 135 w 135"/>
                <a:gd name="T1" fmla="*/ 47 h 59"/>
                <a:gd name="T2" fmla="*/ 0 w 135"/>
                <a:gd name="T3" fmla="*/ 0 h 59"/>
              </a:gdLst>
              <a:ahLst/>
              <a:cxnLst>
                <a:cxn ang="0">
                  <a:pos x="T0" y="T1"/>
                </a:cxn>
                <a:cxn ang="0">
                  <a:pos x="T2" y="T3"/>
                </a:cxn>
              </a:cxnLst>
              <a:rect l="0" t="0" r="r" b="b"/>
              <a:pathLst>
                <a:path w="135" h="59">
                  <a:moveTo>
                    <a:pt x="135" y="47"/>
                  </a:moveTo>
                  <a:cubicBezTo>
                    <a:pt x="94" y="59"/>
                    <a:pt x="57" y="31"/>
                    <a:pt x="0"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 xmlns:a16="http://schemas.microsoft.com/office/drawing/2014/main" id="{AC68F3E0-F26A-4289-B3AE-93C6F84C423E}"/>
                </a:ext>
              </a:extLst>
            </p:cNvPr>
            <p:cNvSpPr>
              <a:spLocks/>
            </p:cNvSpPr>
            <p:nvPr/>
          </p:nvSpPr>
          <p:spPr bwMode="auto">
            <a:xfrm>
              <a:off x="1100138" y="2565400"/>
              <a:ext cx="511175" cy="614363"/>
            </a:xfrm>
            <a:custGeom>
              <a:avLst/>
              <a:gdLst>
                <a:gd name="T0" fmla="*/ 161 w 161"/>
                <a:gd name="T1" fmla="*/ 108 h 193"/>
                <a:gd name="T2" fmla="*/ 93 w 161"/>
                <a:gd name="T3" fmla="*/ 193 h 193"/>
                <a:gd name="T4" fmla="*/ 0 w 161"/>
                <a:gd name="T5" fmla="*/ 77 h 193"/>
                <a:gd name="T6" fmla="*/ 35 w 161"/>
                <a:gd name="T7" fmla="*/ 10 h 193"/>
                <a:gd name="T8" fmla="*/ 49 w 161"/>
                <a:gd name="T9" fmla="*/ 1 h 193"/>
                <a:gd name="T10" fmla="*/ 161 w 161"/>
                <a:gd name="T11" fmla="*/ 108 h 193"/>
              </a:gdLst>
              <a:ahLst/>
              <a:cxnLst>
                <a:cxn ang="0">
                  <a:pos x="T0" y="T1"/>
                </a:cxn>
                <a:cxn ang="0">
                  <a:pos x="T2" y="T3"/>
                </a:cxn>
                <a:cxn ang="0">
                  <a:pos x="T4" y="T5"/>
                </a:cxn>
                <a:cxn ang="0">
                  <a:pos x="T6" y="T7"/>
                </a:cxn>
                <a:cxn ang="0">
                  <a:pos x="T8" y="T9"/>
                </a:cxn>
                <a:cxn ang="0">
                  <a:pos x="T10" y="T11"/>
                </a:cxn>
              </a:cxnLst>
              <a:rect l="0" t="0" r="r" b="b"/>
              <a:pathLst>
                <a:path w="161" h="193">
                  <a:moveTo>
                    <a:pt x="161" y="108"/>
                  </a:moveTo>
                  <a:cubicBezTo>
                    <a:pt x="93" y="193"/>
                    <a:pt x="93" y="193"/>
                    <a:pt x="93" y="193"/>
                  </a:cubicBezTo>
                  <a:cubicBezTo>
                    <a:pt x="0" y="77"/>
                    <a:pt x="0" y="77"/>
                    <a:pt x="0" y="77"/>
                  </a:cubicBezTo>
                  <a:cubicBezTo>
                    <a:pt x="35" y="10"/>
                    <a:pt x="35" y="10"/>
                    <a:pt x="35" y="10"/>
                  </a:cubicBezTo>
                  <a:cubicBezTo>
                    <a:pt x="40" y="0"/>
                    <a:pt x="42" y="1"/>
                    <a:pt x="49" y="1"/>
                  </a:cubicBezTo>
                  <a:cubicBezTo>
                    <a:pt x="64" y="41"/>
                    <a:pt x="108" y="80"/>
                    <a:pt x="161" y="108"/>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 xmlns:a16="http://schemas.microsoft.com/office/drawing/2014/main" id="{4B0A41E4-5B06-4C5E-959E-7EC88F5DD85C}"/>
                </a:ext>
              </a:extLst>
            </p:cNvPr>
            <p:cNvSpPr>
              <a:spLocks/>
            </p:cNvSpPr>
            <p:nvPr/>
          </p:nvSpPr>
          <p:spPr bwMode="auto">
            <a:xfrm>
              <a:off x="1611313" y="2587625"/>
              <a:ext cx="498475" cy="592138"/>
            </a:xfrm>
            <a:custGeom>
              <a:avLst/>
              <a:gdLst>
                <a:gd name="T0" fmla="*/ 157 w 157"/>
                <a:gd name="T1" fmla="*/ 66 h 186"/>
                <a:gd name="T2" fmla="*/ 67 w 157"/>
                <a:gd name="T3" fmla="*/ 186 h 186"/>
                <a:gd name="T4" fmla="*/ 0 w 157"/>
                <a:gd name="T5" fmla="*/ 101 h 186"/>
                <a:gd name="T6" fmla="*/ 112 w 157"/>
                <a:gd name="T7" fmla="*/ 7 h 186"/>
                <a:gd name="T8" fmla="*/ 124 w 157"/>
                <a:gd name="T9" fmla="*/ 9 h 186"/>
                <a:gd name="T10" fmla="*/ 157 w 157"/>
                <a:gd name="T11" fmla="*/ 66 h 186"/>
              </a:gdLst>
              <a:ahLst/>
              <a:cxnLst>
                <a:cxn ang="0">
                  <a:pos x="T0" y="T1"/>
                </a:cxn>
                <a:cxn ang="0">
                  <a:pos x="T2" y="T3"/>
                </a:cxn>
                <a:cxn ang="0">
                  <a:pos x="T4" y="T5"/>
                </a:cxn>
                <a:cxn ang="0">
                  <a:pos x="T6" y="T7"/>
                </a:cxn>
                <a:cxn ang="0">
                  <a:pos x="T8" y="T9"/>
                </a:cxn>
                <a:cxn ang="0">
                  <a:pos x="T10" y="T11"/>
                </a:cxn>
              </a:cxnLst>
              <a:rect l="0" t="0" r="r" b="b"/>
              <a:pathLst>
                <a:path w="157" h="186">
                  <a:moveTo>
                    <a:pt x="157" y="66"/>
                  </a:moveTo>
                  <a:cubicBezTo>
                    <a:pt x="67" y="186"/>
                    <a:pt x="67" y="186"/>
                    <a:pt x="67" y="186"/>
                  </a:cubicBezTo>
                  <a:cubicBezTo>
                    <a:pt x="0" y="101"/>
                    <a:pt x="0" y="101"/>
                    <a:pt x="0" y="101"/>
                  </a:cubicBezTo>
                  <a:cubicBezTo>
                    <a:pt x="45" y="77"/>
                    <a:pt x="89" y="52"/>
                    <a:pt x="112" y="7"/>
                  </a:cubicBezTo>
                  <a:cubicBezTo>
                    <a:pt x="115" y="1"/>
                    <a:pt x="119" y="0"/>
                    <a:pt x="124" y="9"/>
                  </a:cubicBezTo>
                  <a:lnTo>
                    <a:pt x="157" y="66"/>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 xmlns:a16="http://schemas.microsoft.com/office/drawing/2014/main" id="{E640BCE3-3B60-4940-A628-29334F8CF296}"/>
                </a:ext>
              </a:extLst>
            </p:cNvPr>
            <p:cNvSpPr>
              <a:spLocks/>
            </p:cNvSpPr>
            <p:nvPr/>
          </p:nvSpPr>
          <p:spPr bwMode="auto">
            <a:xfrm>
              <a:off x="127000" y="2736850"/>
              <a:ext cx="1519238" cy="2541588"/>
            </a:xfrm>
            <a:custGeom>
              <a:avLst/>
              <a:gdLst>
                <a:gd name="T0" fmla="*/ 478 w 478"/>
                <a:gd name="T1" fmla="*/ 799 h 799"/>
                <a:gd name="T2" fmla="*/ 478 w 478"/>
                <a:gd name="T3" fmla="*/ 523 h 799"/>
                <a:gd name="T4" fmla="*/ 287 w 478"/>
                <a:gd name="T5" fmla="*/ 0 h 799"/>
                <a:gd name="T6" fmla="*/ 96 w 478"/>
                <a:gd name="T7" fmla="*/ 92 h 799"/>
                <a:gd name="T8" fmla="*/ 10 w 478"/>
                <a:gd name="T9" fmla="*/ 648 h 799"/>
                <a:gd name="T10" fmla="*/ 0 w 478"/>
                <a:gd name="T11" fmla="*/ 799 h 799"/>
              </a:gdLst>
              <a:ahLst/>
              <a:cxnLst>
                <a:cxn ang="0">
                  <a:pos x="T0" y="T1"/>
                </a:cxn>
                <a:cxn ang="0">
                  <a:pos x="T2" y="T3"/>
                </a:cxn>
                <a:cxn ang="0">
                  <a:pos x="T4" y="T5"/>
                </a:cxn>
                <a:cxn ang="0">
                  <a:pos x="T6" y="T7"/>
                </a:cxn>
                <a:cxn ang="0">
                  <a:pos x="T8" y="T9"/>
                </a:cxn>
                <a:cxn ang="0">
                  <a:pos x="T10" y="T11"/>
                </a:cxn>
              </a:cxnLst>
              <a:rect l="0" t="0" r="r" b="b"/>
              <a:pathLst>
                <a:path w="478" h="799">
                  <a:moveTo>
                    <a:pt x="478" y="799"/>
                  </a:moveTo>
                  <a:cubicBezTo>
                    <a:pt x="478" y="523"/>
                    <a:pt x="478" y="523"/>
                    <a:pt x="478" y="523"/>
                  </a:cubicBezTo>
                  <a:cubicBezTo>
                    <a:pt x="287" y="0"/>
                    <a:pt x="287" y="0"/>
                    <a:pt x="287" y="0"/>
                  </a:cubicBezTo>
                  <a:cubicBezTo>
                    <a:pt x="96" y="92"/>
                    <a:pt x="96" y="92"/>
                    <a:pt x="96" y="92"/>
                  </a:cubicBezTo>
                  <a:cubicBezTo>
                    <a:pt x="31" y="155"/>
                    <a:pt x="10" y="648"/>
                    <a:pt x="10" y="648"/>
                  </a:cubicBezTo>
                  <a:cubicBezTo>
                    <a:pt x="7" y="675"/>
                    <a:pt x="0" y="799"/>
                    <a:pt x="0" y="799"/>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 xmlns:a16="http://schemas.microsoft.com/office/drawing/2014/main" id="{25AE2872-405D-441D-A070-0ED3009D3D76}"/>
                </a:ext>
              </a:extLst>
            </p:cNvPr>
            <p:cNvSpPr>
              <a:spLocks/>
            </p:cNvSpPr>
            <p:nvPr/>
          </p:nvSpPr>
          <p:spPr bwMode="auto">
            <a:xfrm>
              <a:off x="127000" y="2736850"/>
              <a:ext cx="1519238" cy="2541588"/>
            </a:xfrm>
            <a:custGeom>
              <a:avLst/>
              <a:gdLst>
                <a:gd name="T0" fmla="*/ 478 w 478"/>
                <a:gd name="T1" fmla="*/ 799 h 799"/>
                <a:gd name="T2" fmla="*/ 478 w 478"/>
                <a:gd name="T3" fmla="*/ 523 h 799"/>
                <a:gd name="T4" fmla="*/ 287 w 478"/>
                <a:gd name="T5" fmla="*/ 0 h 799"/>
                <a:gd name="T6" fmla="*/ 96 w 478"/>
                <a:gd name="T7" fmla="*/ 92 h 799"/>
                <a:gd name="T8" fmla="*/ 10 w 478"/>
                <a:gd name="T9" fmla="*/ 648 h 799"/>
                <a:gd name="T10" fmla="*/ 0 w 478"/>
                <a:gd name="T11" fmla="*/ 799 h 799"/>
              </a:gdLst>
              <a:ahLst/>
              <a:cxnLst>
                <a:cxn ang="0">
                  <a:pos x="T0" y="T1"/>
                </a:cxn>
                <a:cxn ang="0">
                  <a:pos x="T2" y="T3"/>
                </a:cxn>
                <a:cxn ang="0">
                  <a:pos x="T4" y="T5"/>
                </a:cxn>
                <a:cxn ang="0">
                  <a:pos x="T6" y="T7"/>
                </a:cxn>
                <a:cxn ang="0">
                  <a:pos x="T8" y="T9"/>
                </a:cxn>
                <a:cxn ang="0">
                  <a:pos x="T10" y="T11"/>
                </a:cxn>
              </a:cxnLst>
              <a:rect l="0" t="0" r="r" b="b"/>
              <a:pathLst>
                <a:path w="478" h="799">
                  <a:moveTo>
                    <a:pt x="478" y="799"/>
                  </a:moveTo>
                  <a:cubicBezTo>
                    <a:pt x="478" y="523"/>
                    <a:pt x="478" y="523"/>
                    <a:pt x="478" y="523"/>
                  </a:cubicBezTo>
                  <a:cubicBezTo>
                    <a:pt x="287" y="0"/>
                    <a:pt x="287" y="0"/>
                    <a:pt x="287" y="0"/>
                  </a:cubicBezTo>
                  <a:cubicBezTo>
                    <a:pt x="96" y="92"/>
                    <a:pt x="96" y="92"/>
                    <a:pt x="96" y="92"/>
                  </a:cubicBezTo>
                  <a:cubicBezTo>
                    <a:pt x="31" y="155"/>
                    <a:pt x="10" y="648"/>
                    <a:pt x="10" y="648"/>
                  </a:cubicBezTo>
                  <a:cubicBezTo>
                    <a:pt x="7" y="675"/>
                    <a:pt x="0" y="799"/>
                    <a:pt x="0" y="79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 xmlns:a16="http://schemas.microsoft.com/office/drawing/2014/main" id="{10B796BE-5459-437C-9033-E0152825A232}"/>
                </a:ext>
              </a:extLst>
            </p:cNvPr>
            <p:cNvSpPr>
              <a:spLocks/>
            </p:cNvSpPr>
            <p:nvPr/>
          </p:nvSpPr>
          <p:spPr bwMode="auto">
            <a:xfrm>
              <a:off x="628650" y="4311650"/>
              <a:ext cx="142875" cy="966788"/>
            </a:xfrm>
            <a:custGeom>
              <a:avLst/>
              <a:gdLst>
                <a:gd name="T0" fmla="*/ 0 w 90"/>
                <a:gd name="T1" fmla="*/ 609 h 609"/>
                <a:gd name="T2" fmla="*/ 70 w 90"/>
                <a:gd name="T3" fmla="*/ 0 h 609"/>
                <a:gd name="T4" fmla="*/ 90 w 90"/>
                <a:gd name="T5" fmla="*/ 609 h 609"/>
                <a:gd name="T6" fmla="*/ 0 w 90"/>
                <a:gd name="T7" fmla="*/ 609 h 609"/>
              </a:gdLst>
              <a:ahLst/>
              <a:cxnLst>
                <a:cxn ang="0">
                  <a:pos x="T0" y="T1"/>
                </a:cxn>
                <a:cxn ang="0">
                  <a:pos x="T2" y="T3"/>
                </a:cxn>
                <a:cxn ang="0">
                  <a:pos x="T4" y="T5"/>
                </a:cxn>
                <a:cxn ang="0">
                  <a:pos x="T6" y="T7"/>
                </a:cxn>
              </a:cxnLst>
              <a:rect l="0" t="0" r="r" b="b"/>
              <a:pathLst>
                <a:path w="90" h="609">
                  <a:moveTo>
                    <a:pt x="0" y="609"/>
                  </a:moveTo>
                  <a:lnTo>
                    <a:pt x="70" y="0"/>
                  </a:lnTo>
                  <a:lnTo>
                    <a:pt x="90" y="609"/>
                  </a:lnTo>
                  <a:lnTo>
                    <a:pt x="0" y="6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 xmlns:a16="http://schemas.microsoft.com/office/drawing/2014/main" id="{46879A86-ADD3-4888-B2CC-698E44BBED2A}"/>
                </a:ext>
              </a:extLst>
            </p:cNvPr>
            <p:cNvSpPr>
              <a:spLocks/>
            </p:cNvSpPr>
            <p:nvPr/>
          </p:nvSpPr>
          <p:spPr bwMode="auto">
            <a:xfrm>
              <a:off x="628650" y="4311650"/>
              <a:ext cx="142875" cy="966788"/>
            </a:xfrm>
            <a:custGeom>
              <a:avLst/>
              <a:gdLst>
                <a:gd name="T0" fmla="*/ 0 w 90"/>
                <a:gd name="T1" fmla="*/ 609 h 609"/>
                <a:gd name="T2" fmla="*/ 70 w 90"/>
                <a:gd name="T3" fmla="*/ 0 h 609"/>
                <a:gd name="T4" fmla="*/ 90 w 90"/>
                <a:gd name="T5" fmla="*/ 609 h 609"/>
              </a:gdLst>
              <a:ahLst/>
              <a:cxnLst>
                <a:cxn ang="0">
                  <a:pos x="T0" y="T1"/>
                </a:cxn>
                <a:cxn ang="0">
                  <a:pos x="T2" y="T3"/>
                </a:cxn>
                <a:cxn ang="0">
                  <a:pos x="T4" y="T5"/>
                </a:cxn>
              </a:cxnLst>
              <a:rect l="0" t="0" r="r" b="b"/>
              <a:pathLst>
                <a:path w="90" h="609">
                  <a:moveTo>
                    <a:pt x="0" y="609"/>
                  </a:moveTo>
                  <a:lnTo>
                    <a:pt x="70" y="0"/>
                  </a:lnTo>
                  <a:lnTo>
                    <a:pt x="90" y="609"/>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 xmlns:a16="http://schemas.microsoft.com/office/drawing/2014/main" id="{6226C376-FF7A-460C-B562-EA541C99C2AA}"/>
                </a:ext>
              </a:extLst>
            </p:cNvPr>
            <p:cNvSpPr>
              <a:spLocks/>
            </p:cNvSpPr>
            <p:nvPr/>
          </p:nvSpPr>
          <p:spPr bwMode="auto">
            <a:xfrm>
              <a:off x="960438" y="2571750"/>
              <a:ext cx="736600" cy="1905000"/>
            </a:xfrm>
            <a:custGeom>
              <a:avLst/>
              <a:gdLst>
                <a:gd name="T0" fmla="*/ 9 w 232"/>
                <a:gd name="T1" fmla="*/ 70 h 599"/>
                <a:gd name="T2" fmla="*/ 0 w 232"/>
                <a:gd name="T3" fmla="*/ 178 h 599"/>
                <a:gd name="T4" fmla="*/ 50 w 232"/>
                <a:gd name="T5" fmla="*/ 191 h 599"/>
                <a:gd name="T6" fmla="*/ 11 w 232"/>
                <a:gd name="T7" fmla="*/ 251 h 599"/>
                <a:gd name="T8" fmla="*/ 232 w 232"/>
                <a:gd name="T9" fmla="*/ 599 h 599"/>
                <a:gd name="T10" fmla="*/ 85 w 232"/>
                <a:gd name="T11" fmla="*/ 0 h 599"/>
                <a:gd name="T12" fmla="*/ 9 w 232"/>
                <a:gd name="T13" fmla="*/ 70 h 599"/>
              </a:gdLst>
              <a:ahLst/>
              <a:cxnLst>
                <a:cxn ang="0">
                  <a:pos x="T0" y="T1"/>
                </a:cxn>
                <a:cxn ang="0">
                  <a:pos x="T2" y="T3"/>
                </a:cxn>
                <a:cxn ang="0">
                  <a:pos x="T4" y="T5"/>
                </a:cxn>
                <a:cxn ang="0">
                  <a:pos x="T6" y="T7"/>
                </a:cxn>
                <a:cxn ang="0">
                  <a:pos x="T8" y="T9"/>
                </a:cxn>
                <a:cxn ang="0">
                  <a:pos x="T10" y="T11"/>
                </a:cxn>
                <a:cxn ang="0">
                  <a:pos x="T12" y="T13"/>
                </a:cxn>
              </a:cxnLst>
              <a:rect l="0" t="0" r="r" b="b"/>
              <a:pathLst>
                <a:path w="232" h="599">
                  <a:moveTo>
                    <a:pt x="9" y="70"/>
                  </a:moveTo>
                  <a:cubicBezTo>
                    <a:pt x="0" y="178"/>
                    <a:pt x="0" y="178"/>
                    <a:pt x="0" y="178"/>
                  </a:cubicBezTo>
                  <a:cubicBezTo>
                    <a:pt x="50" y="191"/>
                    <a:pt x="50" y="191"/>
                    <a:pt x="50" y="191"/>
                  </a:cubicBezTo>
                  <a:cubicBezTo>
                    <a:pt x="11" y="251"/>
                    <a:pt x="11" y="251"/>
                    <a:pt x="11" y="251"/>
                  </a:cubicBezTo>
                  <a:cubicBezTo>
                    <a:pt x="232" y="599"/>
                    <a:pt x="232" y="599"/>
                    <a:pt x="232" y="599"/>
                  </a:cubicBezTo>
                  <a:cubicBezTo>
                    <a:pt x="182" y="491"/>
                    <a:pt x="57" y="95"/>
                    <a:pt x="85" y="0"/>
                  </a:cubicBezTo>
                  <a:cubicBezTo>
                    <a:pt x="85" y="0"/>
                    <a:pt x="11" y="31"/>
                    <a:pt x="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 xmlns:a16="http://schemas.microsoft.com/office/drawing/2014/main" id="{5024110D-9EDA-4822-A37B-02F9D83DFE54}"/>
                </a:ext>
              </a:extLst>
            </p:cNvPr>
            <p:cNvSpPr>
              <a:spLocks/>
            </p:cNvSpPr>
            <p:nvPr/>
          </p:nvSpPr>
          <p:spPr bwMode="auto">
            <a:xfrm>
              <a:off x="1141413" y="2571750"/>
              <a:ext cx="555625" cy="1905000"/>
            </a:xfrm>
            <a:custGeom>
              <a:avLst/>
              <a:gdLst>
                <a:gd name="T0" fmla="*/ 175 w 175"/>
                <a:gd name="T1" fmla="*/ 599 h 599"/>
                <a:gd name="T2" fmla="*/ 28 w 175"/>
                <a:gd name="T3" fmla="*/ 0 h 599"/>
              </a:gdLst>
              <a:ahLst/>
              <a:cxnLst>
                <a:cxn ang="0">
                  <a:pos x="T0" y="T1"/>
                </a:cxn>
                <a:cxn ang="0">
                  <a:pos x="T2" y="T3"/>
                </a:cxn>
              </a:cxnLst>
              <a:rect l="0" t="0" r="r" b="b"/>
              <a:pathLst>
                <a:path w="175" h="599">
                  <a:moveTo>
                    <a:pt x="175" y="599"/>
                  </a:moveTo>
                  <a:cubicBezTo>
                    <a:pt x="125" y="491"/>
                    <a:pt x="0" y="95"/>
                    <a:pt x="28"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48">
              <a:extLst>
                <a:ext uri="{FF2B5EF4-FFF2-40B4-BE49-F238E27FC236}">
                  <a16:creationId xmlns="" xmlns:a16="http://schemas.microsoft.com/office/drawing/2014/main" id="{4F79FA1E-1E03-4BC6-A353-9523052CB169}"/>
                </a:ext>
              </a:extLst>
            </p:cNvPr>
            <p:cNvSpPr>
              <a:spLocks/>
            </p:cNvSpPr>
            <p:nvPr/>
          </p:nvSpPr>
          <p:spPr bwMode="auto">
            <a:xfrm>
              <a:off x="1525588" y="2755900"/>
              <a:ext cx="1620838" cy="2522538"/>
            </a:xfrm>
            <a:custGeom>
              <a:avLst/>
              <a:gdLst>
                <a:gd name="T0" fmla="*/ 510 w 510"/>
                <a:gd name="T1" fmla="*/ 793 h 793"/>
                <a:gd name="T2" fmla="*/ 484 w 510"/>
                <a:gd name="T3" fmla="*/ 642 h 793"/>
                <a:gd name="T4" fmla="*/ 398 w 510"/>
                <a:gd name="T5" fmla="*/ 86 h 793"/>
                <a:gd name="T6" fmla="*/ 221 w 510"/>
                <a:gd name="T7" fmla="*/ 0 h 793"/>
                <a:gd name="T8" fmla="*/ 0 w 510"/>
                <a:gd name="T9" fmla="*/ 549 h 793"/>
                <a:gd name="T10" fmla="*/ 0 w 510"/>
                <a:gd name="T11" fmla="*/ 793 h 793"/>
              </a:gdLst>
              <a:ahLst/>
              <a:cxnLst>
                <a:cxn ang="0">
                  <a:pos x="T0" y="T1"/>
                </a:cxn>
                <a:cxn ang="0">
                  <a:pos x="T2" y="T3"/>
                </a:cxn>
                <a:cxn ang="0">
                  <a:pos x="T4" y="T5"/>
                </a:cxn>
                <a:cxn ang="0">
                  <a:pos x="T6" y="T7"/>
                </a:cxn>
                <a:cxn ang="0">
                  <a:pos x="T8" y="T9"/>
                </a:cxn>
                <a:cxn ang="0">
                  <a:pos x="T10" y="T11"/>
                </a:cxn>
              </a:cxnLst>
              <a:rect l="0" t="0" r="r" b="b"/>
              <a:pathLst>
                <a:path w="510" h="793">
                  <a:moveTo>
                    <a:pt x="510" y="793"/>
                  </a:moveTo>
                  <a:cubicBezTo>
                    <a:pt x="510" y="793"/>
                    <a:pt x="486" y="669"/>
                    <a:pt x="484" y="642"/>
                  </a:cubicBezTo>
                  <a:cubicBezTo>
                    <a:pt x="484" y="642"/>
                    <a:pt x="463" y="152"/>
                    <a:pt x="398" y="86"/>
                  </a:cubicBezTo>
                  <a:cubicBezTo>
                    <a:pt x="221" y="0"/>
                    <a:pt x="221" y="0"/>
                    <a:pt x="221" y="0"/>
                  </a:cubicBezTo>
                  <a:cubicBezTo>
                    <a:pt x="0" y="549"/>
                    <a:pt x="0" y="549"/>
                    <a:pt x="0" y="549"/>
                  </a:cubicBezTo>
                  <a:cubicBezTo>
                    <a:pt x="0" y="793"/>
                    <a:pt x="0" y="793"/>
                    <a:pt x="0" y="793"/>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
              <a:extLst>
                <a:ext uri="{FF2B5EF4-FFF2-40B4-BE49-F238E27FC236}">
                  <a16:creationId xmlns="" xmlns:a16="http://schemas.microsoft.com/office/drawing/2014/main" id="{D3DBC1DE-B3DD-4A1E-80FC-EA313ECBF37F}"/>
                </a:ext>
              </a:extLst>
            </p:cNvPr>
            <p:cNvSpPr>
              <a:spLocks/>
            </p:cNvSpPr>
            <p:nvPr/>
          </p:nvSpPr>
          <p:spPr bwMode="auto">
            <a:xfrm>
              <a:off x="1525588" y="2755900"/>
              <a:ext cx="1620838" cy="2522538"/>
            </a:xfrm>
            <a:custGeom>
              <a:avLst/>
              <a:gdLst>
                <a:gd name="T0" fmla="*/ 510 w 510"/>
                <a:gd name="T1" fmla="*/ 793 h 793"/>
                <a:gd name="T2" fmla="*/ 484 w 510"/>
                <a:gd name="T3" fmla="*/ 642 h 793"/>
                <a:gd name="T4" fmla="*/ 398 w 510"/>
                <a:gd name="T5" fmla="*/ 86 h 793"/>
                <a:gd name="T6" fmla="*/ 221 w 510"/>
                <a:gd name="T7" fmla="*/ 0 h 793"/>
                <a:gd name="T8" fmla="*/ 0 w 510"/>
                <a:gd name="T9" fmla="*/ 549 h 793"/>
                <a:gd name="T10" fmla="*/ 0 w 510"/>
                <a:gd name="T11" fmla="*/ 793 h 793"/>
              </a:gdLst>
              <a:ahLst/>
              <a:cxnLst>
                <a:cxn ang="0">
                  <a:pos x="T0" y="T1"/>
                </a:cxn>
                <a:cxn ang="0">
                  <a:pos x="T2" y="T3"/>
                </a:cxn>
                <a:cxn ang="0">
                  <a:pos x="T4" y="T5"/>
                </a:cxn>
                <a:cxn ang="0">
                  <a:pos x="T6" y="T7"/>
                </a:cxn>
                <a:cxn ang="0">
                  <a:pos x="T8" y="T9"/>
                </a:cxn>
                <a:cxn ang="0">
                  <a:pos x="T10" y="T11"/>
                </a:cxn>
              </a:cxnLst>
              <a:rect l="0" t="0" r="r" b="b"/>
              <a:pathLst>
                <a:path w="510" h="793">
                  <a:moveTo>
                    <a:pt x="510" y="793"/>
                  </a:moveTo>
                  <a:cubicBezTo>
                    <a:pt x="510" y="793"/>
                    <a:pt x="486" y="669"/>
                    <a:pt x="484" y="642"/>
                  </a:cubicBezTo>
                  <a:cubicBezTo>
                    <a:pt x="484" y="642"/>
                    <a:pt x="463" y="152"/>
                    <a:pt x="398" y="86"/>
                  </a:cubicBezTo>
                  <a:cubicBezTo>
                    <a:pt x="221" y="0"/>
                    <a:pt x="221" y="0"/>
                    <a:pt x="221" y="0"/>
                  </a:cubicBezTo>
                  <a:cubicBezTo>
                    <a:pt x="0" y="549"/>
                    <a:pt x="0" y="549"/>
                    <a:pt x="0" y="549"/>
                  </a:cubicBezTo>
                  <a:cubicBezTo>
                    <a:pt x="0" y="793"/>
                    <a:pt x="0" y="793"/>
                    <a:pt x="0" y="793"/>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50">
              <a:extLst>
                <a:ext uri="{FF2B5EF4-FFF2-40B4-BE49-F238E27FC236}">
                  <a16:creationId xmlns="" xmlns:a16="http://schemas.microsoft.com/office/drawing/2014/main" id="{94678EEB-6285-4ECD-9797-726A2F881E65}"/>
                </a:ext>
              </a:extLst>
            </p:cNvPr>
            <p:cNvSpPr>
              <a:spLocks/>
            </p:cNvSpPr>
            <p:nvPr/>
          </p:nvSpPr>
          <p:spPr bwMode="auto">
            <a:xfrm>
              <a:off x="2451100" y="4311650"/>
              <a:ext cx="180975" cy="966788"/>
            </a:xfrm>
            <a:custGeom>
              <a:avLst/>
              <a:gdLst>
                <a:gd name="T0" fmla="*/ 0 w 114"/>
                <a:gd name="T1" fmla="*/ 609 h 609"/>
                <a:gd name="T2" fmla="*/ 12 w 114"/>
                <a:gd name="T3" fmla="*/ 0 h 609"/>
                <a:gd name="T4" fmla="*/ 86 w 114"/>
                <a:gd name="T5" fmla="*/ 447 h 609"/>
                <a:gd name="T6" fmla="*/ 114 w 114"/>
                <a:gd name="T7" fmla="*/ 609 h 609"/>
                <a:gd name="T8" fmla="*/ 0 w 114"/>
                <a:gd name="T9" fmla="*/ 609 h 609"/>
              </a:gdLst>
              <a:ahLst/>
              <a:cxnLst>
                <a:cxn ang="0">
                  <a:pos x="T0" y="T1"/>
                </a:cxn>
                <a:cxn ang="0">
                  <a:pos x="T2" y="T3"/>
                </a:cxn>
                <a:cxn ang="0">
                  <a:pos x="T4" y="T5"/>
                </a:cxn>
                <a:cxn ang="0">
                  <a:pos x="T6" y="T7"/>
                </a:cxn>
                <a:cxn ang="0">
                  <a:pos x="T8" y="T9"/>
                </a:cxn>
              </a:cxnLst>
              <a:rect l="0" t="0" r="r" b="b"/>
              <a:pathLst>
                <a:path w="114" h="609">
                  <a:moveTo>
                    <a:pt x="0" y="609"/>
                  </a:moveTo>
                  <a:lnTo>
                    <a:pt x="12" y="0"/>
                  </a:lnTo>
                  <a:lnTo>
                    <a:pt x="86" y="447"/>
                  </a:lnTo>
                  <a:lnTo>
                    <a:pt x="114" y="609"/>
                  </a:lnTo>
                  <a:lnTo>
                    <a:pt x="0" y="6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1">
              <a:extLst>
                <a:ext uri="{FF2B5EF4-FFF2-40B4-BE49-F238E27FC236}">
                  <a16:creationId xmlns="" xmlns:a16="http://schemas.microsoft.com/office/drawing/2014/main" id="{EF3A1EA6-ED3E-4ED7-9B65-ADBEEE4E1C69}"/>
                </a:ext>
              </a:extLst>
            </p:cNvPr>
            <p:cNvSpPr>
              <a:spLocks/>
            </p:cNvSpPr>
            <p:nvPr/>
          </p:nvSpPr>
          <p:spPr bwMode="auto">
            <a:xfrm>
              <a:off x="2451100" y="4311650"/>
              <a:ext cx="180975" cy="966788"/>
            </a:xfrm>
            <a:custGeom>
              <a:avLst/>
              <a:gdLst>
                <a:gd name="T0" fmla="*/ 0 w 114"/>
                <a:gd name="T1" fmla="*/ 609 h 609"/>
                <a:gd name="T2" fmla="*/ 12 w 114"/>
                <a:gd name="T3" fmla="*/ 0 h 609"/>
                <a:gd name="T4" fmla="*/ 86 w 114"/>
                <a:gd name="T5" fmla="*/ 447 h 609"/>
                <a:gd name="T6" fmla="*/ 114 w 114"/>
                <a:gd name="T7" fmla="*/ 609 h 609"/>
              </a:gdLst>
              <a:ahLst/>
              <a:cxnLst>
                <a:cxn ang="0">
                  <a:pos x="T0" y="T1"/>
                </a:cxn>
                <a:cxn ang="0">
                  <a:pos x="T2" y="T3"/>
                </a:cxn>
                <a:cxn ang="0">
                  <a:pos x="T4" y="T5"/>
                </a:cxn>
                <a:cxn ang="0">
                  <a:pos x="T6" y="T7"/>
                </a:cxn>
              </a:cxnLst>
              <a:rect l="0" t="0" r="r" b="b"/>
              <a:pathLst>
                <a:path w="114" h="609">
                  <a:moveTo>
                    <a:pt x="0" y="609"/>
                  </a:moveTo>
                  <a:lnTo>
                    <a:pt x="12" y="0"/>
                  </a:lnTo>
                  <a:lnTo>
                    <a:pt x="86" y="447"/>
                  </a:lnTo>
                  <a:lnTo>
                    <a:pt x="114" y="609"/>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52">
              <a:extLst>
                <a:ext uri="{FF2B5EF4-FFF2-40B4-BE49-F238E27FC236}">
                  <a16:creationId xmlns="" xmlns:a16="http://schemas.microsoft.com/office/drawing/2014/main" id="{0E758481-B6F5-4306-9DA0-0F750B1B5BC3}"/>
                </a:ext>
              </a:extLst>
            </p:cNvPr>
            <p:cNvSpPr>
              <a:spLocks/>
            </p:cNvSpPr>
            <p:nvPr/>
          </p:nvSpPr>
          <p:spPr bwMode="auto">
            <a:xfrm>
              <a:off x="1547813" y="2597150"/>
              <a:ext cx="714375" cy="1822450"/>
            </a:xfrm>
            <a:custGeom>
              <a:avLst/>
              <a:gdLst>
                <a:gd name="T0" fmla="*/ 139 w 225"/>
                <a:gd name="T1" fmla="*/ 0 h 573"/>
                <a:gd name="T2" fmla="*/ 1 w 225"/>
                <a:gd name="T3" fmla="*/ 568 h 573"/>
                <a:gd name="T4" fmla="*/ 7 w 225"/>
                <a:gd name="T5" fmla="*/ 570 h 573"/>
                <a:gd name="T6" fmla="*/ 214 w 225"/>
                <a:gd name="T7" fmla="*/ 243 h 573"/>
                <a:gd name="T8" fmla="*/ 175 w 225"/>
                <a:gd name="T9" fmla="*/ 183 h 573"/>
                <a:gd name="T10" fmla="*/ 225 w 225"/>
                <a:gd name="T11" fmla="*/ 170 h 573"/>
                <a:gd name="T12" fmla="*/ 216 w 225"/>
                <a:gd name="T13" fmla="*/ 62 h 573"/>
                <a:gd name="T14" fmla="*/ 139 w 225"/>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73">
                  <a:moveTo>
                    <a:pt x="139" y="0"/>
                  </a:moveTo>
                  <a:cubicBezTo>
                    <a:pt x="173" y="134"/>
                    <a:pt x="47" y="440"/>
                    <a:pt x="1" y="568"/>
                  </a:cubicBezTo>
                  <a:cubicBezTo>
                    <a:pt x="0" y="571"/>
                    <a:pt x="5" y="573"/>
                    <a:pt x="7" y="570"/>
                  </a:cubicBezTo>
                  <a:cubicBezTo>
                    <a:pt x="214" y="243"/>
                    <a:pt x="214" y="243"/>
                    <a:pt x="214" y="243"/>
                  </a:cubicBezTo>
                  <a:cubicBezTo>
                    <a:pt x="175" y="183"/>
                    <a:pt x="175" y="183"/>
                    <a:pt x="175" y="183"/>
                  </a:cubicBezTo>
                  <a:cubicBezTo>
                    <a:pt x="225" y="170"/>
                    <a:pt x="225" y="170"/>
                    <a:pt x="225" y="170"/>
                  </a:cubicBezTo>
                  <a:cubicBezTo>
                    <a:pt x="216" y="62"/>
                    <a:pt x="216" y="62"/>
                    <a:pt x="216" y="62"/>
                  </a:cubicBezTo>
                  <a:cubicBezTo>
                    <a:pt x="212" y="24"/>
                    <a:pt x="139" y="0"/>
                    <a:pt x="1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8">
              <a:extLst>
                <a:ext uri="{FF2B5EF4-FFF2-40B4-BE49-F238E27FC236}">
                  <a16:creationId xmlns="" xmlns:a16="http://schemas.microsoft.com/office/drawing/2014/main" id="{7FEB2DCB-6A38-4AFE-841E-99DBE97DC163}"/>
                </a:ext>
              </a:extLst>
            </p:cNvPr>
            <p:cNvSpPr>
              <a:spLocks/>
            </p:cNvSpPr>
            <p:nvPr/>
          </p:nvSpPr>
          <p:spPr bwMode="auto">
            <a:xfrm>
              <a:off x="2644775" y="3030538"/>
              <a:ext cx="146050" cy="365125"/>
            </a:xfrm>
            <a:custGeom>
              <a:avLst/>
              <a:gdLst>
                <a:gd name="T0" fmla="*/ 46 w 46"/>
                <a:gd name="T1" fmla="*/ 0 h 115"/>
                <a:gd name="T2" fmla="*/ 0 w 46"/>
                <a:gd name="T3" fmla="*/ 115 h 115"/>
              </a:gdLst>
              <a:ahLst/>
              <a:cxnLst>
                <a:cxn ang="0">
                  <a:pos x="T0" y="T1"/>
                </a:cxn>
                <a:cxn ang="0">
                  <a:pos x="T2" y="T3"/>
                </a:cxn>
              </a:cxnLst>
              <a:rect l="0" t="0" r="r" b="b"/>
              <a:pathLst>
                <a:path w="46" h="115">
                  <a:moveTo>
                    <a:pt x="46" y="0"/>
                  </a:moveTo>
                  <a:cubicBezTo>
                    <a:pt x="46" y="0"/>
                    <a:pt x="24" y="28"/>
                    <a:pt x="0" y="115"/>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9">
              <a:extLst>
                <a:ext uri="{FF2B5EF4-FFF2-40B4-BE49-F238E27FC236}">
                  <a16:creationId xmlns="" xmlns:a16="http://schemas.microsoft.com/office/drawing/2014/main" id="{E75776F7-0F2D-4FAA-A040-3B401F696696}"/>
                </a:ext>
              </a:extLst>
            </p:cNvPr>
            <p:cNvSpPr>
              <a:spLocks/>
            </p:cNvSpPr>
            <p:nvPr/>
          </p:nvSpPr>
          <p:spPr bwMode="auto">
            <a:xfrm>
              <a:off x="2644775" y="3030538"/>
              <a:ext cx="146050" cy="365125"/>
            </a:xfrm>
            <a:custGeom>
              <a:avLst/>
              <a:gdLst>
                <a:gd name="T0" fmla="*/ 46 w 46"/>
                <a:gd name="T1" fmla="*/ 0 h 115"/>
                <a:gd name="T2" fmla="*/ 0 w 46"/>
                <a:gd name="T3" fmla="*/ 115 h 115"/>
              </a:gdLst>
              <a:ahLst/>
              <a:cxnLst>
                <a:cxn ang="0">
                  <a:pos x="T0" y="T1"/>
                </a:cxn>
                <a:cxn ang="0">
                  <a:pos x="T2" y="T3"/>
                </a:cxn>
              </a:cxnLst>
              <a:rect l="0" t="0" r="r" b="b"/>
              <a:pathLst>
                <a:path w="46" h="115">
                  <a:moveTo>
                    <a:pt x="46" y="0"/>
                  </a:moveTo>
                  <a:cubicBezTo>
                    <a:pt x="46" y="0"/>
                    <a:pt x="24" y="28"/>
                    <a:pt x="0" y="11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80">
              <a:extLst>
                <a:ext uri="{FF2B5EF4-FFF2-40B4-BE49-F238E27FC236}">
                  <a16:creationId xmlns="" xmlns:a16="http://schemas.microsoft.com/office/drawing/2014/main" id="{D56AD291-EF0D-482C-8917-9FC84592833A}"/>
                </a:ext>
              </a:extLst>
            </p:cNvPr>
            <p:cNvSpPr>
              <a:spLocks/>
            </p:cNvSpPr>
            <p:nvPr/>
          </p:nvSpPr>
          <p:spPr bwMode="auto">
            <a:xfrm>
              <a:off x="431800" y="3030538"/>
              <a:ext cx="130175" cy="387350"/>
            </a:xfrm>
            <a:custGeom>
              <a:avLst/>
              <a:gdLst>
                <a:gd name="T0" fmla="*/ 0 w 41"/>
                <a:gd name="T1" fmla="*/ 0 h 122"/>
                <a:gd name="T2" fmla="*/ 41 w 41"/>
                <a:gd name="T3" fmla="*/ 122 h 122"/>
              </a:gdLst>
              <a:ahLst/>
              <a:cxnLst>
                <a:cxn ang="0">
                  <a:pos x="T0" y="T1"/>
                </a:cxn>
                <a:cxn ang="0">
                  <a:pos x="T2" y="T3"/>
                </a:cxn>
              </a:cxnLst>
              <a:rect l="0" t="0" r="r" b="b"/>
              <a:pathLst>
                <a:path w="41" h="122">
                  <a:moveTo>
                    <a:pt x="0" y="0"/>
                  </a:moveTo>
                  <a:cubicBezTo>
                    <a:pt x="0" y="0"/>
                    <a:pt x="19" y="56"/>
                    <a:pt x="41" y="12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1">
              <a:extLst>
                <a:ext uri="{FF2B5EF4-FFF2-40B4-BE49-F238E27FC236}">
                  <a16:creationId xmlns="" xmlns:a16="http://schemas.microsoft.com/office/drawing/2014/main" id="{3B11B13A-47D9-4B5E-9AFC-453AF1ED8F04}"/>
                </a:ext>
              </a:extLst>
            </p:cNvPr>
            <p:cNvSpPr>
              <a:spLocks/>
            </p:cNvSpPr>
            <p:nvPr/>
          </p:nvSpPr>
          <p:spPr bwMode="auto">
            <a:xfrm>
              <a:off x="431800" y="3030538"/>
              <a:ext cx="130175" cy="387350"/>
            </a:xfrm>
            <a:custGeom>
              <a:avLst/>
              <a:gdLst>
                <a:gd name="T0" fmla="*/ 0 w 41"/>
                <a:gd name="T1" fmla="*/ 0 h 122"/>
                <a:gd name="T2" fmla="*/ 41 w 41"/>
                <a:gd name="T3" fmla="*/ 122 h 122"/>
              </a:gdLst>
              <a:ahLst/>
              <a:cxnLst>
                <a:cxn ang="0">
                  <a:pos x="T0" y="T1"/>
                </a:cxn>
                <a:cxn ang="0">
                  <a:pos x="T2" y="T3"/>
                </a:cxn>
              </a:cxnLst>
              <a:rect l="0" t="0" r="r" b="b"/>
              <a:pathLst>
                <a:path w="41" h="122">
                  <a:moveTo>
                    <a:pt x="0" y="0"/>
                  </a:moveTo>
                  <a:cubicBezTo>
                    <a:pt x="0" y="0"/>
                    <a:pt x="19" y="56"/>
                    <a:pt x="41" y="12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val 82">
              <a:extLst>
                <a:ext uri="{FF2B5EF4-FFF2-40B4-BE49-F238E27FC236}">
                  <a16:creationId xmlns="" xmlns:a16="http://schemas.microsoft.com/office/drawing/2014/main" id="{A0334A59-64DF-472D-8EF9-6616B7C0253D}"/>
                </a:ext>
              </a:extLst>
            </p:cNvPr>
            <p:cNvSpPr>
              <a:spLocks noChangeArrowheads="1"/>
            </p:cNvSpPr>
            <p:nvPr/>
          </p:nvSpPr>
          <p:spPr bwMode="auto">
            <a:xfrm>
              <a:off x="1579563" y="4486275"/>
              <a:ext cx="123825"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3">
              <a:extLst>
                <a:ext uri="{FF2B5EF4-FFF2-40B4-BE49-F238E27FC236}">
                  <a16:creationId xmlns="" xmlns:a16="http://schemas.microsoft.com/office/drawing/2014/main" id="{C36DF99D-D29B-46E2-96AE-B00D0E339391}"/>
                </a:ext>
              </a:extLst>
            </p:cNvPr>
            <p:cNvSpPr>
              <a:spLocks noChangeArrowheads="1"/>
            </p:cNvSpPr>
            <p:nvPr/>
          </p:nvSpPr>
          <p:spPr bwMode="auto">
            <a:xfrm>
              <a:off x="1579563" y="4948238"/>
              <a:ext cx="123825"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4">
              <a:extLst>
                <a:ext uri="{FF2B5EF4-FFF2-40B4-BE49-F238E27FC236}">
                  <a16:creationId xmlns="" xmlns:a16="http://schemas.microsoft.com/office/drawing/2014/main" id="{544F57BD-5DCF-4AAE-81E3-7519EB01F4FF}"/>
                </a:ext>
              </a:extLst>
            </p:cNvPr>
            <p:cNvSpPr>
              <a:spLocks/>
            </p:cNvSpPr>
            <p:nvPr/>
          </p:nvSpPr>
          <p:spPr bwMode="auto">
            <a:xfrm>
              <a:off x="1525588" y="2597150"/>
              <a:ext cx="571500" cy="1905000"/>
            </a:xfrm>
            <a:custGeom>
              <a:avLst/>
              <a:gdLst>
                <a:gd name="T0" fmla="*/ 146 w 180"/>
                <a:gd name="T1" fmla="*/ 0 h 599"/>
                <a:gd name="T2" fmla="*/ 8 w 180"/>
                <a:gd name="T3" fmla="*/ 568 h 599"/>
                <a:gd name="T4" fmla="*/ 0 w 180"/>
                <a:gd name="T5" fmla="*/ 599 h 599"/>
              </a:gdLst>
              <a:ahLst/>
              <a:cxnLst>
                <a:cxn ang="0">
                  <a:pos x="T0" y="T1"/>
                </a:cxn>
                <a:cxn ang="0">
                  <a:pos x="T2" y="T3"/>
                </a:cxn>
                <a:cxn ang="0">
                  <a:pos x="T4" y="T5"/>
                </a:cxn>
              </a:cxnLst>
              <a:rect l="0" t="0" r="r" b="b"/>
              <a:pathLst>
                <a:path w="180" h="599">
                  <a:moveTo>
                    <a:pt x="146" y="0"/>
                  </a:moveTo>
                  <a:cubicBezTo>
                    <a:pt x="180" y="134"/>
                    <a:pt x="54" y="440"/>
                    <a:pt x="8" y="568"/>
                  </a:cubicBezTo>
                  <a:cubicBezTo>
                    <a:pt x="0" y="599"/>
                    <a:pt x="0" y="599"/>
                    <a:pt x="0" y="59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85">
              <a:extLst>
                <a:ext uri="{FF2B5EF4-FFF2-40B4-BE49-F238E27FC236}">
                  <a16:creationId xmlns="" xmlns:a16="http://schemas.microsoft.com/office/drawing/2014/main" id="{E271CFD0-2CC9-4359-B912-4F206A189F63}"/>
                </a:ext>
              </a:extLst>
            </p:cNvPr>
            <p:cNvSpPr>
              <a:spLocks/>
            </p:cNvSpPr>
            <p:nvPr/>
          </p:nvSpPr>
          <p:spPr bwMode="auto">
            <a:xfrm>
              <a:off x="2084388" y="1747838"/>
              <a:ext cx="117475" cy="149225"/>
            </a:xfrm>
            <a:custGeom>
              <a:avLst/>
              <a:gdLst>
                <a:gd name="T0" fmla="*/ 10 w 37"/>
                <a:gd name="T1" fmla="*/ 25 h 47"/>
                <a:gd name="T2" fmla="*/ 11 w 37"/>
                <a:gd name="T3" fmla="*/ 34 h 47"/>
                <a:gd name="T4" fmla="*/ 15 w 37"/>
                <a:gd name="T5" fmla="*/ 42 h 47"/>
                <a:gd name="T6" fmla="*/ 30 w 37"/>
                <a:gd name="T7" fmla="*/ 37 h 47"/>
                <a:gd name="T8" fmla="*/ 37 w 37"/>
                <a:gd name="T9" fmla="*/ 14 h 47"/>
                <a:gd name="T10" fmla="*/ 34 w 37"/>
                <a:gd name="T11" fmla="*/ 5 h 47"/>
                <a:gd name="T12" fmla="*/ 33 w 37"/>
                <a:gd name="T13" fmla="*/ 4 h 47"/>
                <a:gd name="T14" fmla="*/ 29 w 37"/>
                <a:gd name="T15" fmla="*/ 3 h 47"/>
                <a:gd name="T16" fmla="*/ 2 w 37"/>
                <a:gd name="T17" fmla="*/ 6 h 47"/>
                <a:gd name="T18" fmla="*/ 3 w 37"/>
                <a:gd name="T19" fmla="*/ 11 h 47"/>
                <a:gd name="T20" fmla="*/ 14 w 37"/>
                <a:gd name="T21" fmla="*/ 13 h 47"/>
                <a:gd name="T22" fmla="*/ 16 w 37"/>
                <a:gd name="T23" fmla="*/ 19 h 47"/>
                <a:gd name="T24" fmla="*/ 15 w 37"/>
                <a:gd name="T25" fmla="*/ 19 h 47"/>
                <a:gd name="T26" fmla="*/ 10 w 37"/>
                <a:gd name="T2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7">
                  <a:moveTo>
                    <a:pt x="10" y="25"/>
                  </a:moveTo>
                  <a:cubicBezTo>
                    <a:pt x="10" y="28"/>
                    <a:pt x="10" y="30"/>
                    <a:pt x="11" y="34"/>
                  </a:cubicBezTo>
                  <a:cubicBezTo>
                    <a:pt x="11" y="37"/>
                    <a:pt x="12" y="40"/>
                    <a:pt x="15" y="42"/>
                  </a:cubicBezTo>
                  <a:cubicBezTo>
                    <a:pt x="21" y="47"/>
                    <a:pt x="27" y="41"/>
                    <a:pt x="30" y="37"/>
                  </a:cubicBezTo>
                  <a:cubicBezTo>
                    <a:pt x="34" y="30"/>
                    <a:pt x="36" y="23"/>
                    <a:pt x="37" y="14"/>
                  </a:cubicBezTo>
                  <a:cubicBezTo>
                    <a:pt x="37" y="11"/>
                    <a:pt x="37" y="7"/>
                    <a:pt x="34" y="5"/>
                  </a:cubicBezTo>
                  <a:cubicBezTo>
                    <a:pt x="34" y="5"/>
                    <a:pt x="33" y="4"/>
                    <a:pt x="33" y="4"/>
                  </a:cubicBezTo>
                  <a:cubicBezTo>
                    <a:pt x="32" y="3"/>
                    <a:pt x="30" y="3"/>
                    <a:pt x="29" y="3"/>
                  </a:cubicBezTo>
                  <a:cubicBezTo>
                    <a:pt x="21" y="1"/>
                    <a:pt x="9" y="0"/>
                    <a:pt x="2" y="6"/>
                  </a:cubicBezTo>
                  <a:cubicBezTo>
                    <a:pt x="0" y="7"/>
                    <a:pt x="1" y="10"/>
                    <a:pt x="3" y="11"/>
                  </a:cubicBezTo>
                  <a:cubicBezTo>
                    <a:pt x="7" y="13"/>
                    <a:pt x="10" y="13"/>
                    <a:pt x="14" y="13"/>
                  </a:cubicBezTo>
                  <a:cubicBezTo>
                    <a:pt x="18" y="14"/>
                    <a:pt x="18" y="18"/>
                    <a:pt x="16" y="19"/>
                  </a:cubicBezTo>
                  <a:cubicBezTo>
                    <a:pt x="15" y="19"/>
                    <a:pt x="15" y="19"/>
                    <a:pt x="15" y="19"/>
                  </a:cubicBezTo>
                  <a:cubicBezTo>
                    <a:pt x="12" y="19"/>
                    <a:pt x="10" y="22"/>
                    <a:pt x="10" y="2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6">
              <a:extLst>
                <a:ext uri="{FF2B5EF4-FFF2-40B4-BE49-F238E27FC236}">
                  <a16:creationId xmlns="" xmlns:a16="http://schemas.microsoft.com/office/drawing/2014/main" id="{68B4FEB2-27A5-4A93-8270-D24E921AB2B9}"/>
                </a:ext>
              </a:extLst>
            </p:cNvPr>
            <p:cNvSpPr>
              <a:spLocks/>
            </p:cNvSpPr>
            <p:nvPr/>
          </p:nvSpPr>
          <p:spPr bwMode="auto">
            <a:xfrm>
              <a:off x="1719263" y="1754188"/>
              <a:ext cx="158750" cy="155575"/>
            </a:xfrm>
            <a:custGeom>
              <a:avLst/>
              <a:gdLst>
                <a:gd name="T0" fmla="*/ 50 w 50"/>
                <a:gd name="T1" fmla="*/ 18 h 49"/>
                <a:gd name="T2" fmla="*/ 45 w 50"/>
                <a:gd name="T3" fmla="*/ 6 h 49"/>
                <a:gd name="T4" fmla="*/ 3 w 50"/>
                <a:gd name="T5" fmla="*/ 10 h 49"/>
                <a:gd name="T6" fmla="*/ 2 w 50"/>
                <a:gd name="T7" fmla="*/ 16 h 49"/>
                <a:gd name="T8" fmla="*/ 24 w 50"/>
                <a:gd name="T9" fmla="*/ 17 h 49"/>
                <a:gd name="T10" fmla="*/ 24 w 50"/>
                <a:gd name="T11" fmla="*/ 18 h 49"/>
                <a:gd name="T12" fmla="*/ 19 w 50"/>
                <a:gd name="T13" fmla="*/ 25 h 49"/>
                <a:gd name="T14" fmla="*/ 27 w 50"/>
                <a:gd name="T15" fmla="*/ 45 h 49"/>
                <a:gd name="T16" fmla="*/ 49 w 50"/>
                <a:gd name="T17" fmla="*/ 29 h 49"/>
                <a:gd name="T18" fmla="*/ 50 w 50"/>
                <a:gd name="T19"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9">
                  <a:moveTo>
                    <a:pt x="50" y="18"/>
                  </a:moveTo>
                  <a:cubicBezTo>
                    <a:pt x="50" y="13"/>
                    <a:pt x="49" y="8"/>
                    <a:pt x="45" y="6"/>
                  </a:cubicBezTo>
                  <a:cubicBezTo>
                    <a:pt x="33" y="0"/>
                    <a:pt x="15" y="6"/>
                    <a:pt x="3" y="10"/>
                  </a:cubicBezTo>
                  <a:cubicBezTo>
                    <a:pt x="1" y="11"/>
                    <a:pt x="0" y="14"/>
                    <a:pt x="2" y="16"/>
                  </a:cubicBezTo>
                  <a:cubicBezTo>
                    <a:pt x="4" y="18"/>
                    <a:pt x="20" y="14"/>
                    <a:pt x="24" y="17"/>
                  </a:cubicBezTo>
                  <a:cubicBezTo>
                    <a:pt x="24" y="17"/>
                    <a:pt x="24" y="18"/>
                    <a:pt x="24" y="18"/>
                  </a:cubicBezTo>
                  <a:cubicBezTo>
                    <a:pt x="24" y="20"/>
                    <a:pt x="20" y="22"/>
                    <a:pt x="19" y="25"/>
                  </a:cubicBezTo>
                  <a:cubicBezTo>
                    <a:pt x="18" y="31"/>
                    <a:pt x="21" y="42"/>
                    <a:pt x="27" y="45"/>
                  </a:cubicBezTo>
                  <a:cubicBezTo>
                    <a:pt x="37" y="49"/>
                    <a:pt x="47" y="38"/>
                    <a:pt x="49" y="29"/>
                  </a:cubicBezTo>
                  <a:cubicBezTo>
                    <a:pt x="50" y="26"/>
                    <a:pt x="50" y="22"/>
                    <a:pt x="50" y="1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 xmlns:a16="http://schemas.microsoft.com/office/drawing/2014/main" id="{31D1B4A4-1F67-4940-B1E9-92A37A67F19B}"/>
                </a:ext>
              </a:extLst>
            </p:cNvPr>
            <p:cNvSpPr>
              <a:spLocks/>
            </p:cNvSpPr>
            <p:nvPr/>
          </p:nvSpPr>
          <p:spPr bwMode="auto">
            <a:xfrm>
              <a:off x="1928813" y="1770063"/>
              <a:ext cx="177800" cy="407988"/>
            </a:xfrm>
            <a:custGeom>
              <a:avLst/>
              <a:gdLst>
                <a:gd name="T0" fmla="*/ 32 w 56"/>
                <a:gd name="T1" fmla="*/ 0 h 128"/>
                <a:gd name="T2" fmla="*/ 48 w 56"/>
                <a:gd name="T3" fmla="*/ 98 h 128"/>
                <a:gd name="T4" fmla="*/ 15 w 56"/>
                <a:gd name="T5" fmla="*/ 122 h 128"/>
                <a:gd name="T6" fmla="*/ 0 w 56"/>
                <a:gd name="T7" fmla="*/ 121 h 128"/>
              </a:gdLst>
              <a:ahLst/>
              <a:cxnLst>
                <a:cxn ang="0">
                  <a:pos x="T0" y="T1"/>
                </a:cxn>
                <a:cxn ang="0">
                  <a:pos x="T2" y="T3"/>
                </a:cxn>
                <a:cxn ang="0">
                  <a:pos x="T4" y="T5"/>
                </a:cxn>
                <a:cxn ang="0">
                  <a:pos x="T6" y="T7"/>
                </a:cxn>
              </a:cxnLst>
              <a:rect l="0" t="0" r="r" b="b"/>
              <a:pathLst>
                <a:path w="56" h="128">
                  <a:moveTo>
                    <a:pt x="32" y="0"/>
                  </a:moveTo>
                  <a:cubicBezTo>
                    <a:pt x="30" y="41"/>
                    <a:pt x="45" y="90"/>
                    <a:pt x="48" y="98"/>
                  </a:cubicBezTo>
                  <a:cubicBezTo>
                    <a:pt x="56" y="119"/>
                    <a:pt x="36" y="128"/>
                    <a:pt x="15" y="122"/>
                  </a:cubicBezTo>
                  <a:cubicBezTo>
                    <a:pt x="6" y="119"/>
                    <a:pt x="0" y="121"/>
                    <a:pt x="0" y="121"/>
                  </a:cubicBezTo>
                </a:path>
              </a:pathLst>
            </a:custGeom>
            <a:noFill/>
            <a:ln w="14"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8">
              <a:extLst>
                <a:ext uri="{FF2B5EF4-FFF2-40B4-BE49-F238E27FC236}">
                  <a16:creationId xmlns="" xmlns:a16="http://schemas.microsoft.com/office/drawing/2014/main" id="{946523EF-2917-4081-B2D1-DB5C59E8BF9A}"/>
                </a:ext>
              </a:extLst>
            </p:cNvPr>
            <p:cNvSpPr>
              <a:spLocks/>
            </p:cNvSpPr>
            <p:nvPr/>
          </p:nvSpPr>
          <p:spPr bwMode="auto">
            <a:xfrm>
              <a:off x="2087563" y="1611313"/>
              <a:ext cx="120650" cy="44450"/>
            </a:xfrm>
            <a:custGeom>
              <a:avLst/>
              <a:gdLst>
                <a:gd name="T0" fmla="*/ 38 w 38"/>
                <a:gd name="T1" fmla="*/ 3 h 14"/>
                <a:gd name="T2" fmla="*/ 3 w 38"/>
                <a:gd name="T3" fmla="*/ 11 h 14"/>
                <a:gd name="T4" fmla="*/ 0 w 38"/>
                <a:gd name="T5" fmla="*/ 14 h 14"/>
              </a:gdLst>
              <a:ahLst/>
              <a:cxnLst>
                <a:cxn ang="0">
                  <a:pos x="T0" y="T1"/>
                </a:cxn>
                <a:cxn ang="0">
                  <a:pos x="T2" y="T3"/>
                </a:cxn>
                <a:cxn ang="0">
                  <a:pos x="T4" y="T5"/>
                </a:cxn>
              </a:cxnLst>
              <a:rect l="0" t="0" r="r" b="b"/>
              <a:pathLst>
                <a:path w="38" h="14">
                  <a:moveTo>
                    <a:pt x="38" y="3"/>
                  </a:moveTo>
                  <a:cubicBezTo>
                    <a:pt x="38" y="3"/>
                    <a:pt x="21" y="0"/>
                    <a:pt x="3" y="11"/>
                  </a:cubicBezTo>
                  <a:cubicBezTo>
                    <a:pt x="2" y="12"/>
                    <a:pt x="1" y="13"/>
                    <a:pt x="0" y="1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9">
              <a:extLst>
                <a:ext uri="{FF2B5EF4-FFF2-40B4-BE49-F238E27FC236}">
                  <a16:creationId xmlns="" xmlns:a16="http://schemas.microsoft.com/office/drawing/2014/main" id="{BEA5E5F3-4F63-44CA-8FE8-409CD4C23D52}"/>
                </a:ext>
              </a:extLst>
            </p:cNvPr>
            <p:cNvSpPr>
              <a:spLocks/>
            </p:cNvSpPr>
            <p:nvPr/>
          </p:nvSpPr>
          <p:spPr bwMode="auto">
            <a:xfrm>
              <a:off x="2087563" y="1611313"/>
              <a:ext cx="120650" cy="44450"/>
            </a:xfrm>
            <a:custGeom>
              <a:avLst/>
              <a:gdLst>
                <a:gd name="T0" fmla="*/ 38 w 38"/>
                <a:gd name="T1" fmla="*/ 3 h 14"/>
                <a:gd name="T2" fmla="*/ 3 w 38"/>
                <a:gd name="T3" fmla="*/ 11 h 14"/>
                <a:gd name="T4" fmla="*/ 0 w 38"/>
                <a:gd name="T5" fmla="*/ 14 h 14"/>
              </a:gdLst>
              <a:ahLst/>
              <a:cxnLst>
                <a:cxn ang="0">
                  <a:pos x="T0" y="T1"/>
                </a:cxn>
                <a:cxn ang="0">
                  <a:pos x="T2" y="T3"/>
                </a:cxn>
                <a:cxn ang="0">
                  <a:pos x="T4" y="T5"/>
                </a:cxn>
              </a:cxnLst>
              <a:rect l="0" t="0" r="r" b="b"/>
              <a:pathLst>
                <a:path w="38" h="14">
                  <a:moveTo>
                    <a:pt x="38" y="3"/>
                  </a:moveTo>
                  <a:cubicBezTo>
                    <a:pt x="38" y="3"/>
                    <a:pt x="21" y="0"/>
                    <a:pt x="3" y="11"/>
                  </a:cubicBezTo>
                  <a:cubicBezTo>
                    <a:pt x="2" y="12"/>
                    <a:pt x="1" y="13"/>
                    <a:pt x="0" y="1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0">
              <a:extLst>
                <a:ext uri="{FF2B5EF4-FFF2-40B4-BE49-F238E27FC236}">
                  <a16:creationId xmlns="" xmlns:a16="http://schemas.microsoft.com/office/drawing/2014/main" id="{BE259E75-E249-48B1-B408-961A3CC0CB00}"/>
                </a:ext>
              </a:extLst>
            </p:cNvPr>
            <p:cNvSpPr>
              <a:spLocks/>
            </p:cNvSpPr>
            <p:nvPr/>
          </p:nvSpPr>
          <p:spPr bwMode="auto">
            <a:xfrm>
              <a:off x="1624013" y="1620838"/>
              <a:ext cx="295275" cy="47625"/>
            </a:xfrm>
            <a:custGeom>
              <a:avLst/>
              <a:gdLst>
                <a:gd name="T0" fmla="*/ 93 w 93"/>
                <a:gd name="T1" fmla="*/ 9 h 15"/>
                <a:gd name="T2" fmla="*/ 0 w 93"/>
                <a:gd name="T3" fmla="*/ 15 h 15"/>
              </a:gdLst>
              <a:ahLst/>
              <a:cxnLst>
                <a:cxn ang="0">
                  <a:pos x="T0" y="T1"/>
                </a:cxn>
                <a:cxn ang="0">
                  <a:pos x="T2" y="T3"/>
                </a:cxn>
              </a:cxnLst>
              <a:rect l="0" t="0" r="r" b="b"/>
              <a:pathLst>
                <a:path w="93" h="15">
                  <a:moveTo>
                    <a:pt x="93" y="9"/>
                  </a:moveTo>
                  <a:cubicBezTo>
                    <a:pt x="42" y="0"/>
                    <a:pt x="0" y="15"/>
                    <a:pt x="0" y="15"/>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1">
              <a:extLst>
                <a:ext uri="{FF2B5EF4-FFF2-40B4-BE49-F238E27FC236}">
                  <a16:creationId xmlns="" xmlns:a16="http://schemas.microsoft.com/office/drawing/2014/main" id="{DC3DDA62-0A37-4859-BB82-E73785BF415C}"/>
                </a:ext>
              </a:extLst>
            </p:cNvPr>
            <p:cNvSpPr>
              <a:spLocks/>
            </p:cNvSpPr>
            <p:nvPr/>
          </p:nvSpPr>
          <p:spPr bwMode="auto">
            <a:xfrm>
              <a:off x="1624013" y="1620838"/>
              <a:ext cx="295275" cy="47625"/>
            </a:xfrm>
            <a:custGeom>
              <a:avLst/>
              <a:gdLst>
                <a:gd name="T0" fmla="*/ 93 w 93"/>
                <a:gd name="T1" fmla="*/ 9 h 15"/>
                <a:gd name="T2" fmla="*/ 0 w 93"/>
                <a:gd name="T3" fmla="*/ 15 h 15"/>
              </a:gdLst>
              <a:ahLst/>
              <a:cxnLst>
                <a:cxn ang="0">
                  <a:pos x="T0" y="T1"/>
                </a:cxn>
                <a:cxn ang="0">
                  <a:pos x="T2" y="T3"/>
                </a:cxn>
              </a:cxnLst>
              <a:rect l="0" t="0" r="r" b="b"/>
              <a:pathLst>
                <a:path w="93" h="15">
                  <a:moveTo>
                    <a:pt x="93" y="9"/>
                  </a:moveTo>
                  <a:cubicBezTo>
                    <a:pt x="42" y="0"/>
                    <a:pt x="0" y="15"/>
                    <a:pt x="0" y="1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2">
              <a:extLst>
                <a:ext uri="{FF2B5EF4-FFF2-40B4-BE49-F238E27FC236}">
                  <a16:creationId xmlns="" xmlns:a16="http://schemas.microsoft.com/office/drawing/2014/main" id="{244AE731-6BF2-47A0-8183-75B1A1B970A4}"/>
                </a:ext>
              </a:extLst>
            </p:cNvPr>
            <p:cNvSpPr>
              <a:spLocks/>
            </p:cNvSpPr>
            <p:nvPr/>
          </p:nvSpPr>
          <p:spPr bwMode="auto">
            <a:xfrm>
              <a:off x="1728788" y="2247900"/>
              <a:ext cx="327025" cy="146050"/>
            </a:xfrm>
            <a:custGeom>
              <a:avLst/>
              <a:gdLst>
                <a:gd name="T0" fmla="*/ 0 w 103"/>
                <a:gd name="T1" fmla="*/ 0 h 46"/>
                <a:gd name="T2" fmla="*/ 35 w 103"/>
                <a:gd name="T3" fmla="*/ 37 h 46"/>
                <a:gd name="T4" fmla="*/ 74 w 103"/>
                <a:gd name="T5" fmla="*/ 39 h 46"/>
                <a:gd name="T6" fmla="*/ 103 w 103"/>
                <a:gd name="T7" fmla="*/ 7 h 46"/>
                <a:gd name="T8" fmla="*/ 0 w 103"/>
                <a:gd name="T9" fmla="*/ 0 h 46"/>
              </a:gdLst>
              <a:ahLst/>
              <a:cxnLst>
                <a:cxn ang="0">
                  <a:pos x="T0" y="T1"/>
                </a:cxn>
                <a:cxn ang="0">
                  <a:pos x="T2" y="T3"/>
                </a:cxn>
                <a:cxn ang="0">
                  <a:pos x="T4" y="T5"/>
                </a:cxn>
                <a:cxn ang="0">
                  <a:pos x="T6" y="T7"/>
                </a:cxn>
                <a:cxn ang="0">
                  <a:pos x="T8" y="T9"/>
                </a:cxn>
              </a:cxnLst>
              <a:rect l="0" t="0" r="r" b="b"/>
              <a:pathLst>
                <a:path w="103" h="46">
                  <a:moveTo>
                    <a:pt x="0" y="0"/>
                  </a:moveTo>
                  <a:cubicBezTo>
                    <a:pt x="23" y="10"/>
                    <a:pt x="11" y="24"/>
                    <a:pt x="35" y="37"/>
                  </a:cubicBezTo>
                  <a:cubicBezTo>
                    <a:pt x="48" y="44"/>
                    <a:pt x="62" y="46"/>
                    <a:pt x="74" y="39"/>
                  </a:cubicBezTo>
                  <a:cubicBezTo>
                    <a:pt x="90" y="30"/>
                    <a:pt x="90" y="22"/>
                    <a:pt x="103" y="7"/>
                  </a:cubicBezTo>
                  <a:cubicBezTo>
                    <a:pt x="69" y="14"/>
                    <a:pt x="34" y="10"/>
                    <a:pt x="0" y="0"/>
                  </a:cubicBezTo>
                  <a:close/>
                </a:path>
              </a:pathLst>
            </a:custGeom>
            <a:solidFill>
              <a:srgbClr val="2C3C56"/>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3">
              <a:extLst>
                <a:ext uri="{FF2B5EF4-FFF2-40B4-BE49-F238E27FC236}">
                  <a16:creationId xmlns="" xmlns:a16="http://schemas.microsoft.com/office/drawing/2014/main" id="{10B284C5-C25E-4163-AD8A-52D5324DCCCD}"/>
                </a:ext>
              </a:extLst>
            </p:cNvPr>
            <p:cNvSpPr>
              <a:spLocks/>
            </p:cNvSpPr>
            <p:nvPr/>
          </p:nvSpPr>
          <p:spPr bwMode="auto">
            <a:xfrm>
              <a:off x="1760538" y="2257425"/>
              <a:ext cx="295275" cy="79375"/>
            </a:xfrm>
            <a:custGeom>
              <a:avLst/>
              <a:gdLst>
                <a:gd name="T0" fmla="*/ 68 w 93"/>
                <a:gd name="T1" fmla="*/ 21 h 25"/>
                <a:gd name="T2" fmla="*/ 89 w 93"/>
                <a:gd name="T3" fmla="*/ 9 h 25"/>
                <a:gd name="T4" fmla="*/ 93 w 93"/>
                <a:gd name="T5" fmla="*/ 4 h 25"/>
                <a:gd name="T6" fmla="*/ 0 w 93"/>
                <a:gd name="T7" fmla="*/ 0 h 25"/>
                <a:gd name="T8" fmla="*/ 13 w 93"/>
                <a:gd name="T9" fmla="*/ 3 h 25"/>
                <a:gd name="T10" fmla="*/ 68 w 93"/>
                <a:gd name="T11" fmla="*/ 21 h 25"/>
              </a:gdLst>
              <a:ahLst/>
              <a:cxnLst>
                <a:cxn ang="0">
                  <a:pos x="T0" y="T1"/>
                </a:cxn>
                <a:cxn ang="0">
                  <a:pos x="T2" y="T3"/>
                </a:cxn>
                <a:cxn ang="0">
                  <a:pos x="T4" y="T5"/>
                </a:cxn>
                <a:cxn ang="0">
                  <a:pos x="T6" y="T7"/>
                </a:cxn>
                <a:cxn ang="0">
                  <a:pos x="T8" y="T9"/>
                </a:cxn>
                <a:cxn ang="0">
                  <a:pos x="T10" y="T11"/>
                </a:cxn>
              </a:cxnLst>
              <a:rect l="0" t="0" r="r" b="b"/>
              <a:pathLst>
                <a:path w="93" h="25">
                  <a:moveTo>
                    <a:pt x="68" y="21"/>
                  </a:moveTo>
                  <a:cubicBezTo>
                    <a:pt x="79" y="20"/>
                    <a:pt x="86" y="12"/>
                    <a:pt x="89" y="9"/>
                  </a:cubicBezTo>
                  <a:cubicBezTo>
                    <a:pt x="90" y="8"/>
                    <a:pt x="92" y="6"/>
                    <a:pt x="93" y="4"/>
                  </a:cubicBezTo>
                  <a:cubicBezTo>
                    <a:pt x="62" y="10"/>
                    <a:pt x="31" y="8"/>
                    <a:pt x="0" y="0"/>
                  </a:cubicBezTo>
                  <a:cubicBezTo>
                    <a:pt x="13" y="3"/>
                    <a:pt x="13" y="3"/>
                    <a:pt x="13" y="3"/>
                  </a:cubicBezTo>
                  <a:cubicBezTo>
                    <a:pt x="13" y="3"/>
                    <a:pt x="17" y="25"/>
                    <a:pt x="68" y="21"/>
                  </a:cubicBezTo>
                  <a:close/>
                </a:path>
              </a:pathLst>
            </a:custGeom>
            <a:solidFill>
              <a:srgbClr val="FFFFFF"/>
            </a:solidFill>
            <a:ln w="14"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4">
              <a:extLst>
                <a:ext uri="{FF2B5EF4-FFF2-40B4-BE49-F238E27FC236}">
                  <a16:creationId xmlns="" xmlns:a16="http://schemas.microsoft.com/office/drawing/2014/main" id="{5E996BF2-77BC-4970-A347-1FE0B7F0638C}"/>
                </a:ext>
              </a:extLst>
            </p:cNvPr>
            <p:cNvSpPr>
              <a:spLocks/>
            </p:cNvSpPr>
            <p:nvPr/>
          </p:nvSpPr>
          <p:spPr bwMode="auto">
            <a:xfrm>
              <a:off x="1649413" y="2187575"/>
              <a:ext cx="66675" cy="60325"/>
            </a:xfrm>
            <a:custGeom>
              <a:avLst/>
              <a:gdLst>
                <a:gd name="T0" fmla="*/ 3 w 21"/>
                <a:gd name="T1" fmla="*/ 19 h 19"/>
                <a:gd name="T2" fmla="*/ 21 w 21"/>
                <a:gd name="T3" fmla="*/ 0 h 19"/>
              </a:gdLst>
              <a:ahLst/>
              <a:cxnLst>
                <a:cxn ang="0">
                  <a:pos x="T0" y="T1"/>
                </a:cxn>
                <a:cxn ang="0">
                  <a:pos x="T2" y="T3"/>
                </a:cxn>
              </a:cxnLst>
              <a:rect l="0" t="0" r="r" b="b"/>
              <a:pathLst>
                <a:path w="21" h="19">
                  <a:moveTo>
                    <a:pt x="3" y="19"/>
                  </a:moveTo>
                  <a:cubicBezTo>
                    <a:pt x="0" y="10"/>
                    <a:pt x="12" y="1"/>
                    <a:pt x="21"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5">
              <a:extLst>
                <a:ext uri="{FF2B5EF4-FFF2-40B4-BE49-F238E27FC236}">
                  <a16:creationId xmlns="" xmlns:a16="http://schemas.microsoft.com/office/drawing/2014/main" id="{4A39C310-ABFF-43F5-8D50-42D62EBD794C}"/>
                </a:ext>
              </a:extLst>
            </p:cNvPr>
            <p:cNvSpPr>
              <a:spLocks/>
            </p:cNvSpPr>
            <p:nvPr/>
          </p:nvSpPr>
          <p:spPr bwMode="auto">
            <a:xfrm>
              <a:off x="2074863" y="2235200"/>
              <a:ext cx="28575" cy="44450"/>
            </a:xfrm>
            <a:custGeom>
              <a:avLst/>
              <a:gdLst>
                <a:gd name="T0" fmla="*/ 7 w 9"/>
                <a:gd name="T1" fmla="*/ 14 h 14"/>
                <a:gd name="T2" fmla="*/ 0 w 9"/>
                <a:gd name="T3" fmla="*/ 0 h 14"/>
              </a:gdLst>
              <a:ahLst/>
              <a:cxnLst>
                <a:cxn ang="0">
                  <a:pos x="T0" y="T1"/>
                </a:cxn>
                <a:cxn ang="0">
                  <a:pos x="T2" y="T3"/>
                </a:cxn>
              </a:cxnLst>
              <a:rect l="0" t="0" r="r" b="b"/>
              <a:pathLst>
                <a:path w="9" h="14">
                  <a:moveTo>
                    <a:pt x="7" y="14"/>
                  </a:moveTo>
                  <a:cubicBezTo>
                    <a:pt x="9" y="9"/>
                    <a:pt x="8" y="4"/>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6">
              <a:extLst>
                <a:ext uri="{FF2B5EF4-FFF2-40B4-BE49-F238E27FC236}">
                  <a16:creationId xmlns="" xmlns:a16="http://schemas.microsoft.com/office/drawing/2014/main" id="{34033044-04F6-41A1-B0F7-302DAAB3D426}"/>
                </a:ext>
              </a:extLst>
            </p:cNvPr>
            <p:cNvSpPr>
              <a:spLocks/>
            </p:cNvSpPr>
            <p:nvPr/>
          </p:nvSpPr>
          <p:spPr bwMode="auto">
            <a:xfrm>
              <a:off x="1814513" y="2416175"/>
              <a:ext cx="120650" cy="28575"/>
            </a:xfrm>
            <a:custGeom>
              <a:avLst/>
              <a:gdLst>
                <a:gd name="T0" fmla="*/ 38 w 38"/>
                <a:gd name="T1" fmla="*/ 6 h 9"/>
                <a:gd name="T2" fmla="*/ 22 w 38"/>
                <a:gd name="T3" fmla="*/ 8 h 9"/>
                <a:gd name="T4" fmla="*/ 0 w 38"/>
                <a:gd name="T5" fmla="*/ 0 h 9"/>
              </a:gdLst>
              <a:ahLst/>
              <a:cxnLst>
                <a:cxn ang="0">
                  <a:pos x="T0" y="T1"/>
                </a:cxn>
                <a:cxn ang="0">
                  <a:pos x="T2" y="T3"/>
                </a:cxn>
                <a:cxn ang="0">
                  <a:pos x="T4" y="T5"/>
                </a:cxn>
              </a:cxnLst>
              <a:rect l="0" t="0" r="r" b="b"/>
              <a:pathLst>
                <a:path w="38" h="9">
                  <a:moveTo>
                    <a:pt x="38" y="6"/>
                  </a:moveTo>
                  <a:cubicBezTo>
                    <a:pt x="33" y="8"/>
                    <a:pt x="28" y="9"/>
                    <a:pt x="22" y="8"/>
                  </a:cubicBezTo>
                  <a:cubicBezTo>
                    <a:pt x="11" y="7"/>
                    <a:pt x="4" y="4"/>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98">
              <a:extLst>
                <a:ext uri="{FF2B5EF4-FFF2-40B4-BE49-F238E27FC236}">
                  <a16:creationId xmlns="" xmlns:a16="http://schemas.microsoft.com/office/drawing/2014/main" id="{1C5C4608-D5E4-4A6E-B59E-3B1A52033691}"/>
                </a:ext>
              </a:extLst>
            </p:cNvPr>
            <p:cNvSpPr>
              <a:spLocks noChangeShapeType="1"/>
            </p:cNvSpPr>
            <p:nvPr/>
          </p:nvSpPr>
          <p:spPr bwMode="auto">
            <a:xfrm flipV="1">
              <a:off x="739775" y="4133850"/>
              <a:ext cx="0" cy="1778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99">
              <a:extLst>
                <a:ext uri="{FF2B5EF4-FFF2-40B4-BE49-F238E27FC236}">
                  <a16:creationId xmlns="" xmlns:a16="http://schemas.microsoft.com/office/drawing/2014/main" id="{8529CE7A-3F7C-40A7-8E5C-6280BACAC127}"/>
                </a:ext>
              </a:extLst>
            </p:cNvPr>
            <p:cNvSpPr>
              <a:spLocks/>
            </p:cNvSpPr>
            <p:nvPr/>
          </p:nvSpPr>
          <p:spPr bwMode="auto">
            <a:xfrm>
              <a:off x="6929438" y="1757363"/>
              <a:ext cx="136525" cy="361950"/>
            </a:xfrm>
            <a:custGeom>
              <a:avLst/>
              <a:gdLst>
                <a:gd name="T0" fmla="*/ 17 w 43"/>
                <a:gd name="T1" fmla="*/ 0 h 114"/>
                <a:gd name="T2" fmla="*/ 6 w 43"/>
                <a:gd name="T3" fmla="*/ 49 h 114"/>
                <a:gd name="T4" fmla="*/ 43 w 43"/>
                <a:gd name="T5" fmla="*/ 114 h 114"/>
              </a:gdLst>
              <a:ahLst/>
              <a:cxnLst>
                <a:cxn ang="0">
                  <a:pos x="T0" y="T1"/>
                </a:cxn>
                <a:cxn ang="0">
                  <a:pos x="T2" y="T3"/>
                </a:cxn>
                <a:cxn ang="0">
                  <a:pos x="T4" y="T5"/>
                </a:cxn>
              </a:cxnLst>
              <a:rect l="0" t="0" r="r" b="b"/>
              <a:pathLst>
                <a:path w="43" h="114">
                  <a:moveTo>
                    <a:pt x="17" y="0"/>
                  </a:moveTo>
                  <a:cubicBezTo>
                    <a:pt x="7" y="4"/>
                    <a:pt x="0" y="23"/>
                    <a:pt x="6" y="49"/>
                  </a:cubicBezTo>
                  <a:cubicBezTo>
                    <a:pt x="12" y="78"/>
                    <a:pt x="22" y="111"/>
                    <a:pt x="43" y="11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0">
              <a:extLst>
                <a:ext uri="{FF2B5EF4-FFF2-40B4-BE49-F238E27FC236}">
                  <a16:creationId xmlns="" xmlns:a16="http://schemas.microsoft.com/office/drawing/2014/main" id="{86388C0E-7B01-4A23-80E9-9BA5151C68CA}"/>
                </a:ext>
              </a:extLst>
            </p:cNvPr>
            <p:cNvSpPr>
              <a:spLocks/>
            </p:cNvSpPr>
            <p:nvPr/>
          </p:nvSpPr>
          <p:spPr bwMode="auto">
            <a:xfrm>
              <a:off x="6929438" y="1757363"/>
              <a:ext cx="136525" cy="361950"/>
            </a:xfrm>
            <a:custGeom>
              <a:avLst/>
              <a:gdLst>
                <a:gd name="T0" fmla="*/ 17 w 43"/>
                <a:gd name="T1" fmla="*/ 0 h 114"/>
                <a:gd name="T2" fmla="*/ 6 w 43"/>
                <a:gd name="T3" fmla="*/ 49 h 114"/>
                <a:gd name="T4" fmla="*/ 43 w 43"/>
                <a:gd name="T5" fmla="*/ 114 h 114"/>
              </a:gdLst>
              <a:ahLst/>
              <a:cxnLst>
                <a:cxn ang="0">
                  <a:pos x="T0" y="T1"/>
                </a:cxn>
                <a:cxn ang="0">
                  <a:pos x="T2" y="T3"/>
                </a:cxn>
                <a:cxn ang="0">
                  <a:pos x="T4" y="T5"/>
                </a:cxn>
              </a:cxnLst>
              <a:rect l="0" t="0" r="r" b="b"/>
              <a:pathLst>
                <a:path w="43" h="114">
                  <a:moveTo>
                    <a:pt x="17" y="0"/>
                  </a:moveTo>
                  <a:cubicBezTo>
                    <a:pt x="7" y="4"/>
                    <a:pt x="0" y="23"/>
                    <a:pt x="6" y="49"/>
                  </a:cubicBezTo>
                  <a:cubicBezTo>
                    <a:pt x="12" y="78"/>
                    <a:pt x="22" y="111"/>
                    <a:pt x="43" y="11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1">
              <a:extLst>
                <a:ext uri="{FF2B5EF4-FFF2-40B4-BE49-F238E27FC236}">
                  <a16:creationId xmlns="" xmlns:a16="http://schemas.microsoft.com/office/drawing/2014/main" id="{A1BB43C8-848E-417F-A901-B0FCFFB2AA9D}"/>
                </a:ext>
              </a:extLst>
            </p:cNvPr>
            <p:cNvSpPr>
              <a:spLocks/>
            </p:cNvSpPr>
            <p:nvPr/>
          </p:nvSpPr>
          <p:spPr bwMode="auto">
            <a:xfrm>
              <a:off x="8075613" y="1773238"/>
              <a:ext cx="142875" cy="346075"/>
            </a:xfrm>
            <a:custGeom>
              <a:avLst/>
              <a:gdLst>
                <a:gd name="T0" fmla="*/ 28 w 45"/>
                <a:gd name="T1" fmla="*/ 0 h 109"/>
                <a:gd name="T2" fmla="*/ 38 w 45"/>
                <a:gd name="T3" fmla="*/ 44 h 109"/>
                <a:gd name="T4" fmla="*/ 0 w 45"/>
                <a:gd name="T5" fmla="*/ 106 h 109"/>
              </a:gdLst>
              <a:ahLst/>
              <a:cxnLst>
                <a:cxn ang="0">
                  <a:pos x="T0" y="T1"/>
                </a:cxn>
                <a:cxn ang="0">
                  <a:pos x="T2" y="T3"/>
                </a:cxn>
                <a:cxn ang="0">
                  <a:pos x="T4" y="T5"/>
                </a:cxn>
              </a:cxnLst>
              <a:rect l="0" t="0" r="r" b="b"/>
              <a:pathLst>
                <a:path w="45" h="109">
                  <a:moveTo>
                    <a:pt x="28" y="0"/>
                  </a:moveTo>
                  <a:cubicBezTo>
                    <a:pt x="39" y="3"/>
                    <a:pt x="45" y="15"/>
                    <a:pt x="38" y="44"/>
                  </a:cubicBezTo>
                  <a:cubicBezTo>
                    <a:pt x="32" y="73"/>
                    <a:pt x="13" y="109"/>
                    <a:pt x="0" y="106"/>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2">
              <a:extLst>
                <a:ext uri="{FF2B5EF4-FFF2-40B4-BE49-F238E27FC236}">
                  <a16:creationId xmlns="" xmlns:a16="http://schemas.microsoft.com/office/drawing/2014/main" id="{702F04A3-BEB6-461E-AA1A-7E28328E36CC}"/>
                </a:ext>
              </a:extLst>
            </p:cNvPr>
            <p:cNvSpPr>
              <a:spLocks/>
            </p:cNvSpPr>
            <p:nvPr/>
          </p:nvSpPr>
          <p:spPr bwMode="auto">
            <a:xfrm>
              <a:off x="8075613" y="1773238"/>
              <a:ext cx="142875" cy="346075"/>
            </a:xfrm>
            <a:custGeom>
              <a:avLst/>
              <a:gdLst>
                <a:gd name="T0" fmla="*/ 28 w 45"/>
                <a:gd name="T1" fmla="*/ 0 h 109"/>
                <a:gd name="T2" fmla="*/ 38 w 45"/>
                <a:gd name="T3" fmla="*/ 44 h 109"/>
                <a:gd name="T4" fmla="*/ 0 w 45"/>
                <a:gd name="T5" fmla="*/ 106 h 109"/>
              </a:gdLst>
              <a:ahLst/>
              <a:cxnLst>
                <a:cxn ang="0">
                  <a:pos x="T0" y="T1"/>
                </a:cxn>
                <a:cxn ang="0">
                  <a:pos x="T2" y="T3"/>
                </a:cxn>
                <a:cxn ang="0">
                  <a:pos x="T4" y="T5"/>
                </a:cxn>
              </a:cxnLst>
              <a:rect l="0" t="0" r="r" b="b"/>
              <a:pathLst>
                <a:path w="45" h="109">
                  <a:moveTo>
                    <a:pt x="28" y="0"/>
                  </a:moveTo>
                  <a:cubicBezTo>
                    <a:pt x="39" y="3"/>
                    <a:pt x="45" y="15"/>
                    <a:pt x="38" y="44"/>
                  </a:cubicBezTo>
                  <a:cubicBezTo>
                    <a:pt x="32" y="73"/>
                    <a:pt x="13" y="109"/>
                    <a:pt x="0" y="10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03">
              <a:extLst>
                <a:ext uri="{FF2B5EF4-FFF2-40B4-BE49-F238E27FC236}">
                  <a16:creationId xmlns="" xmlns:a16="http://schemas.microsoft.com/office/drawing/2014/main" id="{D46E9648-6D1B-494C-B292-AC631ABBDDF7}"/>
                </a:ext>
              </a:extLst>
            </p:cNvPr>
            <p:cNvSpPr>
              <a:spLocks/>
            </p:cNvSpPr>
            <p:nvPr/>
          </p:nvSpPr>
          <p:spPr bwMode="auto">
            <a:xfrm>
              <a:off x="7002463" y="825500"/>
              <a:ext cx="1285875" cy="1122363"/>
            </a:xfrm>
            <a:custGeom>
              <a:avLst/>
              <a:gdLst>
                <a:gd name="T0" fmla="*/ 0 w 405"/>
                <a:gd name="T1" fmla="*/ 103 h 353"/>
                <a:gd name="T2" fmla="*/ 280 w 405"/>
                <a:gd name="T3" fmla="*/ 58 h 353"/>
                <a:gd name="T4" fmla="*/ 376 w 405"/>
                <a:gd name="T5" fmla="*/ 236 h 353"/>
                <a:gd name="T6" fmla="*/ 367 w 405"/>
                <a:gd name="T7" fmla="*/ 285 h 353"/>
                <a:gd name="T8" fmla="*/ 351 w 405"/>
                <a:gd name="T9" fmla="*/ 353 h 353"/>
              </a:gdLst>
              <a:ahLst/>
              <a:cxnLst>
                <a:cxn ang="0">
                  <a:pos x="T0" y="T1"/>
                </a:cxn>
                <a:cxn ang="0">
                  <a:pos x="T2" y="T3"/>
                </a:cxn>
                <a:cxn ang="0">
                  <a:pos x="T4" y="T5"/>
                </a:cxn>
                <a:cxn ang="0">
                  <a:pos x="T6" y="T7"/>
                </a:cxn>
                <a:cxn ang="0">
                  <a:pos x="T8" y="T9"/>
                </a:cxn>
              </a:cxnLst>
              <a:rect l="0" t="0" r="r" b="b"/>
              <a:pathLst>
                <a:path w="405" h="353">
                  <a:moveTo>
                    <a:pt x="0" y="103"/>
                  </a:moveTo>
                  <a:cubicBezTo>
                    <a:pt x="52" y="39"/>
                    <a:pt x="173" y="0"/>
                    <a:pt x="280" y="58"/>
                  </a:cubicBezTo>
                  <a:cubicBezTo>
                    <a:pt x="357" y="52"/>
                    <a:pt x="405" y="135"/>
                    <a:pt x="376" y="236"/>
                  </a:cubicBezTo>
                  <a:cubicBezTo>
                    <a:pt x="371" y="252"/>
                    <a:pt x="369" y="268"/>
                    <a:pt x="367" y="285"/>
                  </a:cubicBezTo>
                  <a:cubicBezTo>
                    <a:pt x="365" y="311"/>
                    <a:pt x="359" y="329"/>
                    <a:pt x="351" y="353"/>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04">
              <a:extLst>
                <a:ext uri="{FF2B5EF4-FFF2-40B4-BE49-F238E27FC236}">
                  <a16:creationId xmlns="" xmlns:a16="http://schemas.microsoft.com/office/drawing/2014/main" id="{8AF5DAC7-1462-4BBB-979B-4D34A1E2B3B2}"/>
                </a:ext>
              </a:extLst>
            </p:cNvPr>
            <p:cNvSpPr>
              <a:spLocks/>
            </p:cNvSpPr>
            <p:nvPr/>
          </p:nvSpPr>
          <p:spPr bwMode="auto">
            <a:xfrm>
              <a:off x="6970713" y="1550988"/>
              <a:ext cx="60325" cy="412750"/>
            </a:xfrm>
            <a:custGeom>
              <a:avLst/>
              <a:gdLst>
                <a:gd name="T0" fmla="*/ 19 w 19"/>
                <a:gd name="T1" fmla="*/ 130 h 130"/>
                <a:gd name="T2" fmla="*/ 1 w 19"/>
                <a:gd name="T3" fmla="*/ 0 h 130"/>
              </a:gdLst>
              <a:ahLst/>
              <a:cxnLst>
                <a:cxn ang="0">
                  <a:pos x="T0" y="T1"/>
                </a:cxn>
                <a:cxn ang="0">
                  <a:pos x="T2" y="T3"/>
                </a:cxn>
              </a:cxnLst>
              <a:rect l="0" t="0" r="r" b="b"/>
              <a:pathLst>
                <a:path w="19" h="130">
                  <a:moveTo>
                    <a:pt x="19" y="130"/>
                  </a:moveTo>
                  <a:cubicBezTo>
                    <a:pt x="7" y="94"/>
                    <a:pt x="0" y="46"/>
                    <a:pt x="1"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
              <a:extLst>
                <a:ext uri="{FF2B5EF4-FFF2-40B4-BE49-F238E27FC236}">
                  <a16:creationId xmlns="" xmlns:a16="http://schemas.microsoft.com/office/drawing/2014/main" id="{0F125B46-1FB4-4599-80FD-770C899355EE}"/>
                </a:ext>
              </a:extLst>
            </p:cNvPr>
            <p:cNvSpPr>
              <a:spLocks/>
            </p:cNvSpPr>
            <p:nvPr/>
          </p:nvSpPr>
          <p:spPr bwMode="auto">
            <a:xfrm>
              <a:off x="7224713" y="2343150"/>
              <a:ext cx="695325" cy="276225"/>
            </a:xfrm>
            <a:custGeom>
              <a:avLst/>
              <a:gdLst>
                <a:gd name="T0" fmla="*/ 219 w 219"/>
                <a:gd name="T1" fmla="*/ 87 h 87"/>
                <a:gd name="T2" fmla="*/ 217 w 219"/>
                <a:gd name="T3" fmla="*/ 0 h 87"/>
                <a:gd name="T4" fmla="*/ 3 w 219"/>
                <a:gd name="T5" fmla="*/ 0 h 87"/>
                <a:gd name="T6" fmla="*/ 0 w 219"/>
                <a:gd name="T7" fmla="*/ 87 h 87"/>
              </a:gdLst>
              <a:ahLst/>
              <a:cxnLst>
                <a:cxn ang="0">
                  <a:pos x="T0" y="T1"/>
                </a:cxn>
                <a:cxn ang="0">
                  <a:pos x="T2" y="T3"/>
                </a:cxn>
                <a:cxn ang="0">
                  <a:pos x="T4" y="T5"/>
                </a:cxn>
                <a:cxn ang="0">
                  <a:pos x="T6" y="T7"/>
                </a:cxn>
              </a:cxnLst>
              <a:rect l="0" t="0" r="r" b="b"/>
              <a:pathLst>
                <a:path w="219" h="87">
                  <a:moveTo>
                    <a:pt x="219" y="87"/>
                  </a:moveTo>
                  <a:cubicBezTo>
                    <a:pt x="217" y="0"/>
                    <a:pt x="217" y="0"/>
                    <a:pt x="217" y="0"/>
                  </a:cubicBezTo>
                  <a:cubicBezTo>
                    <a:pt x="3" y="0"/>
                    <a:pt x="3" y="0"/>
                    <a:pt x="3" y="0"/>
                  </a:cubicBezTo>
                  <a:cubicBezTo>
                    <a:pt x="3" y="0"/>
                    <a:pt x="0" y="47"/>
                    <a:pt x="0" y="8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06">
              <a:extLst>
                <a:ext uri="{FF2B5EF4-FFF2-40B4-BE49-F238E27FC236}">
                  <a16:creationId xmlns="" xmlns:a16="http://schemas.microsoft.com/office/drawing/2014/main" id="{670068D2-AF9D-45B7-B14A-B228E24A9FD6}"/>
                </a:ext>
              </a:extLst>
            </p:cNvPr>
            <p:cNvSpPr>
              <a:spLocks/>
            </p:cNvSpPr>
            <p:nvPr/>
          </p:nvSpPr>
          <p:spPr bwMode="auto">
            <a:xfrm>
              <a:off x="7383463" y="3173413"/>
              <a:ext cx="377825" cy="1978025"/>
            </a:xfrm>
            <a:custGeom>
              <a:avLst/>
              <a:gdLst>
                <a:gd name="T0" fmla="*/ 238 w 238"/>
                <a:gd name="T1" fmla="*/ 1246 h 1246"/>
                <a:gd name="T2" fmla="*/ 166 w 238"/>
                <a:gd name="T3" fmla="*/ 0 h 1246"/>
                <a:gd name="T4" fmla="*/ 72 w 238"/>
                <a:gd name="T5" fmla="*/ 0 h 1246"/>
                <a:gd name="T6" fmla="*/ 0 w 238"/>
                <a:gd name="T7" fmla="*/ 1246 h 1246"/>
                <a:gd name="T8" fmla="*/ 238 w 238"/>
                <a:gd name="T9" fmla="*/ 1246 h 1246"/>
              </a:gdLst>
              <a:ahLst/>
              <a:cxnLst>
                <a:cxn ang="0">
                  <a:pos x="T0" y="T1"/>
                </a:cxn>
                <a:cxn ang="0">
                  <a:pos x="T2" y="T3"/>
                </a:cxn>
                <a:cxn ang="0">
                  <a:pos x="T4" y="T5"/>
                </a:cxn>
                <a:cxn ang="0">
                  <a:pos x="T6" y="T7"/>
                </a:cxn>
                <a:cxn ang="0">
                  <a:pos x="T8" y="T9"/>
                </a:cxn>
              </a:cxnLst>
              <a:rect l="0" t="0" r="r" b="b"/>
              <a:pathLst>
                <a:path w="238" h="1246">
                  <a:moveTo>
                    <a:pt x="238" y="1246"/>
                  </a:moveTo>
                  <a:lnTo>
                    <a:pt x="166" y="0"/>
                  </a:lnTo>
                  <a:lnTo>
                    <a:pt x="72" y="0"/>
                  </a:lnTo>
                  <a:lnTo>
                    <a:pt x="0" y="1246"/>
                  </a:lnTo>
                  <a:lnTo>
                    <a:pt x="238" y="1246"/>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07">
              <a:extLst>
                <a:ext uri="{FF2B5EF4-FFF2-40B4-BE49-F238E27FC236}">
                  <a16:creationId xmlns="" xmlns:a16="http://schemas.microsoft.com/office/drawing/2014/main" id="{2BA880FA-7DD3-4B03-9097-74473B87BCB4}"/>
                </a:ext>
              </a:extLst>
            </p:cNvPr>
            <p:cNvSpPr>
              <a:spLocks/>
            </p:cNvSpPr>
            <p:nvPr/>
          </p:nvSpPr>
          <p:spPr bwMode="auto">
            <a:xfrm>
              <a:off x="7453313" y="2914650"/>
              <a:ext cx="238125" cy="233363"/>
            </a:xfrm>
            <a:custGeom>
              <a:avLst/>
              <a:gdLst>
                <a:gd name="T0" fmla="*/ 28 w 150"/>
                <a:gd name="T1" fmla="*/ 147 h 147"/>
                <a:gd name="T2" fmla="*/ 0 w 150"/>
                <a:gd name="T3" fmla="*/ 56 h 147"/>
                <a:gd name="T4" fmla="*/ 76 w 150"/>
                <a:gd name="T5" fmla="*/ 0 h 147"/>
                <a:gd name="T6" fmla="*/ 150 w 150"/>
                <a:gd name="T7" fmla="*/ 56 h 147"/>
                <a:gd name="T8" fmla="*/ 122 w 150"/>
                <a:gd name="T9" fmla="*/ 147 h 147"/>
                <a:gd name="T10" fmla="*/ 28 w 150"/>
                <a:gd name="T11" fmla="*/ 147 h 147"/>
              </a:gdLst>
              <a:ahLst/>
              <a:cxnLst>
                <a:cxn ang="0">
                  <a:pos x="T0" y="T1"/>
                </a:cxn>
                <a:cxn ang="0">
                  <a:pos x="T2" y="T3"/>
                </a:cxn>
                <a:cxn ang="0">
                  <a:pos x="T4" y="T5"/>
                </a:cxn>
                <a:cxn ang="0">
                  <a:pos x="T6" y="T7"/>
                </a:cxn>
                <a:cxn ang="0">
                  <a:pos x="T8" y="T9"/>
                </a:cxn>
                <a:cxn ang="0">
                  <a:pos x="T10" y="T11"/>
                </a:cxn>
              </a:cxnLst>
              <a:rect l="0" t="0" r="r" b="b"/>
              <a:pathLst>
                <a:path w="150" h="147">
                  <a:moveTo>
                    <a:pt x="28" y="147"/>
                  </a:moveTo>
                  <a:lnTo>
                    <a:pt x="0" y="56"/>
                  </a:lnTo>
                  <a:lnTo>
                    <a:pt x="76" y="0"/>
                  </a:lnTo>
                  <a:lnTo>
                    <a:pt x="150" y="56"/>
                  </a:lnTo>
                  <a:lnTo>
                    <a:pt x="122" y="147"/>
                  </a:lnTo>
                  <a:lnTo>
                    <a:pt x="28" y="147"/>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08">
              <a:extLst>
                <a:ext uri="{FF2B5EF4-FFF2-40B4-BE49-F238E27FC236}">
                  <a16:creationId xmlns="" xmlns:a16="http://schemas.microsoft.com/office/drawing/2014/main" id="{59551D0A-5B0D-44EA-BE51-3ECE1176E080}"/>
                </a:ext>
              </a:extLst>
            </p:cNvPr>
            <p:cNvSpPr>
              <a:spLocks/>
            </p:cNvSpPr>
            <p:nvPr/>
          </p:nvSpPr>
          <p:spPr bwMode="auto">
            <a:xfrm>
              <a:off x="7573963" y="2597150"/>
              <a:ext cx="508000" cy="588963"/>
            </a:xfrm>
            <a:custGeom>
              <a:avLst/>
              <a:gdLst>
                <a:gd name="T0" fmla="*/ 0 w 160"/>
                <a:gd name="T1" fmla="*/ 100 h 185"/>
                <a:gd name="T2" fmla="*/ 109 w 160"/>
                <a:gd name="T3" fmla="*/ 7 h 185"/>
                <a:gd name="T4" fmla="*/ 129 w 160"/>
                <a:gd name="T5" fmla="*/ 8 h 185"/>
                <a:gd name="T6" fmla="*/ 160 w 160"/>
                <a:gd name="T7" fmla="*/ 69 h 185"/>
                <a:gd name="T8" fmla="*/ 67 w 160"/>
                <a:gd name="T9" fmla="*/ 185 h 185"/>
                <a:gd name="T10" fmla="*/ 0 w 160"/>
                <a:gd name="T11" fmla="*/ 100 h 185"/>
              </a:gdLst>
              <a:ahLst/>
              <a:cxnLst>
                <a:cxn ang="0">
                  <a:pos x="T0" y="T1"/>
                </a:cxn>
                <a:cxn ang="0">
                  <a:pos x="T2" y="T3"/>
                </a:cxn>
                <a:cxn ang="0">
                  <a:pos x="T4" y="T5"/>
                </a:cxn>
                <a:cxn ang="0">
                  <a:pos x="T6" y="T7"/>
                </a:cxn>
                <a:cxn ang="0">
                  <a:pos x="T8" y="T9"/>
                </a:cxn>
                <a:cxn ang="0">
                  <a:pos x="T10" y="T11"/>
                </a:cxn>
              </a:cxnLst>
              <a:rect l="0" t="0" r="r" b="b"/>
              <a:pathLst>
                <a:path w="160" h="185">
                  <a:moveTo>
                    <a:pt x="0" y="100"/>
                  </a:moveTo>
                  <a:cubicBezTo>
                    <a:pt x="44" y="83"/>
                    <a:pt x="79" y="53"/>
                    <a:pt x="109" y="7"/>
                  </a:cubicBezTo>
                  <a:cubicBezTo>
                    <a:pt x="114" y="0"/>
                    <a:pt x="125" y="0"/>
                    <a:pt x="129" y="8"/>
                  </a:cubicBezTo>
                  <a:cubicBezTo>
                    <a:pt x="160" y="69"/>
                    <a:pt x="160" y="69"/>
                    <a:pt x="160" y="69"/>
                  </a:cubicBezTo>
                  <a:cubicBezTo>
                    <a:pt x="67" y="185"/>
                    <a:pt x="67" y="185"/>
                    <a:pt x="67" y="185"/>
                  </a:cubicBezTo>
                  <a:lnTo>
                    <a:pt x="0" y="100"/>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9">
              <a:extLst>
                <a:ext uri="{FF2B5EF4-FFF2-40B4-BE49-F238E27FC236}">
                  <a16:creationId xmlns="" xmlns:a16="http://schemas.microsoft.com/office/drawing/2014/main" id="{7A95D1CD-18CC-4459-9A14-914058419CFE}"/>
                </a:ext>
              </a:extLst>
            </p:cNvPr>
            <p:cNvSpPr>
              <a:spLocks/>
            </p:cNvSpPr>
            <p:nvPr/>
          </p:nvSpPr>
          <p:spPr bwMode="auto">
            <a:xfrm>
              <a:off x="7062788" y="2597150"/>
              <a:ext cx="511175" cy="588963"/>
            </a:xfrm>
            <a:custGeom>
              <a:avLst/>
              <a:gdLst>
                <a:gd name="T0" fmla="*/ 161 w 161"/>
                <a:gd name="T1" fmla="*/ 100 h 185"/>
                <a:gd name="T2" fmla="*/ 51 w 161"/>
                <a:gd name="T3" fmla="*/ 7 h 185"/>
                <a:gd name="T4" fmla="*/ 31 w 161"/>
                <a:gd name="T5" fmla="*/ 9 h 185"/>
                <a:gd name="T6" fmla="*/ 0 w 161"/>
                <a:gd name="T7" fmla="*/ 69 h 185"/>
                <a:gd name="T8" fmla="*/ 93 w 161"/>
                <a:gd name="T9" fmla="*/ 185 h 185"/>
                <a:gd name="T10" fmla="*/ 161 w 161"/>
                <a:gd name="T11" fmla="*/ 100 h 185"/>
              </a:gdLst>
              <a:ahLst/>
              <a:cxnLst>
                <a:cxn ang="0">
                  <a:pos x="T0" y="T1"/>
                </a:cxn>
                <a:cxn ang="0">
                  <a:pos x="T2" y="T3"/>
                </a:cxn>
                <a:cxn ang="0">
                  <a:pos x="T4" y="T5"/>
                </a:cxn>
                <a:cxn ang="0">
                  <a:pos x="T6" y="T7"/>
                </a:cxn>
                <a:cxn ang="0">
                  <a:pos x="T8" y="T9"/>
                </a:cxn>
                <a:cxn ang="0">
                  <a:pos x="T10" y="T11"/>
                </a:cxn>
              </a:cxnLst>
              <a:rect l="0" t="0" r="r" b="b"/>
              <a:pathLst>
                <a:path w="161" h="185">
                  <a:moveTo>
                    <a:pt x="161" y="100"/>
                  </a:moveTo>
                  <a:cubicBezTo>
                    <a:pt x="126" y="86"/>
                    <a:pt x="90" y="65"/>
                    <a:pt x="51" y="7"/>
                  </a:cubicBezTo>
                  <a:cubicBezTo>
                    <a:pt x="46" y="0"/>
                    <a:pt x="35" y="1"/>
                    <a:pt x="31" y="9"/>
                  </a:cubicBezTo>
                  <a:cubicBezTo>
                    <a:pt x="0" y="69"/>
                    <a:pt x="0" y="69"/>
                    <a:pt x="0" y="69"/>
                  </a:cubicBezTo>
                  <a:cubicBezTo>
                    <a:pt x="93" y="185"/>
                    <a:pt x="93" y="185"/>
                    <a:pt x="93" y="185"/>
                  </a:cubicBezTo>
                  <a:lnTo>
                    <a:pt x="161" y="100"/>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10">
              <a:extLst>
                <a:ext uri="{FF2B5EF4-FFF2-40B4-BE49-F238E27FC236}">
                  <a16:creationId xmlns="" xmlns:a16="http://schemas.microsoft.com/office/drawing/2014/main" id="{42DD5444-31A6-4B82-A622-BF8F3F2FCF1E}"/>
                </a:ext>
              </a:extLst>
            </p:cNvPr>
            <p:cNvSpPr>
              <a:spLocks/>
            </p:cNvSpPr>
            <p:nvPr/>
          </p:nvSpPr>
          <p:spPr bwMode="auto">
            <a:xfrm>
              <a:off x="7011988" y="1319213"/>
              <a:ext cx="1104900" cy="1328738"/>
            </a:xfrm>
            <a:custGeom>
              <a:avLst/>
              <a:gdLst>
                <a:gd name="T0" fmla="*/ 348 w 348"/>
                <a:gd name="T1" fmla="*/ 198 h 418"/>
                <a:gd name="T2" fmla="*/ 348 w 348"/>
                <a:gd name="T3" fmla="*/ 198 h 418"/>
                <a:gd name="T4" fmla="*/ 348 w 348"/>
                <a:gd name="T5" fmla="*/ 75 h 418"/>
                <a:gd name="T6" fmla="*/ 271 w 348"/>
                <a:gd name="T7" fmla="*/ 3 h 418"/>
                <a:gd name="T8" fmla="*/ 9 w 348"/>
                <a:gd name="T9" fmla="*/ 84 h 418"/>
                <a:gd name="T10" fmla="*/ 5 w 348"/>
                <a:gd name="T11" fmla="*/ 203 h 418"/>
                <a:gd name="T12" fmla="*/ 5 w 348"/>
                <a:gd name="T13" fmla="*/ 203 h 418"/>
                <a:gd name="T14" fmla="*/ 34 w 348"/>
                <a:gd name="T15" fmla="*/ 315 h 418"/>
                <a:gd name="T16" fmla="*/ 64 w 348"/>
                <a:gd name="T17" fmla="*/ 360 h 418"/>
                <a:gd name="T18" fmla="*/ 177 w 348"/>
                <a:gd name="T19" fmla="*/ 418 h 418"/>
                <a:gd name="T20" fmla="*/ 290 w 348"/>
                <a:gd name="T21" fmla="*/ 359 h 418"/>
                <a:gd name="T22" fmla="*/ 318 w 348"/>
                <a:gd name="T23" fmla="*/ 317 h 418"/>
                <a:gd name="T24" fmla="*/ 348 w 348"/>
                <a:gd name="T25" fmla="*/ 19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18">
                  <a:moveTo>
                    <a:pt x="348" y="198"/>
                  </a:moveTo>
                  <a:cubicBezTo>
                    <a:pt x="348" y="198"/>
                    <a:pt x="348" y="198"/>
                    <a:pt x="348" y="198"/>
                  </a:cubicBezTo>
                  <a:cubicBezTo>
                    <a:pt x="337" y="195"/>
                    <a:pt x="345" y="125"/>
                    <a:pt x="348" y="75"/>
                  </a:cubicBezTo>
                  <a:cubicBezTo>
                    <a:pt x="313" y="52"/>
                    <a:pt x="306" y="0"/>
                    <a:pt x="271" y="3"/>
                  </a:cubicBezTo>
                  <a:cubicBezTo>
                    <a:pt x="243" y="5"/>
                    <a:pt x="67" y="99"/>
                    <a:pt x="9" y="84"/>
                  </a:cubicBezTo>
                  <a:cubicBezTo>
                    <a:pt x="0" y="117"/>
                    <a:pt x="16" y="196"/>
                    <a:pt x="5" y="203"/>
                  </a:cubicBezTo>
                  <a:cubicBezTo>
                    <a:pt x="5" y="203"/>
                    <a:pt x="5" y="203"/>
                    <a:pt x="5" y="203"/>
                  </a:cubicBezTo>
                  <a:cubicBezTo>
                    <a:pt x="11" y="229"/>
                    <a:pt x="25" y="283"/>
                    <a:pt x="34" y="315"/>
                  </a:cubicBezTo>
                  <a:cubicBezTo>
                    <a:pt x="38" y="333"/>
                    <a:pt x="49" y="349"/>
                    <a:pt x="64" y="360"/>
                  </a:cubicBezTo>
                  <a:cubicBezTo>
                    <a:pt x="95" y="382"/>
                    <a:pt x="125" y="418"/>
                    <a:pt x="177" y="418"/>
                  </a:cubicBezTo>
                  <a:cubicBezTo>
                    <a:pt x="228" y="418"/>
                    <a:pt x="261" y="381"/>
                    <a:pt x="290" y="359"/>
                  </a:cubicBezTo>
                  <a:cubicBezTo>
                    <a:pt x="303" y="348"/>
                    <a:pt x="313" y="334"/>
                    <a:pt x="318" y="317"/>
                  </a:cubicBezTo>
                  <a:cubicBezTo>
                    <a:pt x="327" y="286"/>
                    <a:pt x="348" y="198"/>
                    <a:pt x="348" y="198"/>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11">
              <a:extLst>
                <a:ext uri="{FF2B5EF4-FFF2-40B4-BE49-F238E27FC236}">
                  <a16:creationId xmlns="" xmlns:a16="http://schemas.microsoft.com/office/drawing/2014/main" id="{8E70164D-A90E-437A-8C98-94B5604398A7}"/>
                </a:ext>
              </a:extLst>
            </p:cNvPr>
            <p:cNvSpPr>
              <a:spLocks/>
            </p:cNvSpPr>
            <p:nvPr/>
          </p:nvSpPr>
          <p:spPr bwMode="auto">
            <a:xfrm>
              <a:off x="7929563" y="2416175"/>
              <a:ext cx="25400" cy="25400"/>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7" y="6"/>
                    <a:pt x="6" y="8"/>
                    <a:pt x="4" y="8"/>
                  </a:cubicBezTo>
                  <a:cubicBezTo>
                    <a:pt x="1" y="8"/>
                    <a:pt x="0" y="6"/>
                    <a:pt x="0" y="4"/>
                  </a:cubicBezTo>
                  <a:cubicBezTo>
                    <a:pt x="0" y="1"/>
                    <a:pt x="2" y="0"/>
                    <a:pt x="4" y="0"/>
                  </a:cubicBezTo>
                  <a:cubicBezTo>
                    <a:pt x="6" y="1"/>
                    <a:pt x="7"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2">
              <a:extLst>
                <a:ext uri="{FF2B5EF4-FFF2-40B4-BE49-F238E27FC236}">
                  <a16:creationId xmlns="" xmlns:a16="http://schemas.microsoft.com/office/drawing/2014/main" id="{AAA3B9A7-C3BA-4D33-A122-8A74D8A1F82F}"/>
                </a:ext>
              </a:extLst>
            </p:cNvPr>
            <p:cNvSpPr>
              <a:spLocks/>
            </p:cNvSpPr>
            <p:nvPr/>
          </p:nvSpPr>
          <p:spPr bwMode="auto">
            <a:xfrm>
              <a:off x="7954963" y="2393950"/>
              <a:ext cx="22225" cy="22225"/>
            </a:xfrm>
            <a:custGeom>
              <a:avLst/>
              <a:gdLst>
                <a:gd name="T0" fmla="*/ 7 w 7"/>
                <a:gd name="T1" fmla="*/ 3 h 7"/>
                <a:gd name="T2" fmla="*/ 4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6" y="7"/>
                    <a:pt x="4" y="7"/>
                  </a:cubicBezTo>
                  <a:cubicBezTo>
                    <a:pt x="1" y="7"/>
                    <a:pt x="0" y="6"/>
                    <a:pt x="0" y="3"/>
                  </a:cubicBezTo>
                  <a:cubicBezTo>
                    <a:pt x="0" y="1"/>
                    <a:pt x="1"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3">
              <a:extLst>
                <a:ext uri="{FF2B5EF4-FFF2-40B4-BE49-F238E27FC236}">
                  <a16:creationId xmlns="" xmlns:a16="http://schemas.microsoft.com/office/drawing/2014/main" id="{0D94F2AE-1410-4543-8C4C-F56DC4796FF8}"/>
                </a:ext>
              </a:extLst>
            </p:cNvPr>
            <p:cNvSpPr>
              <a:spLocks/>
            </p:cNvSpPr>
            <p:nvPr/>
          </p:nvSpPr>
          <p:spPr bwMode="auto">
            <a:xfrm>
              <a:off x="7783513" y="2317750"/>
              <a:ext cx="25400" cy="25400"/>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7" y="7"/>
                    <a:pt x="6" y="8"/>
                    <a:pt x="4" y="8"/>
                  </a:cubicBezTo>
                  <a:cubicBezTo>
                    <a:pt x="1" y="8"/>
                    <a:pt x="0" y="6"/>
                    <a:pt x="0" y="4"/>
                  </a:cubicBezTo>
                  <a:cubicBezTo>
                    <a:pt x="0" y="2"/>
                    <a:pt x="2" y="0"/>
                    <a:pt x="4" y="0"/>
                  </a:cubicBezTo>
                  <a:cubicBezTo>
                    <a:pt x="6" y="1"/>
                    <a:pt x="7"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4">
              <a:extLst>
                <a:ext uri="{FF2B5EF4-FFF2-40B4-BE49-F238E27FC236}">
                  <a16:creationId xmlns="" xmlns:a16="http://schemas.microsoft.com/office/drawing/2014/main" id="{4493E29F-0A6C-4440-8CAD-FB2888242686}"/>
                </a:ext>
              </a:extLst>
            </p:cNvPr>
            <p:cNvSpPr>
              <a:spLocks/>
            </p:cNvSpPr>
            <p:nvPr/>
          </p:nvSpPr>
          <p:spPr bwMode="auto">
            <a:xfrm>
              <a:off x="7345363" y="2317750"/>
              <a:ext cx="22225" cy="25400"/>
            </a:xfrm>
            <a:custGeom>
              <a:avLst/>
              <a:gdLst>
                <a:gd name="T0" fmla="*/ 7 w 7"/>
                <a:gd name="T1" fmla="*/ 4 h 8"/>
                <a:gd name="T2" fmla="*/ 4 w 7"/>
                <a:gd name="T3" fmla="*/ 8 h 8"/>
                <a:gd name="T4" fmla="*/ 0 w 7"/>
                <a:gd name="T5" fmla="*/ 4 h 8"/>
                <a:gd name="T6" fmla="*/ 3 w 7"/>
                <a:gd name="T7" fmla="*/ 1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7"/>
                    <a:pt x="6" y="8"/>
                    <a:pt x="4" y="8"/>
                  </a:cubicBezTo>
                  <a:cubicBezTo>
                    <a:pt x="1" y="8"/>
                    <a:pt x="0" y="7"/>
                    <a:pt x="0" y="4"/>
                  </a:cubicBezTo>
                  <a:cubicBezTo>
                    <a:pt x="0" y="2"/>
                    <a:pt x="1" y="1"/>
                    <a:pt x="3" y="1"/>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5">
              <a:extLst>
                <a:ext uri="{FF2B5EF4-FFF2-40B4-BE49-F238E27FC236}">
                  <a16:creationId xmlns="" xmlns:a16="http://schemas.microsoft.com/office/drawing/2014/main" id="{6EC6260D-F908-4FF5-91D5-D84B0B5BD1C8}"/>
                </a:ext>
              </a:extLst>
            </p:cNvPr>
            <p:cNvSpPr>
              <a:spLocks/>
            </p:cNvSpPr>
            <p:nvPr/>
          </p:nvSpPr>
          <p:spPr bwMode="auto">
            <a:xfrm>
              <a:off x="7758113" y="2343150"/>
              <a:ext cx="25400" cy="25400"/>
            </a:xfrm>
            <a:custGeom>
              <a:avLst/>
              <a:gdLst>
                <a:gd name="T0" fmla="*/ 5 w 8"/>
                <a:gd name="T1" fmla="*/ 8 h 8"/>
                <a:gd name="T2" fmla="*/ 1 w 8"/>
                <a:gd name="T3" fmla="*/ 5 h 8"/>
                <a:gd name="T4" fmla="*/ 4 w 8"/>
                <a:gd name="T5" fmla="*/ 0 h 8"/>
                <a:gd name="T6" fmla="*/ 8 w 8"/>
                <a:gd name="T7" fmla="*/ 4 h 8"/>
                <a:gd name="T8" fmla="*/ 5 w 8"/>
                <a:gd name="T9" fmla="*/ 8 h 8"/>
              </a:gdLst>
              <a:ahLst/>
              <a:cxnLst>
                <a:cxn ang="0">
                  <a:pos x="T0" y="T1"/>
                </a:cxn>
                <a:cxn ang="0">
                  <a:pos x="T2" y="T3"/>
                </a:cxn>
                <a:cxn ang="0">
                  <a:pos x="T4" y="T5"/>
                </a:cxn>
                <a:cxn ang="0">
                  <a:pos x="T6" y="T7"/>
                </a:cxn>
                <a:cxn ang="0">
                  <a:pos x="T8" y="T9"/>
                </a:cxn>
              </a:cxnLst>
              <a:rect l="0" t="0" r="r" b="b"/>
              <a:pathLst>
                <a:path w="8" h="8">
                  <a:moveTo>
                    <a:pt x="5" y="8"/>
                  </a:moveTo>
                  <a:cubicBezTo>
                    <a:pt x="2" y="8"/>
                    <a:pt x="0" y="7"/>
                    <a:pt x="1" y="5"/>
                  </a:cubicBezTo>
                  <a:cubicBezTo>
                    <a:pt x="1" y="3"/>
                    <a:pt x="2" y="1"/>
                    <a:pt x="4" y="0"/>
                  </a:cubicBezTo>
                  <a:cubicBezTo>
                    <a:pt x="6" y="0"/>
                    <a:pt x="8" y="1"/>
                    <a:pt x="8" y="4"/>
                  </a:cubicBezTo>
                  <a:cubicBezTo>
                    <a:pt x="8" y="6"/>
                    <a:pt x="6" y="7"/>
                    <a:pt x="5" y="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6">
              <a:extLst>
                <a:ext uri="{FF2B5EF4-FFF2-40B4-BE49-F238E27FC236}">
                  <a16:creationId xmlns="" xmlns:a16="http://schemas.microsoft.com/office/drawing/2014/main" id="{693C5928-59B9-447E-8D6E-AF8F0604C051}"/>
                </a:ext>
              </a:extLst>
            </p:cNvPr>
            <p:cNvSpPr>
              <a:spLocks/>
            </p:cNvSpPr>
            <p:nvPr/>
          </p:nvSpPr>
          <p:spPr bwMode="auto">
            <a:xfrm>
              <a:off x="7904163" y="2244725"/>
              <a:ext cx="25400" cy="25400"/>
            </a:xfrm>
            <a:custGeom>
              <a:avLst/>
              <a:gdLst>
                <a:gd name="T0" fmla="*/ 8 w 8"/>
                <a:gd name="T1" fmla="*/ 5 h 8"/>
                <a:gd name="T2" fmla="*/ 4 w 8"/>
                <a:gd name="T3" fmla="*/ 8 h 8"/>
                <a:gd name="T4" fmla="*/ 1 w 8"/>
                <a:gd name="T5" fmla="*/ 6 h 8"/>
                <a:gd name="T6" fmla="*/ 6 w 8"/>
                <a:gd name="T7" fmla="*/ 1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8" y="7"/>
                    <a:pt x="7" y="8"/>
                    <a:pt x="4" y="8"/>
                  </a:cubicBezTo>
                  <a:cubicBezTo>
                    <a:pt x="2" y="8"/>
                    <a:pt x="0" y="7"/>
                    <a:pt x="1" y="6"/>
                  </a:cubicBezTo>
                  <a:cubicBezTo>
                    <a:pt x="2" y="4"/>
                    <a:pt x="4" y="1"/>
                    <a:pt x="6" y="1"/>
                  </a:cubicBezTo>
                  <a:cubicBezTo>
                    <a:pt x="7" y="0"/>
                    <a:pt x="8" y="3"/>
                    <a:pt x="8"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7">
              <a:extLst>
                <a:ext uri="{FF2B5EF4-FFF2-40B4-BE49-F238E27FC236}">
                  <a16:creationId xmlns="" xmlns:a16="http://schemas.microsoft.com/office/drawing/2014/main" id="{D13C675D-A662-405D-A98C-D32CD5437B52}"/>
                </a:ext>
              </a:extLst>
            </p:cNvPr>
            <p:cNvSpPr>
              <a:spLocks/>
            </p:cNvSpPr>
            <p:nvPr/>
          </p:nvSpPr>
          <p:spPr bwMode="auto">
            <a:xfrm>
              <a:off x="8027988" y="2074863"/>
              <a:ext cx="22225" cy="22225"/>
            </a:xfrm>
            <a:custGeom>
              <a:avLst/>
              <a:gdLst>
                <a:gd name="T0" fmla="*/ 4 w 7"/>
                <a:gd name="T1" fmla="*/ 7 h 7"/>
                <a:gd name="T2" fmla="*/ 0 w 7"/>
                <a:gd name="T3" fmla="*/ 5 h 7"/>
                <a:gd name="T4" fmla="*/ 4 w 7"/>
                <a:gd name="T5" fmla="*/ 0 h 7"/>
                <a:gd name="T6" fmla="*/ 7 w 7"/>
                <a:gd name="T7" fmla="*/ 4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2" y="7"/>
                    <a:pt x="0" y="6"/>
                    <a:pt x="0" y="5"/>
                  </a:cubicBezTo>
                  <a:cubicBezTo>
                    <a:pt x="1" y="3"/>
                    <a:pt x="1" y="0"/>
                    <a:pt x="4" y="0"/>
                  </a:cubicBezTo>
                  <a:cubicBezTo>
                    <a:pt x="6" y="0"/>
                    <a:pt x="7" y="1"/>
                    <a:pt x="7" y="4"/>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8">
              <a:extLst>
                <a:ext uri="{FF2B5EF4-FFF2-40B4-BE49-F238E27FC236}">
                  <a16:creationId xmlns="" xmlns:a16="http://schemas.microsoft.com/office/drawing/2014/main" id="{E856CE63-769A-4A60-AAE0-0DD142DB739B}"/>
                </a:ext>
              </a:extLst>
            </p:cNvPr>
            <p:cNvSpPr>
              <a:spLocks/>
            </p:cNvSpPr>
            <p:nvPr/>
          </p:nvSpPr>
          <p:spPr bwMode="auto">
            <a:xfrm>
              <a:off x="7612063" y="2489200"/>
              <a:ext cx="22225" cy="22225"/>
            </a:xfrm>
            <a:custGeom>
              <a:avLst/>
              <a:gdLst>
                <a:gd name="T0" fmla="*/ 7 w 7"/>
                <a:gd name="T1" fmla="*/ 4 h 7"/>
                <a:gd name="T2" fmla="*/ 4 w 7"/>
                <a:gd name="T3" fmla="*/ 7 h 7"/>
                <a:gd name="T4" fmla="*/ 1 w 7"/>
                <a:gd name="T5" fmla="*/ 4 h 7"/>
                <a:gd name="T6" fmla="*/ 4 w 7"/>
                <a:gd name="T7" fmla="*/ 1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7"/>
                  </a:cubicBezTo>
                  <a:cubicBezTo>
                    <a:pt x="2" y="7"/>
                    <a:pt x="0" y="6"/>
                    <a:pt x="1" y="4"/>
                  </a:cubicBezTo>
                  <a:cubicBezTo>
                    <a:pt x="1" y="2"/>
                    <a:pt x="2" y="0"/>
                    <a:pt x="4" y="1"/>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9">
              <a:extLst>
                <a:ext uri="{FF2B5EF4-FFF2-40B4-BE49-F238E27FC236}">
                  <a16:creationId xmlns="" xmlns:a16="http://schemas.microsoft.com/office/drawing/2014/main" id="{ACFB8F6B-28D2-4312-8781-68878E5099E0}"/>
                </a:ext>
              </a:extLst>
            </p:cNvPr>
            <p:cNvSpPr>
              <a:spLocks/>
            </p:cNvSpPr>
            <p:nvPr/>
          </p:nvSpPr>
          <p:spPr bwMode="auto">
            <a:xfrm>
              <a:off x="7199313" y="2416175"/>
              <a:ext cx="22225" cy="25400"/>
            </a:xfrm>
            <a:custGeom>
              <a:avLst/>
              <a:gdLst>
                <a:gd name="T0" fmla="*/ 3 w 7"/>
                <a:gd name="T1" fmla="*/ 0 h 8"/>
                <a:gd name="T2" fmla="*/ 7 w 7"/>
                <a:gd name="T3" fmla="*/ 4 h 8"/>
                <a:gd name="T4" fmla="*/ 4 w 7"/>
                <a:gd name="T5" fmla="*/ 8 h 8"/>
                <a:gd name="T6" fmla="*/ 0 w 7"/>
                <a:gd name="T7" fmla="*/ 4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5" y="1"/>
                    <a:pt x="7" y="2"/>
                    <a:pt x="7" y="4"/>
                  </a:cubicBezTo>
                  <a:cubicBezTo>
                    <a:pt x="7" y="6"/>
                    <a:pt x="6" y="8"/>
                    <a:pt x="4" y="8"/>
                  </a:cubicBezTo>
                  <a:cubicBezTo>
                    <a:pt x="1" y="8"/>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0">
              <a:extLst>
                <a:ext uri="{FF2B5EF4-FFF2-40B4-BE49-F238E27FC236}">
                  <a16:creationId xmlns="" xmlns:a16="http://schemas.microsoft.com/office/drawing/2014/main" id="{C4A95625-47C6-4D6B-8BBF-3230F1490A53}"/>
                </a:ext>
              </a:extLst>
            </p:cNvPr>
            <p:cNvSpPr>
              <a:spLocks/>
            </p:cNvSpPr>
            <p:nvPr/>
          </p:nvSpPr>
          <p:spPr bwMode="auto">
            <a:xfrm>
              <a:off x="8027988" y="2174875"/>
              <a:ext cx="22225" cy="22225"/>
            </a:xfrm>
            <a:custGeom>
              <a:avLst/>
              <a:gdLst>
                <a:gd name="T0" fmla="*/ 4 w 7"/>
                <a:gd name="T1" fmla="*/ 0 h 7"/>
                <a:gd name="T2" fmla="*/ 7 w 7"/>
                <a:gd name="T3" fmla="*/ 3 h 7"/>
                <a:gd name="T4" fmla="*/ 3 w 7"/>
                <a:gd name="T5" fmla="*/ 7 h 7"/>
                <a:gd name="T6" fmla="*/ 0 w 7"/>
                <a:gd name="T7" fmla="*/ 3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5" y="7"/>
                    <a:pt x="3" y="7"/>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
              <a:extLst>
                <a:ext uri="{FF2B5EF4-FFF2-40B4-BE49-F238E27FC236}">
                  <a16:creationId xmlns="" xmlns:a16="http://schemas.microsoft.com/office/drawing/2014/main" id="{8FFBA3D0-3FE7-474B-813F-EFF6815DB773}"/>
                </a:ext>
              </a:extLst>
            </p:cNvPr>
            <p:cNvSpPr>
              <a:spLocks/>
            </p:cNvSpPr>
            <p:nvPr/>
          </p:nvSpPr>
          <p:spPr bwMode="auto">
            <a:xfrm>
              <a:off x="7904163" y="2441575"/>
              <a:ext cx="25400" cy="22225"/>
            </a:xfrm>
            <a:custGeom>
              <a:avLst/>
              <a:gdLst>
                <a:gd name="T0" fmla="*/ 8 w 8"/>
                <a:gd name="T1" fmla="*/ 4 h 7"/>
                <a:gd name="T2" fmla="*/ 4 w 8"/>
                <a:gd name="T3" fmla="*/ 7 h 7"/>
                <a:gd name="T4" fmla="*/ 1 w 8"/>
                <a:gd name="T5" fmla="*/ 4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7" y="6"/>
                    <a:pt x="6" y="7"/>
                    <a:pt x="4" y="7"/>
                  </a:cubicBezTo>
                  <a:cubicBezTo>
                    <a:pt x="2" y="7"/>
                    <a:pt x="0" y="6"/>
                    <a:pt x="1" y="4"/>
                  </a:cubicBezTo>
                  <a:cubicBezTo>
                    <a:pt x="1" y="1"/>
                    <a:pt x="2" y="0"/>
                    <a:pt x="4" y="0"/>
                  </a:cubicBezTo>
                  <a:cubicBezTo>
                    <a:pt x="6" y="0"/>
                    <a:pt x="8"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2">
              <a:extLst>
                <a:ext uri="{FF2B5EF4-FFF2-40B4-BE49-F238E27FC236}">
                  <a16:creationId xmlns="" xmlns:a16="http://schemas.microsoft.com/office/drawing/2014/main" id="{DD77BAC3-06F8-41F7-B131-6A7034945E92}"/>
                </a:ext>
              </a:extLst>
            </p:cNvPr>
            <p:cNvSpPr>
              <a:spLocks/>
            </p:cNvSpPr>
            <p:nvPr/>
          </p:nvSpPr>
          <p:spPr bwMode="auto">
            <a:xfrm>
              <a:off x="7929563" y="2270125"/>
              <a:ext cx="22225" cy="25400"/>
            </a:xfrm>
            <a:custGeom>
              <a:avLst/>
              <a:gdLst>
                <a:gd name="T0" fmla="*/ 7 w 7"/>
                <a:gd name="T1" fmla="*/ 4 h 8"/>
                <a:gd name="T2" fmla="*/ 4 w 7"/>
                <a:gd name="T3" fmla="*/ 7 h 8"/>
                <a:gd name="T4" fmla="*/ 0 w 7"/>
                <a:gd name="T5" fmla="*/ 4 h 8"/>
                <a:gd name="T6" fmla="*/ 4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4" y="7"/>
                  </a:cubicBezTo>
                  <a:cubicBezTo>
                    <a:pt x="2" y="7"/>
                    <a:pt x="0" y="6"/>
                    <a:pt x="0" y="4"/>
                  </a:cubicBezTo>
                  <a:cubicBezTo>
                    <a:pt x="1" y="2"/>
                    <a:pt x="2" y="0"/>
                    <a:pt x="4" y="0"/>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3">
              <a:extLst>
                <a:ext uri="{FF2B5EF4-FFF2-40B4-BE49-F238E27FC236}">
                  <a16:creationId xmlns="" xmlns:a16="http://schemas.microsoft.com/office/drawing/2014/main" id="{9F6BA25C-B965-4EA3-B24A-8C1D6C79718D}"/>
                </a:ext>
              </a:extLst>
            </p:cNvPr>
            <p:cNvSpPr>
              <a:spLocks/>
            </p:cNvSpPr>
            <p:nvPr/>
          </p:nvSpPr>
          <p:spPr bwMode="auto">
            <a:xfrm>
              <a:off x="7856538" y="2441575"/>
              <a:ext cx="22225" cy="25400"/>
            </a:xfrm>
            <a:custGeom>
              <a:avLst/>
              <a:gdLst>
                <a:gd name="T0" fmla="*/ 4 w 7"/>
                <a:gd name="T1" fmla="*/ 0 h 8"/>
                <a:gd name="T2" fmla="*/ 7 w 7"/>
                <a:gd name="T3" fmla="*/ 4 h 8"/>
                <a:gd name="T4" fmla="*/ 4 w 7"/>
                <a:gd name="T5" fmla="*/ 7 h 8"/>
                <a:gd name="T6" fmla="*/ 0 w 7"/>
                <a:gd name="T7" fmla="*/ 4 h 8"/>
                <a:gd name="T8" fmla="*/ 4 w 7"/>
                <a:gd name="T9" fmla="*/ 0 h 8"/>
              </a:gdLst>
              <a:ahLst/>
              <a:cxnLst>
                <a:cxn ang="0">
                  <a:pos x="T0" y="T1"/>
                </a:cxn>
                <a:cxn ang="0">
                  <a:pos x="T2" y="T3"/>
                </a:cxn>
                <a:cxn ang="0">
                  <a:pos x="T4" y="T5"/>
                </a:cxn>
                <a:cxn ang="0">
                  <a:pos x="T6" y="T7"/>
                </a:cxn>
                <a:cxn ang="0">
                  <a:pos x="T8" y="T9"/>
                </a:cxn>
              </a:cxnLst>
              <a:rect l="0" t="0" r="r" b="b"/>
              <a:pathLst>
                <a:path w="7" h="8">
                  <a:moveTo>
                    <a:pt x="4" y="0"/>
                  </a:moveTo>
                  <a:cubicBezTo>
                    <a:pt x="6" y="0"/>
                    <a:pt x="7" y="1"/>
                    <a:pt x="7" y="4"/>
                  </a:cubicBezTo>
                  <a:cubicBezTo>
                    <a:pt x="7" y="6"/>
                    <a:pt x="6" y="7"/>
                    <a:pt x="4" y="7"/>
                  </a:cubicBezTo>
                  <a:cubicBezTo>
                    <a:pt x="2" y="8"/>
                    <a:pt x="0" y="6"/>
                    <a:pt x="0" y="4"/>
                  </a:cubicBezTo>
                  <a:cubicBezTo>
                    <a:pt x="0" y="2"/>
                    <a:pt x="1" y="1"/>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4">
              <a:extLst>
                <a:ext uri="{FF2B5EF4-FFF2-40B4-BE49-F238E27FC236}">
                  <a16:creationId xmlns="" xmlns:a16="http://schemas.microsoft.com/office/drawing/2014/main" id="{782ADAB1-33ED-4712-A8C8-4EC32419CB10}"/>
                </a:ext>
              </a:extLst>
            </p:cNvPr>
            <p:cNvSpPr>
              <a:spLocks/>
            </p:cNvSpPr>
            <p:nvPr/>
          </p:nvSpPr>
          <p:spPr bwMode="auto">
            <a:xfrm>
              <a:off x="7761288" y="2441575"/>
              <a:ext cx="19050" cy="22225"/>
            </a:xfrm>
            <a:custGeom>
              <a:avLst/>
              <a:gdLst>
                <a:gd name="T0" fmla="*/ 6 w 6"/>
                <a:gd name="T1" fmla="*/ 4 h 7"/>
                <a:gd name="T2" fmla="*/ 3 w 6"/>
                <a:gd name="T3" fmla="*/ 7 h 7"/>
                <a:gd name="T4" fmla="*/ 0 w 6"/>
                <a:gd name="T5" fmla="*/ 3 h 7"/>
                <a:gd name="T6" fmla="*/ 3 w 6"/>
                <a:gd name="T7" fmla="*/ 0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5">
              <a:extLst>
                <a:ext uri="{FF2B5EF4-FFF2-40B4-BE49-F238E27FC236}">
                  <a16:creationId xmlns="" xmlns:a16="http://schemas.microsoft.com/office/drawing/2014/main" id="{C0E6BD38-9AB5-4EF4-A6BC-4C82CD39277E}"/>
                </a:ext>
              </a:extLst>
            </p:cNvPr>
            <p:cNvSpPr>
              <a:spLocks/>
            </p:cNvSpPr>
            <p:nvPr/>
          </p:nvSpPr>
          <p:spPr bwMode="auto">
            <a:xfrm>
              <a:off x="7907338" y="2295525"/>
              <a:ext cx="22225" cy="22225"/>
            </a:xfrm>
            <a:custGeom>
              <a:avLst/>
              <a:gdLst>
                <a:gd name="T0" fmla="*/ 7 w 7"/>
                <a:gd name="T1" fmla="*/ 4 h 7"/>
                <a:gd name="T2" fmla="*/ 3 w 7"/>
                <a:gd name="T3" fmla="*/ 7 h 7"/>
                <a:gd name="T4" fmla="*/ 0 w 7"/>
                <a:gd name="T5" fmla="*/ 4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5"/>
                    <a:pt x="5" y="7"/>
                    <a:pt x="3" y="7"/>
                  </a:cubicBezTo>
                  <a:cubicBezTo>
                    <a:pt x="1" y="7"/>
                    <a:pt x="0" y="6"/>
                    <a:pt x="0" y="4"/>
                  </a:cubicBezTo>
                  <a:cubicBezTo>
                    <a:pt x="0" y="2"/>
                    <a:pt x="1" y="0"/>
                    <a:pt x="3" y="0"/>
                  </a:cubicBezTo>
                  <a:cubicBezTo>
                    <a:pt x="5" y="0"/>
                    <a:pt x="6" y="1"/>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6">
              <a:extLst>
                <a:ext uri="{FF2B5EF4-FFF2-40B4-BE49-F238E27FC236}">
                  <a16:creationId xmlns="" xmlns:a16="http://schemas.microsoft.com/office/drawing/2014/main" id="{70FBF803-799D-41AC-87AE-9FBEEC4876DD}"/>
                </a:ext>
              </a:extLst>
            </p:cNvPr>
            <p:cNvSpPr>
              <a:spLocks/>
            </p:cNvSpPr>
            <p:nvPr/>
          </p:nvSpPr>
          <p:spPr bwMode="auto">
            <a:xfrm>
              <a:off x="7808913" y="2295525"/>
              <a:ext cx="22225" cy="22225"/>
            </a:xfrm>
            <a:custGeom>
              <a:avLst/>
              <a:gdLst>
                <a:gd name="T0" fmla="*/ 3 w 7"/>
                <a:gd name="T1" fmla="*/ 7 h 7"/>
                <a:gd name="T2" fmla="*/ 0 w 7"/>
                <a:gd name="T3" fmla="*/ 4 h 7"/>
                <a:gd name="T4" fmla="*/ 3 w 7"/>
                <a:gd name="T5" fmla="*/ 0 h 7"/>
                <a:gd name="T6" fmla="*/ 7 w 7"/>
                <a:gd name="T7" fmla="*/ 4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2" y="7"/>
                    <a:pt x="0" y="6"/>
                    <a:pt x="0" y="4"/>
                  </a:cubicBezTo>
                  <a:cubicBezTo>
                    <a:pt x="0" y="2"/>
                    <a:pt x="1" y="0"/>
                    <a:pt x="3" y="0"/>
                  </a:cubicBezTo>
                  <a:cubicBezTo>
                    <a:pt x="5" y="0"/>
                    <a:pt x="7" y="1"/>
                    <a:pt x="7" y="4"/>
                  </a:cubicBezTo>
                  <a:cubicBezTo>
                    <a:pt x="7" y="6"/>
                    <a:pt x="6"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7">
              <a:extLst>
                <a:ext uri="{FF2B5EF4-FFF2-40B4-BE49-F238E27FC236}">
                  <a16:creationId xmlns="" xmlns:a16="http://schemas.microsoft.com/office/drawing/2014/main" id="{078BCD1C-C5BA-432B-BBA7-623032933FF9}"/>
                </a:ext>
              </a:extLst>
            </p:cNvPr>
            <p:cNvSpPr>
              <a:spLocks/>
            </p:cNvSpPr>
            <p:nvPr/>
          </p:nvSpPr>
          <p:spPr bwMode="auto">
            <a:xfrm>
              <a:off x="7319963" y="2295525"/>
              <a:ext cx="22225" cy="22225"/>
            </a:xfrm>
            <a:custGeom>
              <a:avLst/>
              <a:gdLst>
                <a:gd name="T0" fmla="*/ 4 w 7"/>
                <a:gd name="T1" fmla="*/ 0 h 7"/>
                <a:gd name="T2" fmla="*/ 7 w 7"/>
                <a:gd name="T3" fmla="*/ 3 h 7"/>
                <a:gd name="T4" fmla="*/ 4 w 7"/>
                <a:gd name="T5" fmla="*/ 7 h 7"/>
                <a:gd name="T6" fmla="*/ 0 w 7"/>
                <a:gd name="T7" fmla="*/ 4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6" y="7"/>
                    <a:pt x="4" y="7"/>
                  </a:cubicBezTo>
                  <a:cubicBezTo>
                    <a:pt x="2" y="7"/>
                    <a:pt x="1" y="6"/>
                    <a:pt x="0" y="4"/>
                  </a:cubicBezTo>
                  <a:cubicBezTo>
                    <a:pt x="0" y="2"/>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8">
              <a:extLst>
                <a:ext uri="{FF2B5EF4-FFF2-40B4-BE49-F238E27FC236}">
                  <a16:creationId xmlns="" xmlns:a16="http://schemas.microsoft.com/office/drawing/2014/main" id="{43352A3F-8735-4AA1-9B21-377BDBB782A1}"/>
                </a:ext>
              </a:extLst>
            </p:cNvPr>
            <p:cNvSpPr>
              <a:spLocks/>
            </p:cNvSpPr>
            <p:nvPr/>
          </p:nvSpPr>
          <p:spPr bwMode="auto">
            <a:xfrm>
              <a:off x="7370763" y="2441575"/>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6"/>
                    <a:pt x="5" y="7"/>
                    <a:pt x="3" y="7"/>
                  </a:cubicBezTo>
                  <a:cubicBezTo>
                    <a:pt x="1" y="7"/>
                    <a:pt x="0" y="5"/>
                    <a:pt x="0" y="3"/>
                  </a:cubicBezTo>
                  <a:cubicBezTo>
                    <a:pt x="0" y="1"/>
                    <a:pt x="2" y="0"/>
                    <a:pt x="4" y="0"/>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9">
              <a:extLst>
                <a:ext uri="{FF2B5EF4-FFF2-40B4-BE49-F238E27FC236}">
                  <a16:creationId xmlns="" xmlns:a16="http://schemas.microsoft.com/office/drawing/2014/main" id="{3A6264EF-3155-4118-AA5A-77441181FD67}"/>
                </a:ext>
              </a:extLst>
            </p:cNvPr>
            <p:cNvSpPr>
              <a:spLocks/>
            </p:cNvSpPr>
            <p:nvPr/>
          </p:nvSpPr>
          <p:spPr bwMode="auto">
            <a:xfrm>
              <a:off x="7221538" y="2441575"/>
              <a:ext cx="25400" cy="22225"/>
            </a:xfrm>
            <a:custGeom>
              <a:avLst/>
              <a:gdLst>
                <a:gd name="T0" fmla="*/ 4 w 8"/>
                <a:gd name="T1" fmla="*/ 0 h 7"/>
                <a:gd name="T2" fmla="*/ 8 w 8"/>
                <a:gd name="T3" fmla="*/ 4 h 7"/>
                <a:gd name="T4" fmla="*/ 4 w 8"/>
                <a:gd name="T5" fmla="*/ 7 h 7"/>
                <a:gd name="T6" fmla="*/ 1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2"/>
                    <a:pt x="8" y="4"/>
                  </a:cubicBezTo>
                  <a:cubicBezTo>
                    <a:pt x="8" y="6"/>
                    <a:pt x="6" y="7"/>
                    <a:pt x="4" y="7"/>
                  </a:cubicBezTo>
                  <a:cubicBezTo>
                    <a:pt x="2" y="7"/>
                    <a:pt x="0" y="6"/>
                    <a:pt x="1" y="4"/>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0">
              <a:extLst>
                <a:ext uri="{FF2B5EF4-FFF2-40B4-BE49-F238E27FC236}">
                  <a16:creationId xmlns="" xmlns:a16="http://schemas.microsoft.com/office/drawing/2014/main" id="{886B88E3-B68E-4941-AB78-7E0D7BE72B76}"/>
                </a:ext>
              </a:extLst>
            </p:cNvPr>
            <p:cNvSpPr>
              <a:spLocks/>
            </p:cNvSpPr>
            <p:nvPr/>
          </p:nvSpPr>
          <p:spPr bwMode="auto">
            <a:xfrm>
              <a:off x="7272338" y="2441575"/>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3"/>
                  </a:cubicBezTo>
                  <a:cubicBezTo>
                    <a:pt x="0" y="1"/>
                    <a:pt x="2" y="0"/>
                    <a:pt x="4" y="0"/>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1">
              <a:extLst>
                <a:ext uri="{FF2B5EF4-FFF2-40B4-BE49-F238E27FC236}">
                  <a16:creationId xmlns="" xmlns:a16="http://schemas.microsoft.com/office/drawing/2014/main" id="{22095153-5228-4814-9C75-39E440D09113}"/>
                </a:ext>
              </a:extLst>
            </p:cNvPr>
            <p:cNvSpPr>
              <a:spLocks/>
            </p:cNvSpPr>
            <p:nvPr/>
          </p:nvSpPr>
          <p:spPr bwMode="auto">
            <a:xfrm>
              <a:off x="7932738" y="2222500"/>
              <a:ext cx="22225" cy="22225"/>
            </a:xfrm>
            <a:custGeom>
              <a:avLst/>
              <a:gdLst>
                <a:gd name="T0" fmla="*/ 7 w 7"/>
                <a:gd name="T1" fmla="*/ 3 h 7"/>
                <a:gd name="T2" fmla="*/ 3 w 7"/>
                <a:gd name="T3" fmla="*/ 7 h 7"/>
                <a:gd name="T4" fmla="*/ 0 w 7"/>
                <a:gd name="T5" fmla="*/ 5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6" y="6"/>
                    <a:pt x="5" y="7"/>
                    <a:pt x="3" y="7"/>
                  </a:cubicBezTo>
                  <a:cubicBezTo>
                    <a:pt x="1" y="7"/>
                    <a:pt x="0" y="7"/>
                    <a:pt x="0" y="5"/>
                  </a:cubicBezTo>
                  <a:cubicBezTo>
                    <a:pt x="0" y="2"/>
                    <a:pt x="2" y="0"/>
                    <a:pt x="4" y="0"/>
                  </a:cubicBezTo>
                  <a:cubicBezTo>
                    <a:pt x="5" y="0"/>
                    <a:pt x="6"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2">
              <a:extLst>
                <a:ext uri="{FF2B5EF4-FFF2-40B4-BE49-F238E27FC236}">
                  <a16:creationId xmlns="" xmlns:a16="http://schemas.microsoft.com/office/drawing/2014/main" id="{2DD8FF44-49EC-4D83-A33A-B324FC62E34C}"/>
                </a:ext>
              </a:extLst>
            </p:cNvPr>
            <p:cNvSpPr>
              <a:spLocks/>
            </p:cNvSpPr>
            <p:nvPr/>
          </p:nvSpPr>
          <p:spPr bwMode="auto">
            <a:xfrm>
              <a:off x="7516813" y="2492375"/>
              <a:ext cx="22225" cy="19050"/>
            </a:xfrm>
            <a:custGeom>
              <a:avLst/>
              <a:gdLst>
                <a:gd name="T0" fmla="*/ 7 w 7"/>
                <a:gd name="T1" fmla="*/ 3 h 6"/>
                <a:gd name="T2" fmla="*/ 3 w 7"/>
                <a:gd name="T3" fmla="*/ 6 h 6"/>
                <a:gd name="T4" fmla="*/ 0 w 7"/>
                <a:gd name="T5" fmla="*/ 3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0" y="3"/>
                  </a:cubicBezTo>
                  <a:cubicBezTo>
                    <a:pt x="0" y="1"/>
                    <a:pt x="1" y="0"/>
                    <a:pt x="3" y="0"/>
                  </a:cubicBezTo>
                  <a:cubicBezTo>
                    <a:pt x="5"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3">
              <a:extLst>
                <a:ext uri="{FF2B5EF4-FFF2-40B4-BE49-F238E27FC236}">
                  <a16:creationId xmlns="" xmlns:a16="http://schemas.microsoft.com/office/drawing/2014/main" id="{AA7E4F37-13F8-432D-ABEC-D82A6D79FAB4}"/>
                </a:ext>
              </a:extLst>
            </p:cNvPr>
            <p:cNvSpPr>
              <a:spLocks/>
            </p:cNvSpPr>
            <p:nvPr/>
          </p:nvSpPr>
          <p:spPr bwMode="auto">
            <a:xfrm>
              <a:off x="7758113" y="2247900"/>
              <a:ext cx="25400" cy="22225"/>
            </a:xfrm>
            <a:custGeom>
              <a:avLst/>
              <a:gdLst>
                <a:gd name="T0" fmla="*/ 4 w 8"/>
                <a:gd name="T1" fmla="*/ 0 h 7"/>
                <a:gd name="T2" fmla="*/ 8 w 8"/>
                <a:gd name="T3" fmla="*/ 3 h 7"/>
                <a:gd name="T4" fmla="*/ 4 w 8"/>
                <a:gd name="T5" fmla="*/ 7 h 7"/>
                <a:gd name="T6" fmla="*/ 0 w 8"/>
                <a:gd name="T7" fmla="*/ 3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1"/>
                    <a:pt x="8" y="3"/>
                  </a:cubicBezTo>
                  <a:cubicBezTo>
                    <a:pt x="8" y="6"/>
                    <a:pt x="6" y="7"/>
                    <a:pt x="4" y="7"/>
                  </a:cubicBezTo>
                  <a:cubicBezTo>
                    <a:pt x="2" y="7"/>
                    <a:pt x="0" y="5"/>
                    <a:pt x="0" y="3"/>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4">
              <a:extLst>
                <a:ext uri="{FF2B5EF4-FFF2-40B4-BE49-F238E27FC236}">
                  <a16:creationId xmlns="" xmlns:a16="http://schemas.microsoft.com/office/drawing/2014/main" id="{E728780C-A42D-4F92-A137-53BF2D270EDC}"/>
                </a:ext>
              </a:extLst>
            </p:cNvPr>
            <p:cNvSpPr>
              <a:spLocks/>
            </p:cNvSpPr>
            <p:nvPr/>
          </p:nvSpPr>
          <p:spPr bwMode="auto">
            <a:xfrm>
              <a:off x="7440613" y="2613025"/>
              <a:ext cx="25400" cy="19050"/>
            </a:xfrm>
            <a:custGeom>
              <a:avLst/>
              <a:gdLst>
                <a:gd name="T0" fmla="*/ 5 w 8"/>
                <a:gd name="T1" fmla="*/ 6 h 6"/>
                <a:gd name="T2" fmla="*/ 1 w 8"/>
                <a:gd name="T3" fmla="*/ 3 h 6"/>
                <a:gd name="T4" fmla="*/ 4 w 8"/>
                <a:gd name="T5" fmla="*/ 0 h 6"/>
                <a:gd name="T6" fmla="*/ 8 w 8"/>
                <a:gd name="T7" fmla="*/ 4 h 6"/>
                <a:gd name="T8" fmla="*/ 5 w 8"/>
                <a:gd name="T9" fmla="*/ 6 h 6"/>
              </a:gdLst>
              <a:ahLst/>
              <a:cxnLst>
                <a:cxn ang="0">
                  <a:pos x="T0" y="T1"/>
                </a:cxn>
                <a:cxn ang="0">
                  <a:pos x="T2" y="T3"/>
                </a:cxn>
                <a:cxn ang="0">
                  <a:pos x="T4" y="T5"/>
                </a:cxn>
                <a:cxn ang="0">
                  <a:pos x="T6" y="T7"/>
                </a:cxn>
                <a:cxn ang="0">
                  <a:pos x="T8" y="T9"/>
                </a:cxn>
              </a:cxnLst>
              <a:rect l="0" t="0" r="r" b="b"/>
              <a:pathLst>
                <a:path w="8" h="6">
                  <a:moveTo>
                    <a:pt x="5" y="6"/>
                  </a:moveTo>
                  <a:cubicBezTo>
                    <a:pt x="4" y="5"/>
                    <a:pt x="0" y="6"/>
                    <a:pt x="1" y="3"/>
                  </a:cubicBezTo>
                  <a:cubicBezTo>
                    <a:pt x="1" y="1"/>
                    <a:pt x="2" y="0"/>
                    <a:pt x="4" y="0"/>
                  </a:cubicBezTo>
                  <a:cubicBezTo>
                    <a:pt x="6" y="0"/>
                    <a:pt x="8" y="1"/>
                    <a:pt x="8" y="4"/>
                  </a:cubicBezTo>
                  <a:cubicBezTo>
                    <a:pt x="8" y="5"/>
                    <a:pt x="7" y="6"/>
                    <a:pt x="5"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35">
              <a:extLst>
                <a:ext uri="{FF2B5EF4-FFF2-40B4-BE49-F238E27FC236}">
                  <a16:creationId xmlns="" xmlns:a16="http://schemas.microsoft.com/office/drawing/2014/main" id="{BEB568D3-6C86-4A59-A757-062ECA48D6A8}"/>
                </a:ext>
              </a:extLst>
            </p:cNvPr>
            <p:cNvSpPr>
              <a:spLocks/>
            </p:cNvSpPr>
            <p:nvPr/>
          </p:nvSpPr>
          <p:spPr bwMode="auto">
            <a:xfrm>
              <a:off x="7662863" y="2247900"/>
              <a:ext cx="22225" cy="22225"/>
            </a:xfrm>
            <a:custGeom>
              <a:avLst/>
              <a:gdLst>
                <a:gd name="T0" fmla="*/ 7 w 7"/>
                <a:gd name="T1" fmla="*/ 3 h 7"/>
                <a:gd name="T2" fmla="*/ 3 w 7"/>
                <a:gd name="T3" fmla="*/ 7 h 7"/>
                <a:gd name="T4" fmla="*/ 0 w 7"/>
                <a:gd name="T5" fmla="*/ 3 h 7"/>
                <a:gd name="T6" fmla="*/ 3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5" y="7"/>
                    <a:pt x="3" y="7"/>
                  </a:cubicBezTo>
                  <a:cubicBezTo>
                    <a:pt x="1" y="7"/>
                    <a:pt x="0" y="5"/>
                    <a:pt x="0" y="3"/>
                  </a:cubicBezTo>
                  <a:cubicBezTo>
                    <a:pt x="0" y="1"/>
                    <a:pt x="1" y="0"/>
                    <a:pt x="3"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6">
              <a:extLst>
                <a:ext uri="{FF2B5EF4-FFF2-40B4-BE49-F238E27FC236}">
                  <a16:creationId xmlns="" xmlns:a16="http://schemas.microsoft.com/office/drawing/2014/main" id="{35020C6F-8C43-437A-9E2E-F252E25D6704}"/>
                </a:ext>
              </a:extLst>
            </p:cNvPr>
            <p:cNvSpPr>
              <a:spLocks/>
            </p:cNvSpPr>
            <p:nvPr/>
          </p:nvSpPr>
          <p:spPr bwMode="auto">
            <a:xfrm>
              <a:off x="7246938" y="2466975"/>
              <a:ext cx="22225" cy="22225"/>
            </a:xfrm>
            <a:custGeom>
              <a:avLst/>
              <a:gdLst>
                <a:gd name="T0" fmla="*/ 4 w 7"/>
                <a:gd name="T1" fmla="*/ 7 h 7"/>
                <a:gd name="T2" fmla="*/ 0 w 7"/>
                <a:gd name="T3" fmla="*/ 3 h 7"/>
                <a:gd name="T4" fmla="*/ 4 w 7"/>
                <a:gd name="T5" fmla="*/ 0 h 7"/>
                <a:gd name="T6" fmla="*/ 7 w 7"/>
                <a:gd name="T7" fmla="*/ 3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2" y="7"/>
                    <a:pt x="0" y="5"/>
                    <a:pt x="0" y="3"/>
                  </a:cubicBezTo>
                  <a:cubicBezTo>
                    <a:pt x="0" y="1"/>
                    <a:pt x="2" y="0"/>
                    <a:pt x="4" y="0"/>
                  </a:cubicBezTo>
                  <a:cubicBezTo>
                    <a:pt x="6" y="0"/>
                    <a:pt x="7" y="1"/>
                    <a:pt x="7" y="3"/>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37">
              <a:extLst>
                <a:ext uri="{FF2B5EF4-FFF2-40B4-BE49-F238E27FC236}">
                  <a16:creationId xmlns="" xmlns:a16="http://schemas.microsoft.com/office/drawing/2014/main" id="{A0B008F3-D989-4BFA-8CDB-A40DD95D6A83}"/>
                </a:ext>
              </a:extLst>
            </p:cNvPr>
            <p:cNvSpPr>
              <a:spLocks/>
            </p:cNvSpPr>
            <p:nvPr/>
          </p:nvSpPr>
          <p:spPr bwMode="auto">
            <a:xfrm>
              <a:off x="7173913" y="2393950"/>
              <a:ext cx="22225" cy="22225"/>
            </a:xfrm>
            <a:custGeom>
              <a:avLst/>
              <a:gdLst>
                <a:gd name="T0" fmla="*/ 7 w 7"/>
                <a:gd name="T1" fmla="*/ 3 h 7"/>
                <a:gd name="T2" fmla="*/ 3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6"/>
                    <a:pt x="6" y="7"/>
                    <a:pt x="3" y="7"/>
                  </a:cubicBezTo>
                  <a:cubicBezTo>
                    <a:pt x="1" y="7"/>
                    <a:pt x="0" y="5"/>
                    <a:pt x="0" y="3"/>
                  </a:cubicBezTo>
                  <a:cubicBezTo>
                    <a:pt x="0"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8">
              <a:extLst>
                <a:ext uri="{FF2B5EF4-FFF2-40B4-BE49-F238E27FC236}">
                  <a16:creationId xmlns="" xmlns:a16="http://schemas.microsoft.com/office/drawing/2014/main" id="{B2B055B9-5339-4DCD-A6F1-BFCFB206023E}"/>
                </a:ext>
              </a:extLst>
            </p:cNvPr>
            <p:cNvSpPr>
              <a:spLocks/>
            </p:cNvSpPr>
            <p:nvPr/>
          </p:nvSpPr>
          <p:spPr bwMode="auto">
            <a:xfrm>
              <a:off x="7881938" y="2466975"/>
              <a:ext cx="22225" cy="22225"/>
            </a:xfrm>
            <a:custGeom>
              <a:avLst/>
              <a:gdLst>
                <a:gd name="T0" fmla="*/ 3 w 7"/>
                <a:gd name="T1" fmla="*/ 0 h 7"/>
                <a:gd name="T2" fmla="*/ 7 w 7"/>
                <a:gd name="T3" fmla="*/ 3 h 7"/>
                <a:gd name="T4" fmla="*/ 4 w 7"/>
                <a:gd name="T5" fmla="*/ 7 h 7"/>
                <a:gd name="T6" fmla="*/ 0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1"/>
                    <a:pt x="7" y="3"/>
                  </a:cubicBezTo>
                  <a:cubicBezTo>
                    <a:pt x="7" y="5"/>
                    <a:pt x="6" y="7"/>
                    <a:pt x="4" y="7"/>
                  </a:cubicBezTo>
                  <a:cubicBezTo>
                    <a:pt x="2" y="7"/>
                    <a:pt x="0" y="6"/>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39">
              <a:extLst>
                <a:ext uri="{FF2B5EF4-FFF2-40B4-BE49-F238E27FC236}">
                  <a16:creationId xmlns="" xmlns:a16="http://schemas.microsoft.com/office/drawing/2014/main" id="{12146424-21D6-4D04-B2BE-37C1FD94ECF4}"/>
                </a:ext>
              </a:extLst>
            </p:cNvPr>
            <p:cNvSpPr>
              <a:spLocks/>
            </p:cNvSpPr>
            <p:nvPr/>
          </p:nvSpPr>
          <p:spPr bwMode="auto">
            <a:xfrm>
              <a:off x="7564438" y="2247900"/>
              <a:ext cx="22225" cy="22225"/>
            </a:xfrm>
            <a:custGeom>
              <a:avLst/>
              <a:gdLst>
                <a:gd name="T0" fmla="*/ 4 w 7"/>
                <a:gd name="T1" fmla="*/ 0 h 7"/>
                <a:gd name="T2" fmla="*/ 7 w 7"/>
                <a:gd name="T3" fmla="*/ 3 h 7"/>
                <a:gd name="T4" fmla="*/ 4 w 7"/>
                <a:gd name="T5" fmla="*/ 7 h 7"/>
                <a:gd name="T6" fmla="*/ 0 w 7"/>
                <a:gd name="T7" fmla="*/ 3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6" y="6"/>
                    <a:pt x="4" y="7"/>
                  </a:cubicBezTo>
                  <a:cubicBezTo>
                    <a:pt x="2" y="7"/>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0">
              <a:extLst>
                <a:ext uri="{FF2B5EF4-FFF2-40B4-BE49-F238E27FC236}">
                  <a16:creationId xmlns="" xmlns:a16="http://schemas.microsoft.com/office/drawing/2014/main" id="{31461ACB-67B1-4BF7-8FE6-15331189A2A3}"/>
                </a:ext>
              </a:extLst>
            </p:cNvPr>
            <p:cNvSpPr>
              <a:spLocks/>
            </p:cNvSpPr>
            <p:nvPr/>
          </p:nvSpPr>
          <p:spPr bwMode="auto">
            <a:xfrm>
              <a:off x="8053388" y="2049463"/>
              <a:ext cx="22225" cy="25400"/>
            </a:xfrm>
            <a:custGeom>
              <a:avLst/>
              <a:gdLst>
                <a:gd name="T0" fmla="*/ 3 w 7"/>
                <a:gd name="T1" fmla="*/ 8 h 8"/>
                <a:gd name="T2" fmla="*/ 0 w 7"/>
                <a:gd name="T3" fmla="*/ 4 h 8"/>
                <a:gd name="T4" fmla="*/ 3 w 7"/>
                <a:gd name="T5" fmla="*/ 0 h 8"/>
                <a:gd name="T6" fmla="*/ 7 w 7"/>
                <a:gd name="T7" fmla="*/ 4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1" y="7"/>
                    <a:pt x="0" y="6"/>
                    <a:pt x="0" y="4"/>
                  </a:cubicBezTo>
                  <a:cubicBezTo>
                    <a:pt x="0" y="2"/>
                    <a:pt x="1" y="0"/>
                    <a:pt x="3" y="0"/>
                  </a:cubicBezTo>
                  <a:cubicBezTo>
                    <a:pt x="5" y="0"/>
                    <a:pt x="7" y="2"/>
                    <a:pt x="7" y="4"/>
                  </a:cubicBezTo>
                  <a:cubicBezTo>
                    <a:pt x="7" y="6"/>
                    <a:pt x="5" y="7"/>
                    <a:pt x="3" y="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1">
              <a:extLst>
                <a:ext uri="{FF2B5EF4-FFF2-40B4-BE49-F238E27FC236}">
                  <a16:creationId xmlns="" xmlns:a16="http://schemas.microsoft.com/office/drawing/2014/main" id="{C12B1B16-5C8C-4663-8C8E-35E499E0BE51}"/>
                </a:ext>
              </a:extLst>
            </p:cNvPr>
            <p:cNvSpPr>
              <a:spLocks/>
            </p:cNvSpPr>
            <p:nvPr/>
          </p:nvSpPr>
          <p:spPr bwMode="auto">
            <a:xfrm>
              <a:off x="7370763" y="2247900"/>
              <a:ext cx="22225" cy="22225"/>
            </a:xfrm>
            <a:custGeom>
              <a:avLst/>
              <a:gdLst>
                <a:gd name="T0" fmla="*/ 3 w 7"/>
                <a:gd name="T1" fmla="*/ 7 h 7"/>
                <a:gd name="T2" fmla="*/ 0 w 7"/>
                <a:gd name="T3" fmla="*/ 3 h 7"/>
                <a:gd name="T4" fmla="*/ 4 w 7"/>
                <a:gd name="T5" fmla="*/ 0 h 7"/>
                <a:gd name="T6" fmla="*/ 7 w 7"/>
                <a:gd name="T7" fmla="*/ 3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6"/>
                    <a:pt x="0" y="5"/>
                    <a:pt x="0" y="3"/>
                  </a:cubicBezTo>
                  <a:cubicBezTo>
                    <a:pt x="0" y="1"/>
                    <a:pt x="1" y="0"/>
                    <a:pt x="4" y="0"/>
                  </a:cubicBezTo>
                  <a:cubicBezTo>
                    <a:pt x="6" y="0"/>
                    <a:pt x="7" y="2"/>
                    <a:pt x="7" y="3"/>
                  </a:cubicBezTo>
                  <a:cubicBezTo>
                    <a:pt x="6" y="5"/>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2">
              <a:extLst>
                <a:ext uri="{FF2B5EF4-FFF2-40B4-BE49-F238E27FC236}">
                  <a16:creationId xmlns="" xmlns:a16="http://schemas.microsoft.com/office/drawing/2014/main" id="{8600D05F-5EA2-4F9A-BA89-50BB27A35768}"/>
                </a:ext>
              </a:extLst>
            </p:cNvPr>
            <p:cNvSpPr>
              <a:spLocks/>
            </p:cNvSpPr>
            <p:nvPr/>
          </p:nvSpPr>
          <p:spPr bwMode="auto">
            <a:xfrm>
              <a:off x="7685088" y="2613025"/>
              <a:ext cx="25400" cy="22225"/>
            </a:xfrm>
            <a:custGeom>
              <a:avLst/>
              <a:gdLst>
                <a:gd name="T0" fmla="*/ 4 w 8"/>
                <a:gd name="T1" fmla="*/ 0 h 7"/>
                <a:gd name="T2" fmla="*/ 8 w 8"/>
                <a:gd name="T3" fmla="*/ 3 h 7"/>
                <a:gd name="T4" fmla="*/ 3 w 8"/>
                <a:gd name="T5" fmla="*/ 6 h 7"/>
                <a:gd name="T6" fmla="*/ 0 w 8"/>
                <a:gd name="T7" fmla="*/ 3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1"/>
                    <a:pt x="8" y="3"/>
                  </a:cubicBezTo>
                  <a:cubicBezTo>
                    <a:pt x="8" y="5"/>
                    <a:pt x="5" y="6"/>
                    <a:pt x="3" y="6"/>
                  </a:cubicBezTo>
                  <a:cubicBezTo>
                    <a:pt x="1" y="7"/>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3">
              <a:extLst>
                <a:ext uri="{FF2B5EF4-FFF2-40B4-BE49-F238E27FC236}">
                  <a16:creationId xmlns="" xmlns:a16="http://schemas.microsoft.com/office/drawing/2014/main" id="{DF6EC4D0-D360-4F0C-9BC3-4F7D670406E7}"/>
                </a:ext>
              </a:extLst>
            </p:cNvPr>
            <p:cNvSpPr>
              <a:spLocks/>
            </p:cNvSpPr>
            <p:nvPr/>
          </p:nvSpPr>
          <p:spPr bwMode="auto">
            <a:xfrm>
              <a:off x="7881938" y="2270125"/>
              <a:ext cx="22225" cy="25400"/>
            </a:xfrm>
            <a:custGeom>
              <a:avLst/>
              <a:gdLst>
                <a:gd name="T0" fmla="*/ 7 w 7"/>
                <a:gd name="T1" fmla="*/ 4 h 8"/>
                <a:gd name="T2" fmla="*/ 3 w 7"/>
                <a:gd name="T3" fmla="*/ 8 h 8"/>
                <a:gd name="T4" fmla="*/ 0 w 7"/>
                <a:gd name="T5" fmla="*/ 4 h 8"/>
                <a:gd name="T6" fmla="*/ 4 w 7"/>
                <a:gd name="T7" fmla="*/ 1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3" y="8"/>
                  </a:cubicBezTo>
                  <a:cubicBezTo>
                    <a:pt x="1" y="7"/>
                    <a:pt x="0" y="6"/>
                    <a:pt x="0" y="4"/>
                  </a:cubicBezTo>
                  <a:cubicBezTo>
                    <a:pt x="0" y="1"/>
                    <a:pt x="2" y="1"/>
                    <a:pt x="4" y="1"/>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4">
              <a:extLst>
                <a:ext uri="{FF2B5EF4-FFF2-40B4-BE49-F238E27FC236}">
                  <a16:creationId xmlns="" xmlns:a16="http://schemas.microsoft.com/office/drawing/2014/main" id="{2919D928-0C81-47B2-89AE-7EB22F1E1DF9}"/>
                </a:ext>
              </a:extLst>
            </p:cNvPr>
            <p:cNvSpPr>
              <a:spLocks/>
            </p:cNvSpPr>
            <p:nvPr/>
          </p:nvSpPr>
          <p:spPr bwMode="auto">
            <a:xfrm>
              <a:off x="7104063" y="2270125"/>
              <a:ext cx="22225" cy="25400"/>
            </a:xfrm>
            <a:custGeom>
              <a:avLst/>
              <a:gdLst>
                <a:gd name="T0" fmla="*/ 7 w 7"/>
                <a:gd name="T1" fmla="*/ 4 h 8"/>
                <a:gd name="T2" fmla="*/ 4 w 7"/>
                <a:gd name="T3" fmla="*/ 7 h 8"/>
                <a:gd name="T4" fmla="*/ 1 w 7"/>
                <a:gd name="T5" fmla="*/ 2 h 8"/>
                <a:gd name="T6" fmla="*/ 3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4" y="7"/>
                  </a:cubicBezTo>
                  <a:cubicBezTo>
                    <a:pt x="1" y="7"/>
                    <a:pt x="2" y="4"/>
                    <a:pt x="1" y="2"/>
                  </a:cubicBezTo>
                  <a:cubicBezTo>
                    <a:pt x="0" y="1"/>
                    <a:pt x="1" y="0"/>
                    <a:pt x="3" y="0"/>
                  </a:cubicBezTo>
                  <a:cubicBezTo>
                    <a:pt x="5" y="0"/>
                    <a:pt x="6"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45">
              <a:extLst>
                <a:ext uri="{FF2B5EF4-FFF2-40B4-BE49-F238E27FC236}">
                  <a16:creationId xmlns="" xmlns:a16="http://schemas.microsoft.com/office/drawing/2014/main" id="{509F2F43-7522-4B43-A4AC-83EE0920BD8C}"/>
                </a:ext>
              </a:extLst>
            </p:cNvPr>
            <p:cNvSpPr>
              <a:spLocks/>
            </p:cNvSpPr>
            <p:nvPr/>
          </p:nvSpPr>
          <p:spPr bwMode="auto">
            <a:xfrm>
              <a:off x="8053388" y="2149475"/>
              <a:ext cx="19050" cy="22225"/>
            </a:xfrm>
            <a:custGeom>
              <a:avLst/>
              <a:gdLst>
                <a:gd name="T0" fmla="*/ 5 w 6"/>
                <a:gd name="T1" fmla="*/ 4 h 7"/>
                <a:gd name="T2" fmla="*/ 3 w 6"/>
                <a:gd name="T3" fmla="*/ 7 h 7"/>
                <a:gd name="T4" fmla="*/ 0 w 6"/>
                <a:gd name="T5" fmla="*/ 3 h 7"/>
                <a:gd name="T6" fmla="*/ 4 w 6"/>
                <a:gd name="T7" fmla="*/ 0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5" y="5"/>
                    <a:pt x="5" y="7"/>
                    <a:pt x="3" y="7"/>
                  </a:cubicBezTo>
                  <a:cubicBezTo>
                    <a:pt x="1" y="7"/>
                    <a:pt x="0" y="5"/>
                    <a:pt x="0" y="3"/>
                  </a:cubicBezTo>
                  <a:cubicBezTo>
                    <a:pt x="0" y="1"/>
                    <a:pt x="1" y="0"/>
                    <a:pt x="4" y="0"/>
                  </a:cubicBezTo>
                  <a:cubicBezTo>
                    <a:pt x="6" y="0"/>
                    <a:pt x="5" y="2"/>
                    <a:pt x="5"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6">
              <a:extLst>
                <a:ext uri="{FF2B5EF4-FFF2-40B4-BE49-F238E27FC236}">
                  <a16:creationId xmlns="" xmlns:a16="http://schemas.microsoft.com/office/drawing/2014/main" id="{19B7CDAA-A76B-4DEE-869F-0F38AD8EC521}"/>
                </a:ext>
              </a:extLst>
            </p:cNvPr>
            <p:cNvSpPr>
              <a:spLocks/>
            </p:cNvSpPr>
            <p:nvPr/>
          </p:nvSpPr>
          <p:spPr bwMode="auto">
            <a:xfrm>
              <a:off x="7564438" y="2638425"/>
              <a:ext cx="22225" cy="19050"/>
            </a:xfrm>
            <a:custGeom>
              <a:avLst/>
              <a:gdLst>
                <a:gd name="T0" fmla="*/ 3 w 7"/>
                <a:gd name="T1" fmla="*/ 5 h 6"/>
                <a:gd name="T2" fmla="*/ 0 w 7"/>
                <a:gd name="T3" fmla="*/ 3 h 6"/>
                <a:gd name="T4" fmla="*/ 3 w 7"/>
                <a:gd name="T5" fmla="*/ 0 h 6"/>
                <a:gd name="T6" fmla="*/ 7 w 7"/>
                <a:gd name="T7" fmla="*/ 3 h 6"/>
                <a:gd name="T8" fmla="*/ 3 w 7"/>
                <a:gd name="T9" fmla="*/ 5 h 6"/>
              </a:gdLst>
              <a:ahLst/>
              <a:cxnLst>
                <a:cxn ang="0">
                  <a:pos x="T0" y="T1"/>
                </a:cxn>
                <a:cxn ang="0">
                  <a:pos x="T2" y="T3"/>
                </a:cxn>
                <a:cxn ang="0">
                  <a:pos x="T4" y="T5"/>
                </a:cxn>
                <a:cxn ang="0">
                  <a:pos x="T6" y="T7"/>
                </a:cxn>
                <a:cxn ang="0">
                  <a:pos x="T8" y="T9"/>
                </a:cxn>
              </a:cxnLst>
              <a:rect l="0" t="0" r="r" b="b"/>
              <a:pathLst>
                <a:path w="7" h="6">
                  <a:moveTo>
                    <a:pt x="3" y="5"/>
                  </a:moveTo>
                  <a:cubicBezTo>
                    <a:pt x="2" y="5"/>
                    <a:pt x="0" y="6"/>
                    <a:pt x="0" y="3"/>
                  </a:cubicBezTo>
                  <a:cubicBezTo>
                    <a:pt x="0" y="1"/>
                    <a:pt x="1" y="0"/>
                    <a:pt x="3" y="0"/>
                  </a:cubicBezTo>
                  <a:cubicBezTo>
                    <a:pt x="5" y="0"/>
                    <a:pt x="7" y="1"/>
                    <a:pt x="7" y="3"/>
                  </a:cubicBezTo>
                  <a:cubicBezTo>
                    <a:pt x="7" y="5"/>
                    <a:pt x="6" y="5"/>
                    <a:pt x="3"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47">
              <a:extLst>
                <a:ext uri="{FF2B5EF4-FFF2-40B4-BE49-F238E27FC236}">
                  <a16:creationId xmlns="" xmlns:a16="http://schemas.microsoft.com/office/drawing/2014/main" id="{F53995BE-6FA5-4A40-9F30-A91CFF25B397}"/>
                </a:ext>
              </a:extLst>
            </p:cNvPr>
            <p:cNvSpPr>
              <a:spLocks/>
            </p:cNvSpPr>
            <p:nvPr/>
          </p:nvSpPr>
          <p:spPr bwMode="auto">
            <a:xfrm>
              <a:off x="7297738" y="2466975"/>
              <a:ext cx="19050" cy="22225"/>
            </a:xfrm>
            <a:custGeom>
              <a:avLst/>
              <a:gdLst>
                <a:gd name="T0" fmla="*/ 6 w 6"/>
                <a:gd name="T1" fmla="*/ 3 h 7"/>
                <a:gd name="T2" fmla="*/ 3 w 6"/>
                <a:gd name="T3" fmla="*/ 6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6"/>
                  </a:cubicBezTo>
                  <a:cubicBezTo>
                    <a:pt x="1" y="6"/>
                    <a:pt x="0" y="5"/>
                    <a:pt x="0" y="3"/>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8">
              <a:extLst>
                <a:ext uri="{FF2B5EF4-FFF2-40B4-BE49-F238E27FC236}">
                  <a16:creationId xmlns="" xmlns:a16="http://schemas.microsoft.com/office/drawing/2014/main" id="{76B63BA6-0100-4FAB-83F4-A804D6A86EA5}"/>
                </a:ext>
              </a:extLst>
            </p:cNvPr>
            <p:cNvSpPr>
              <a:spLocks/>
            </p:cNvSpPr>
            <p:nvPr/>
          </p:nvSpPr>
          <p:spPr bwMode="auto">
            <a:xfrm>
              <a:off x="7323138" y="2444750"/>
              <a:ext cx="19050" cy="19050"/>
            </a:xfrm>
            <a:custGeom>
              <a:avLst/>
              <a:gdLst>
                <a:gd name="T0" fmla="*/ 3 w 6"/>
                <a:gd name="T1" fmla="*/ 0 h 6"/>
                <a:gd name="T2" fmla="*/ 6 w 6"/>
                <a:gd name="T3" fmla="*/ 3 h 6"/>
                <a:gd name="T4" fmla="*/ 3 w 6"/>
                <a:gd name="T5" fmla="*/ 6 h 6"/>
                <a:gd name="T6" fmla="*/ 0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4" y="6"/>
                    <a:pt x="3" y="6"/>
                  </a:cubicBezTo>
                  <a:cubicBezTo>
                    <a:pt x="1" y="6"/>
                    <a:pt x="0" y="4"/>
                    <a:pt x="0" y="2"/>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9">
              <a:extLst>
                <a:ext uri="{FF2B5EF4-FFF2-40B4-BE49-F238E27FC236}">
                  <a16:creationId xmlns="" xmlns:a16="http://schemas.microsoft.com/office/drawing/2014/main" id="{62467A82-99B9-485D-ADBA-93AA1821D216}"/>
                </a:ext>
              </a:extLst>
            </p:cNvPr>
            <p:cNvSpPr>
              <a:spLocks/>
            </p:cNvSpPr>
            <p:nvPr/>
          </p:nvSpPr>
          <p:spPr bwMode="auto">
            <a:xfrm>
              <a:off x="7808913" y="2444750"/>
              <a:ext cx="22225" cy="19050"/>
            </a:xfrm>
            <a:custGeom>
              <a:avLst/>
              <a:gdLst>
                <a:gd name="T0" fmla="*/ 4 w 7"/>
                <a:gd name="T1" fmla="*/ 0 h 6"/>
                <a:gd name="T2" fmla="*/ 6 w 7"/>
                <a:gd name="T3" fmla="*/ 3 h 6"/>
                <a:gd name="T4" fmla="*/ 3 w 7"/>
                <a:gd name="T5" fmla="*/ 6 h 6"/>
                <a:gd name="T6" fmla="*/ 0 w 7"/>
                <a:gd name="T7" fmla="*/ 2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6" y="3"/>
                  </a:cubicBezTo>
                  <a:cubicBezTo>
                    <a:pt x="6" y="5"/>
                    <a:pt x="5" y="6"/>
                    <a:pt x="3" y="6"/>
                  </a:cubicBezTo>
                  <a:cubicBezTo>
                    <a:pt x="1" y="6"/>
                    <a:pt x="0" y="4"/>
                    <a:pt x="0" y="2"/>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0">
              <a:extLst>
                <a:ext uri="{FF2B5EF4-FFF2-40B4-BE49-F238E27FC236}">
                  <a16:creationId xmlns="" xmlns:a16="http://schemas.microsoft.com/office/drawing/2014/main" id="{E4C0ED87-A8CD-440D-BCCA-69FA111A4202}"/>
                </a:ext>
              </a:extLst>
            </p:cNvPr>
            <p:cNvSpPr>
              <a:spLocks/>
            </p:cNvSpPr>
            <p:nvPr/>
          </p:nvSpPr>
          <p:spPr bwMode="auto">
            <a:xfrm>
              <a:off x="7713663" y="244475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1">
              <a:extLst>
                <a:ext uri="{FF2B5EF4-FFF2-40B4-BE49-F238E27FC236}">
                  <a16:creationId xmlns="" xmlns:a16="http://schemas.microsoft.com/office/drawing/2014/main" id="{DF91EDF0-CA30-4EB3-A3C0-B6932A6B8CB4}"/>
                </a:ext>
              </a:extLst>
            </p:cNvPr>
            <p:cNvSpPr>
              <a:spLocks/>
            </p:cNvSpPr>
            <p:nvPr/>
          </p:nvSpPr>
          <p:spPr bwMode="auto">
            <a:xfrm>
              <a:off x="7418388" y="2444750"/>
              <a:ext cx="22225" cy="19050"/>
            </a:xfrm>
            <a:custGeom>
              <a:avLst/>
              <a:gdLst>
                <a:gd name="T0" fmla="*/ 3 w 7"/>
                <a:gd name="T1" fmla="*/ 6 h 6"/>
                <a:gd name="T2" fmla="*/ 1 w 7"/>
                <a:gd name="T3" fmla="*/ 2 h 6"/>
                <a:gd name="T4" fmla="*/ 4 w 7"/>
                <a:gd name="T5" fmla="*/ 0 h 6"/>
                <a:gd name="T6" fmla="*/ 7 w 7"/>
                <a:gd name="T7" fmla="*/ 3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1" y="5"/>
                    <a:pt x="0" y="4"/>
                    <a:pt x="1" y="2"/>
                  </a:cubicBezTo>
                  <a:cubicBezTo>
                    <a:pt x="1" y="1"/>
                    <a:pt x="2" y="0"/>
                    <a:pt x="4" y="0"/>
                  </a:cubicBezTo>
                  <a:cubicBezTo>
                    <a:pt x="6" y="0"/>
                    <a:pt x="7" y="1"/>
                    <a:pt x="7"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2">
              <a:extLst>
                <a:ext uri="{FF2B5EF4-FFF2-40B4-BE49-F238E27FC236}">
                  <a16:creationId xmlns="" xmlns:a16="http://schemas.microsoft.com/office/drawing/2014/main" id="{55DDCEF8-2D6D-4690-982A-D8D12697AA0B}"/>
                </a:ext>
              </a:extLst>
            </p:cNvPr>
            <p:cNvSpPr>
              <a:spLocks/>
            </p:cNvSpPr>
            <p:nvPr/>
          </p:nvSpPr>
          <p:spPr bwMode="auto">
            <a:xfrm>
              <a:off x="7345363" y="2466975"/>
              <a:ext cx="22225" cy="19050"/>
            </a:xfrm>
            <a:custGeom>
              <a:avLst/>
              <a:gdLst>
                <a:gd name="T0" fmla="*/ 7 w 7"/>
                <a:gd name="T1" fmla="*/ 3 h 6"/>
                <a:gd name="T2" fmla="*/ 4 w 7"/>
                <a:gd name="T3" fmla="*/ 6 h 6"/>
                <a:gd name="T4" fmla="*/ 1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6" y="6"/>
                    <a:pt x="4" y="6"/>
                  </a:cubicBezTo>
                  <a:cubicBezTo>
                    <a:pt x="2" y="6"/>
                    <a:pt x="0" y="5"/>
                    <a:pt x="1" y="3"/>
                  </a:cubicBezTo>
                  <a:cubicBezTo>
                    <a:pt x="1" y="1"/>
                    <a:pt x="2" y="0"/>
                    <a:pt x="4" y="0"/>
                  </a:cubicBezTo>
                  <a:cubicBezTo>
                    <a:pt x="5"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3">
              <a:extLst>
                <a:ext uri="{FF2B5EF4-FFF2-40B4-BE49-F238E27FC236}">
                  <a16:creationId xmlns="" xmlns:a16="http://schemas.microsoft.com/office/drawing/2014/main" id="{91FDFD51-8FA0-4BA3-966B-AB14C5BE9715}"/>
                </a:ext>
              </a:extLst>
            </p:cNvPr>
            <p:cNvSpPr>
              <a:spLocks/>
            </p:cNvSpPr>
            <p:nvPr/>
          </p:nvSpPr>
          <p:spPr bwMode="auto">
            <a:xfrm>
              <a:off x="7396163" y="2466975"/>
              <a:ext cx="19050" cy="19050"/>
            </a:xfrm>
            <a:custGeom>
              <a:avLst/>
              <a:gdLst>
                <a:gd name="T0" fmla="*/ 6 w 6"/>
                <a:gd name="T1" fmla="*/ 4 h 6"/>
                <a:gd name="T2" fmla="*/ 3 w 6"/>
                <a:gd name="T3" fmla="*/ 6 h 6"/>
                <a:gd name="T4" fmla="*/ 0 w 6"/>
                <a:gd name="T5" fmla="*/ 3 h 6"/>
                <a:gd name="T6" fmla="*/ 3 w 6"/>
                <a:gd name="T7" fmla="*/ 0 h 6"/>
                <a:gd name="T8" fmla="*/ 6 w 6"/>
                <a:gd name="T9" fmla="*/ 4 h 6"/>
              </a:gdLst>
              <a:ahLst/>
              <a:cxnLst>
                <a:cxn ang="0">
                  <a:pos x="T0" y="T1"/>
                </a:cxn>
                <a:cxn ang="0">
                  <a:pos x="T2" y="T3"/>
                </a:cxn>
                <a:cxn ang="0">
                  <a:pos x="T4" y="T5"/>
                </a:cxn>
                <a:cxn ang="0">
                  <a:pos x="T6" y="T7"/>
                </a:cxn>
                <a:cxn ang="0">
                  <a:pos x="T8" y="T9"/>
                </a:cxn>
              </a:cxnLst>
              <a:rect l="0" t="0" r="r" b="b"/>
              <a:pathLst>
                <a:path w="6" h="6">
                  <a:moveTo>
                    <a:pt x="6" y="4"/>
                  </a:moveTo>
                  <a:cubicBezTo>
                    <a:pt x="6" y="5"/>
                    <a:pt x="5" y="6"/>
                    <a:pt x="3" y="6"/>
                  </a:cubicBezTo>
                  <a:cubicBezTo>
                    <a:pt x="1" y="6"/>
                    <a:pt x="0" y="5"/>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4">
              <a:extLst>
                <a:ext uri="{FF2B5EF4-FFF2-40B4-BE49-F238E27FC236}">
                  <a16:creationId xmlns="" xmlns:a16="http://schemas.microsoft.com/office/drawing/2014/main" id="{C12E2365-31C3-4D77-9544-5E9F3915692B}"/>
                </a:ext>
              </a:extLst>
            </p:cNvPr>
            <p:cNvSpPr>
              <a:spLocks/>
            </p:cNvSpPr>
            <p:nvPr/>
          </p:nvSpPr>
          <p:spPr bwMode="auto">
            <a:xfrm>
              <a:off x="7199313" y="2368550"/>
              <a:ext cx="22225" cy="22225"/>
            </a:xfrm>
            <a:custGeom>
              <a:avLst/>
              <a:gdLst>
                <a:gd name="T0" fmla="*/ 7 w 7"/>
                <a:gd name="T1" fmla="*/ 4 h 7"/>
                <a:gd name="T2" fmla="*/ 3 w 7"/>
                <a:gd name="T3" fmla="*/ 7 h 7"/>
                <a:gd name="T4" fmla="*/ 0 w 7"/>
                <a:gd name="T5" fmla="*/ 3 h 7"/>
                <a:gd name="T6" fmla="*/ 4 w 7"/>
                <a:gd name="T7" fmla="*/ 1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6"/>
                    <a:pt x="5" y="7"/>
                    <a:pt x="3" y="7"/>
                  </a:cubicBezTo>
                  <a:cubicBezTo>
                    <a:pt x="1" y="7"/>
                    <a:pt x="0" y="6"/>
                    <a:pt x="0" y="3"/>
                  </a:cubicBezTo>
                  <a:cubicBezTo>
                    <a:pt x="0" y="1"/>
                    <a:pt x="2" y="0"/>
                    <a:pt x="4" y="1"/>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
              <a:extLst>
                <a:ext uri="{FF2B5EF4-FFF2-40B4-BE49-F238E27FC236}">
                  <a16:creationId xmlns="" xmlns:a16="http://schemas.microsoft.com/office/drawing/2014/main" id="{D0AC4DBC-8662-445E-A60B-8FF2B97DCACC}"/>
                </a:ext>
              </a:extLst>
            </p:cNvPr>
            <p:cNvSpPr>
              <a:spLocks/>
            </p:cNvSpPr>
            <p:nvPr/>
          </p:nvSpPr>
          <p:spPr bwMode="auto">
            <a:xfrm>
              <a:off x="7250113" y="2371725"/>
              <a:ext cx="19050" cy="19050"/>
            </a:xfrm>
            <a:custGeom>
              <a:avLst/>
              <a:gdLst>
                <a:gd name="T0" fmla="*/ 3 w 6"/>
                <a:gd name="T1" fmla="*/ 6 h 6"/>
                <a:gd name="T2" fmla="*/ 0 w 6"/>
                <a:gd name="T3" fmla="*/ 2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2"/>
                  </a:cubicBezTo>
                  <a:cubicBezTo>
                    <a:pt x="0" y="1"/>
                    <a:pt x="1" y="0"/>
                    <a:pt x="3" y="0"/>
                  </a:cubicBezTo>
                  <a:cubicBezTo>
                    <a:pt x="5" y="0"/>
                    <a:pt x="6" y="1"/>
                    <a:pt x="6" y="3"/>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
              <a:extLst>
                <a:ext uri="{FF2B5EF4-FFF2-40B4-BE49-F238E27FC236}">
                  <a16:creationId xmlns="" xmlns:a16="http://schemas.microsoft.com/office/drawing/2014/main" id="{9127DD2D-C925-4776-A4FE-5782D507CDB8}"/>
                </a:ext>
              </a:extLst>
            </p:cNvPr>
            <p:cNvSpPr>
              <a:spLocks/>
            </p:cNvSpPr>
            <p:nvPr/>
          </p:nvSpPr>
          <p:spPr bwMode="auto">
            <a:xfrm>
              <a:off x="7297738" y="2371725"/>
              <a:ext cx="19050" cy="19050"/>
            </a:xfrm>
            <a:custGeom>
              <a:avLst/>
              <a:gdLst>
                <a:gd name="T0" fmla="*/ 3 w 6"/>
                <a:gd name="T1" fmla="*/ 6 h 6"/>
                <a:gd name="T2" fmla="*/ 0 w 6"/>
                <a:gd name="T3" fmla="*/ 2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2"/>
                  </a:cubicBezTo>
                  <a:cubicBezTo>
                    <a:pt x="0" y="1"/>
                    <a:pt x="1" y="0"/>
                    <a:pt x="3" y="0"/>
                  </a:cubicBezTo>
                  <a:cubicBezTo>
                    <a:pt x="5" y="0"/>
                    <a:pt x="6" y="1"/>
                    <a:pt x="6" y="3"/>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7">
              <a:extLst>
                <a:ext uri="{FF2B5EF4-FFF2-40B4-BE49-F238E27FC236}">
                  <a16:creationId xmlns="" xmlns:a16="http://schemas.microsoft.com/office/drawing/2014/main" id="{05526472-7727-4718-9D04-4DCDDB432A29}"/>
                </a:ext>
              </a:extLst>
            </p:cNvPr>
            <p:cNvSpPr>
              <a:spLocks/>
            </p:cNvSpPr>
            <p:nvPr/>
          </p:nvSpPr>
          <p:spPr bwMode="auto">
            <a:xfrm>
              <a:off x="7348538" y="2371725"/>
              <a:ext cx="15875" cy="19050"/>
            </a:xfrm>
            <a:custGeom>
              <a:avLst/>
              <a:gdLst>
                <a:gd name="T0" fmla="*/ 5 w 5"/>
                <a:gd name="T1" fmla="*/ 2 h 6"/>
                <a:gd name="T2" fmla="*/ 3 w 5"/>
                <a:gd name="T3" fmla="*/ 6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5" y="5"/>
                    <a:pt x="3" y="6"/>
                  </a:cubicBezTo>
                  <a:cubicBezTo>
                    <a:pt x="1" y="6"/>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58">
              <a:extLst>
                <a:ext uri="{FF2B5EF4-FFF2-40B4-BE49-F238E27FC236}">
                  <a16:creationId xmlns="" xmlns:a16="http://schemas.microsoft.com/office/drawing/2014/main" id="{2B8C9682-EBB7-4465-9C90-5640FAE4D8E0}"/>
                </a:ext>
              </a:extLst>
            </p:cNvPr>
            <p:cNvSpPr>
              <a:spLocks noChangeArrowheads="1"/>
            </p:cNvSpPr>
            <p:nvPr/>
          </p:nvSpPr>
          <p:spPr bwMode="auto">
            <a:xfrm>
              <a:off x="7786688" y="23717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9">
              <a:extLst>
                <a:ext uri="{FF2B5EF4-FFF2-40B4-BE49-F238E27FC236}">
                  <a16:creationId xmlns="" xmlns:a16="http://schemas.microsoft.com/office/drawing/2014/main" id="{53147AB3-5781-4C7F-834F-55A7E6BAF82D}"/>
                </a:ext>
              </a:extLst>
            </p:cNvPr>
            <p:cNvSpPr>
              <a:spLocks/>
            </p:cNvSpPr>
            <p:nvPr/>
          </p:nvSpPr>
          <p:spPr bwMode="auto">
            <a:xfrm>
              <a:off x="7834313" y="237172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3"/>
                  </a:cubicBezTo>
                  <a:cubicBezTo>
                    <a:pt x="0" y="1"/>
                    <a:pt x="1" y="0"/>
                    <a:pt x="3" y="0"/>
                  </a:cubicBezTo>
                  <a:cubicBezTo>
                    <a:pt x="5" y="0"/>
                    <a:pt x="6" y="1"/>
                    <a:pt x="6" y="3"/>
                  </a:cubicBezTo>
                  <a:cubicBezTo>
                    <a:pt x="6" y="5"/>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0">
              <a:extLst>
                <a:ext uri="{FF2B5EF4-FFF2-40B4-BE49-F238E27FC236}">
                  <a16:creationId xmlns="" xmlns:a16="http://schemas.microsoft.com/office/drawing/2014/main" id="{37B64263-371B-4041-B75A-776BFB5FE80A}"/>
                </a:ext>
              </a:extLst>
            </p:cNvPr>
            <p:cNvSpPr>
              <a:spLocks/>
            </p:cNvSpPr>
            <p:nvPr/>
          </p:nvSpPr>
          <p:spPr bwMode="auto">
            <a:xfrm>
              <a:off x="7885113" y="2371725"/>
              <a:ext cx="15875" cy="19050"/>
            </a:xfrm>
            <a:custGeom>
              <a:avLst/>
              <a:gdLst>
                <a:gd name="T0" fmla="*/ 5 w 5"/>
                <a:gd name="T1" fmla="*/ 2 h 6"/>
                <a:gd name="T2" fmla="*/ 3 w 5"/>
                <a:gd name="T3" fmla="*/ 5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4" y="5"/>
                    <a:pt x="3" y="5"/>
                  </a:cubicBezTo>
                  <a:cubicBezTo>
                    <a:pt x="1" y="6"/>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1">
              <a:extLst>
                <a:ext uri="{FF2B5EF4-FFF2-40B4-BE49-F238E27FC236}">
                  <a16:creationId xmlns="" xmlns:a16="http://schemas.microsoft.com/office/drawing/2014/main" id="{4147612B-06F3-473D-B19A-29BED036D179}"/>
                </a:ext>
              </a:extLst>
            </p:cNvPr>
            <p:cNvSpPr>
              <a:spLocks/>
            </p:cNvSpPr>
            <p:nvPr/>
          </p:nvSpPr>
          <p:spPr bwMode="auto">
            <a:xfrm>
              <a:off x="7932738" y="2368550"/>
              <a:ext cx="19050" cy="22225"/>
            </a:xfrm>
            <a:custGeom>
              <a:avLst/>
              <a:gdLst>
                <a:gd name="T0" fmla="*/ 3 w 6"/>
                <a:gd name="T1" fmla="*/ 0 h 7"/>
                <a:gd name="T2" fmla="*/ 6 w 6"/>
                <a:gd name="T3" fmla="*/ 4 h 7"/>
                <a:gd name="T4" fmla="*/ 3 w 6"/>
                <a:gd name="T5" fmla="*/ 7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1"/>
                    <a:pt x="6" y="2"/>
                    <a:pt x="6" y="4"/>
                  </a:cubicBezTo>
                  <a:cubicBezTo>
                    <a:pt x="6" y="6"/>
                    <a:pt x="5" y="7"/>
                    <a:pt x="3" y="7"/>
                  </a:cubicBezTo>
                  <a:cubicBezTo>
                    <a:pt x="1" y="7"/>
                    <a:pt x="0" y="6"/>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2">
              <a:extLst>
                <a:ext uri="{FF2B5EF4-FFF2-40B4-BE49-F238E27FC236}">
                  <a16:creationId xmlns="" xmlns:a16="http://schemas.microsoft.com/office/drawing/2014/main" id="{C8CF5693-DECB-473F-BD04-563713E0E333}"/>
                </a:ext>
              </a:extLst>
            </p:cNvPr>
            <p:cNvSpPr>
              <a:spLocks/>
            </p:cNvSpPr>
            <p:nvPr/>
          </p:nvSpPr>
          <p:spPr bwMode="auto">
            <a:xfrm>
              <a:off x="7224713" y="2393950"/>
              <a:ext cx="19050" cy="22225"/>
            </a:xfrm>
            <a:custGeom>
              <a:avLst/>
              <a:gdLst>
                <a:gd name="T0" fmla="*/ 3 w 6"/>
                <a:gd name="T1" fmla="*/ 0 h 7"/>
                <a:gd name="T2" fmla="*/ 6 w 6"/>
                <a:gd name="T3" fmla="*/ 4 h 7"/>
                <a:gd name="T4" fmla="*/ 3 w 6"/>
                <a:gd name="T5" fmla="*/ 7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0"/>
                    <a:pt x="6" y="2"/>
                    <a:pt x="6" y="4"/>
                  </a:cubicBezTo>
                  <a:cubicBezTo>
                    <a:pt x="6" y="6"/>
                    <a:pt x="5" y="7"/>
                    <a:pt x="3" y="7"/>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3">
              <a:extLst>
                <a:ext uri="{FF2B5EF4-FFF2-40B4-BE49-F238E27FC236}">
                  <a16:creationId xmlns="" xmlns:a16="http://schemas.microsoft.com/office/drawing/2014/main" id="{A0E87AA5-A8BA-4F9D-B86F-050891C9392F}"/>
                </a:ext>
              </a:extLst>
            </p:cNvPr>
            <p:cNvSpPr>
              <a:spLocks/>
            </p:cNvSpPr>
            <p:nvPr/>
          </p:nvSpPr>
          <p:spPr bwMode="auto">
            <a:xfrm>
              <a:off x="7275513" y="2393950"/>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3" y="6"/>
                  </a:cubicBezTo>
                  <a:cubicBezTo>
                    <a:pt x="1" y="6"/>
                    <a:pt x="0" y="5"/>
                    <a:pt x="0" y="3"/>
                  </a:cubicBezTo>
                  <a:cubicBezTo>
                    <a:pt x="0" y="2"/>
                    <a:pt x="1" y="0"/>
                    <a:pt x="2"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4">
              <a:extLst>
                <a:ext uri="{FF2B5EF4-FFF2-40B4-BE49-F238E27FC236}">
                  <a16:creationId xmlns="" xmlns:a16="http://schemas.microsoft.com/office/drawing/2014/main" id="{9EDD1E86-3A01-45B9-9C87-8B35B1164A64}"/>
                </a:ext>
              </a:extLst>
            </p:cNvPr>
            <p:cNvSpPr>
              <a:spLocks/>
            </p:cNvSpPr>
            <p:nvPr/>
          </p:nvSpPr>
          <p:spPr bwMode="auto">
            <a:xfrm>
              <a:off x="7323138" y="2393950"/>
              <a:ext cx="19050" cy="19050"/>
            </a:xfrm>
            <a:custGeom>
              <a:avLst/>
              <a:gdLst>
                <a:gd name="T0" fmla="*/ 3 w 6"/>
                <a:gd name="T1" fmla="*/ 0 h 6"/>
                <a:gd name="T2" fmla="*/ 6 w 6"/>
                <a:gd name="T3" fmla="*/ 4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2"/>
                    <a:pt x="6" y="4"/>
                  </a:cubicBezTo>
                  <a:cubicBezTo>
                    <a:pt x="6" y="5"/>
                    <a:pt x="5" y="6"/>
                    <a:pt x="3" y="6"/>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5">
              <a:extLst>
                <a:ext uri="{FF2B5EF4-FFF2-40B4-BE49-F238E27FC236}">
                  <a16:creationId xmlns="" xmlns:a16="http://schemas.microsoft.com/office/drawing/2014/main" id="{D0E631ED-EDD9-4BB9-A173-0776EEF04FD7}"/>
                </a:ext>
              </a:extLst>
            </p:cNvPr>
            <p:cNvSpPr>
              <a:spLocks/>
            </p:cNvSpPr>
            <p:nvPr/>
          </p:nvSpPr>
          <p:spPr bwMode="auto">
            <a:xfrm>
              <a:off x="7808913" y="2393950"/>
              <a:ext cx="22225" cy="22225"/>
            </a:xfrm>
            <a:custGeom>
              <a:avLst/>
              <a:gdLst>
                <a:gd name="T0" fmla="*/ 7 w 7"/>
                <a:gd name="T1" fmla="*/ 3 h 7"/>
                <a:gd name="T2" fmla="*/ 3 w 7"/>
                <a:gd name="T3" fmla="*/ 6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6" y="5"/>
                    <a:pt x="5" y="7"/>
                    <a:pt x="3" y="6"/>
                  </a:cubicBezTo>
                  <a:cubicBezTo>
                    <a:pt x="1" y="6"/>
                    <a:pt x="0" y="5"/>
                    <a:pt x="0" y="3"/>
                  </a:cubicBezTo>
                  <a:cubicBezTo>
                    <a:pt x="0" y="1"/>
                    <a:pt x="2" y="0"/>
                    <a:pt x="4" y="0"/>
                  </a:cubicBezTo>
                  <a:cubicBezTo>
                    <a:pt x="6" y="0"/>
                    <a:pt x="6"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6">
              <a:extLst>
                <a:ext uri="{FF2B5EF4-FFF2-40B4-BE49-F238E27FC236}">
                  <a16:creationId xmlns="" xmlns:a16="http://schemas.microsoft.com/office/drawing/2014/main" id="{AE75CC4D-AF9A-426B-9979-13679209D90B}"/>
                </a:ext>
              </a:extLst>
            </p:cNvPr>
            <p:cNvSpPr>
              <a:spLocks/>
            </p:cNvSpPr>
            <p:nvPr/>
          </p:nvSpPr>
          <p:spPr bwMode="auto">
            <a:xfrm>
              <a:off x="7859713" y="239395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1" y="1"/>
                    <a:pt x="3" y="0"/>
                  </a:cubicBezTo>
                  <a:cubicBezTo>
                    <a:pt x="5" y="0"/>
                    <a:pt x="6" y="2"/>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7">
              <a:extLst>
                <a:ext uri="{FF2B5EF4-FFF2-40B4-BE49-F238E27FC236}">
                  <a16:creationId xmlns="" xmlns:a16="http://schemas.microsoft.com/office/drawing/2014/main" id="{ADDD5244-33AE-4448-BE49-80F18BDBFAAA}"/>
                </a:ext>
              </a:extLst>
            </p:cNvPr>
            <p:cNvSpPr>
              <a:spLocks/>
            </p:cNvSpPr>
            <p:nvPr/>
          </p:nvSpPr>
          <p:spPr bwMode="auto">
            <a:xfrm>
              <a:off x="7907338" y="2393950"/>
              <a:ext cx="19050" cy="22225"/>
            </a:xfrm>
            <a:custGeom>
              <a:avLst/>
              <a:gdLst>
                <a:gd name="T0" fmla="*/ 6 w 6"/>
                <a:gd name="T1" fmla="*/ 3 h 7"/>
                <a:gd name="T2" fmla="*/ 3 w 6"/>
                <a:gd name="T3" fmla="*/ 7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8">
              <a:extLst>
                <a:ext uri="{FF2B5EF4-FFF2-40B4-BE49-F238E27FC236}">
                  <a16:creationId xmlns="" xmlns:a16="http://schemas.microsoft.com/office/drawing/2014/main" id="{DEEFC851-057A-4B21-A761-98E56DADCDF9}"/>
                </a:ext>
              </a:extLst>
            </p:cNvPr>
            <p:cNvSpPr>
              <a:spLocks/>
            </p:cNvSpPr>
            <p:nvPr/>
          </p:nvSpPr>
          <p:spPr bwMode="auto">
            <a:xfrm>
              <a:off x="7246938" y="2419350"/>
              <a:ext cx="22225" cy="19050"/>
            </a:xfrm>
            <a:custGeom>
              <a:avLst/>
              <a:gdLst>
                <a:gd name="T0" fmla="*/ 4 w 7"/>
                <a:gd name="T1" fmla="*/ 6 h 6"/>
                <a:gd name="T2" fmla="*/ 1 w 7"/>
                <a:gd name="T3" fmla="*/ 3 h 6"/>
                <a:gd name="T4" fmla="*/ 4 w 7"/>
                <a:gd name="T5" fmla="*/ 0 h 6"/>
                <a:gd name="T6" fmla="*/ 7 w 7"/>
                <a:gd name="T7" fmla="*/ 3 h 6"/>
                <a:gd name="T8" fmla="*/ 4 w 7"/>
                <a:gd name="T9" fmla="*/ 6 h 6"/>
              </a:gdLst>
              <a:ahLst/>
              <a:cxnLst>
                <a:cxn ang="0">
                  <a:pos x="T0" y="T1"/>
                </a:cxn>
                <a:cxn ang="0">
                  <a:pos x="T2" y="T3"/>
                </a:cxn>
                <a:cxn ang="0">
                  <a:pos x="T4" y="T5"/>
                </a:cxn>
                <a:cxn ang="0">
                  <a:pos x="T6" y="T7"/>
                </a:cxn>
                <a:cxn ang="0">
                  <a:pos x="T8" y="T9"/>
                </a:cxn>
              </a:cxnLst>
              <a:rect l="0" t="0" r="r" b="b"/>
              <a:pathLst>
                <a:path w="7" h="6">
                  <a:moveTo>
                    <a:pt x="4" y="6"/>
                  </a:moveTo>
                  <a:cubicBezTo>
                    <a:pt x="2" y="6"/>
                    <a:pt x="1" y="5"/>
                    <a:pt x="1" y="3"/>
                  </a:cubicBezTo>
                  <a:cubicBezTo>
                    <a:pt x="0" y="1"/>
                    <a:pt x="2" y="0"/>
                    <a:pt x="4" y="0"/>
                  </a:cubicBezTo>
                  <a:cubicBezTo>
                    <a:pt x="6" y="0"/>
                    <a:pt x="7" y="1"/>
                    <a:pt x="7" y="3"/>
                  </a:cubicBezTo>
                  <a:cubicBezTo>
                    <a:pt x="7" y="5"/>
                    <a:pt x="6" y="6"/>
                    <a:pt x="4"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69">
              <a:extLst>
                <a:ext uri="{FF2B5EF4-FFF2-40B4-BE49-F238E27FC236}">
                  <a16:creationId xmlns="" xmlns:a16="http://schemas.microsoft.com/office/drawing/2014/main" id="{B1A6C6E3-E70F-4DFA-B412-584DA2896C7E}"/>
                </a:ext>
              </a:extLst>
            </p:cNvPr>
            <p:cNvSpPr>
              <a:spLocks noChangeArrowheads="1"/>
            </p:cNvSpPr>
            <p:nvPr/>
          </p:nvSpPr>
          <p:spPr bwMode="auto">
            <a:xfrm>
              <a:off x="7297738"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0">
              <a:extLst>
                <a:ext uri="{FF2B5EF4-FFF2-40B4-BE49-F238E27FC236}">
                  <a16:creationId xmlns="" xmlns:a16="http://schemas.microsoft.com/office/drawing/2014/main" id="{D4AC6380-9EFB-4310-BF81-3876507AD995}"/>
                </a:ext>
              </a:extLst>
            </p:cNvPr>
            <p:cNvSpPr>
              <a:spLocks/>
            </p:cNvSpPr>
            <p:nvPr/>
          </p:nvSpPr>
          <p:spPr bwMode="auto">
            <a:xfrm>
              <a:off x="7345363" y="2419350"/>
              <a:ext cx="22225" cy="19050"/>
            </a:xfrm>
            <a:custGeom>
              <a:avLst/>
              <a:gdLst>
                <a:gd name="T0" fmla="*/ 7 w 7"/>
                <a:gd name="T1" fmla="*/ 3 h 6"/>
                <a:gd name="T2" fmla="*/ 3 w 7"/>
                <a:gd name="T3" fmla="*/ 6 h 6"/>
                <a:gd name="T4" fmla="*/ 1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1"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71">
              <a:extLst>
                <a:ext uri="{FF2B5EF4-FFF2-40B4-BE49-F238E27FC236}">
                  <a16:creationId xmlns="" xmlns:a16="http://schemas.microsoft.com/office/drawing/2014/main" id="{F8FD5F14-72DF-4AE7-9976-A0D074484DB9}"/>
                </a:ext>
              </a:extLst>
            </p:cNvPr>
            <p:cNvSpPr>
              <a:spLocks noChangeArrowheads="1"/>
            </p:cNvSpPr>
            <p:nvPr/>
          </p:nvSpPr>
          <p:spPr bwMode="auto">
            <a:xfrm>
              <a:off x="7396163"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72">
              <a:extLst>
                <a:ext uri="{FF2B5EF4-FFF2-40B4-BE49-F238E27FC236}">
                  <a16:creationId xmlns="" xmlns:a16="http://schemas.microsoft.com/office/drawing/2014/main" id="{15FA9E1C-E434-4442-B28E-5FAC6F1894D4}"/>
                </a:ext>
              </a:extLst>
            </p:cNvPr>
            <p:cNvSpPr>
              <a:spLocks/>
            </p:cNvSpPr>
            <p:nvPr/>
          </p:nvSpPr>
          <p:spPr bwMode="auto">
            <a:xfrm>
              <a:off x="7735888" y="2419350"/>
              <a:ext cx="19050" cy="19050"/>
            </a:xfrm>
            <a:custGeom>
              <a:avLst/>
              <a:gdLst>
                <a:gd name="T0" fmla="*/ 3 w 6"/>
                <a:gd name="T1" fmla="*/ 0 h 6"/>
                <a:gd name="T2" fmla="*/ 6 w 6"/>
                <a:gd name="T3" fmla="*/ 3 h 6"/>
                <a:gd name="T4" fmla="*/ 4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4"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73">
              <a:extLst>
                <a:ext uri="{FF2B5EF4-FFF2-40B4-BE49-F238E27FC236}">
                  <a16:creationId xmlns="" xmlns:a16="http://schemas.microsoft.com/office/drawing/2014/main" id="{B9BB0AAC-32B5-46EE-AFF6-2B56C78657E4}"/>
                </a:ext>
              </a:extLst>
            </p:cNvPr>
            <p:cNvSpPr>
              <a:spLocks noChangeArrowheads="1"/>
            </p:cNvSpPr>
            <p:nvPr/>
          </p:nvSpPr>
          <p:spPr bwMode="auto">
            <a:xfrm>
              <a:off x="7786688"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74">
              <a:extLst>
                <a:ext uri="{FF2B5EF4-FFF2-40B4-BE49-F238E27FC236}">
                  <a16:creationId xmlns="" xmlns:a16="http://schemas.microsoft.com/office/drawing/2014/main" id="{02041695-7148-4183-8CF0-6CBE1CE29B59}"/>
                </a:ext>
              </a:extLst>
            </p:cNvPr>
            <p:cNvSpPr>
              <a:spLocks noChangeArrowheads="1"/>
            </p:cNvSpPr>
            <p:nvPr/>
          </p:nvSpPr>
          <p:spPr bwMode="auto">
            <a:xfrm>
              <a:off x="7834313"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5">
              <a:extLst>
                <a:ext uri="{FF2B5EF4-FFF2-40B4-BE49-F238E27FC236}">
                  <a16:creationId xmlns="" xmlns:a16="http://schemas.microsoft.com/office/drawing/2014/main" id="{769EA25D-6CE2-4C55-8E84-B2EEE8F522D8}"/>
                </a:ext>
              </a:extLst>
            </p:cNvPr>
            <p:cNvSpPr>
              <a:spLocks/>
            </p:cNvSpPr>
            <p:nvPr/>
          </p:nvSpPr>
          <p:spPr bwMode="auto">
            <a:xfrm>
              <a:off x="7881938" y="2419350"/>
              <a:ext cx="22225" cy="19050"/>
            </a:xfrm>
            <a:custGeom>
              <a:avLst/>
              <a:gdLst>
                <a:gd name="T0" fmla="*/ 4 w 7"/>
                <a:gd name="T1" fmla="*/ 0 h 6"/>
                <a:gd name="T2" fmla="*/ 7 w 7"/>
                <a:gd name="T3" fmla="*/ 3 h 6"/>
                <a:gd name="T4" fmla="*/ 3 w 7"/>
                <a:gd name="T5" fmla="*/ 6 h 6"/>
                <a:gd name="T6" fmla="*/ 0 w 7"/>
                <a:gd name="T7" fmla="*/ 3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5" y="6"/>
                    <a:pt x="3" y="6"/>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76">
              <a:extLst>
                <a:ext uri="{FF2B5EF4-FFF2-40B4-BE49-F238E27FC236}">
                  <a16:creationId xmlns="" xmlns:a16="http://schemas.microsoft.com/office/drawing/2014/main" id="{200AD0E4-21A6-4B45-B3D5-55A5E0C289B2}"/>
                </a:ext>
              </a:extLst>
            </p:cNvPr>
            <p:cNvSpPr>
              <a:spLocks/>
            </p:cNvSpPr>
            <p:nvPr/>
          </p:nvSpPr>
          <p:spPr bwMode="auto">
            <a:xfrm>
              <a:off x="7421563" y="2540000"/>
              <a:ext cx="15875" cy="19050"/>
            </a:xfrm>
            <a:custGeom>
              <a:avLst/>
              <a:gdLst>
                <a:gd name="T0" fmla="*/ 5 w 5"/>
                <a:gd name="T1" fmla="*/ 3 h 6"/>
                <a:gd name="T2" fmla="*/ 2 w 5"/>
                <a:gd name="T3" fmla="*/ 6 h 6"/>
                <a:gd name="T4" fmla="*/ 0 w 5"/>
                <a:gd name="T5" fmla="*/ 4 h 6"/>
                <a:gd name="T6" fmla="*/ 2 w 5"/>
                <a:gd name="T7" fmla="*/ 1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4"/>
                  </a:cubicBezTo>
                  <a:cubicBezTo>
                    <a:pt x="0" y="2"/>
                    <a:pt x="1" y="1"/>
                    <a:pt x="2" y="1"/>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7">
              <a:extLst>
                <a:ext uri="{FF2B5EF4-FFF2-40B4-BE49-F238E27FC236}">
                  <a16:creationId xmlns="" xmlns:a16="http://schemas.microsoft.com/office/drawing/2014/main" id="{6DC588D1-BD67-4DED-BDA9-2D15CC04A4AE}"/>
                </a:ext>
              </a:extLst>
            </p:cNvPr>
            <p:cNvSpPr>
              <a:spLocks/>
            </p:cNvSpPr>
            <p:nvPr/>
          </p:nvSpPr>
          <p:spPr bwMode="auto">
            <a:xfrm>
              <a:off x="7469188" y="2540000"/>
              <a:ext cx="19050" cy="22225"/>
            </a:xfrm>
            <a:custGeom>
              <a:avLst/>
              <a:gdLst>
                <a:gd name="T0" fmla="*/ 3 w 6"/>
                <a:gd name="T1" fmla="*/ 7 h 7"/>
                <a:gd name="T2" fmla="*/ 0 w 6"/>
                <a:gd name="T3" fmla="*/ 3 h 7"/>
                <a:gd name="T4" fmla="*/ 3 w 6"/>
                <a:gd name="T5" fmla="*/ 0 h 7"/>
                <a:gd name="T6" fmla="*/ 6 w 6"/>
                <a:gd name="T7" fmla="*/ 4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1" y="6"/>
                    <a:pt x="0" y="5"/>
                    <a:pt x="0" y="3"/>
                  </a:cubicBezTo>
                  <a:cubicBezTo>
                    <a:pt x="0" y="1"/>
                    <a:pt x="1" y="0"/>
                    <a:pt x="3" y="0"/>
                  </a:cubicBezTo>
                  <a:cubicBezTo>
                    <a:pt x="5" y="0"/>
                    <a:pt x="6"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78">
              <a:extLst>
                <a:ext uri="{FF2B5EF4-FFF2-40B4-BE49-F238E27FC236}">
                  <a16:creationId xmlns="" xmlns:a16="http://schemas.microsoft.com/office/drawing/2014/main" id="{B97B995D-B91F-4E14-8096-1DFF24AA87A3}"/>
                </a:ext>
              </a:extLst>
            </p:cNvPr>
            <p:cNvSpPr>
              <a:spLocks/>
            </p:cNvSpPr>
            <p:nvPr/>
          </p:nvSpPr>
          <p:spPr bwMode="auto">
            <a:xfrm>
              <a:off x="7564438" y="2540000"/>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3"/>
                  </a:cubicBezTo>
                  <a:cubicBezTo>
                    <a:pt x="1" y="1"/>
                    <a:pt x="2" y="0"/>
                    <a:pt x="4" y="0"/>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9">
              <a:extLst>
                <a:ext uri="{FF2B5EF4-FFF2-40B4-BE49-F238E27FC236}">
                  <a16:creationId xmlns="" xmlns:a16="http://schemas.microsoft.com/office/drawing/2014/main" id="{DC2E9671-1686-416E-BAA6-E6CD39DB069F}"/>
                </a:ext>
              </a:extLst>
            </p:cNvPr>
            <p:cNvSpPr>
              <a:spLocks/>
            </p:cNvSpPr>
            <p:nvPr/>
          </p:nvSpPr>
          <p:spPr bwMode="auto">
            <a:xfrm>
              <a:off x="7662863" y="2540000"/>
              <a:ext cx="19050" cy="22225"/>
            </a:xfrm>
            <a:custGeom>
              <a:avLst/>
              <a:gdLst>
                <a:gd name="T0" fmla="*/ 4 w 6"/>
                <a:gd name="T1" fmla="*/ 7 h 7"/>
                <a:gd name="T2" fmla="*/ 0 w 6"/>
                <a:gd name="T3" fmla="*/ 3 h 7"/>
                <a:gd name="T4" fmla="*/ 3 w 6"/>
                <a:gd name="T5" fmla="*/ 0 h 7"/>
                <a:gd name="T6" fmla="*/ 6 w 6"/>
                <a:gd name="T7" fmla="*/ 3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1" y="6"/>
                    <a:pt x="0" y="5"/>
                    <a:pt x="0" y="3"/>
                  </a:cubicBezTo>
                  <a:cubicBezTo>
                    <a:pt x="0" y="1"/>
                    <a:pt x="1" y="0"/>
                    <a:pt x="3" y="0"/>
                  </a:cubicBezTo>
                  <a:cubicBezTo>
                    <a:pt x="5" y="0"/>
                    <a:pt x="6" y="1"/>
                    <a:pt x="6" y="3"/>
                  </a:cubicBezTo>
                  <a:cubicBezTo>
                    <a:pt x="6" y="5"/>
                    <a:pt x="5" y="6"/>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0">
              <a:extLst>
                <a:ext uri="{FF2B5EF4-FFF2-40B4-BE49-F238E27FC236}">
                  <a16:creationId xmlns="" xmlns:a16="http://schemas.microsoft.com/office/drawing/2014/main" id="{9E30AF5D-5E2F-4AA9-AA43-6436C759EE51}"/>
                </a:ext>
              </a:extLst>
            </p:cNvPr>
            <p:cNvSpPr>
              <a:spLocks/>
            </p:cNvSpPr>
            <p:nvPr/>
          </p:nvSpPr>
          <p:spPr bwMode="auto">
            <a:xfrm>
              <a:off x="7713663" y="2540000"/>
              <a:ext cx="19050" cy="19050"/>
            </a:xfrm>
            <a:custGeom>
              <a:avLst/>
              <a:gdLst>
                <a:gd name="T0" fmla="*/ 3 w 6"/>
                <a:gd name="T1" fmla="*/ 0 h 6"/>
                <a:gd name="T2" fmla="*/ 6 w 6"/>
                <a:gd name="T3" fmla="*/ 3 h 6"/>
                <a:gd name="T4" fmla="*/ 3 w 6"/>
                <a:gd name="T5" fmla="*/ 6 h 6"/>
                <a:gd name="T6" fmla="*/ 0 w 6"/>
                <a:gd name="T7" fmla="*/ 4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1"/>
                    <a:pt x="6" y="2"/>
                    <a:pt x="6" y="3"/>
                  </a:cubicBezTo>
                  <a:cubicBezTo>
                    <a:pt x="6" y="5"/>
                    <a:pt x="4" y="6"/>
                    <a:pt x="3" y="6"/>
                  </a:cubicBezTo>
                  <a:cubicBezTo>
                    <a:pt x="1" y="6"/>
                    <a:pt x="0" y="5"/>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1">
              <a:extLst>
                <a:ext uri="{FF2B5EF4-FFF2-40B4-BE49-F238E27FC236}">
                  <a16:creationId xmlns="" xmlns:a16="http://schemas.microsoft.com/office/drawing/2014/main" id="{D7CF7F67-FFCF-4991-B41E-DDA76E40D2BF}"/>
                </a:ext>
              </a:extLst>
            </p:cNvPr>
            <p:cNvSpPr>
              <a:spLocks/>
            </p:cNvSpPr>
            <p:nvPr/>
          </p:nvSpPr>
          <p:spPr bwMode="auto">
            <a:xfrm>
              <a:off x="7761288" y="2540000"/>
              <a:ext cx="19050" cy="19050"/>
            </a:xfrm>
            <a:custGeom>
              <a:avLst/>
              <a:gdLst>
                <a:gd name="T0" fmla="*/ 6 w 6"/>
                <a:gd name="T1" fmla="*/ 3 h 6"/>
                <a:gd name="T2" fmla="*/ 3 w 6"/>
                <a:gd name="T3" fmla="*/ 6 h 6"/>
                <a:gd name="T4" fmla="*/ 0 w 6"/>
                <a:gd name="T5" fmla="*/ 4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4"/>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82">
              <a:extLst>
                <a:ext uri="{FF2B5EF4-FFF2-40B4-BE49-F238E27FC236}">
                  <a16:creationId xmlns="" xmlns:a16="http://schemas.microsoft.com/office/drawing/2014/main" id="{B3C85697-B93A-4496-A1F6-BD33CFBE639C}"/>
                </a:ext>
              </a:extLst>
            </p:cNvPr>
            <p:cNvSpPr>
              <a:spLocks noChangeArrowheads="1"/>
            </p:cNvSpPr>
            <p:nvPr/>
          </p:nvSpPr>
          <p:spPr bwMode="auto">
            <a:xfrm>
              <a:off x="739616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83">
              <a:extLst>
                <a:ext uri="{FF2B5EF4-FFF2-40B4-BE49-F238E27FC236}">
                  <a16:creationId xmlns="" xmlns:a16="http://schemas.microsoft.com/office/drawing/2014/main" id="{3BB9C9DD-6E16-4E1B-9960-A65B8EF506B3}"/>
                </a:ext>
              </a:extLst>
            </p:cNvPr>
            <p:cNvSpPr>
              <a:spLocks noChangeArrowheads="1"/>
            </p:cNvSpPr>
            <p:nvPr/>
          </p:nvSpPr>
          <p:spPr bwMode="auto">
            <a:xfrm>
              <a:off x="7443788"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84">
              <a:extLst>
                <a:ext uri="{FF2B5EF4-FFF2-40B4-BE49-F238E27FC236}">
                  <a16:creationId xmlns="" xmlns:a16="http://schemas.microsoft.com/office/drawing/2014/main" id="{C2CE4A7D-017A-427A-9F84-CA326C3DD1F6}"/>
                </a:ext>
              </a:extLst>
            </p:cNvPr>
            <p:cNvSpPr>
              <a:spLocks/>
            </p:cNvSpPr>
            <p:nvPr/>
          </p:nvSpPr>
          <p:spPr bwMode="auto">
            <a:xfrm>
              <a:off x="7494588" y="2565400"/>
              <a:ext cx="19050" cy="19050"/>
            </a:xfrm>
            <a:custGeom>
              <a:avLst/>
              <a:gdLst>
                <a:gd name="T0" fmla="*/ 6 w 6"/>
                <a:gd name="T1" fmla="*/ 3 h 6"/>
                <a:gd name="T2" fmla="*/ 2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2" y="6"/>
                  </a:cubicBezTo>
                  <a:cubicBezTo>
                    <a:pt x="1" y="6"/>
                    <a:pt x="0" y="5"/>
                    <a:pt x="0" y="3"/>
                  </a:cubicBezTo>
                  <a:cubicBezTo>
                    <a:pt x="0" y="1"/>
                    <a:pt x="1" y="0"/>
                    <a:pt x="3" y="0"/>
                  </a:cubicBezTo>
                  <a:cubicBezTo>
                    <a:pt x="4"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85">
              <a:extLst>
                <a:ext uri="{FF2B5EF4-FFF2-40B4-BE49-F238E27FC236}">
                  <a16:creationId xmlns="" xmlns:a16="http://schemas.microsoft.com/office/drawing/2014/main" id="{802C0585-FF9E-47C5-A0B4-5E908CABB08A}"/>
                </a:ext>
              </a:extLst>
            </p:cNvPr>
            <p:cNvSpPr>
              <a:spLocks noChangeArrowheads="1"/>
            </p:cNvSpPr>
            <p:nvPr/>
          </p:nvSpPr>
          <p:spPr bwMode="auto">
            <a:xfrm>
              <a:off x="754221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86">
              <a:extLst>
                <a:ext uri="{FF2B5EF4-FFF2-40B4-BE49-F238E27FC236}">
                  <a16:creationId xmlns="" xmlns:a16="http://schemas.microsoft.com/office/drawing/2014/main" id="{1F7D903D-2AC1-426D-811B-A927D5F3F559}"/>
                </a:ext>
              </a:extLst>
            </p:cNvPr>
            <p:cNvSpPr>
              <a:spLocks noChangeArrowheads="1"/>
            </p:cNvSpPr>
            <p:nvPr/>
          </p:nvSpPr>
          <p:spPr bwMode="auto">
            <a:xfrm>
              <a:off x="7589838"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87">
              <a:extLst>
                <a:ext uri="{FF2B5EF4-FFF2-40B4-BE49-F238E27FC236}">
                  <a16:creationId xmlns="" xmlns:a16="http://schemas.microsoft.com/office/drawing/2014/main" id="{7D939893-C5B2-4CF3-A268-F77A9173B6ED}"/>
                </a:ext>
              </a:extLst>
            </p:cNvPr>
            <p:cNvSpPr>
              <a:spLocks/>
            </p:cNvSpPr>
            <p:nvPr/>
          </p:nvSpPr>
          <p:spPr bwMode="auto">
            <a:xfrm>
              <a:off x="7640638" y="256540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6"/>
                    <a:pt x="0" y="5"/>
                    <a:pt x="0" y="3"/>
                  </a:cubicBezTo>
                  <a:cubicBezTo>
                    <a:pt x="0" y="1"/>
                    <a:pt x="1" y="0"/>
                    <a:pt x="3" y="0"/>
                  </a:cubicBezTo>
                  <a:cubicBezTo>
                    <a:pt x="5"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88">
              <a:extLst>
                <a:ext uri="{FF2B5EF4-FFF2-40B4-BE49-F238E27FC236}">
                  <a16:creationId xmlns="" xmlns:a16="http://schemas.microsoft.com/office/drawing/2014/main" id="{990D2180-23FF-4BD5-A91A-B99C52419100}"/>
                </a:ext>
              </a:extLst>
            </p:cNvPr>
            <p:cNvSpPr>
              <a:spLocks noChangeArrowheads="1"/>
            </p:cNvSpPr>
            <p:nvPr/>
          </p:nvSpPr>
          <p:spPr bwMode="auto">
            <a:xfrm>
              <a:off x="768826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9">
              <a:extLst>
                <a:ext uri="{FF2B5EF4-FFF2-40B4-BE49-F238E27FC236}">
                  <a16:creationId xmlns="" xmlns:a16="http://schemas.microsoft.com/office/drawing/2014/main" id="{98AED1DB-4407-4E95-A67D-56B057B96A94}"/>
                </a:ext>
              </a:extLst>
            </p:cNvPr>
            <p:cNvSpPr>
              <a:spLocks/>
            </p:cNvSpPr>
            <p:nvPr/>
          </p:nvSpPr>
          <p:spPr bwMode="auto">
            <a:xfrm>
              <a:off x="7735888" y="2565400"/>
              <a:ext cx="22225" cy="19050"/>
            </a:xfrm>
            <a:custGeom>
              <a:avLst/>
              <a:gdLst>
                <a:gd name="T0" fmla="*/ 3 w 7"/>
                <a:gd name="T1" fmla="*/ 6 h 6"/>
                <a:gd name="T2" fmla="*/ 0 w 7"/>
                <a:gd name="T3" fmla="*/ 3 h 6"/>
                <a:gd name="T4" fmla="*/ 3 w 7"/>
                <a:gd name="T5" fmla="*/ 0 h 6"/>
                <a:gd name="T6" fmla="*/ 6 w 7"/>
                <a:gd name="T7" fmla="*/ 3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1" y="6"/>
                    <a:pt x="0" y="5"/>
                    <a:pt x="0" y="3"/>
                  </a:cubicBezTo>
                  <a:cubicBezTo>
                    <a:pt x="0" y="1"/>
                    <a:pt x="1" y="0"/>
                    <a:pt x="3" y="0"/>
                  </a:cubicBezTo>
                  <a:cubicBezTo>
                    <a:pt x="5" y="0"/>
                    <a:pt x="7"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0">
              <a:extLst>
                <a:ext uri="{FF2B5EF4-FFF2-40B4-BE49-F238E27FC236}">
                  <a16:creationId xmlns="" xmlns:a16="http://schemas.microsoft.com/office/drawing/2014/main" id="{C0B8FDB7-C719-4B65-941F-C24D02FD3A44}"/>
                </a:ext>
              </a:extLst>
            </p:cNvPr>
            <p:cNvSpPr>
              <a:spLocks/>
            </p:cNvSpPr>
            <p:nvPr/>
          </p:nvSpPr>
          <p:spPr bwMode="auto">
            <a:xfrm>
              <a:off x="7418388" y="2587625"/>
              <a:ext cx="22225" cy="22225"/>
            </a:xfrm>
            <a:custGeom>
              <a:avLst/>
              <a:gdLst>
                <a:gd name="T0" fmla="*/ 4 w 7"/>
                <a:gd name="T1" fmla="*/ 7 h 7"/>
                <a:gd name="T2" fmla="*/ 0 w 7"/>
                <a:gd name="T3" fmla="*/ 4 h 7"/>
                <a:gd name="T4" fmla="*/ 4 w 7"/>
                <a:gd name="T5" fmla="*/ 1 h 7"/>
                <a:gd name="T6" fmla="*/ 7 w 7"/>
                <a:gd name="T7" fmla="*/ 4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1" y="7"/>
                    <a:pt x="0" y="6"/>
                    <a:pt x="0" y="4"/>
                  </a:cubicBezTo>
                  <a:cubicBezTo>
                    <a:pt x="0" y="1"/>
                    <a:pt x="2" y="0"/>
                    <a:pt x="4" y="1"/>
                  </a:cubicBezTo>
                  <a:cubicBezTo>
                    <a:pt x="6" y="1"/>
                    <a:pt x="7" y="2"/>
                    <a:pt x="7" y="4"/>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91">
              <a:extLst>
                <a:ext uri="{FF2B5EF4-FFF2-40B4-BE49-F238E27FC236}">
                  <a16:creationId xmlns="" xmlns:a16="http://schemas.microsoft.com/office/drawing/2014/main" id="{288E8298-4C70-4482-B18D-068C62CD6A31}"/>
                </a:ext>
              </a:extLst>
            </p:cNvPr>
            <p:cNvSpPr>
              <a:spLocks noChangeArrowheads="1"/>
            </p:cNvSpPr>
            <p:nvPr/>
          </p:nvSpPr>
          <p:spPr bwMode="auto">
            <a:xfrm>
              <a:off x="7469188" y="25908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92">
              <a:extLst>
                <a:ext uri="{FF2B5EF4-FFF2-40B4-BE49-F238E27FC236}">
                  <a16:creationId xmlns="" xmlns:a16="http://schemas.microsoft.com/office/drawing/2014/main" id="{1FE869C4-42E4-4933-A693-6A4C700A1D49}"/>
                </a:ext>
              </a:extLst>
            </p:cNvPr>
            <p:cNvSpPr>
              <a:spLocks/>
            </p:cNvSpPr>
            <p:nvPr/>
          </p:nvSpPr>
          <p:spPr bwMode="auto">
            <a:xfrm>
              <a:off x="7516813" y="2587625"/>
              <a:ext cx="22225" cy="22225"/>
            </a:xfrm>
            <a:custGeom>
              <a:avLst/>
              <a:gdLst>
                <a:gd name="T0" fmla="*/ 3 w 7"/>
                <a:gd name="T1" fmla="*/ 0 h 7"/>
                <a:gd name="T2" fmla="*/ 7 w 7"/>
                <a:gd name="T3" fmla="*/ 4 h 7"/>
                <a:gd name="T4" fmla="*/ 3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1"/>
                    <a:pt x="6" y="2"/>
                    <a:pt x="7" y="4"/>
                  </a:cubicBezTo>
                  <a:cubicBezTo>
                    <a:pt x="7" y="6"/>
                    <a:pt x="5" y="7"/>
                    <a:pt x="3" y="7"/>
                  </a:cubicBezTo>
                  <a:cubicBezTo>
                    <a:pt x="1"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93">
              <a:extLst>
                <a:ext uri="{FF2B5EF4-FFF2-40B4-BE49-F238E27FC236}">
                  <a16:creationId xmlns="" xmlns:a16="http://schemas.microsoft.com/office/drawing/2014/main" id="{EF4BDB5C-031A-4C03-B2F0-8779FFE13DE7}"/>
                </a:ext>
              </a:extLst>
            </p:cNvPr>
            <p:cNvSpPr>
              <a:spLocks noChangeArrowheads="1"/>
            </p:cNvSpPr>
            <p:nvPr/>
          </p:nvSpPr>
          <p:spPr bwMode="auto">
            <a:xfrm>
              <a:off x="7567613" y="25908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4">
              <a:extLst>
                <a:ext uri="{FF2B5EF4-FFF2-40B4-BE49-F238E27FC236}">
                  <a16:creationId xmlns="" xmlns:a16="http://schemas.microsoft.com/office/drawing/2014/main" id="{E1E2071D-58C1-4172-B25C-C0D3643093D2}"/>
                </a:ext>
              </a:extLst>
            </p:cNvPr>
            <p:cNvSpPr>
              <a:spLocks/>
            </p:cNvSpPr>
            <p:nvPr/>
          </p:nvSpPr>
          <p:spPr bwMode="auto">
            <a:xfrm>
              <a:off x="7615238" y="2587625"/>
              <a:ext cx="19050" cy="22225"/>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1"/>
                    <a:pt x="3" y="1"/>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5">
              <a:extLst>
                <a:ext uri="{FF2B5EF4-FFF2-40B4-BE49-F238E27FC236}">
                  <a16:creationId xmlns="" xmlns:a16="http://schemas.microsoft.com/office/drawing/2014/main" id="{3435E0ED-B325-42DA-9B42-888857BB8EB4}"/>
                </a:ext>
              </a:extLst>
            </p:cNvPr>
            <p:cNvSpPr>
              <a:spLocks/>
            </p:cNvSpPr>
            <p:nvPr/>
          </p:nvSpPr>
          <p:spPr bwMode="auto">
            <a:xfrm>
              <a:off x="7662863" y="259080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5"/>
                    <a:pt x="0" y="3"/>
                  </a:cubicBezTo>
                  <a:cubicBezTo>
                    <a:pt x="1" y="1"/>
                    <a:pt x="2"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96">
              <a:extLst>
                <a:ext uri="{FF2B5EF4-FFF2-40B4-BE49-F238E27FC236}">
                  <a16:creationId xmlns="" xmlns:a16="http://schemas.microsoft.com/office/drawing/2014/main" id="{D6AF2463-1534-42AF-B339-FDCB2010FE28}"/>
                </a:ext>
              </a:extLst>
            </p:cNvPr>
            <p:cNvSpPr>
              <a:spLocks/>
            </p:cNvSpPr>
            <p:nvPr/>
          </p:nvSpPr>
          <p:spPr bwMode="auto">
            <a:xfrm>
              <a:off x="7710488" y="2590800"/>
              <a:ext cx="22225" cy="19050"/>
            </a:xfrm>
            <a:custGeom>
              <a:avLst/>
              <a:gdLst>
                <a:gd name="T0" fmla="*/ 4 w 7"/>
                <a:gd name="T1" fmla="*/ 0 h 6"/>
                <a:gd name="T2" fmla="*/ 7 w 7"/>
                <a:gd name="T3" fmla="*/ 3 h 6"/>
                <a:gd name="T4" fmla="*/ 3 w 7"/>
                <a:gd name="T5" fmla="*/ 6 h 6"/>
                <a:gd name="T6" fmla="*/ 1 w 7"/>
                <a:gd name="T7" fmla="*/ 3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5" y="6"/>
                    <a:pt x="3" y="6"/>
                  </a:cubicBezTo>
                  <a:cubicBezTo>
                    <a:pt x="1" y="6"/>
                    <a:pt x="0" y="5"/>
                    <a:pt x="1" y="3"/>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97">
              <a:extLst>
                <a:ext uri="{FF2B5EF4-FFF2-40B4-BE49-F238E27FC236}">
                  <a16:creationId xmlns="" xmlns:a16="http://schemas.microsoft.com/office/drawing/2014/main" id="{1A554EB5-3E52-4227-B691-8AF53D55D280}"/>
                </a:ext>
              </a:extLst>
            </p:cNvPr>
            <p:cNvSpPr>
              <a:spLocks/>
            </p:cNvSpPr>
            <p:nvPr/>
          </p:nvSpPr>
          <p:spPr bwMode="auto">
            <a:xfrm>
              <a:off x="7494588" y="2616200"/>
              <a:ext cx="19050" cy="15875"/>
            </a:xfrm>
            <a:custGeom>
              <a:avLst/>
              <a:gdLst>
                <a:gd name="T0" fmla="*/ 6 w 6"/>
                <a:gd name="T1" fmla="*/ 2 h 5"/>
                <a:gd name="T2" fmla="*/ 3 w 6"/>
                <a:gd name="T3" fmla="*/ 5 h 5"/>
                <a:gd name="T4" fmla="*/ 0 w 6"/>
                <a:gd name="T5" fmla="*/ 2 h 5"/>
                <a:gd name="T6" fmla="*/ 2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4"/>
                    <a:pt x="4" y="5"/>
                    <a:pt x="3" y="5"/>
                  </a:cubicBezTo>
                  <a:cubicBezTo>
                    <a:pt x="1" y="5"/>
                    <a:pt x="0" y="4"/>
                    <a:pt x="0" y="2"/>
                  </a:cubicBezTo>
                  <a:cubicBezTo>
                    <a:pt x="0" y="1"/>
                    <a:pt x="1" y="0"/>
                    <a:pt x="2"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98">
              <a:extLst>
                <a:ext uri="{FF2B5EF4-FFF2-40B4-BE49-F238E27FC236}">
                  <a16:creationId xmlns="" xmlns:a16="http://schemas.microsoft.com/office/drawing/2014/main" id="{93556EFB-8FE2-4BEF-8131-1166DA3AA627}"/>
                </a:ext>
              </a:extLst>
            </p:cNvPr>
            <p:cNvSpPr>
              <a:spLocks/>
            </p:cNvSpPr>
            <p:nvPr/>
          </p:nvSpPr>
          <p:spPr bwMode="auto">
            <a:xfrm>
              <a:off x="7542213" y="2613025"/>
              <a:ext cx="19050" cy="22225"/>
            </a:xfrm>
            <a:custGeom>
              <a:avLst/>
              <a:gdLst>
                <a:gd name="T0" fmla="*/ 6 w 6"/>
                <a:gd name="T1" fmla="*/ 3 h 7"/>
                <a:gd name="T2" fmla="*/ 3 w 6"/>
                <a:gd name="T3" fmla="*/ 7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7"/>
                  </a:cubicBezTo>
                  <a:cubicBezTo>
                    <a:pt x="1" y="6"/>
                    <a:pt x="0" y="5"/>
                    <a:pt x="0" y="3"/>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99">
              <a:extLst>
                <a:ext uri="{FF2B5EF4-FFF2-40B4-BE49-F238E27FC236}">
                  <a16:creationId xmlns="" xmlns:a16="http://schemas.microsoft.com/office/drawing/2014/main" id="{332CA987-1262-4836-A600-D7F554D7F506}"/>
                </a:ext>
              </a:extLst>
            </p:cNvPr>
            <p:cNvSpPr>
              <a:spLocks/>
            </p:cNvSpPr>
            <p:nvPr/>
          </p:nvSpPr>
          <p:spPr bwMode="auto">
            <a:xfrm>
              <a:off x="7589838" y="2613025"/>
              <a:ext cx="22225" cy="22225"/>
            </a:xfrm>
            <a:custGeom>
              <a:avLst/>
              <a:gdLst>
                <a:gd name="T0" fmla="*/ 3 w 7"/>
                <a:gd name="T1" fmla="*/ 0 h 7"/>
                <a:gd name="T2" fmla="*/ 6 w 7"/>
                <a:gd name="T3" fmla="*/ 3 h 7"/>
                <a:gd name="T4" fmla="*/ 3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6" y="1"/>
                    <a:pt x="6" y="3"/>
                  </a:cubicBezTo>
                  <a:cubicBezTo>
                    <a:pt x="7" y="5"/>
                    <a:pt x="5" y="7"/>
                    <a:pt x="3" y="7"/>
                  </a:cubicBezTo>
                  <a:cubicBezTo>
                    <a:pt x="1"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0">
              <a:extLst>
                <a:ext uri="{FF2B5EF4-FFF2-40B4-BE49-F238E27FC236}">
                  <a16:creationId xmlns="" xmlns:a16="http://schemas.microsoft.com/office/drawing/2014/main" id="{0FC92C0A-6517-4774-BB26-CB34FD415CA2}"/>
                </a:ext>
              </a:extLst>
            </p:cNvPr>
            <p:cNvSpPr>
              <a:spLocks/>
            </p:cNvSpPr>
            <p:nvPr/>
          </p:nvSpPr>
          <p:spPr bwMode="auto">
            <a:xfrm>
              <a:off x="7640638" y="2613025"/>
              <a:ext cx="19050" cy="19050"/>
            </a:xfrm>
            <a:custGeom>
              <a:avLst/>
              <a:gdLst>
                <a:gd name="T0" fmla="*/ 6 w 6"/>
                <a:gd name="T1" fmla="*/ 3 h 6"/>
                <a:gd name="T2" fmla="*/ 3 w 6"/>
                <a:gd name="T3" fmla="*/ 6 h 6"/>
                <a:gd name="T4" fmla="*/ 0 w 6"/>
                <a:gd name="T5" fmla="*/ 3 h 6"/>
                <a:gd name="T6" fmla="*/ 2 w 6"/>
                <a:gd name="T7" fmla="*/ 1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1"/>
                    <a:pt x="2" y="1"/>
                  </a:cubicBezTo>
                  <a:cubicBezTo>
                    <a:pt x="4"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1">
              <a:extLst>
                <a:ext uri="{FF2B5EF4-FFF2-40B4-BE49-F238E27FC236}">
                  <a16:creationId xmlns="" xmlns:a16="http://schemas.microsoft.com/office/drawing/2014/main" id="{B6E66646-BA6A-4449-BAB7-953C151D1F51}"/>
                </a:ext>
              </a:extLst>
            </p:cNvPr>
            <p:cNvSpPr>
              <a:spLocks/>
            </p:cNvSpPr>
            <p:nvPr/>
          </p:nvSpPr>
          <p:spPr bwMode="auto">
            <a:xfrm>
              <a:off x="7443788" y="2466975"/>
              <a:ext cx="19050" cy="22225"/>
            </a:xfrm>
            <a:custGeom>
              <a:avLst/>
              <a:gdLst>
                <a:gd name="T0" fmla="*/ 6 w 6"/>
                <a:gd name="T1" fmla="*/ 3 h 7"/>
                <a:gd name="T2" fmla="*/ 3 w 6"/>
                <a:gd name="T3" fmla="*/ 6 h 7"/>
                <a:gd name="T4" fmla="*/ 0 w 6"/>
                <a:gd name="T5" fmla="*/ 3 h 7"/>
                <a:gd name="T6" fmla="*/ 4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6"/>
                  </a:cubicBezTo>
                  <a:cubicBezTo>
                    <a:pt x="1" y="6"/>
                    <a:pt x="0" y="5"/>
                    <a:pt x="0" y="3"/>
                  </a:cubicBezTo>
                  <a:cubicBezTo>
                    <a:pt x="0" y="1"/>
                    <a:pt x="1" y="0"/>
                    <a:pt x="4"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2">
              <a:extLst>
                <a:ext uri="{FF2B5EF4-FFF2-40B4-BE49-F238E27FC236}">
                  <a16:creationId xmlns="" xmlns:a16="http://schemas.microsoft.com/office/drawing/2014/main" id="{5AC1AF23-9319-4401-AAE8-61D05537F48C}"/>
                </a:ext>
              </a:extLst>
            </p:cNvPr>
            <p:cNvSpPr>
              <a:spLocks/>
            </p:cNvSpPr>
            <p:nvPr/>
          </p:nvSpPr>
          <p:spPr bwMode="auto">
            <a:xfrm>
              <a:off x="7491413" y="2466975"/>
              <a:ext cx="22225" cy="22225"/>
            </a:xfrm>
            <a:custGeom>
              <a:avLst/>
              <a:gdLst>
                <a:gd name="T0" fmla="*/ 7 w 7"/>
                <a:gd name="T1" fmla="*/ 3 h 7"/>
                <a:gd name="T2" fmla="*/ 3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5" y="7"/>
                    <a:pt x="3" y="7"/>
                  </a:cubicBezTo>
                  <a:cubicBezTo>
                    <a:pt x="1"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3">
              <a:extLst>
                <a:ext uri="{FF2B5EF4-FFF2-40B4-BE49-F238E27FC236}">
                  <a16:creationId xmlns="" xmlns:a16="http://schemas.microsoft.com/office/drawing/2014/main" id="{13F09581-9C87-411E-9F65-9A20E1B68EFC}"/>
                </a:ext>
              </a:extLst>
            </p:cNvPr>
            <p:cNvSpPr>
              <a:spLocks/>
            </p:cNvSpPr>
            <p:nvPr/>
          </p:nvSpPr>
          <p:spPr bwMode="auto">
            <a:xfrm>
              <a:off x="7640638" y="2466975"/>
              <a:ext cx="19050" cy="22225"/>
            </a:xfrm>
            <a:custGeom>
              <a:avLst/>
              <a:gdLst>
                <a:gd name="T0" fmla="*/ 3 w 6"/>
                <a:gd name="T1" fmla="*/ 0 h 7"/>
                <a:gd name="T2" fmla="*/ 6 w 6"/>
                <a:gd name="T3" fmla="*/ 3 h 7"/>
                <a:gd name="T4" fmla="*/ 3 w 6"/>
                <a:gd name="T5" fmla="*/ 6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0"/>
                    <a:pt x="6" y="1"/>
                    <a:pt x="6" y="3"/>
                  </a:cubicBezTo>
                  <a:cubicBezTo>
                    <a:pt x="6" y="5"/>
                    <a:pt x="5" y="6"/>
                    <a:pt x="3" y="6"/>
                  </a:cubicBezTo>
                  <a:cubicBezTo>
                    <a:pt x="1" y="7"/>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04">
              <a:extLst>
                <a:ext uri="{FF2B5EF4-FFF2-40B4-BE49-F238E27FC236}">
                  <a16:creationId xmlns="" xmlns:a16="http://schemas.microsoft.com/office/drawing/2014/main" id="{91E04966-C0E8-42D2-9A6F-E1F59B946437}"/>
                </a:ext>
              </a:extLst>
            </p:cNvPr>
            <p:cNvSpPr>
              <a:spLocks/>
            </p:cNvSpPr>
            <p:nvPr/>
          </p:nvSpPr>
          <p:spPr bwMode="auto">
            <a:xfrm>
              <a:off x="7688263" y="2466975"/>
              <a:ext cx="19050" cy="19050"/>
            </a:xfrm>
            <a:custGeom>
              <a:avLst/>
              <a:gdLst>
                <a:gd name="T0" fmla="*/ 3 w 6"/>
                <a:gd name="T1" fmla="*/ 0 h 6"/>
                <a:gd name="T2" fmla="*/ 6 w 6"/>
                <a:gd name="T3" fmla="*/ 4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2"/>
                    <a:pt x="6" y="4"/>
                  </a:cubicBezTo>
                  <a:cubicBezTo>
                    <a:pt x="6" y="6"/>
                    <a:pt x="5" y="6"/>
                    <a:pt x="3" y="6"/>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5">
              <a:extLst>
                <a:ext uri="{FF2B5EF4-FFF2-40B4-BE49-F238E27FC236}">
                  <a16:creationId xmlns="" xmlns:a16="http://schemas.microsoft.com/office/drawing/2014/main" id="{EB544CBE-93B0-4CB8-A27F-5D6B76C6C33A}"/>
                </a:ext>
              </a:extLst>
            </p:cNvPr>
            <p:cNvSpPr>
              <a:spLocks/>
            </p:cNvSpPr>
            <p:nvPr/>
          </p:nvSpPr>
          <p:spPr bwMode="auto">
            <a:xfrm>
              <a:off x="7735888" y="2466975"/>
              <a:ext cx="22225" cy="22225"/>
            </a:xfrm>
            <a:custGeom>
              <a:avLst/>
              <a:gdLst>
                <a:gd name="T0" fmla="*/ 3 w 7"/>
                <a:gd name="T1" fmla="*/ 0 h 7"/>
                <a:gd name="T2" fmla="*/ 7 w 7"/>
                <a:gd name="T3" fmla="*/ 4 h 7"/>
                <a:gd name="T4" fmla="*/ 3 w 7"/>
                <a:gd name="T5" fmla="*/ 6 h 7"/>
                <a:gd name="T6" fmla="*/ 0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6" y="0"/>
                    <a:pt x="7" y="2"/>
                    <a:pt x="7" y="4"/>
                  </a:cubicBezTo>
                  <a:cubicBezTo>
                    <a:pt x="6" y="6"/>
                    <a:pt x="5" y="7"/>
                    <a:pt x="3"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06">
              <a:extLst>
                <a:ext uri="{FF2B5EF4-FFF2-40B4-BE49-F238E27FC236}">
                  <a16:creationId xmlns="" xmlns:a16="http://schemas.microsoft.com/office/drawing/2014/main" id="{93E6E33F-FB92-4B39-B55C-DB33C09053E1}"/>
                </a:ext>
              </a:extLst>
            </p:cNvPr>
            <p:cNvSpPr>
              <a:spLocks/>
            </p:cNvSpPr>
            <p:nvPr/>
          </p:nvSpPr>
          <p:spPr bwMode="auto">
            <a:xfrm>
              <a:off x="7786688" y="2466975"/>
              <a:ext cx="19050" cy="19050"/>
            </a:xfrm>
            <a:custGeom>
              <a:avLst/>
              <a:gdLst>
                <a:gd name="T0" fmla="*/ 3 w 6"/>
                <a:gd name="T1" fmla="*/ 6 h 6"/>
                <a:gd name="T2" fmla="*/ 0 w 6"/>
                <a:gd name="T3" fmla="*/ 4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6"/>
                    <a:pt x="0" y="4"/>
                  </a:cubicBezTo>
                  <a:cubicBezTo>
                    <a:pt x="0" y="2"/>
                    <a:pt x="1"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08">
              <a:extLst>
                <a:ext uri="{FF2B5EF4-FFF2-40B4-BE49-F238E27FC236}">
                  <a16:creationId xmlns="" xmlns:a16="http://schemas.microsoft.com/office/drawing/2014/main" id="{EB195A36-1099-4424-9664-2A110B3C9F3A}"/>
                </a:ext>
              </a:extLst>
            </p:cNvPr>
            <p:cNvSpPr>
              <a:spLocks/>
            </p:cNvSpPr>
            <p:nvPr/>
          </p:nvSpPr>
          <p:spPr bwMode="auto">
            <a:xfrm>
              <a:off x="7834313" y="2466975"/>
              <a:ext cx="19050" cy="22225"/>
            </a:xfrm>
            <a:custGeom>
              <a:avLst/>
              <a:gdLst>
                <a:gd name="T0" fmla="*/ 6 w 6"/>
                <a:gd name="T1" fmla="*/ 3 h 7"/>
                <a:gd name="T2" fmla="*/ 3 w 6"/>
                <a:gd name="T3" fmla="*/ 6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209">
              <a:extLst>
                <a:ext uri="{FF2B5EF4-FFF2-40B4-BE49-F238E27FC236}">
                  <a16:creationId xmlns="" xmlns:a16="http://schemas.microsoft.com/office/drawing/2014/main" id="{0E28B86B-78EB-4025-8CF9-57CC1904D26E}"/>
                </a:ext>
              </a:extLst>
            </p:cNvPr>
            <p:cNvSpPr>
              <a:spLocks noChangeArrowheads="1"/>
            </p:cNvSpPr>
            <p:nvPr/>
          </p:nvSpPr>
          <p:spPr bwMode="auto">
            <a:xfrm>
              <a:off x="7275513" y="2492375"/>
              <a:ext cx="1587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210">
              <a:extLst>
                <a:ext uri="{FF2B5EF4-FFF2-40B4-BE49-F238E27FC236}">
                  <a16:creationId xmlns="" xmlns:a16="http://schemas.microsoft.com/office/drawing/2014/main" id="{401B2688-298D-4E12-839E-F54BD59BA2E5}"/>
                </a:ext>
              </a:extLst>
            </p:cNvPr>
            <p:cNvSpPr>
              <a:spLocks noChangeArrowheads="1"/>
            </p:cNvSpPr>
            <p:nvPr/>
          </p:nvSpPr>
          <p:spPr bwMode="auto">
            <a:xfrm>
              <a:off x="7323138" y="24923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1">
              <a:extLst>
                <a:ext uri="{FF2B5EF4-FFF2-40B4-BE49-F238E27FC236}">
                  <a16:creationId xmlns="" xmlns:a16="http://schemas.microsoft.com/office/drawing/2014/main" id="{0F09AB2B-0BB4-4087-ABA4-E0B5E83739C7}"/>
                </a:ext>
              </a:extLst>
            </p:cNvPr>
            <p:cNvSpPr>
              <a:spLocks/>
            </p:cNvSpPr>
            <p:nvPr/>
          </p:nvSpPr>
          <p:spPr bwMode="auto">
            <a:xfrm>
              <a:off x="7370763" y="249237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2" y="6"/>
                    <a:pt x="0" y="5"/>
                    <a:pt x="0" y="3"/>
                  </a:cubicBezTo>
                  <a:cubicBezTo>
                    <a:pt x="0" y="1"/>
                    <a:pt x="1"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212">
              <a:extLst>
                <a:ext uri="{FF2B5EF4-FFF2-40B4-BE49-F238E27FC236}">
                  <a16:creationId xmlns="" xmlns:a16="http://schemas.microsoft.com/office/drawing/2014/main" id="{00D0B50D-21F5-4A1B-933A-C5482799CE99}"/>
                </a:ext>
              </a:extLst>
            </p:cNvPr>
            <p:cNvSpPr>
              <a:spLocks noChangeArrowheads="1"/>
            </p:cNvSpPr>
            <p:nvPr/>
          </p:nvSpPr>
          <p:spPr bwMode="auto">
            <a:xfrm>
              <a:off x="7418388" y="2492375"/>
              <a:ext cx="2222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13">
              <a:extLst>
                <a:ext uri="{FF2B5EF4-FFF2-40B4-BE49-F238E27FC236}">
                  <a16:creationId xmlns="" xmlns:a16="http://schemas.microsoft.com/office/drawing/2014/main" id="{80BA5411-BCEA-4D56-9AC7-003D95AC9A11}"/>
                </a:ext>
              </a:extLst>
            </p:cNvPr>
            <p:cNvSpPr>
              <a:spLocks/>
            </p:cNvSpPr>
            <p:nvPr/>
          </p:nvSpPr>
          <p:spPr bwMode="auto">
            <a:xfrm>
              <a:off x="7710488" y="249237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6" y="6"/>
                    <a:pt x="4" y="6"/>
                  </a:cubicBezTo>
                  <a:cubicBezTo>
                    <a:pt x="2"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214">
              <a:extLst>
                <a:ext uri="{FF2B5EF4-FFF2-40B4-BE49-F238E27FC236}">
                  <a16:creationId xmlns="" xmlns:a16="http://schemas.microsoft.com/office/drawing/2014/main" id="{E29729E1-2577-495F-94C1-7DBF65406F0E}"/>
                </a:ext>
              </a:extLst>
            </p:cNvPr>
            <p:cNvSpPr>
              <a:spLocks noChangeArrowheads="1"/>
            </p:cNvSpPr>
            <p:nvPr/>
          </p:nvSpPr>
          <p:spPr bwMode="auto">
            <a:xfrm>
              <a:off x="7761288" y="24923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15">
              <a:extLst>
                <a:ext uri="{FF2B5EF4-FFF2-40B4-BE49-F238E27FC236}">
                  <a16:creationId xmlns="" xmlns:a16="http://schemas.microsoft.com/office/drawing/2014/main" id="{3E255DA3-C22F-4E51-89B5-76733E0CBC51}"/>
                </a:ext>
              </a:extLst>
            </p:cNvPr>
            <p:cNvSpPr>
              <a:spLocks/>
            </p:cNvSpPr>
            <p:nvPr/>
          </p:nvSpPr>
          <p:spPr bwMode="auto">
            <a:xfrm>
              <a:off x="7808913" y="2492375"/>
              <a:ext cx="22225" cy="19050"/>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0" y="3"/>
                  </a:cubicBezTo>
                  <a:cubicBezTo>
                    <a:pt x="0"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16">
              <a:extLst>
                <a:ext uri="{FF2B5EF4-FFF2-40B4-BE49-F238E27FC236}">
                  <a16:creationId xmlns="" xmlns:a16="http://schemas.microsoft.com/office/drawing/2014/main" id="{E40E3207-3CBD-404F-AD38-322066F580DB}"/>
                </a:ext>
              </a:extLst>
            </p:cNvPr>
            <p:cNvSpPr>
              <a:spLocks/>
            </p:cNvSpPr>
            <p:nvPr/>
          </p:nvSpPr>
          <p:spPr bwMode="auto">
            <a:xfrm>
              <a:off x="7859713" y="249237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3"/>
                  </a:cubicBezTo>
                  <a:cubicBezTo>
                    <a:pt x="6"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217">
              <a:extLst>
                <a:ext uri="{FF2B5EF4-FFF2-40B4-BE49-F238E27FC236}">
                  <a16:creationId xmlns="" xmlns:a16="http://schemas.microsoft.com/office/drawing/2014/main" id="{AC8F23F3-C9C0-48DC-8D68-66C50BBB0EA7}"/>
                </a:ext>
              </a:extLst>
            </p:cNvPr>
            <p:cNvSpPr>
              <a:spLocks noChangeArrowheads="1"/>
            </p:cNvSpPr>
            <p:nvPr/>
          </p:nvSpPr>
          <p:spPr bwMode="auto">
            <a:xfrm>
              <a:off x="7348538" y="2517775"/>
              <a:ext cx="1587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8">
              <a:extLst>
                <a:ext uri="{FF2B5EF4-FFF2-40B4-BE49-F238E27FC236}">
                  <a16:creationId xmlns="" xmlns:a16="http://schemas.microsoft.com/office/drawing/2014/main" id="{4E4E8178-8F00-4ABB-BCA1-6DBCE0E3C1F8}"/>
                </a:ext>
              </a:extLst>
            </p:cNvPr>
            <p:cNvSpPr>
              <a:spLocks/>
            </p:cNvSpPr>
            <p:nvPr/>
          </p:nvSpPr>
          <p:spPr bwMode="auto">
            <a:xfrm>
              <a:off x="7396163" y="2517775"/>
              <a:ext cx="19050" cy="19050"/>
            </a:xfrm>
            <a:custGeom>
              <a:avLst/>
              <a:gdLst>
                <a:gd name="T0" fmla="*/ 6 w 6"/>
                <a:gd name="T1" fmla="*/ 2 h 6"/>
                <a:gd name="T2" fmla="*/ 3 w 6"/>
                <a:gd name="T3" fmla="*/ 6 h 6"/>
                <a:gd name="T4" fmla="*/ 0 w 6"/>
                <a:gd name="T5" fmla="*/ 3 h 6"/>
                <a:gd name="T6" fmla="*/ 3 w 6"/>
                <a:gd name="T7" fmla="*/ 0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6" y="4"/>
                    <a:pt x="5" y="6"/>
                    <a:pt x="3" y="6"/>
                  </a:cubicBezTo>
                  <a:cubicBezTo>
                    <a:pt x="1" y="6"/>
                    <a:pt x="0" y="5"/>
                    <a:pt x="0" y="3"/>
                  </a:cubicBezTo>
                  <a:cubicBezTo>
                    <a:pt x="0" y="1"/>
                    <a:pt x="1" y="0"/>
                    <a:pt x="3"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219">
              <a:extLst>
                <a:ext uri="{FF2B5EF4-FFF2-40B4-BE49-F238E27FC236}">
                  <a16:creationId xmlns="" xmlns:a16="http://schemas.microsoft.com/office/drawing/2014/main" id="{335F4941-D890-4686-96D4-1F46B0511A52}"/>
                </a:ext>
              </a:extLst>
            </p:cNvPr>
            <p:cNvSpPr>
              <a:spLocks noChangeArrowheads="1"/>
            </p:cNvSpPr>
            <p:nvPr/>
          </p:nvSpPr>
          <p:spPr bwMode="auto">
            <a:xfrm>
              <a:off x="7443788"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20">
              <a:extLst>
                <a:ext uri="{FF2B5EF4-FFF2-40B4-BE49-F238E27FC236}">
                  <a16:creationId xmlns="" xmlns:a16="http://schemas.microsoft.com/office/drawing/2014/main" id="{E7463E31-39E0-45D6-AF76-F67595F9FD3B}"/>
                </a:ext>
              </a:extLst>
            </p:cNvPr>
            <p:cNvSpPr>
              <a:spLocks/>
            </p:cNvSpPr>
            <p:nvPr/>
          </p:nvSpPr>
          <p:spPr bwMode="auto">
            <a:xfrm>
              <a:off x="7494588" y="2517775"/>
              <a:ext cx="19050" cy="19050"/>
            </a:xfrm>
            <a:custGeom>
              <a:avLst/>
              <a:gdLst>
                <a:gd name="T0" fmla="*/ 6 w 6"/>
                <a:gd name="T1" fmla="*/ 2 h 6"/>
                <a:gd name="T2" fmla="*/ 3 w 6"/>
                <a:gd name="T3" fmla="*/ 6 h 6"/>
                <a:gd name="T4" fmla="*/ 0 w 6"/>
                <a:gd name="T5" fmla="*/ 3 h 6"/>
                <a:gd name="T6" fmla="*/ 2 w 6"/>
                <a:gd name="T7" fmla="*/ 0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5" y="5"/>
                    <a:pt x="4" y="6"/>
                    <a:pt x="3" y="6"/>
                  </a:cubicBezTo>
                  <a:cubicBezTo>
                    <a:pt x="1" y="6"/>
                    <a:pt x="0" y="4"/>
                    <a:pt x="0" y="3"/>
                  </a:cubicBezTo>
                  <a:cubicBezTo>
                    <a:pt x="0" y="1"/>
                    <a:pt x="1" y="0"/>
                    <a:pt x="2"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21">
              <a:extLst>
                <a:ext uri="{FF2B5EF4-FFF2-40B4-BE49-F238E27FC236}">
                  <a16:creationId xmlns="" xmlns:a16="http://schemas.microsoft.com/office/drawing/2014/main" id="{46A12612-6723-44DC-9572-F3CF398DB89D}"/>
                </a:ext>
              </a:extLst>
            </p:cNvPr>
            <p:cNvSpPr>
              <a:spLocks/>
            </p:cNvSpPr>
            <p:nvPr/>
          </p:nvSpPr>
          <p:spPr bwMode="auto">
            <a:xfrm>
              <a:off x="7542213" y="2517775"/>
              <a:ext cx="19050" cy="19050"/>
            </a:xfrm>
            <a:custGeom>
              <a:avLst/>
              <a:gdLst>
                <a:gd name="T0" fmla="*/ 3 w 6"/>
                <a:gd name="T1" fmla="*/ 6 h 6"/>
                <a:gd name="T2" fmla="*/ 0 w 6"/>
                <a:gd name="T3" fmla="*/ 3 h 6"/>
                <a:gd name="T4" fmla="*/ 3 w 6"/>
                <a:gd name="T5" fmla="*/ 0 h 6"/>
                <a:gd name="T6" fmla="*/ 6 w 6"/>
                <a:gd name="T7" fmla="*/ 2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2"/>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22">
              <a:extLst>
                <a:ext uri="{FF2B5EF4-FFF2-40B4-BE49-F238E27FC236}">
                  <a16:creationId xmlns="" xmlns:a16="http://schemas.microsoft.com/office/drawing/2014/main" id="{15236919-D70D-4772-B08A-8FAF46A3DB5F}"/>
                </a:ext>
              </a:extLst>
            </p:cNvPr>
            <p:cNvSpPr>
              <a:spLocks/>
            </p:cNvSpPr>
            <p:nvPr/>
          </p:nvSpPr>
          <p:spPr bwMode="auto">
            <a:xfrm>
              <a:off x="7589838" y="2517775"/>
              <a:ext cx="19050" cy="19050"/>
            </a:xfrm>
            <a:custGeom>
              <a:avLst/>
              <a:gdLst>
                <a:gd name="T0" fmla="*/ 4 w 6"/>
                <a:gd name="T1" fmla="*/ 0 h 6"/>
                <a:gd name="T2" fmla="*/ 6 w 6"/>
                <a:gd name="T3" fmla="*/ 3 h 6"/>
                <a:gd name="T4" fmla="*/ 3 w 6"/>
                <a:gd name="T5" fmla="*/ 6 h 6"/>
                <a:gd name="T6" fmla="*/ 0 w 6"/>
                <a:gd name="T7" fmla="*/ 3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5" y="0"/>
                    <a:pt x="6" y="1"/>
                    <a:pt x="6" y="3"/>
                  </a:cubicBezTo>
                  <a:cubicBezTo>
                    <a:pt x="6" y="5"/>
                    <a:pt x="5" y="6"/>
                    <a:pt x="3" y="6"/>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223">
              <a:extLst>
                <a:ext uri="{FF2B5EF4-FFF2-40B4-BE49-F238E27FC236}">
                  <a16:creationId xmlns="" xmlns:a16="http://schemas.microsoft.com/office/drawing/2014/main" id="{858E0D28-EFC1-410E-BE7E-AAE0C3E2729C}"/>
                </a:ext>
              </a:extLst>
            </p:cNvPr>
            <p:cNvSpPr>
              <a:spLocks noChangeArrowheads="1"/>
            </p:cNvSpPr>
            <p:nvPr/>
          </p:nvSpPr>
          <p:spPr bwMode="auto">
            <a:xfrm>
              <a:off x="7640638"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224">
              <a:extLst>
                <a:ext uri="{FF2B5EF4-FFF2-40B4-BE49-F238E27FC236}">
                  <a16:creationId xmlns="" xmlns:a16="http://schemas.microsoft.com/office/drawing/2014/main" id="{188AB3A4-7EC6-4AB5-818C-EE941F438771}"/>
                </a:ext>
              </a:extLst>
            </p:cNvPr>
            <p:cNvSpPr>
              <a:spLocks noChangeArrowheads="1"/>
            </p:cNvSpPr>
            <p:nvPr/>
          </p:nvSpPr>
          <p:spPr bwMode="auto">
            <a:xfrm>
              <a:off x="7688263"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25">
              <a:extLst>
                <a:ext uri="{FF2B5EF4-FFF2-40B4-BE49-F238E27FC236}">
                  <a16:creationId xmlns="" xmlns:a16="http://schemas.microsoft.com/office/drawing/2014/main" id="{0BC7736A-1EFA-44C6-9CB2-C60AC088B070}"/>
                </a:ext>
              </a:extLst>
            </p:cNvPr>
            <p:cNvSpPr>
              <a:spLocks/>
            </p:cNvSpPr>
            <p:nvPr/>
          </p:nvSpPr>
          <p:spPr bwMode="auto">
            <a:xfrm>
              <a:off x="7739063" y="2517775"/>
              <a:ext cx="15875" cy="19050"/>
            </a:xfrm>
            <a:custGeom>
              <a:avLst/>
              <a:gdLst>
                <a:gd name="T0" fmla="*/ 5 w 5"/>
                <a:gd name="T1" fmla="*/ 2 h 6"/>
                <a:gd name="T2" fmla="*/ 2 w 5"/>
                <a:gd name="T3" fmla="*/ 6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4" y="6"/>
                    <a:pt x="2" y="6"/>
                  </a:cubicBezTo>
                  <a:cubicBezTo>
                    <a:pt x="1" y="6"/>
                    <a:pt x="0" y="5"/>
                    <a:pt x="0" y="3"/>
                  </a:cubicBezTo>
                  <a:cubicBezTo>
                    <a:pt x="0" y="1"/>
                    <a:pt x="0"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26">
              <a:extLst>
                <a:ext uri="{FF2B5EF4-FFF2-40B4-BE49-F238E27FC236}">
                  <a16:creationId xmlns="" xmlns:a16="http://schemas.microsoft.com/office/drawing/2014/main" id="{83A7E948-9FDF-492B-89F9-A7F0E4013308}"/>
                </a:ext>
              </a:extLst>
            </p:cNvPr>
            <p:cNvSpPr>
              <a:spLocks/>
            </p:cNvSpPr>
            <p:nvPr/>
          </p:nvSpPr>
          <p:spPr bwMode="auto">
            <a:xfrm>
              <a:off x="7786688" y="2517775"/>
              <a:ext cx="19050" cy="19050"/>
            </a:xfrm>
            <a:custGeom>
              <a:avLst/>
              <a:gdLst>
                <a:gd name="T0" fmla="*/ 3 w 6"/>
                <a:gd name="T1" fmla="*/ 6 h 6"/>
                <a:gd name="T2" fmla="*/ 0 w 6"/>
                <a:gd name="T3" fmla="*/ 3 h 6"/>
                <a:gd name="T4" fmla="*/ 3 w 6"/>
                <a:gd name="T5" fmla="*/ 0 h 6"/>
                <a:gd name="T6" fmla="*/ 6 w 6"/>
                <a:gd name="T7" fmla="*/ 2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2"/>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27">
              <a:extLst>
                <a:ext uri="{FF2B5EF4-FFF2-40B4-BE49-F238E27FC236}">
                  <a16:creationId xmlns="" xmlns:a16="http://schemas.microsoft.com/office/drawing/2014/main" id="{F0C2160A-206D-441B-A4E1-FC9ADD2626D5}"/>
                </a:ext>
              </a:extLst>
            </p:cNvPr>
            <p:cNvSpPr>
              <a:spLocks/>
            </p:cNvSpPr>
            <p:nvPr/>
          </p:nvSpPr>
          <p:spPr bwMode="auto">
            <a:xfrm>
              <a:off x="7370763" y="2540000"/>
              <a:ext cx="19050" cy="19050"/>
            </a:xfrm>
            <a:custGeom>
              <a:avLst/>
              <a:gdLst>
                <a:gd name="T0" fmla="*/ 3 w 6"/>
                <a:gd name="T1" fmla="*/ 6 h 6"/>
                <a:gd name="T2" fmla="*/ 0 w 6"/>
                <a:gd name="T3" fmla="*/ 3 h 6"/>
                <a:gd name="T4" fmla="*/ 4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2" y="0"/>
                    <a:pt x="4" y="0"/>
                  </a:cubicBezTo>
                  <a:cubicBezTo>
                    <a:pt x="6" y="1"/>
                    <a:pt x="6" y="2"/>
                    <a:pt x="6" y="4"/>
                  </a:cubicBezTo>
                  <a:cubicBezTo>
                    <a:pt x="6" y="6"/>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28">
              <a:extLst>
                <a:ext uri="{FF2B5EF4-FFF2-40B4-BE49-F238E27FC236}">
                  <a16:creationId xmlns="" xmlns:a16="http://schemas.microsoft.com/office/drawing/2014/main" id="{75A58E91-D06B-49F3-BB76-84DE9729A6A2}"/>
                </a:ext>
              </a:extLst>
            </p:cNvPr>
            <p:cNvSpPr>
              <a:spLocks/>
            </p:cNvSpPr>
            <p:nvPr/>
          </p:nvSpPr>
          <p:spPr bwMode="auto">
            <a:xfrm>
              <a:off x="7688263" y="2222500"/>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29">
              <a:extLst>
                <a:ext uri="{FF2B5EF4-FFF2-40B4-BE49-F238E27FC236}">
                  <a16:creationId xmlns="" xmlns:a16="http://schemas.microsoft.com/office/drawing/2014/main" id="{BE01511A-46A2-467C-A88A-634719065471}"/>
                </a:ext>
              </a:extLst>
            </p:cNvPr>
            <p:cNvSpPr>
              <a:spLocks/>
            </p:cNvSpPr>
            <p:nvPr/>
          </p:nvSpPr>
          <p:spPr bwMode="auto">
            <a:xfrm>
              <a:off x="7735888" y="2222500"/>
              <a:ext cx="19050" cy="22225"/>
            </a:xfrm>
            <a:custGeom>
              <a:avLst/>
              <a:gdLst>
                <a:gd name="T0" fmla="*/ 6 w 6"/>
                <a:gd name="T1" fmla="*/ 4 h 7"/>
                <a:gd name="T2" fmla="*/ 3 w 6"/>
                <a:gd name="T3" fmla="*/ 7 h 7"/>
                <a:gd name="T4" fmla="*/ 0 w 6"/>
                <a:gd name="T5" fmla="*/ 4 h 7"/>
                <a:gd name="T6" fmla="*/ 4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1"/>
                    <a:pt x="2" y="0"/>
                    <a:pt x="4" y="1"/>
                  </a:cubicBezTo>
                  <a:cubicBezTo>
                    <a:pt x="6"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30">
              <a:extLst>
                <a:ext uri="{FF2B5EF4-FFF2-40B4-BE49-F238E27FC236}">
                  <a16:creationId xmlns="" xmlns:a16="http://schemas.microsoft.com/office/drawing/2014/main" id="{9472BD49-1A01-442E-82DF-A646E4F91DD5}"/>
                </a:ext>
              </a:extLst>
            </p:cNvPr>
            <p:cNvSpPr>
              <a:spLocks/>
            </p:cNvSpPr>
            <p:nvPr/>
          </p:nvSpPr>
          <p:spPr bwMode="auto">
            <a:xfrm>
              <a:off x="7786688" y="2222500"/>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31">
              <a:extLst>
                <a:ext uri="{FF2B5EF4-FFF2-40B4-BE49-F238E27FC236}">
                  <a16:creationId xmlns="" xmlns:a16="http://schemas.microsoft.com/office/drawing/2014/main" id="{C4C331F5-2644-4CB4-ADDF-33CA4939ED25}"/>
                </a:ext>
              </a:extLst>
            </p:cNvPr>
            <p:cNvSpPr>
              <a:spLocks/>
            </p:cNvSpPr>
            <p:nvPr/>
          </p:nvSpPr>
          <p:spPr bwMode="auto">
            <a:xfrm>
              <a:off x="7980363" y="2222500"/>
              <a:ext cx="19050" cy="22225"/>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32">
              <a:extLst>
                <a:ext uri="{FF2B5EF4-FFF2-40B4-BE49-F238E27FC236}">
                  <a16:creationId xmlns="" xmlns:a16="http://schemas.microsoft.com/office/drawing/2014/main" id="{B92AB52A-93AF-45F5-A8E4-E6EBE1576A99}"/>
                </a:ext>
              </a:extLst>
            </p:cNvPr>
            <p:cNvSpPr>
              <a:spLocks/>
            </p:cNvSpPr>
            <p:nvPr/>
          </p:nvSpPr>
          <p:spPr bwMode="auto">
            <a:xfrm>
              <a:off x="8031163" y="2225675"/>
              <a:ext cx="15875" cy="15875"/>
            </a:xfrm>
            <a:custGeom>
              <a:avLst/>
              <a:gdLst>
                <a:gd name="T0" fmla="*/ 2 w 5"/>
                <a:gd name="T1" fmla="*/ 5 h 5"/>
                <a:gd name="T2" fmla="*/ 0 w 5"/>
                <a:gd name="T3" fmla="*/ 3 h 5"/>
                <a:gd name="T4" fmla="*/ 3 w 5"/>
                <a:gd name="T5" fmla="*/ 0 h 5"/>
                <a:gd name="T6" fmla="*/ 5 w 5"/>
                <a:gd name="T7" fmla="*/ 2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cubicBezTo>
                    <a:pt x="1" y="5"/>
                    <a:pt x="0" y="4"/>
                    <a:pt x="0" y="3"/>
                  </a:cubicBezTo>
                  <a:cubicBezTo>
                    <a:pt x="0" y="1"/>
                    <a:pt x="1" y="0"/>
                    <a:pt x="3" y="0"/>
                  </a:cubicBezTo>
                  <a:cubicBezTo>
                    <a:pt x="4" y="0"/>
                    <a:pt x="5" y="1"/>
                    <a:pt x="5" y="2"/>
                  </a:cubicBezTo>
                  <a:cubicBezTo>
                    <a:pt x="5" y="4"/>
                    <a:pt x="4" y="5"/>
                    <a:pt x="2"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3">
              <a:extLst>
                <a:ext uri="{FF2B5EF4-FFF2-40B4-BE49-F238E27FC236}">
                  <a16:creationId xmlns="" xmlns:a16="http://schemas.microsoft.com/office/drawing/2014/main" id="{FF308F4D-A900-4D99-845D-74A141AB8935}"/>
                </a:ext>
              </a:extLst>
            </p:cNvPr>
            <p:cNvSpPr>
              <a:spLocks/>
            </p:cNvSpPr>
            <p:nvPr/>
          </p:nvSpPr>
          <p:spPr bwMode="auto">
            <a:xfrm>
              <a:off x="7126288" y="2247900"/>
              <a:ext cx="19050" cy="19050"/>
            </a:xfrm>
            <a:custGeom>
              <a:avLst/>
              <a:gdLst>
                <a:gd name="T0" fmla="*/ 3 w 6"/>
                <a:gd name="T1" fmla="*/ 6 h 6"/>
                <a:gd name="T2" fmla="*/ 1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1" y="3"/>
                  </a:cubicBezTo>
                  <a:cubicBezTo>
                    <a:pt x="1" y="1"/>
                    <a:pt x="2"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34">
              <a:extLst>
                <a:ext uri="{FF2B5EF4-FFF2-40B4-BE49-F238E27FC236}">
                  <a16:creationId xmlns="" xmlns:a16="http://schemas.microsoft.com/office/drawing/2014/main" id="{63B69025-43A5-4C9A-A61C-F058E3F39AA6}"/>
                </a:ext>
              </a:extLst>
            </p:cNvPr>
            <p:cNvSpPr>
              <a:spLocks/>
            </p:cNvSpPr>
            <p:nvPr/>
          </p:nvSpPr>
          <p:spPr bwMode="auto">
            <a:xfrm>
              <a:off x="7177088" y="2247900"/>
              <a:ext cx="19050" cy="19050"/>
            </a:xfrm>
            <a:custGeom>
              <a:avLst/>
              <a:gdLst>
                <a:gd name="T0" fmla="*/ 3 w 6"/>
                <a:gd name="T1" fmla="*/ 6 h 6"/>
                <a:gd name="T2" fmla="*/ 0 w 6"/>
                <a:gd name="T3" fmla="*/ 3 h 6"/>
                <a:gd name="T4" fmla="*/ 3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1" y="0"/>
                    <a:pt x="3" y="0"/>
                  </a:cubicBezTo>
                  <a:cubicBezTo>
                    <a:pt x="5" y="1"/>
                    <a:pt x="6" y="2"/>
                    <a:pt x="6" y="4"/>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35">
              <a:extLst>
                <a:ext uri="{FF2B5EF4-FFF2-40B4-BE49-F238E27FC236}">
                  <a16:creationId xmlns="" xmlns:a16="http://schemas.microsoft.com/office/drawing/2014/main" id="{DA0E82A1-9C04-45AD-89C0-AFC0599FB47B}"/>
                </a:ext>
              </a:extLst>
            </p:cNvPr>
            <p:cNvSpPr>
              <a:spLocks/>
            </p:cNvSpPr>
            <p:nvPr/>
          </p:nvSpPr>
          <p:spPr bwMode="auto">
            <a:xfrm>
              <a:off x="7323138" y="224790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2"/>
                    <a:pt x="6" y="3"/>
                  </a:cubicBezTo>
                  <a:cubicBezTo>
                    <a:pt x="6"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36">
              <a:extLst>
                <a:ext uri="{FF2B5EF4-FFF2-40B4-BE49-F238E27FC236}">
                  <a16:creationId xmlns="" xmlns:a16="http://schemas.microsoft.com/office/drawing/2014/main" id="{779C173B-A0ED-4354-9A97-158AF1FF77AC}"/>
                </a:ext>
              </a:extLst>
            </p:cNvPr>
            <p:cNvSpPr>
              <a:spLocks/>
            </p:cNvSpPr>
            <p:nvPr/>
          </p:nvSpPr>
          <p:spPr bwMode="auto">
            <a:xfrm>
              <a:off x="7421563" y="2247900"/>
              <a:ext cx="15875" cy="19050"/>
            </a:xfrm>
            <a:custGeom>
              <a:avLst/>
              <a:gdLst>
                <a:gd name="T0" fmla="*/ 5 w 5"/>
                <a:gd name="T1" fmla="*/ 3 h 6"/>
                <a:gd name="T2" fmla="*/ 2 w 5"/>
                <a:gd name="T3" fmla="*/ 6 h 6"/>
                <a:gd name="T4" fmla="*/ 0 w 5"/>
                <a:gd name="T5" fmla="*/ 3 h 6"/>
                <a:gd name="T6" fmla="*/ 3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3"/>
                  </a:cubicBezTo>
                  <a:cubicBezTo>
                    <a:pt x="0" y="1"/>
                    <a:pt x="1" y="0"/>
                    <a:pt x="3"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237">
              <a:extLst>
                <a:ext uri="{FF2B5EF4-FFF2-40B4-BE49-F238E27FC236}">
                  <a16:creationId xmlns="" xmlns:a16="http://schemas.microsoft.com/office/drawing/2014/main" id="{FC21C436-9479-4438-BC88-A9B63DA2D915}"/>
                </a:ext>
              </a:extLst>
            </p:cNvPr>
            <p:cNvSpPr>
              <a:spLocks noChangeArrowheads="1"/>
            </p:cNvSpPr>
            <p:nvPr/>
          </p:nvSpPr>
          <p:spPr bwMode="auto">
            <a:xfrm>
              <a:off x="7469188" y="22479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38">
              <a:extLst>
                <a:ext uri="{FF2B5EF4-FFF2-40B4-BE49-F238E27FC236}">
                  <a16:creationId xmlns="" xmlns:a16="http://schemas.microsoft.com/office/drawing/2014/main" id="{D4EAD0CB-0F6F-4B83-B395-82182395CC04}"/>
                </a:ext>
              </a:extLst>
            </p:cNvPr>
            <p:cNvSpPr>
              <a:spLocks/>
            </p:cNvSpPr>
            <p:nvPr/>
          </p:nvSpPr>
          <p:spPr bwMode="auto">
            <a:xfrm>
              <a:off x="7516813" y="224790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39">
              <a:extLst>
                <a:ext uri="{FF2B5EF4-FFF2-40B4-BE49-F238E27FC236}">
                  <a16:creationId xmlns="" xmlns:a16="http://schemas.microsoft.com/office/drawing/2014/main" id="{A2A36B8C-0958-4823-90A6-B1515DE91E2C}"/>
                </a:ext>
              </a:extLst>
            </p:cNvPr>
            <p:cNvSpPr>
              <a:spLocks/>
            </p:cNvSpPr>
            <p:nvPr/>
          </p:nvSpPr>
          <p:spPr bwMode="auto">
            <a:xfrm>
              <a:off x="7615238" y="2247900"/>
              <a:ext cx="19050" cy="19050"/>
            </a:xfrm>
            <a:custGeom>
              <a:avLst/>
              <a:gdLst>
                <a:gd name="T0" fmla="*/ 3 w 6"/>
                <a:gd name="T1" fmla="*/ 0 h 6"/>
                <a:gd name="T2" fmla="*/ 6 w 6"/>
                <a:gd name="T3" fmla="*/ 3 h 6"/>
                <a:gd name="T4" fmla="*/ 3 w 6"/>
                <a:gd name="T5" fmla="*/ 6 h 6"/>
                <a:gd name="T6" fmla="*/ 0 w 6"/>
                <a:gd name="T7" fmla="*/ 4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6"/>
                  </a:cubicBezTo>
                  <a:cubicBezTo>
                    <a:pt x="1" y="6"/>
                    <a:pt x="0" y="5"/>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40">
              <a:extLst>
                <a:ext uri="{FF2B5EF4-FFF2-40B4-BE49-F238E27FC236}">
                  <a16:creationId xmlns="" xmlns:a16="http://schemas.microsoft.com/office/drawing/2014/main" id="{DBC1A89C-CA5C-4280-AFF2-2410AA1E39E5}"/>
                </a:ext>
              </a:extLst>
            </p:cNvPr>
            <p:cNvSpPr>
              <a:spLocks/>
            </p:cNvSpPr>
            <p:nvPr/>
          </p:nvSpPr>
          <p:spPr bwMode="auto">
            <a:xfrm>
              <a:off x="7812088" y="2247900"/>
              <a:ext cx="15875" cy="19050"/>
            </a:xfrm>
            <a:custGeom>
              <a:avLst/>
              <a:gdLst>
                <a:gd name="T0" fmla="*/ 5 w 5"/>
                <a:gd name="T1" fmla="*/ 3 h 6"/>
                <a:gd name="T2" fmla="*/ 2 w 5"/>
                <a:gd name="T3" fmla="*/ 6 h 6"/>
                <a:gd name="T4" fmla="*/ 0 w 5"/>
                <a:gd name="T5" fmla="*/ 3 h 6"/>
                <a:gd name="T6" fmla="*/ 3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3"/>
                  </a:cubicBezTo>
                  <a:cubicBezTo>
                    <a:pt x="0" y="1"/>
                    <a:pt x="1" y="0"/>
                    <a:pt x="3"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41">
              <a:extLst>
                <a:ext uri="{FF2B5EF4-FFF2-40B4-BE49-F238E27FC236}">
                  <a16:creationId xmlns="" xmlns:a16="http://schemas.microsoft.com/office/drawing/2014/main" id="{5DC72ADA-1A20-4017-919B-F0F189210F8D}"/>
                </a:ext>
              </a:extLst>
            </p:cNvPr>
            <p:cNvSpPr>
              <a:spLocks/>
            </p:cNvSpPr>
            <p:nvPr/>
          </p:nvSpPr>
          <p:spPr bwMode="auto">
            <a:xfrm>
              <a:off x="7954963" y="2247900"/>
              <a:ext cx="22225" cy="22225"/>
            </a:xfrm>
            <a:custGeom>
              <a:avLst/>
              <a:gdLst>
                <a:gd name="T0" fmla="*/ 3 w 7"/>
                <a:gd name="T1" fmla="*/ 7 h 7"/>
                <a:gd name="T2" fmla="*/ 0 w 7"/>
                <a:gd name="T3" fmla="*/ 3 h 7"/>
                <a:gd name="T4" fmla="*/ 4 w 7"/>
                <a:gd name="T5" fmla="*/ 0 h 7"/>
                <a:gd name="T6" fmla="*/ 7 w 7"/>
                <a:gd name="T7" fmla="*/ 3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6"/>
                    <a:pt x="0" y="5"/>
                    <a:pt x="0" y="3"/>
                  </a:cubicBezTo>
                  <a:cubicBezTo>
                    <a:pt x="0" y="1"/>
                    <a:pt x="2" y="0"/>
                    <a:pt x="4" y="0"/>
                  </a:cubicBezTo>
                  <a:cubicBezTo>
                    <a:pt x="6" y="0"/>
                    <a:pt x="7" y="1"/>
                    <a:pt x="7" y="3"/>
                  </a:cubicBezTo>
                  <a:cubicBezTo>
                    <a:pt x="7" y="5"/>
                    <a:pt x="5" y="6"/>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42">
              <a:extLst>
                <a:ext uri="{FF2B5EF4-FFF2-40B4-BE49-F238E27FC236}">
                  <a16:creationId xmlns="" xmlns:a16="http://schemas.microsoft.com/office/drawing/2014/main" id="{7FC5C000-1F44-4FDA-BD1A-E062FD59FBB9}"/>
                </a:ext>
              </a:extLst>
            </p:cNvPr>
            <p:cNvSpPr>
              <a:spLocks/>
            </p:cNvSpPr>
            <p:nvPr/>
          </p:nvSpPr>
          <p:spPr bwMode="auto">
            <a:xfrm>
              <a:off x="8005763" y="2247900"/>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1"/>
                    <a:pt x="6" y="1"/>
                    <a:pt x="6" y="3"/>
                  </a:cubicBezTo>
                  <a:cubicBezTo>
                    <a:pt x="6" y="5"/>
                    <a:pt x="5" y="6"/>
                    <a:pt x="3" y="6"/>
                  </a:cubicBezTo>
                  <a:cubicBezTo>
                    <a:pt x="1" y="6"/>
                    <a:pt x="0" y="5"/>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243">
              <a:extLst>
                <a:ext uri="{FF2B5EF4-FFF2-40B4-BE49-F238E27FC236}">
                  <a16:creationId xmlns="" xmlns:a16="http://schemas.microsoft.com/office/drawing/2014/main" id="{6367C259-24F0-4084-9B77-B6246B41BA66}"/>
                </a:ext>
              </a:extLst>
            </p:cNvPr>
            <p:cNvSpPr>
              <a:spLocks noChangeArrowheads="1"/>
            </p:cNvSpPr>
            <p:nvPr/>
          </p:nvSpPr>
          <p:spPr bwMode="auto">
            <a:xfrm>
              <a:off x="7151688"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244">
              <a:extLst>
                <a:ext uri="{FF2B5EF4-FFF2-40B4-BE49-F238E27FC236}">
                  <a16:creationId xmlns="" xmlns:a16="http://schemas.microsoft.com/office/drawing/2014/main" id="{59BBC0CB-11CB-40AA-A617-829A45EC5252}"/>
                </a:ext>
              </a:extLst>
            </p:cNvPr>
            <p:cNvSpPr>
              <a:spLocks noChangeArrowheads="1"/>
            </p:cNvSpPr>
            <p:nvPr/>
          </p:nvSpPr>
          <p:spPr bwMode="auto">
            <a:xfrm>
              <a:off x="7297738"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245">
              <a:extLst>
                <a:ext uri="{FF2B5EF4-FFF2-40B4-BE49-F238E27FC236}">
                  <a16:creationId xmlns="" xmlns:a16="http://schemas.microsoft.com/office/drawing/2014/main" id="{8AC6D6E5-084D-4474-8E8C-DD8C5AC99165}"/>
                </a:ext>
              </a:extLst>
            </p:cNvPr>
            <p:cNvSpPr>
              <a:spLocks noChangeArrowheads="1"/>
            </p:cNvSpPr>
            <p:nvPr/>
          </p:nvSpPr>
          <p:spPr bwMode="auto">
            <a:xfrm>
              <a:off x="7834313"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246">
              <a:extLst>
                <a:ext uri="{FF2B5EF4-FFF2-40B4-BE49-F238E27FC236}">
                  <a16:creationId xmlns="" xmlns:a16="http://schemas.microsoft.com/office/drawing/2014/main" id="{D12D51F8-3696-4523-944D-7DA391651E0D}"/>
                </a:ext>
              </a:extLst>
            </p:cNvPr>
            <p:cNvSpPr>
              <a:spLocks noChangeArrowheads="1"/>
            </p:cNvSpPr>
            <p:nvPr/>
          </p:nvSpPr>
          <p:spPr bwMode="auto">
            <a:xfrm>
              <a:off x="8078788" y="2027237"/>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247">
              <a:extLst>
                <a:ext uri="{FF2B5EF4-FFF2-40B4-BE49-F238E27FC236}">
                  <a16:creationId xmlns="" xmlns:a16="http://schemas.microsoft.com/office/drawing/2014/main" id="{BC54BBA9-287B-4314-A191-651AEF4644C9}"/>
                </a:ext>
              </a:extLst>
            </p:cNvPr>
            <p:cNvSpPr>
              <a:spLocks noChangeArrowheads="1"/>
            </p:cNvSpPr>
            <p:nvPr/>
          </p:nvSpPr>
          <p:spPr bwMode="auto">
            <a:xfrm>
              <a:off x="7078663" y="2100262"/>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248">
              <a:extLst>
                <a:ext uri="{FF2B5EF4-FFF2-40B4-BE49-F238E27FC236}">
                  <a16:creationId xmlns="" xmlns:a16="http://schemas.microsoft.com/office/drawing/2014/main" id="{BFAFF478-01D0-4437-A449-CFBC08EF30B0}"/>
                </a:ext>
              </a:extLst>
            </p:cNvPr>
            <p:cNvSpPr>
              <a:spLocks noChangeArrowheads="1"/>
            </p:cNvSpPr>
            <p:nvPr/>
          </p:nvSpPr>
          <p:spPr bwMode="auto">
            <a:xfrm>
              <a:off x="8053388" y="2100262"/>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49">
              <a:extLst>
                <a:ext uri="{FF2B5EF4-FFF2-40B4-BE49-F238E27FC236}">
                  <a16:creationId xmlns="" xmlns:a16="http://schemas.microsoft.com/office/drawing/2014/main" id="{66EF4B05-DBF1-4A9A-B63F-567F9DDB2651}"/>
                </a:ext>
              </a:extLst>
            </p:cNvPr>
            <p:cNvSpPr>
              <a:spLocks/>
            </p:cNvSpPr>
            <p:nvPr/>
          </p:nvSpPr>
          <p:spPr bwMode="auto">
            <a:xfrm>
              <a:off x="7104063" y="2127250"/>
              <a:ext cx="19050" cy="19050"/>
            </a:xfrm>
            <a:custGeom>
              <a:avLst/>
              <a:gdLst>
                <a:gd name="T0" fmla="*/ 3 w 6"/>
                <a:gd name="T1" fmla="*/ 6 h 6"/>
                <a:gd name="T2" fmla="*/ 0 w 6"/>
                <a:gd name="T3" fmla="*/ 3 h 6"/>
                <a:gd name="T4" fmla="*/ 2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2" y="0"/>
                  </a:cubicBezTo>
                  <a:cubicBezTo>
                    <a:pt x="4" y="0"/>
                    <a:pt x="5"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50">
              <a:extLst>
                <a:ext uri="{FF2B5EF4-FFF2-40B4-BE49-F238E27FC236}">
                  <a16:creationId xmlns="" xmlns:a16="http://schemas.microsoft.com/office/drawing/2014/main" id="{5114FF4C-E999-4294-84EA-E52F7EC523CB}"/>
                </a:ext>
              </a:extLst>
            </p:cNvPr>
            <p:cNvSpPr>
              <a:spLocks/>
            </p:cNvSpPr>
            <p:nvPr/>
          </p:nvSpPr>
          <p:spPr bwMode="auto">
            <a:xfrm>
              <a:off x="7078663" y="2149475"/>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51">
              <a:extLst>
                <a:ext uri="{FF2B5EF4-FFF2-40B4-BE49-F238E27FC236}">
                  <a16:creationId xmlns="" xmlns:a16="http://schemas.microsoft.com/office/drawing/2014/main" id="{8EF04D1B-279D-418D-ACC6-8C125A70DC98}"/>
                </a:ext>
              </a:extLst>
            </p:cNvPr>
            <p:cNvSpPr>
              <a:spLocks/>
            </p:cNvSpPr>
            <p:nvPr/>
          </p:nvSpPr>
          <p:spPr bwMode="auto">
            <a:xfrm>
              <a:off x="8005763" y="2152650"/>
              <a:ext cx="19050" cy="15875"/>
            </a:xfrm>
            <a:custGeom>
              <a:avLst/>
              <a:gdLst>
                <a:gd name="T0" fmla="*/ 3 w 6"/>
                <a:gd name="T1" fmla="*/ 0 h 5"/>
                <a:gd name="T2" fmla="*/ 6 w 6"/>
                <a:gd name="T3" fmla="*/ 3 h 5"/>
                <a:gd name="T4" fmla="*/ 3 w 6"/>
                <a:gd name="T5" fmla="*/ 5 h 5"/>
                <a:gd name="T6" fmla="*/ 0 w 6"/>
                <a:gd name="T7" fmla="*/ 2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cubicBezTo>
                    <a:pt x="5" y="0"/>
                    <a:pt x="6" y="1"/>
                    <a:pt x="6" y="3"/>
                  </a:cubicBezTo>
                  <a:cubicBezTo>
                    <a:pt x="6" y="4"/>
                    <a:pt x="5" y="5"/>
                    <a:pt x="3" y="5"/>
                  </a:cubicBezTo>
                  <a:cubicBezTo>
                    <a:pt x="1" y="5"/>
                    <a:pt x="0" y="4"/>
                    <a:pt x="0" y="2"/>
                  </a:cubicBezTo>
                  <a:cubicBezTo>
                    <a:pt x="0" y="0"/>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52">
              <a:extLst>
                <a:ext uri="{FF2B5EF4-FFF2-40B4-BE49-F238E27FC236}">
                  <a16:creationId xmlns="" xmlns:a16="http://schemas.microsoft.com/office/drawing/2014/main" id="{09055600-7A93-4DCD-A749-44CE9A417EBF}"/>
                </a:ext>
              </a:extLst>
            </p:cNvPr>
            <p:cNvSpPr>
              <a:spLocks/>
            </p:cNvSpPr>
            <p:nvPr/>
          </p:nvSpPr>
          <p:spPr bwMode="auto">
            <a:xfrm>
              <a:off x="7100888" y="2174875"/>
              <a:ext cx="22225" cy="19050"/>
            </a:xfrm>
            <a:custGeom>
              <a:avLst/>
              <a:gdLst>
                <a:gd name="T0" fmla="*/ 4 w 7"/>
                <a:gd name="T1" fmla="*/ 0 h 6"/>
                <a:gd name="T2" fmla="*/ 7 w 7"/>
                <a:gd name="T3" fmla="*/ 3 h 6"/>
                <a:gd name="T4" fmla="*/ 4 w 7"/>
                <a:gd name="T5" fmla="*/ 6 h 6"/>
                <a:gd name="T6" fmla="*/ 0 w 7"/>
                <a:gd name="T7" fmla="*/ 4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6" y="6"/>
                    <a:pt x="4" y="6"/>
                  </a:cubicBezTo>
                  <a:cubicBezTo>
                    <a:pt x="2" y="6"/>
                    <a:pt x="1" y="5"/>
                    <a:pt x="0" y="4"/>
                  </a:cubicBezTo>
                  <a:cubicBezTo>
                    <a:pt x="0" y="1"/>
                    <a:pt x="1"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253">
              <a:extLst>
                <a:ext uri="{FF2B5EF4-FFF2-40B4-BE49-F238E27FC236}">
                  <a16:creationId xmlns="" xmlns:a16="http://schemas.microsoft.com/office/drawing/2014/main" id="{C2359FC6-BE44-4EA3-A82B-4369F083D1DF}"/>
                </a:ext>
              </a:extLst>
            </p:cNvPr>
            <p:cNvSpPr>
              <a:spLocks noChangeArrowheads="1"/>
            </p:cNvSpPr>
            <p:nvPr/>
          </p:nvSpPr>
          <p:spPr bwMode="auto">
            <a:xfrm>
              <a:off x="7980363" y="21748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54">
              <a:extLst>
                <a:ext uri="{FF2B5EF4-FFF2-40B4-BE49-F238E27FC236}">
                  <a16:creationId xmlns="" xmlns:a16="http://schemas.microsoft.com/office/drawing/2014/main" id="{133918E3-DED5-4A53-9399-8BFB6FFB5A06}"/>
                </a:ext>
              </a:extLst>
            </p:cNvPr>
            <p:cNvSpPr>
              <a:spLocks/>
            </p:cNvSpPr>
            <p:nvPr/>
          </p:nvSpPr>
          <p:spPr bwMode="auto">
            <a:xfrm>
              <a:off x="7954963" y="2200275"/>
              <a:ext cx="22225" cy="19050"/>
            </a:xfrm>
            <a:custGeom>
              <a:avLst/>
              <a:gdLst>
                <a:gd name="T0" fmla="*/ 3 w 7"/>
                <a:gd name="T1" fmla="*/ 0 h 6"/>
                <a:gd name="T2" fmla="*/ 7 w 7"/>
                <a:gd name="T3" fmla="*/ 3 h 6"/>
                <a:gd name="T4" fmla="*/ 4 w 7"/>
                <a:gd name="T5" fmla="*/ 6 h 6"/>
                <a:gd name="T6" fmla="*/ 0 w 7"/>
                <a:gd name="T7" fmla="*/ 3 h 6"/>
                <a:gd name="T8" fmla="*/ 3 w 7"/>
                <a:gd name="T9" fmla="*/ 0 h 6"/>
              </a:gdLst>
              <a:ahLst/>
              <a:cxnLst>
                <a:cxn ang="0">
                  <a:pos x="T0" y="T1"/>
                </a:cxn>
                <a:cxn ang="0">
                  <a:pos x="T2" y="T3"/>
                </a:cxn>
                <a:cxn ang="0">
                  <a:pos x="T4" y="T5"/>
                </a:cxn>
                <a:cxn ang="0">
                  <a:pos x="T6" y="T7"/>
                </a:cxn>
                <a:cxn ang="0">
                  <a:pos x="T8" y="T9"/>
                </a:cxn>
              </a:cxnLst>
              <a:rect l="0" t="0" r="r" b="b"/>
              <a:pathLst>
                <a:path w="7" h="6">
                  <a:moveTo>
                    <a:pt x="3" y="0"/>
                  </a:moveTo>
                  <a:cubicBezTo>
                    <a:pt x="6" y="0"/>
                    <a:pt x="7" y="1"/>
                    <a:pt x="7" y="3"/>
                  </a:cubicBezTo>
                  <a:cubicBezTo>
                    <a:pt x="7" y="5"/>
                    <a:pt x="6" y="6"/>
                    <a:pt x="4" y="6"/>
                  </a:cubicBezTo>
                  <a:cubicBezTo>
                    <a:pt x="2"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55">
              <a:extLst>
                <a:ext uri="{FF2B5EF4-FFF2-40B4-BE49-F238E27FC236}">
                  <a16:creationId xmlns="" xmlns:a16="http://schemas.microsoft.com/office/drawing/2014/main" id="{FBB36ADC-8493-43B3-95E4-0D831F537961}"/>
                </a:ext>
              </a:extLst>
            </p:cNvPr>
            <p:cNvSpPr>
              <a:spLocks/>
            </p:cNvSpPr>
            <p:nvPr/>
          </p:nvSpPr>
          <p:spPr bwMode="auto">
            <a:xfrm>
              <a:off x="8005763" y="2200275"/>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56">
              <a:extLst>
                <a:ext uri="{FF2B5EF4-FFF2-40B4-BE49-F238E27FC236}">
                  <a16:creationId xmlns="" xmlns:a16="http://schemas.microsoft.com/office/drawing/2014/main" id="{4869D3F6-805E-4D4E-9C13-A384CBB7E88B}"/>
                </a:ext>
              </a:extLst>
            </p:cNvPr>
            <p:cNvSpPr>
              <a:spLocks/>
            </p:cNvSpPr>
            <p:nvPr/>
          </p:nvSpPr>
          <p:spPr bwMode="auto">
            <a:xfrm>
              <a:off x="7151688" y="2225675"/>
              <a:ext cx="19050" cy="19050"/>
            </a:xfrm>
            <a:custGeom>
              <a:avLst/>
              <a:gdLst>
                <a:gd name="T0" fmla="*/ 3 w 6"/>
                <a:gd name="T1" fmla="*/ 0 h 6"/>
                <a:gd name="T2" fmla="*/ 6 w 6"/>
                <a:gd name="T3" fmla="*/ 3 h 6"/>
                <a:gd name="T4" fmla="*/ 3 w 6"/>
                <a:gd name="T5" fmla="*/ 5 h 6"/>
                <a:gd name="T6" fmla="*/ 0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5"/>
                  </a:cubicBezTo>
                  <a:cubicBezTo>
                    <a:pt x="1" y="5"/>
                    <a:pt x="0" y="4"/>
                    <a:pt x="0" y="2"/>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57">
              <a:extLst>
                <a:ext uri="{FF2B5EF4-FFF2-40B4-BE49-F238E27FC236}">
                  <a16:creationId xmlns="" xmlns:a16="http://schemas.microsoft.com/office/drawing/2014/main" id="{C171C714-0C87-43F8-8A6B-775772B9A759}"/>
                </a:ext>
              </a:extLst>
            </p:cNvPr>
            <p:cNvSpPr>
              <a:spLocks/>
            </p:cNvSpPr>
            <p:nvPr/>
          </p:nvSpPr>
          <p:spPr bwMode="auto">
            <a:xfrm>
              <a:off x="7345363" y="2222500"/>
              <a:ext cx="22225" cy="22225"/>
            </a:xfrm>
            <a:custGeom>
              <a:avLst/>
              <a:gdLst>
                <a:gd name="T0" fmla="*/ 3 w 7"/>
                <a:gd name="T1" fmla="*/ 0 h 7"/>
                <a:gd name="T2" fmla="*/ 7 w 7"/>
                <a:gd name="T3" fmla="*/ 4 h 7"/>
                <a:gd name="T4" fmla="*/ 4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1"/>
                    <a:pt x="7" y="4"/>
                  </a:cubicBezTo>
                  <a:cubicBezTo>
                    <a:pt x="7" y="5"/>
                    <a:pt x="6" y="7"/>
                    <a:pt x="4" y="7"/>
                  </a:cubicBezTo>
                  <a:cubicBezTo>
                    <a:pt x="2"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58">
              <a:extLst>
                <a:ext uri="{FF2B5EF4-FFF2-40B4-BE49-F238E27FC236}">
                  <a16:creationId xmlns="" xmlns:a16="http://schemas.microsoft.com/office/drawing/2014/main" id="{1233C22F-D685-4741-9831-7AFB4B466104}"/>
                </a:ext>
              </a:extLst>
            </p:cNvPr>
            <p:cNvSpPr>
              <a:spLocks/>
            </p:cNvSpPr>
            <p:nvPr/>
          </p:nvSpPr>
          <p:spPr bwMode="auto">
            <a:xfrm>
              <a:off x="7396163" y="2225675"/>
              <a:ext cx="19050" cy="19050"/>
            </a:xfrm>
            <a:custGeom>
              <a:avLst/>
              <a:gdLst>
                <a:gd name="T0" fmla="*/ 6 w 6"/>
                <a:gd name="T1" fmla="*/ 3 h 6"/>
                <a:gd name="T2" fmla="*/ 3 w 6"/>
                <a:gd name="T3" fmla="*/ 5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5"/>
                  </a:cubicBezTo>
                  <a:cubicBezTo>
                    <a:pt x="1" y="5"/>
                    <a:pt x="0" y="4"/>
                    <a:pt x="0" y="2"/>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59">
              <a:extLst>
                <a:ext uri="{FF2B5EF4-FFF2-40B4-BE49-F238E27FC236}">
                  <a16:creationId xmlns="" xmlns:a16="http://schemas.microsoft.com/office/drawing/2014/main" id="{9C4ADB7A-D5EA-4AD4-AC8E-ED5DC25ADBF0}"/>
                </a:ext>
              </a:extLst>
            </p:cNvPr>
            <p:cNvSpPr>
              <a:spLocks/>
            </p:cNvSpPr>
            <p:nvPr/>
          </p:nvSpPr>
          <p:spPr bwMode="auto">
            <a:xfrm>
              <a:off x="7443788" y="2222500"/>
              <a:ext cx="19050" cy="22225"/>
            </a:xfrm>
            <a:custGeom>
              <a:avLst/>
              <a:gdLst>
                <a:gd name="T0" fmla="*/ 3 w 6"/>
                <a:gd name="T1" fmla="*/ 7 h 7"/>
                <a:gd name="T2" fmla="*/ 0 w 6"/>
                <a:gd name="T3" fmla="*/ 4 h 7"/>
                <a:gd name="T4" fmla="*/ 4 w 6"/>
                <a:gd name="T5" fmla="*/ 1 h 7"/>
                <a:gd name="T6" fmla="*/ 6 w 6"/>
                <a:gd name="T7" fmla="*/ 4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1" y="6"/>
                    <a:pt x="0" y="5"/>
                    <a:pt x="0" y="4"/>
                  </a:cubicBezTo>
                  <a:cubicBezTo>
                    <a:pt x="0" y="1"/>
                    <a:pt x="1" y="0"/>
                    <a:pt x="4" y="1"/>
                  </a:cubicBezTo>
                  <a:cubicBezTo>
                    <a:pt x="5" y="1"/>
                    <a:pt x="6"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60">
              <a:extLst>
                <a:ext uri="{FF2B5EF4-FFF2-40B4-BE49-F238E27FC236}">
                  <a16:creationId xmlns="" xmlns:a16="http://schemas.microsoft.com/office/drawing/2014/main" id="{2F450D7A-74B7-42F2-9AD4-EB6C774D0A75}"/>
                </a:ext>
              </a:extLst>
            </p:cNvPr>
            <p:cNvSpPr>
              <a:spLocks/>
            </p:cNvSpPr>
            <p:nvPr/>
          </p:nvSpPr>
          <p:spPr bwMode="auto">
            <a:xfrm>
              <a:off x="7494588" y="2225675"/>
              <a:ext cx="19050" cy="15875"/>
            </a:xfrm>
            <a:custGeom>
              <a:avLst/>
              <a:gdLst>
                <a:gd name="T0" fmla="*/ 3 w 6"/>
                <a:gd name="T1" fmla="*/ 5 h 5"/>
                <a:gd name="T2" fmla="*/ 0 w 6"/>
                <a:gd name="T3" fmla="*/ 3 h 5"/>
                <a:gd name="T4" fmla="*/ 3 w 6"/>
                <a:gd name="T5" fmla="*/ 0 h 5"/>
                <a:gd name="T6" fmla="*/ 5 w 6"/>
                <a:gd name="T7" fmla="*/ 2 h 5"/>
                <a:gd name="T8" fmla="*/ 3 w 6"/>
                <a:gd name="T9" fmla="*/ 5 h 5"/>
              </a:gdLst>
              <a:ahLst/>
              <a:cxnLst>
                <a:cxn ang="0">
                  <a:pos x="T0" y="T1"/>
                </a:cxn>
                <a:cxn ang="0">
                  <a:pos x="T2" y="T3"/>
                </a:cxn>
                <a:cxn ang="0">
                  <a:pos x="T4" y="T5"/>
                </a:cxn>
                <a:cxn ang="0">
                  <a:pos x="T6" y="T7"/>
                </a:cxn>
                <a:cxn ang="0">
                  <a:pos x="T8" y="T9"/>
                </a:cxn>
              </a:cxnLst>
              <a:rect l="0" t="0" r="r" b="b"/>
              <a:pathLst>
                <a:path w="6" h="5">
                  <a:moveTo>
                    <a:pt x="3" y="5"/>
                  </a:moveTo>
                  <a:cubicBezTo>
                    <a:pt x="1" y="5"/>
                    <a:pt x="0" y="5"/>
                    <a:pt x="0" y="3"/>
                  </a:cubicBezTo>
                  <a:cubicBezTo>
                    <a:pt x="0" y="1"/>
                    <a:pt x="1" y="0"/>
                    <a:pt x="3" y="0"/>
                  </a:cubicBezTo>
                  <a:cubicBezTo>
                    <a:pt x="4" y="0"/>
                    <a:pt x="5" y="1"/>
                    <a:pt x="5" y="2"/>
                  </a:cubicBezTo>
                  <a:cubicBezTo>
                    <a:pt x="6" y="4"/>
                    <a:pt x="5" y="5"/>
                    <a:pt x="3"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61">
              <a:extLst>
                <a:ext uri="{FF2B5EF4-FFF2-40B4-BE49-F238E27FC236}">
                  <a16:creationId xmlns="" xmlns:a16="http://schemas.microsoft.com/office/drawing/2014/main" id="{3B9B28F4-D002-4771-865D-FE396C8990F3}"/>
                </a:ext>
              </a:extLst>
            </p:cNvPr>
            <p:cNvSpPr>
              <a:spLocks/>
            </p:cNvSpPr>
            <p:nvPr/>
          </p:nvSpPr>
          <p:spPr bwMode="auto">
            <a:xfrm>
              <a:off x="7542213" y="2222500"/>
              <a:ext cx="19050" cy="22225"/>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6"/>
                    <a:pt x="0" y="5"/>
                    <a:pt x="0" y="3"/>
                  </a:cubicBezTo>
                  <a:cubicBezTo>
                    <a:pt x="0" y="1"/>
                    <a:pt x="1" y="0"/>
                    <a:pt x="3" y="1"/>
                  </a:cubicBezTo>
                  <a:cubicBezTo>
                    <a:pt x="5"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62">
              <a:extLst>
                <a:ext uri="{FF2B5EF4-FFF2-40B4-BE49-F238E27FC236}">
                  <a16:creationId xmlns="" xmlns:a16="http://schemas.microsoft.com/office/drawing/2014/main" id="{88A5F0A3-E9C4-421A-9120-D35369DB1E61}"/>
                </a:ext>
              </a:extLst>
            </p:cNvPr>
            <p:cNvSpPr>
              <a:spLocks/>
            </p:cNvSpPr>
            <p:nvPr/>
          </p:nvSpPr>
          <p:spPr bwMode="auto">
            <a:xfrm>
              <a:off x="7589838" y="2225675"/>
              <a:ext cx="19050" cy="19050"/>
            </a:xfrm>
            <a:custGeom>
              <a:avLst/>
              <a:gdLst>
                <a:gd name="T0" fmla="*/ 6 w 6"/>
                <a:gd name="T1" fmla="*/ 3 h 6"/>
                <a:gd name="T2" fmla="*/ 3 w 6"/>
                <a:gd name="T3" fmla="*/ 6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5"/>
                    <a:pt x="0" y="4"/>
                    <a:pt x="0" y="2"/>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63">
              <a:extLst>
                <a:ext uri="{FF2B5EF4-FFF2-40B4-BE49-F238E27FC236}">
                  <a16:creationId xmlns="" xmlns:a16="http://schemas.microsoft.com/office/drawing/2014/main" id="{19A95215-5A81-4675-B979-C305A3201C41}"/>
                </a:ext>
              </a:extLst>
            </p:cNvPr>
            <p:cNvSpPr>
              <a:spLocks/>
            </p:cNvSpPr>
            <p:nvPr/>
          </p:nvSpPr>
          <p:spPr bwMode="auto">
            <a:xfrm>
              <a:off x="7640638" y="2222500"/>
              <a:ext cx="19050" cy="22225"/>
            </a:xfrm>
            <a:custGeom>
              <a:avLst/>
              <a:gdLst>
                <a:gd name="T0" fmla="*/ 2 w 6"/>
                <a:gd name="T1" fmla="*/ 7 h 7"/>
                <a:gd name="T2" fmla="*/ 0 w 6"/>
                <a:gd name="T3" fmla="*/ 3 h 7"/>
                <a:gd name="T4" fmla="*/ 3 w 6"/>
                <a:gd name="T5" fmla="*/ 1 h 7"/>
                <a:gd name="T6" fmla="*/ 6 w 6"/>
                <a:gd name="T7" fmla="*/ 4 h 7"/>
                <a:gd name="T8" fmla="*/ 2 w 6"/>
                <a:gd name="T9" fmla="*/ 7 h 7"/>
              </a:gdLst>
              <a:ahLst/>
              <a:cxnLst>
                <a:cxn ang="0">
                  <a:pos x="T0" y="T1"/>
                </a:cxn>
                <a:cxn ang="0">
                  <a:pos x="T2" y="T3"/>
                </a:cxn>
                <a:cxn ang="0">
                  <a:pos x="T4" y="T5"/>
                </a:cxn>
                <a:cxn ang="0">
                  <a:pos x="T6" y="T7"/>
                </a:cxn>
                <a:cxn ang="0">
                  <a:pos x="T8" y="T9"/>
                </a:cxn>
              </a:cxnLst>
              <a:rect l="0" t="0" r="r" b="b"/>
              <a:pathLst>
                <a:path w="6" h="7">
                  <a:moveTo>
                    <a:pt x="2" y="7"/>
                  </a:moveTo>
                  <a:cubicBezTo>
                    <a:pt x="1" y="6"/>
                    <a:pt x="0" y="5"/>
                    <a:pt x="0" y="3"/>
                  </a:cubicBezTo>
                  <a:cubicBezTo>
                    <a:pt x="0" y="1"/>
                    <a:pt x="1" y="0"/>
                    <a:pt x="3" y="1"/>
                  </a:cubicBezTo>
                  <a:cubicBezTo>
                    <a:pt x="5" y="1"/>
                    <a:pt x="6" y="2"/>
                    <a:pt x="6" y="4"/>
                  </a:cubicBezTo>
                  <a:cubicBezTo>
                    <a:pt x="6" y="6"/>
                    <a:pt x="4" y="7"/>
                    <a:pt x="2"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64">
              <a:extLst>
                <a:ext uri="{FF2B5EF4-FFF2-40B4-BE49-F238E27FC236}">
                  <a16:creationId xmlns="" xmlns:a16="http://schemas.microsoft.com/office/drawing/2014/main" id="{722B66C9-644D-4F7D-BB5F-1BDCB1F673F1}"/>
                </a:ext>
              </a:extLst>
            </p:cNvPr>
            <p:cNvSpPr>
              <a:spLocks noChangeArrowheads="1"/>
            </p:cNvSpPr>
            <p:nvPr/>
          </p:nvSpPr>
          <p:spPr bwMode="auto">
            <a:xfrm>
              <a:off x="7932738"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65">
              <a:extLst>
                <a:ext uri="{FF2B5EF4-FFF2-40B4-BE49-F238E27FC236}">
                  <a16:creationId xmlns="" xmlns:a16="http://schemas.microsoft.com/office/drawing/2014/main" id="{5D4578BA-01AA-417F-B8DB-4C4C41C68AAF}"/>
                </a:ext>
              </a:extLst>
            </p:cNvPr>
            <p:cNvSpPr>
              <a:spLocks/>
            </p:cNvSpPr>
            <p:nvPr/>
          </p:nvSpPr>
          <p:spPr bwMode="auto">
            <a:xfrm>
              <a:off x="7881938" y="232092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4" y="6"/>
                  </a:cubicBezTo>
                  <a:cubicBezTo>
                    <a:pt x="1" y="6"/>
                    <a:pt x="0" y="5"/>
                    <a:pt x="0" y="3"/>
                  </a:cubicBezTo>
                  <a:cubicBezTo>
                    <a:pt x="0" y="1"/>
                    <a:pt x="2" y="0"/>
                    <a:pt x="4" y="0"/>
                  </a:cubicBezTo>
                  <a:cubicBezTo>
                    <a:pt x="6" y="0"/>
                    <a:pt x="7"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66">
              <a:extLst>
                <a:ext uri="{FF2B5EF4-FFF2-40B4-BE49-F238E27FC236}">
                  <a16:creationId xmlns="" xmlns:a16="http://schemas.microsoft.com/office/drawing/2014/main" id="{035810FB-10C0-4B14-9427-D4005B0C74FF}"/>
                </a:ext>
              </a:extLst>
            </p:cNvPr>
            <p:cNvSpPr>
              <a:spLocks/>
            </p:cNvSpPr>
            <p:nvPr/>
          </p:nvSpPr>
          <p:spPr bwMode="auto">
            <a:xfrm>
              <a:off x="7834313" y="2320925"/>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1"/>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67">
              <a:extLst>
                <a:ext uri="{FF2B5EF4-FFF2-40B4-BE49-F238E27FC236}">
                  <a16:creationId xmlns="" xmlns:a16="http://schemas.microsoft.com/office/drawing/2014/main" id="{E6C4F8E2-2489-4755-B74E-BDB9479164F4}"/>
                </a:ext>
              </a:extLst>
            </p:cNvPr>
            <p:cNvSpPr>
              <a:spLocks noChangeArrowheads="1"/>
            </p:cNvSpPr>
            <p:nvPr/>
          </p:nvSpPr>
          <p:spPr bwMode="auto">
            <a:xfrm>
              <a:off x="7297738"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68">
              <a:extLst>
                <a:ext uri="{FF2B5EF4-FFF2-40B4-BE49-F238E27FC236}">
                  <a16:creationId xmlns="" xmlns:a16="http://schemas.microsoft.com/office/drawing/2014/main" id="{349AFE0C-6DAC-4E5B-A718-A79FB66D6223}"/>
                </a:ext>
              </a:extLst>
            </p:cNvPr>
            <p:cNvSpPr>
              <a:spLocks/>
            </p:cNvSpPr>
            <p:nvPr/>
          </p:nvSpPr>
          <p:spPr bwMode="auto">
            <a:xfrm>
              <a:off x="7980363" y="2320925"/>
              <a:ext cx="19050" cy="19050"/>
            </a:xfrm>
            <a:custGeom>
              <a:avLst/>
              <a:gdLst>
                <a:gd name="T0" fmla="*/ 6 w 6"/>
                <a:gd name="T1" fmla="*/ 3 h 6"/>
                <a:gd name="T2" fmla="*/ 3 w 6"/>
                <a:gd name="T3" fmla="*/ 6 h 6"/>
                <a:gd name="T4" fmla="*/ 0 w 6"/>
                <a:gd name="T5" fmla="*/ 3 h 6"/>
                <a:gd name="T6" fmla="*/ 4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1"/>
                    <a:pt x="2" y="0"/>
                    <a:pt x="4"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69">
              <a:extLst>
                <a:ext uri="{FF2B5EF4-FFF2-40B4-BE49-F238E27FC236}">
                  <a16:creationId xmlns="" xmlns:a16="http://schemas.microsoft.com/office/drawing/2014/main" id="{F18F8171-5868-4A04-9EB8-A9BC5BF7EA49}"/>
                </a:ext>
              </a:extLst>
            </p:cNvPr>
            <p:cNvSpPr>
              <a:spLocks/>
            </p:cNvSpPr>
            <p:nvPr/>
          </p:nvSpPr>
          <p:spPr bwMode="auto">
            <a:xfrm>
              <a:off x="7151688" y="2371725"/>
              <a:ext cx="19050" cy="19050"/>
            </a:xfrm>
            <a:custGeom>
              <a:avLst/>
              <a:gdLst>
                <a:gd name="T0" fmla="*/ 3 w 6"/>
                <a:gd name="T1" fmla="*/ 0 h 6"/>
                <a:gd name="T2" fmla="*/ 6 w 6"/>
                <a:gd name="T3" fmla="*/ 2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2"/>
                  </a:cubicBezTo>
                  <a:cubicBezTo>
                    <a:pt x="6" y="5"/>
                    <a:pt x="5" y="6"/>
                    <a:pt x="3" y="6"/>
                  </a:cubicBezTo>
                  <a:cubicBezTo>
                    <a:pt x="1" y="6"/>
                    <a:pt x="0" y="4"/>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70">
              <a:extLst>
                <a:ext uri="{FF2B5EF4-FFF2-40B4-BE49-F238E27FC236}">
                  <a16:creationId xmlns="" xmlns:a16="http://schemas.microsoft.com/office/drawing/2014/main" id="{2D179FAB-19DC-44D9-82AB-6A25545CB32C}"/>
                </a:ext>
              </a:extLst>
            </p:cNvPr>
            <p:cNvSpPr>
              <a:spLocks noChangeArrowheads="1"/>
            </p:cNvSpPr>
            <p:nvPr/>
          </p:nvSpPr>
          <p:spPr bwMode="auto">
            <a:xfrm>
              <a:off x="7250113"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71">
              <a:extLst>
                <a:ext uri="{FF2B5EF4-FFF2-40B4-BE49-F238E27FC236}">
                  <a16:creationId xmlns="" xmlns:a16="http://schemas.microsoft.com/office/drawing/2014/main" id="{2D48F3B4-C945-4155-95FD-650536F2FD4C}"/>
                </a:ext>
              </a:extLst>
            </p:cNvPr>
            <p:cNvSpPr>
              <a:spLocks noChangeArrowheads="1"/>
            </p:cNvSpPr>
            <p:nvPr/>
          </p:nvSpPr>
          <p:spPr bwMode="auto">
            <a:xfrm>
              <a:off x="7177088"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72">
              <a:extLst>
                <a:ext uri="{FF2B5EF4-FFF2-40B4-BE49-F238E27FC236}">
                  <a16:creationId xmlns="" xmlns:a16="http://schemas.microsoft.com/office/drawing/2014/main" id="{B1335BC4-C9FA-4D90-95B1-CF3939514B98}"/>
                </a:ext>
              </a:extLst>
            </p:cNvPr>
            <p:cNvSpPr>
              <a:spLocks/>
            </p:cNvSpPr>
            <p:nvPr/>
          </p:nvSpPr>
          <p:spPr bwMode="auto">
            <a:xfrm>
              <a:off x="7954963" y="234632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4" y="6"/>
                  </a:cubicBezTo>
                  <a:cubicBezTo>
                    <a:pt x="1"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73">
              <a:extLst>
                <a:ext uri="{FF2B5EF4-FFF2-40B4-BE49-F238E27FC236}">
                  <a16:creationId xmlns="" xmlns:a16="http://schemas.microsoft.com/office/drawing/2014/main" id="{C3F5C171-CB6F-4312-805E-C2F5057DBB85}"/>
                </a:ext>
              </a:extLst>
            </p:cNvPr>
            <p:cNvSpPr>
              <a:spLocks noChangeArrowheads="1"/>
            </p:cNvSpPr>
            <p:nvPr/>
          </p:nvSpPr>
          <p:spPr bwMode="auto">
            <a:xfrm>
              <a:off x="7907338"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4">
              <a:extLst>
                <a:ext uri="{FF2B5EF4-FFF2-40B4-BE49-F238E27FC236}">
                  <a16:creationId xmlns="" xmlns:a16="http://schemas.microsoft.com/office/drawing/2014/main" id="{8D9A428C-A85A-497B-90D2-25F715AE19D3}"/>
                </a:ext>
              </a:extLst>
            </p:cNvPr>
            <p:cNvSpPr>
              <a:spLocks/>
            </p:cNvSpPr>
            <p:nvPr/>
          </p:nvSpPr>
          <p:spPr bwMode="auto">
            <a:xfrm>
              <a:off x="7199313" y="2320925"/>
              <a:ext cx="19050" cy="19050"/>
            </a:xfrm>
            <a:custGeom>
              <a:avLst/>
              <a:gdLst>
                <a:gd name="T0" fmla="*/ 3 w 6"/>
                <a:gd name="T1" fmla="*/ 0 h 6"/>
                <a:gd name="T2" fmla="*/ 6 w 6"/>
                <a:gd name="T3" fmla="*/ 3 h 6"/>
                <a:gd name="T4" fmla="*/ 4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4" y="6"/>
                  </a:cubicBezTo>
                  <a:cubicBezTo>
                    <a:pt x="1" y="6"/>
                    <a:pt x="0" y="5"/>
                    <a:pt x="0" y="3"/>
                  </a:cubicBezTo>
                  <a:cubicBezTo>
                    <a:pt x="1"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75">
              <a:extLst>
                <a:ext uri="{FF2B5EF4-FFF2-40B4-BE49-F238E27FC236}">
                  <a16:creationId xmlns="" xmlns:a16="http://schemas.microsoft.com/office/drawing/2014/main" id="{D0FED6C1-AE13-49F4-9955-818D4E600A7A}"/>
                </a:ext>
              </a:extLst>
            </p:cNvPr>
            <p:cNvSpPr>
              <a:spLocks/>
            </p:cNvSpPr>
            <p:nvPr/>
          </p:nvSpPr>
          <p:spPr bwMode="auto">
            <a:xfrm>
              <a:off x="7151688" y="2320925"/>
              <a:ext cx="19050" cy="19050"/>
            </a:xfrm>
            <a:custGeom>
              <a:avLst/>
              <a:gdLst>
                <a:gd name="T0" fmla="*/ 3 w 6"/>
                <a:gd name="T1" fmla="*/ 6 h 6"/>
                <a:gd name="T2" fmla="*/ 0 w 6"/>
                <a:gd name="T3" fmla="*/ 3 h 6"/>
                <a:gd name="T4" fmla="*/ 3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2"/>
                    <a:pt x="6" y="4"/>
                  </a:cubicBezTo>
                  <a:cubicBezTo>
                    <a:pt x="6" y="6"/>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76">
              <a:extLst>
                <a:ext uri="{FF2B5EF4-FFF2-40B4-BE49-F238E27FC236}">
                  <a16:creationId xmlns="" xmlns:a16="http://schemas.microsoft.com/office/drawing/2014/main" id="{2E3086AB-1A86-4EA8-9177-2DBDEAC76DD8}"/>
                </a:ext>
              </a:extLst>
            </p:cNvPr>
            <p:cNvSpPr>
              <a:spLocks/>
            </p:cNvSpPr>
            <p:nvPr/>
          </p:nvSpPr>
          <p:spPr bwMode="auto">
            <a:xfrm>
              <a:off x="8005763" y="2295525"/>
              <a:ext cx="19050" cy="22225"/>
            </a:xfrm>
            <a:custGeom>
              <a:avLst/>
              <a:gdLst>
                <a:gd name="T0" fmla="*/ 6 w 6"/>
                <a:gd name="T1" fmla="*/ 4 h 7"/>
                <a:gd name="T2" fmla="*/ 3 w 6"/>
                <a:gd name="T3" fmla="*/ 7 h 7"/>
                <a:gd name="T4" fmla="*/ 0 w 6"/>
                <a:gd name="T5" fmla="*/ 3 h 7"/>
                <a:gd name="T6" fmla="*/ 3 w 6"/>
                <a:gd name="T7" fmla="*/ 0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77">
              <a:extLst>
                <a:ext uri="{FF2B5EF4-FFF2-40B4-BE49-F238E27FC236}">
                  <a16:creationId xmlns="" xmlns:a16="http://schemas.microsoft.com/office/drawing/2014/main" id="{D43FBD60-9477-44B5-B6EA-19700A7F9E78}"/>
                </a:ext>
              </a:extLst>
            </p:cNvPr>
            <p:cNvSpPr>
              <a:spLocks noChangeArrowheads="1"/>
            </p:cNvSpPr>
            <p:nvPr/>
          </p:nvSpPr>
          <p:spPr bwMode="auto">
            <a:xfrm>
              <a:off x="7859713"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78">
              <a:extLst>
                <a:ext uri="{FF2B5EF4-FFF2-40B4-BE49-F238E27FC236}">
                  <a16:creationId xmlns="" xmlns:a16="http://schemas.microsoft.com/office/drawing/2014/main" id="{6328B58A-64BD-4CE0-BDEA-6A5AADC8C8A1}"/>
                </a:ext>
              </a:extLst>
            </p:cNvPr>
            <p:cNvSpPr>
              <a:spLocks/>
            </p:cNvSpPr>
            <p:nvPr/>
          </p:nvSpPr>
          <p:spPr bwMode="auto">
            <a:xfrm>
              <a:off x="7954963" y="2298700"/>
              <a:ext cx="22225" cy="19050"/>
            </a:xfrm>
            <a:custGeom>
              <a:avLst/>
              <a:gdLst>
                <a:gd name="T0" fmla="*/ 7 w 7"/>
                <a:gd name="T1" fmla="*/ 2 h 6"/>
                <a:gd name="T2" fmla="*/ 4 w 7"/>
                <a:gd name="T3" fmla="*/ 6 h 6"/>
                <a:gd name="T4" fmla="*/ 0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6"/>
                    <a:pt x="4" y="6"/>
                  </a:cubicBezTo>
                  <a:cubicBezTo>
                    <a:pt x="2" y="6"/>
                    <a:pt x="0" y="5"/>
                    <a:pt x="0" y="3"/>
                  </a:cubicBezTo>
                  <a:cubicBezTo>
                    <a:pt x="0" y="1"/>
                    <a:pt x="2" y="0"/>
                    <a:pt x="3" y="0"/>
                  </a:cubicBezTo>
                  <a:cubicBezTo>
                    <a:pt x="5" y="0"/>
                    <a:pt x="6" y="1"/>
                    <a:pt x="7"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79">
              <a:extLst>
                <a:ext uri="{FF2B5EF4-FFF2-40B4-BE49-F238E27FC236}">
                  <a16:creationId xmlns="" xmlns:a16="http://schemas.microsoft.com/office/drawing/2014/main" id="{F2C0079B-AE18-4BB9-BF72-7728B2BE65C1}"/>
                </a:ext>
              </a:extLst>
            </p:cNvPr>
            <p:cNvSpPr>
              <a:spLocks/>
            </p:cNvSpPr>
            <p:nvPr/>
          </p:nvSpPr>
          <p:spPr bwMode="auto">
            <a:xfrm>
              <a:off x="7859713" y="2298700"/>
              <a:ext cx="19050" cy="19050"/>
            </a:xfrm>
            <a:custGeom>
              <a:avLst/>
              <a:gdLst>
                <a:gd name="T0" fmla="*/ 3 w 6"/>
                <a:gd name="T1" fmla="*/ 0 h 6"/>
                <a:gd name="T2" fmla="*/ 6 w 6"/>
                <a:gd name="T3" fmla="*/ 2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0"/>
                    <a:pt x="6" y="2"/>
                  </a:cubicBezTo>
                  <a:cubicBezTo>
                    <a:pt x="6" y="4"/>
                    <a:pt x="5" y="6"/>
                    <a:pt x="3" y="6"/>
                  </a:cubicBezTo>
                  <a:cubicBezTo>
                    <a:pt x="1" y="6"/>
                    <a:pt x="0" y="4"/>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80">
              <a:extLst>
                <a:ext uri="{FF2B5EF4-FFF2-40B4-BE49-F238E27FC236}">
                  <a16:creationId xmlns="" xmlns:a16="http://schemas.microsoft.com/office/drawing/2014/main" id="{189C24BD-B550-44BF-ABA1-C4593A5D25E7}"/>
                </a:ext>
              </a:extLst>
            </p:cNvPr>
            <p:cNvSpPr>
              <a:spLocks noChangeArrowheads="1"/>
            </p:cNvSpPr>
            <p:nvPr/>
          </p:nvSpPr>
          <p:spPr bwMode="auto">
            <a:xfrm>
              <a:off x="7224713"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81">
              <a:extLst>
                <a:ext uri="{FF2B5EF4-FFF2-40B4-BE49-F238E27FC236}">
                  <a16:creationId xmlns="" xmlns:a16="http://schemas.microsoft.com/office/drawing/2014/main" id="{8E82B449-573E-466C-A326-F7DAC30A7C32}"/>
                </a:ext>
              </a:extLst>
            </p:cNvPr>
            <p:cNvSpPr>
              <a:spLocks/>
            </p:cNvSpPr>
            <p:nvPr/>
          </p:nvSpPr>
          <p:spPr bwMode="auto">
            <a:xfrm>
              <a:off x="7272338" y="2298700"/>
              <a:ext cx="22225" cy="19050"/>
            </a:xfrm>
            <a:custGeom>
              <a:avLst/>
              <a:gdLst>
                <a:gd name="T0" fmla="*/ 7 w 7"/>
                <a:gd name="T1" fmla="*/ 3 h 6"/>
                <a:gd name="T2" fmla="*/ 3 w 7"/>
                <a:gd name="T3" fmla="*/ 6 h 6"/>
                <a:gd name="T4" fmla="*/ 1 w 7"/>
                <a:gd name="T5" fmla="*/ 2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5"/>
                    <a:pt x="0" y="4"/>
                    <a:pt x="1" y="2"/>
                  </a:cubicBezTo>
                  <a:cubicBezTo>
                    <a:pt x="1" y="0"/>
                    <a:pt x="2" y="0"/>
                    <a:pt x="4" y="0"/>
                  </a:cubicBezTo>
                  <a:cubicBezTo>
                    <a:pt x="6"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82">
              <a:extLst>
                <a:ext uri="{FF2B5EF4-FFF2-40B4-BE49-F238E27FC236}">
                  <a16:creationId xmlns="" xmlns:a16="http://schemas.microsoft.com/office/drawing/2014/main" id="{AC47F8E8-295C-4BD9-B1E6-3DB00821EF09}"/>
                </a:ext>
              </a:extLst>
            </p:cNvPr>
            <p:cNvSpPr>
              <a:spLocks/>
            </p:cNvSpPr>
            <p:nvPr/>
          </p:nvSpPr>
          <p:spPr bwMode="auto">
            <a:xfrm>
              <a:off x="7177088" y="2298700"/>
              <a:ext cx="19050" cy="19050"/>
            </a:xfrm>
            <a:custGeom>
              <a:avLst/>
              <a:gdLst>
                <a:gd name="T0" fmla="*/ 6 w 6"/>
                <a:gd name="T1" fmla="*/ 3 h 6"/>
                <a:gd name="T2" fmla="*/ 3 w 6"/>
                <a:gd name="T3" fmla="*/ 6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1" y="6"/>
                    <a:pt x="0" y="4"/>
                    <a:pt x="0" y="2"/>
                  </a:cubicBezTo>
                  <a:cubicBezTo>
                    <a:pt x="0" y="0"/>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83">
              <a:extLst>
                <a:ext uri="{FF2B5EF4-FFF2-40B4-BE49-F238E27FC236}">
                  <a16:creationId xmlns="" xmlns:a16="http://schemas.microsoft.com/office/drawing/2014/main" id="{0072021F-E76F-487E-9D6C-5027599BEFDB}"/>
                </a:ext>
              </a:extLst>
            </p:cNvPr>
            <p:cNvSpPr>
              <a:spLocks/>
            </p:cNvSpPr>
            <p:nvPr/>
          </p:nvSpPr>
          <p:spPr bwMode="auto">
            <a:xfrm>
              <a:off x="7126288" y="2295525"/>
              <a:ext cx="22225" cy="22225"/>
            </a:xfrm>
            <a:custGeom>
              <a:avLst/>
              <a:gdLst>
                <a:gd name="T0" fmla="*/ 3 w 7"/>
                <a:gd name="T1" fmla="*/ 7 h 7"/>
                <a:gd name="T2" fmla="*/ 0 w 7"/>
                <a:gd name="T3" fmla="*/ 3 h 7"/>
                <a:gd name="T4" fmla="*/ 3 w 7"/>
                <a:gd name="T5" fmla="*/ 1 h 7"/>
                <a:gd name="T6" fmla="*/ 6 w 7"/>
                <a:gd name="T7" fmla="*/ 4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7"/>
                    <a:pt x="0" y="5"/>
                    <a:pt x="0" y="3"/>
                  </a:cubicBezTo>
                  <a:cubicBezTo>
                    <a:pt x="0" y="1"/>
                    <a:pt x="2" y="0"/>
                    <a:pt x="3" y="1"/>
                  </a:cubicBezTo>
                  <a:cubicBezTo>
                    <a:pt x="6" y="1"/>
                    <a:pt x="7"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84">
              <a:extLst>
                <a:ext uri="{FF2B5EF4-FFF2-40B4-BE49-F238E27FC236}">
                  <a16:creationId xmlns="" xmlns:a16="http://schemas.microsoft.com/office/drawing/2014/main" id="{247B7244-FCBE-49E7-BA57-740C448F6C22}"/>
                </a:ext>
              </a:extLst>
            </p:cNvPr>
            <p:cNvSpPr>
              <a:spLocks/>
            </p:cNvSpPr>
            <p:nvPr/>
          </p:nvSpPr>
          <p:spPr bwMode="auto">
            <a:xfrm>
              <a:off x="7272338" y="2346325"/>
              <a:ext cx="19050" cy="19050"/>
            </a:xfrm>
            <a:custGeom>
              <a:avLst/>
              <a:gdLst>
                <a:gd name="T0" fmla="*/ 6 w 6"/>
                <a:gd name="T1" fmla="*/ 3 h 6"/>
                <a:gd name="T2" fmla="*/ 4 w 6"/>
                <a:gd name="T3" fmla="*/ 6 h 6"/>
                <a:gd name="T4" fmla="*/ 1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6" y="6"/>
                    <a:pt x="4" y="6"/>
                  </a:cubicBezTo>
                  <a:cubicBezTo>
                    <a:pt x="2" y="6"/>
                    <a:pt x="0" y="5"/>
                    <a:pt x="1" y="3"/>
                  </a:cubicBezTo>
                  <a:cubicBezTo>
                    <a:pt x="1"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85">
              <a:extLst>
                <a:ext uri="{FF2B5EF4-FFF2-40B4-BE49-F238E27FC236}">
                  <a16:creationId xmlns="" xmlns:a16="http://schemas.microsoft.com/office/drawing/2014/main" id="{DEE1BC63-DAC3-480A-B83F-97B707BE9E92}"/>
                </a:ext>
              </a:extLst>
            </p:cNvPr>
            <p:cNvSpPr>
              <a:spLocks/>
            </p:cNvSpPr>
            <p:nvPr/>
          </p:nvSpPr>
          <p:spPr bwMode="auto">
            <a:xfrm>
              <a:off x="7980363" y="2273300"/>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86">
              <a:extLst>
                <a:ext uri="{FF2B5EF4-FFF2-40B4-BE49-F238E27FC236}">
                  <a16:creationId xmlns="" xmlns:a16="http://schemas.microsoft.com/office/drawing/2014/main" id="{155B36DE-C028-4DAA-B3FC-F202DDB195B9}"/>
                </a:ext>
              </a:extLst>
            </p:cNvPr>
            <p:cNvSpPr>
              <a:spLocks/>
            </p:cNvSpPr>
            <p:nvPr/>
          </p:nvSpPr>
          <p:spPr bwMode="auto">
            <a:xfrm>
              <a:off x="7469188" y="2444750"/>
              <a:ext cx="19050" cy="19050"/>
            </a:xfrm>
            <a:custGeom>
              <a:avLst/>
              <a:gdLst>
                <a:gd name="T0" fmla="*/ 6 w 6"/>
                <a:gd name="T1" fmla="*/ 3 h 6"/>
                <a:gd name="T2" fmla="*/ 3 w 6"/>
                <a:gd name="T3" fmla="*/ 6 h 6"/>
                <a:gd name="T4" fmla="*/ 0 w 6"/>
                <a:gd name="T5" fmla="*/ 3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1"/>
                    <a:pt x="1" y="0"/>
                    <a:pt x="2" y="0"/>
                  </a:cubicBezTo>
                  <a:cubicBezTo>
                    <a:pt x="4"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87">
              <a:extLst>
                <a:ext uri="{FF2B5EF4-FFF2-40B4-BE49-F238E27FC236}">
                  <a16:creationId xmlns="" xmlns:a16="http://schemas.microsoft.com/office/drawing/2014/main" id="{A13CC193-BF20-4AE0-96A1-A20E6B932DF9}"/>
                </a:ext>
              </a:extLst>
            </p:cNvPr>
            <p:cNvSpPr>
              <a:spLocks/>
            </p:cNvSpPr>
            <p:nvPr/>
          </p:nvSpPr>
          <p:spPr bwMode="auto">
            <a:xfrm>
              <a:off x="7224713" y="2298700"/>
              <a:ext cx="19050" cy="15875"/>
            </a:xfrm>
            <a:custGeom>
              <a:avLst/>
              <a:gdLst>
                <a:gd name="T0" fmla="*/ 6 w 6"/>
                <a:gd name="T1" fmla="*/ 3 h 5"/>
                <a:gd name="T2" fmla="*/ 3 w 6"/>
                <a:gd name="T3" fmla="*/ 5 h 5"/>
                <a:gd name="T4" fmla="*/ 0 w 6"/>
                <a:gd name="T5" fmla="*/ 2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5" y="5"/>
                    <a:pt x="3" y="5"/>
                  </a:cubicBezTo>
                  <a:cubicBezTo>
                    <a:pt x="1" y="5"/>
                    <a:pt x="0" y="4"/>
                    <a:pt x="0" y="2"/>
                  </a:cubicBezTo>
                  <a:cubicBezTo>
                    <a:pt x="0" y="1"/>
                    <a:pt x="1" y="0"/>
                    <a:pt x="2" y="0"/>
                  </a:cubicBezTo>
                  <a:cubicBezTo>
                    <a:pt x="4"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88">
              <a:extLst>
                <a:ext uri="{FF2B5EF4-FFF2-40B4-BE49-F238E27FC236}">
                  <a16:creationId xmlns="" xmlns:a16="http://schemas.microsoft.com/office/drawing/2014/main" id="{41EE525E-1902-4DA6-A89E-214ADC6860FC}"/>
                </a:ext>
              </a:extLst>
            </p:cNvPr>
            <p:cNvSpPr>
              <a:spLocks/>
            </p:cNvSpPr>
            <p:nvPr/>
          </p:nvSpPr>
          <p:spPr bwMode="auto">
            <a:xfrm>
              <a:off x="7370763" y="2346325"/>
              <a:ext cx="19050" cy="19050"/>
            </a:xfrm>
            <a:custGeom>
              <a:avLst/>
              <a:gdLst>
                <a:gd name="T0" fmla="*/ 6 w 6"/>
                <a:gd name="T1" fmla="*/ 4 h 6"/>
                <a:gd name="T2" fmla="*/ 4 w 6"/>
                <a:gd name="T3" fmla="*/ 6 h 6"/>
                <a:gd name="T4" fmla="*/ 0 w 6"/>
                <a:gd name="T5" fmla="*/ 3 h 6"/>
                <a:gd name="T6" fmla="*/ 2 w 6"/>
                <a:gd name="T7" fmla="*/ 0 h 6"/>
                <a:gd name="T8" fmla="*/ 6 w 6"/>
                <a:gd name="T9" fmla="*/ 4 h 6"/>
              </a:gdLst>
              <a:ahLst/>
              <a:cxnLst>
                <a:cxn ang="0">
                  <a:pos x="T0" y="T1"/>
                </a:cxn>
                <a:cxn ang="0">
                  <a:pos x="T2" y="T3"/>
                </a:cxn>
                <a:cxn ang="0">
                  <a:pos x="T4" y="T5"/>
                </a:cxn>
                <a:cxn ang="0">
                  <a:pos x="T6" y="T7"/>
                </a:cxn>
                <a:cxn ang="0">
                  <a:pos x="T8" y="T9"/>
                </a:cxn>
              </a:cxnLst>
              <a:rect l="0" t="0" r="r" b="b"/>
              <a:pathLst>
                <a:path w="6" h="6">
                  <a:moveTo>
                    <a:pt x="6" y="4"/>
                  </a:moveTo>
                  <a:cubicBezTo>
                    <a:pt x="6" y="5"/>
                    <a:pt x="5" y="6"/>
                    <a:pt x="4" y="6"/>
                  </a:cubicBezTo>
                  <a:cubicBezTo>
                    <a:pt x="2" y="6"/>
                    <a:pt x="0" y="5"/>
                    <a:pt x="0" y="3"/>
                  </a:cubicBezTo>
                  <a:cubicBezTo>
                    <a:pt x="0" y="2"/>
                    <a:pt x="1" y="0"/>
                    <a:pt x="2" y="0"/>
                  </a:cubicBezTo>
                  <a:cubicBezTo>
                    <a:pt x="5" y="0"/>
                    <a:pt x="4" y="3"/>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89">
              <a:extLst>
                <a:ext uri="{FF2B5EF4-FFF2-40B4-BE49-F238E27FC236}">
                  <a16:creationId xmlns="" xmlns:a16="http://schemas.microsoft.com/office/drawing/2014/main" id="{C40E586C-0F3E-41E9-B933-6BDCA710D78B}"/>
                </a:ext>
              </a:extLst>
            </p:cNvPr>
            <p:cNvSpPr>
              <a:spLocks/>
            </p:cNvSpPr>
            <p:nvPr/>
          </p:nvSpPr>
          <p:spPr bwMode="auto">
            <a:xfrm>
              <a:off x="7662863" y="2444750"/>
              <a:ext cx="19050" cy="19050"/>
            </a:xfrm>
            <a:custGeom>
              <a:avLst/>
              <a:gdLst>
                <a:gd name="T0" fmla="*/ 6 w 6"/>
                <a:gd name="T1" fmla="*/ 3 h 6"/>
                <a:gd name="T2" fmla="*/ 3 w 6"/>
                <a:gd name="T3" fmla="*/ 6 h 6"/>
                <a:gd name="T4" fmla="*/ 0 w 6"/>
                <a:gd name="T5" fmla="*/ 3 h 6"/>
                <a:gd name="T6" fmla="*/ 5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2" y="6"/>
                    <a:pt x="0" y="5"/>
                    <a:pt x="0" y="3"/>
                  </a:cubicBezTo>
                  <a:cubicBezTo>
                    <a:pt x="1" y="1"/>
                    <a:pt x="3" y="0"/>
                    <a:pt x="5" y="0"/>
                  </a:cubicBezTo>
                  <a:cubicBezTo>
                    <a:pt x="6"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90">
              <a:extLst>
                <a:ext uri="{FF2B5EF4-FFF2-40B4-BE49-F238E27FC236}">
                  <a16:creationId xmlns="" xmlns:a16="http://schemas.microsoft.com/office/drawing/2014/main" id="{383DA0DC-0E23-4DCB-BC15-B6D57AB26C9B}"/>
                </a:ext>
              </a:extLst>
            </p:cNvPr>
            <p:cNvSpPr>
              <a:spLocks/>
            </p:cNvSpPr>
            <p:nvPr/>
          </p:nvSpPr>
          <p:spPr bwMode="auto">
            <a:xfrm>
              <a:off x="8027988" y="2270125"/>
              <a:ext cx="15875" cy="22225"/>
            </a:xfrm>
            <a:custGeom>
              <a:avLst/>
              <a:gdLst>
                <a:gd name="T0" fmla="*/ 4 w 5"/>
                <a:gd name="T1" fmla="*/ 2 h 7"/>
                <a:gd name="T2" fmla="*/ 2 w 5"/>
                <a:gd name="T3" fmla="*/ 7 h 7"/>
                <a:gd name="T4" fmla="*/ 0 w 5"/>
                <a:gd name="T5" fmla="*/ 4 h 7"/>
                <a:gd name="T6" fmla="*/ 3 w 5"/>
                <a:gd name="T7" fmla="*/ 0 h 7"/>
                <a:gd name="T8" fmla="*/ 4 w 5"/>
                <a:gd name="T9" fmla="*/ 2 h 7"/>
              </a:gdLst>
              <a:ahLst/>
              <a:cxnLst>
                <a:cxn ang="0">
                  <a:pos x="T0" y="T1"/>
                </a:cxn>
                <a:cxn ang="0">
                  <a:pos x="T2" y="T3"/>
                </a:cxn>
                <a:cxn ang="0">
                  <a:pos x="T4" y="T5"/>
                </a:cxn>
                <a:cxn ang="0">
                  <a:pos x="T6" y="T7"/>
                </a:cxn>
                <a:cxn ang="0">
                  <a:pos x="T8" y="T9"/>
                </a:cxn>
              </a:cxnLst>
              <a:rect l="0" t="0" r="r" b="b"/>
              <a:pathLst>
                <a:path w="5" h="7">
                  <a:moveTo>
                    <a:pt x="4" y="2"/>
                  </a:moveTo>
                  <a:cubicBezTo>
                    <a:pt x="3" y="3"/>
                    <a:pt x="5" y="7"/>
                    <a:pt x="2" y="7"/>
                  </a:cubicBezTo>
                  <a:cubicBezTo>
                    <a:pt x="0" y="7"/>
                    <a:pt x="0" y="5"/>
                    <a:pt x="0" y="4"/>
                  </a:cubicBezTo>
                  <a:cubicBezTo>
                    <a:pt x="0" y="2"/>
                    <a:pt x="1" y="0"/>
                    <a:pt x="3" y="0"/>
                  </a:cubicBezTo>
                  <a:cubicBezTo>
                    <a:pt x="4" y="0"/>
                    <a:pt x="5"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91">
              <a:extLst>
                <a:ext uri="{FF2B5EF4-FFF2-40B4-BE49-F238E27FC236}">
                  <a16:creationId xmlns="" xmlns:a16="http://schemas.microsoft.com/office/drawing/2014/main" id="{F95CD14D-E906-4B2F-B287-998A7ADDA0FA}"/>
                </a:ext>
              </a:extLst>
            </p:cNvPr>
            <p:cNvSpPr>
              <a:spLocks/>
            </p:cNvSpPr>
            <p:nvPr/>
          </p:nvSpPr>
          <p:spPr bwMode="auto">
            <a:xfrm>
              <a:off x="7812088" y="2346325"/>
              <a:ext cx="15875" cy="19050"/>
            </a:xfrm>
            <a:custGeom>
              <a:avLst/>
              <a:gdLst>
                <a:gd name="T0" fmla="*/ 2 w 5"/>
                <a:gd name="T1" fmla="*/ 0 h 6"/>
                <a:gd name="T2" fmla="*/ 5 w 5"/>
                <a:gd name="T3" fmla="*/ 3 h 6"/>
                <a:gd name="T4" fmla="*/ 3 w 5"/>
                <a:gd name="T5" fmla="*/ 6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0"/>
                    <a:pt x="5" y="1"/>
                    <a:pt x="5" y="3"/>
                  </a:cubicBezTo>
                  <a:cubicBezTo>
                    <a:pt x="5" y="4"/>
                    <a:pt x="4" y="6"/>
                    <a:pt x="3" y="6"/>
                  </a:cubicBezTo>
                  <a:cubicBezTo>
                    <a:pt x="1" y="6"/>
                    <a:pt x="0" y="5"/>
                    <a:pt x="0" y="3"/>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92">
              <a:extLst>
                <a:ext uri="{FF2B5EF4-FFF2-40B4-BE49-F238E27FC236}">
                  <a16:creationId xmlns="" xmlns:a16="http://schemas.microsoft.com/office/drawing/2014/main" id="{126D656F-5445-4011-9D8D-2CD94C5AD897}"/>
                </a:ext>
              </a:extLst>
            </p:cNvPr>
            <p:cNvSpPr>
              <a:spLocks/>
            </p:cNvSpPr>
            <p:nvPr/>
          </p:nvSpPr>
          <p:spPr bwMode="auto">
            <a:xfrm>
              <a:off x="7567613" y="2492375"/>
              <a:ext cx="15875" cy="19050"/>
            </a:xfrm>
            <a:custGeom>
              <a:avLst/>
              <a:gdLst>
                <a:gd name="T0" fmla="*/ 3 w 5"/>
                <a:gd name="T1" fmla="*/ 6 h 6"/>
                <a:gd name="T2" fmla="*/ 0 w 5"/>
                <a:gd name="T3" fmla="*/ 3 h 6"/>
                <a:gd name="T4" fmla="*/ 3 w 5"/>
                <a:gd name="T5" fmla="*/ 0 h 6"/>
                <a:gd name="T6" fmla="*/ 5 w 5"/>
                <a:gd name="T7" fmla="*/ 3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6"/>
                    <a:pt x="0" y="5"/>
                    <a:pt x="0" y="3"/>
                  </a:cubicBezTo>
                  <a:cubicBezTo>
                    <a:pt x="0" y="2"/>
                    <a:pt x="1" y="0"/>
                    <a:pt x="3" y="0"/>
                  </a:cubicBezTo>
                  <a:cubicBezTo>
                    <a:pt x="4" y="0"/>
                    <a:pt x="5" y="1"/>
                    <a:pt x="5" y="3"/>
                  </a:cubicBezTo>
                  <a:cubicBezTo>
                    <a:pt x="5" y="5"/>
                    <a:pt x="4"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93">
              <a:extLst>
                <a:ext uri="{FF2B5EF4-FFF2-40B4-BE49-F238E27FC236}">
                  <a16:creationId xmlns="" xmlns:a16="http://schemas.microsoft.com/office/drawing/2014/main" id="{127F7896-8DE7-4BCF-A6C1-B944123B3297}"/>
                </a:ext>
              </a:extLst>
            </p:cNvPr>
            <p:cNvSpPr>
              <a:spLocks/>
            </p:cNvSpPr>
            <p:nvPr/>
          </p:nvSpPr>
          <p:spPr bwMode="auto">
            <a:xfrm>
              <a:off x="7666038" y="2492375"/>
              <a:ext cx="15875" cy="19050"/>
            </a:xfrm>
            <a:custGeom>
              <a:avLst/>
              <a:gdLst>
                <a:gd name="T0" fmla="*/ 2 w 5"/>
                <a:gd name="T1" fmla="*/ 0 h 6"/>
                <a:gd name="T2" fmla="*/ 5 w 5"/>
                <a:gd name="T3" fmla="*/ 3 h 6"/>
                <a:gd name="T4" fmla="*/ 2 w 5"/>
                <a:gd name="T5" fmla="*/ 6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1"/>
                    <a:pt x="5" y="2"/>
                    <a:pt x="5" y="3"/>
                  </a:cubicBezTo>
                  <a:cubicBezTo>
                    <a:pt x="5" y="5"/>
                    <a:pt x="4" y="6"/>
                    <a:pt x="2" y="6"/>
                  </a:cubicBezTo>
                  <a:cubicBezTo>
                    <a:pt x="1" y="5"/>
                    <a:pt x="0" y="4"/>
                    <a:pt x="0" y="3"/>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94">
              <a:extLst>
                <a:ext uri="{FF2B5EF4-FFF2-40B4-BE49-F238E27FC236}">
                  <a16:creationId xmlns="" xmlns:a16="http://schemas.microsoft.com/office/drawing/2014/main" id="{F63DDC9E-C276-4F27-8C21-2C75DEE06475}"/>
                </a:ext>
              </a:extLst>
            </p:cNvPr>
            <p:cNvSpPr>
              <a:spLocks/>
            </p:cNvSpPr>
            <p:nvPr/>
          </p:nvSpPr>
          <p:spPr bwMode="auto">
            <a:xfrm>
              <a:off x="7323138" y="2346325"/>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0"/>
                    <a:pt x="5" y="1"/>
                    <a:pt x="6" y="3"/>
                  </a:cubicBezTo>
                  <a:cubicBezTo>
                    <a:pt x="6" y="4"/>
                    <a:pt x="5" y="6"/>
                    <a:pt x="3" y="6"/>
                  </a:cubicBezTo>
                  <a:cubicBezTo>
                    <a:pt x="1" y="6"/>
                    <a:pt x="0" y="5"/>
                    <a:pt x="0" y="3"/>
                  </a:cubicBezTo>
                  <a:cubicBezTo>
                    <a:pt x="0" y="1"/>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95">
              <a:extLst>
                <a:ext uri="{FF2B5EF4-FFF2-40B4-BE49-F238E27FC236}">
                  <a16:creationId xmlns="" xmlns:a16="http://schemas.microsoft.com/office/drawing/2014/main" id="{DCEF9B78-44F3-4845-9934-A656B6F7DD47}"/>
                </a:ext>
              </a:extLst>
            </p:cNvPr>
            <p:cNvSpPr>
              <a:spLocks/>
            </p:cNvSpPr>
            <p:nvPr/>
          </p:nvSpPr>
          <p:spPr bwMode="auto">
            <a:xfrm>
              <a:off x="7615238" y="2543175"/>
              <a:ext cx="19050" cy="15875"/>
            </a:xfrm>
            <a:custGeom>
              <a:avLst/>
              <a:gdLst>
                <a:gd name="T0" fmla="*/ 6 w 6"/>
                <a:gd name="T1" fmla="*/ 3 h 5"/>
                <a:gd name="T2" fmla="*/ 3 w 6"/>
                <a:gd name="T3" fmla="*/ 5 h 5"/>
                <a:gd name="T4" fmla="*/ 0 w 6"/>
                <a:gd name="T5" fmla="*/ 2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5" y="4"/>
                    <a:pt x="4" y="5"/>
                    <a:pt x="3" y="5"/>
                  </a:cubicBezTo>
                  <a:cubicBezTo>
                    <a:pt x="1" y="5"/>
                    <a:pt x="0" y="4"/>
                    <a:pt x="0" y="2"/>
                  </a:cubicBezTo>
                  <a:cubicBezTo>
                    <a:pt x="1"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6">
              <a:extLst>
                <a:ext uri="{FF2B5EF4-FFF2-40B4-BE49-F238E27FC236}">
                  <a16:creationId xmlns="" xmlns:a16="http://schemas.microsoft.com/office/drawing/2014/main" id="{7BDFCF40-2227-4762-8072-91196E2BF787}"/>
                </a:ext>
              </a:extLst>
            </p:cNvPr>
            <p:cNvSpPr>
              <a:spLocks/>
            </p:cNvSpPr>
            <p:nvPr/>
          </p:nvSpPr>
          <p:spPr bwMode="auto">
            <a:xfrm>
              <a:off x="7129463" y="2200275"/>
              <a:ext cx="15875" cy="19050"/>
            </a:xfrm>
            <a:custGeom>
              <a:avLst/>
              <a:gdLst>
                <a:gd name="T0" fmla="*/ 2 w 5"/>
                <a:gd name="T1" fmla="*/ 0 h 6"/>
                <a:gd name="T2" fmla="*/ 5 w 5"/>
                <a:gd name="T3" fmla="*/ 2 h 6"/>
                <a:gd name="T4" fmla="*/ 3 w 5"/>
                <a:gd name="T5" fmla="*/ 5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0"/>
                    <a:pt x="5" y="1"/>
                    <a:pt x="5" y="2"/>
                  </a:cubicBezTo>
                  <a:cubicBezTo>
                    <a:pt x="5" y="4"/>
                    <a:pt x="4" y="5"/>
                    <a:pt x="3" y="5"/>
                  </a:cubicBezTo>
                  <a:cubicBezTo>
                    <a:pt x="1" y="6"/>
                    <a:pt x="0" y="5"/>
                    <a:pt x="0" y="3"/>
                  </a:cubicBezTo>
                  <a:cubicBezTo>
                    <a:pt x="0" y="2"/>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7">
              <a:extLst>
                <a:ext uri="{FF2B5EF4-FFF2-40B4-BE49-F238E27FC236}">
                  <a16:creationId xmlns="" xmlns:a16="http://schemas.microsoft.com/office/drawing/2014/main" id="{11C89333-6FC4-4FA7-91FF-CA847B1D2B3D}"/>
                </a:ext>
              </a:extLst>
            </p:cNvPr>
            <p:cNvSpPr>
              <a:spLocks/>
            </p:cNvSpPr>
            <p:nvPr/>
          </p:nvSpPr>
          <p:spPr bwMode="auto">
            <a:xfrm>
              <a:off x="7297738" y="2517775"/>
              <a:ext cx="19050" cy="19050"/>
            </a:xfrm>
            <a:custGeom>
              <a:avLst/>
              <a:gdLst>
                <a:gd name="T0" fmla="*/ 6 w 6"/>
                <a:gd name="T1" fmla="*/ 3 h 6"/>
                <a:gd name="T2" fmla="*/ 3 w 6"/>
                <a:gd name="T3" fmla="*/ 5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5"/>
                    <a:pt x="3" y="5"/>
                  </a:cubicBezTo>
                  <a:cubicBezTo>
                    <a:pt x="2" y="6"/>
                    <a:pt x="1" y="4"/>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8">
              <a:extLst>
                <a:ext uri="{FF2B5EF4-FFF2-40B4-BE49-F238E27FC236}">
                  <a16:creationId xmlns="" xmlns:a16="http://schemas.microsoft.com/office/drawing/2014/main" id="{8E9F7554-1FDB-4A37-90D7-D9CAEC3814AE}"/>
                </a:ext>
              </a:extLst>
            </p:cNvPr>
            <p:cNvSpPr>
              <a:spLocks/>
            </p:cNvSpPr>
            <p:nvPr/>
          </p:nvSpPr>
          <p:spPr bwMode="auto">
            <a:xfrm>
              <a:off x="7104063" y="2225675"/>
              <a:ext cx="15875" cy="15875"/>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5" y="4"/>
                    <a:pt x="4" y="5"/>
                    <a:pt x="2" y="5"/>
                  </a:cubicBezTo>
                  <a:cubicBezTo>
                    <a:pt x="1" y="5"/>
                    <a:pt x="0" y="4"/>
                    <a:pt x="0" y="2"/>
                  </a:cubicBezTo>
                  <a:cubicBezTo>
                    <a:pt x="0" y="1"/>
                    <a:pt x="1" y="0"/>
                    <a:pt x="3"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9">
              <a:extLst>
                <a:ext uri="{FF2B5EF4-FFF2-40B4-BE49-F238E27FC236}">
                  <a16:creationId xmlns="" xmlns:a16="http://schemas.microsoft.com/office/drawing/2014/main" id="{23BE8E0B-1454-47FD-A0C2-039F8EEF0F3F}"/>
                </a:ext>
              </a:extLst>
            </p:cNvPr>
            <p:cNvSpPr>
              <a:spLocks/>
            </p:cNvSpPr>
            <p:nvPr/>
          </p:nvSpPr>
          <p:spPr bwMode="auto">
            <a:xfrm>
              <a:off x="7519988" y="2543175"/>
              <a:ext cx="15875" cy="15875"/>
            </a:xfrm>
            <a:custGeom>
              <a:avLst/>
              <a:gdLst>
                <a:gd name="T0" fmla="*/ 5 w 5"/>
                <a:gd name="T1" fmla="*/ 2 h 5"/>
                <a:gd name="T2" fmla="*/ 2 w 5"/>
                <a:gd name="T3" fmla="*/ 5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4"/>
                    <a:pt x="4" y="5"/>
                    <a:pt x="2" y="5"/>
                  </a:cubicBezTo>
                  <a:cubicBezTo>
                    <a:pt x="1" y="5"/>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00">
              <a:extLst>
                <a:ext uri="{FF2B5EF4-FFF2-40B4-BE49-F238E27FC236}">
                  <a16:creationId xmlns="" xmlns:a16="http://schemas.microsoft.com/office/drawing/2014/main" id="{7B8DEFB8-D632-4EA8-A605-677AA5097463}"/>
                </a:ext>
              </a:extLst>
            </p:cNvPr>
            <p:cNvSpPr>
              <a:spLocks/>
            </p:cNvSpPr>
            <p:nvPr/>
          </p:nvSpPr>
          <p:spPr bwMode="auto">
            <a:xfrm>
              <a:off x="7834313" y="2517775"/>
              <a:ext cx="19050" cy="19050"/>
            </a:xfrm>
            <a:custGeom>
              <a:avLst/>
              <a:gdLst>
                <a:gd name="T0" fmla="*/ 6 w 6"/>
                <a:gd name="T1" fmla="*/ 3 h 6"/>
                <a:gd name="T2" fmla="*/ 3 w 6"/>
                <a:gd name="T3" fmla="*/ 5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5"/>
                  </a:cubicBezTo>
                  <a:cubicBezTo>
                    <a:pt x="1" y="5"/>
                    <a:pt x="0" y="4"/>
                    <a:pt x="0" y="3"/>
                  </a:cubicBezTo>
                  <a:cubicBezTo>
                    <a:pt x="0"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01">
              <a:extLst>
                <a:ext uri="{FF2B5EF4-FFF2-40B4-BE49-F238E27FC236}">
                  <a16:creationId xmlns="" xmlns:a16="http://schemas.microsoft.com/office/drawing/2014/main" id="{D1C3C0B4-23FD-4DA1-83BF-0FEBDC106E26}"/>
                </a:ext>
              </a:extLst>
            </p:cNvPr>
            <p:cNvSpPr>
              <a:spLocks/>
            </p:cNvSpPr>
            <p:nvPr/>
          </p:nvSpPr>
          <p:spPr bwMode="auto">
            <a:xfrm>
              <a:off x="8031163" y="2127250"/>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4"/>
                    <a:pt x="4" y="5"/>
                    <a:pt x="3" y="6"/>
                  </a:cubicBezTo>
                  <a:cubicBezTo>
                    <a:pt x="1" y="6"/>
                    <a:pt x="0" y="5"/>
                    <a:pt x="0" y="3"/>
                  </a:cubicBezTo>
                  <a:cubicBezTo>
                    <a:pt x="0" y="1"/>
                    <a:pt x="1" y="0"/>
                    <a:pt x="2"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02">
              <a:extLst>
                <a:ext uri="{FF2B5EF4-FFF2-40B4-BE49-F238E27FC236}">
                  <a16:creationId xmlns="" xmlns:a16="http://schemas.microsoft.com/office/drawing/2014/main" id="{558DC4B9-37DD-41AC-97BD-CE99A2A1B3E8}"/>
                </a:ext>
              </a:extLst>
            </p:cNvPr>
            <p:cNvSpPr>
              <a:spLocks/>
            </p:cNvSpPr>
            <p:nvPr/>
          </p:nvSpPr>
          <p:spPr bwMode="auto">
            <a:xfrm>
              <a:off x="7469188" y="2492375"/>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0"/>
                    <a:pt x="5" y="1"/>
                    <a:pt x="6" y="3"/>
                  </a:cubicBezTo>
                  <a:cubicBezTo>
                    <a:pt x="6" y="4"/>
                    <a:pt x="5" y="5"/>
                    <a:pt x="3" y="6"/>
                  </a:cubicBezTo>
                  <a:cubicBezTo>
                    <a:pt x="2" y="6"/>
                    <a:pt x="1" y="5"/>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03">
              <a:extLst>
                <a:ext uri="{FF2B5EF4-FFF2-40B4-BE49-F238E27FC236}">
                  <a16:creationId xmlns="" xmlns:a16="http://schemas.microsoft.com/office/drawing/2014/main" id="{734F3AFC-BA4D-4E28-A898-6A444CA4AAFB}"/>
                </a:ext>
              </a:extLst>
            </p:cNvPr>
            <p:cNvSpPr>
              <a:spLocks/>
            </p:cNvSpPr>
            <p:nvPr/>
          </p:nvSpPr>
          <p:spPr bwMode="auto">
            <a:xfrm>
              <a:off x="7370763" y="2393950"/>
              <a:ext cx="19050" cy="19050"/>
            </a:xfrm>
            <a:custGeom>
              <a:avLst/>
              <a:gdLst>
                <a:gd name="T0" fmla="*/ 6 w 6"/>
                <a:gd name="T1" fmla="*/ 3 h 6"/>
                <a:gd name="T2" fmla="*/ 3 w 6"/>
                <a:gd name="T3" fmla="*/ 6 h 6"/>
                <a:gd name="T4" fmla="*/ 0 w 6"/>
                <a:gd name="T5" fmla="*/ 3 h 6"/>
                <a:gd name="T6" fmla="*/ 3 w 6"/>
                <a:gd name="T7" fmla="*/ 1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2" y="6"/>
                    <a:pt x="1" y="5"/>
                    <a:pt x="0" y="3"/>
                  </a:cubicBezTo>
                  <a:cubicBezTo>
                    <a:pt x="0" y="2"/>
                    <a:pt x="1" y="1"/>
                    <a:pt x="3" y="1"/>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4">
              <a:extLst>
                <a:ext uri="{FF2B5EF4-FFF2-40B4-BE49-F238E27FC236}">
                  <a16:creationId xmlns="" xmlns:a16="http://schemas.microsoft.com/office/drawing/2014/main" id="{99D0B641-1593-45DA-B51F-240FCD9EFD10}"/>
                </a:ext>
              </a:extLst>
            </p:cNvPr>
            <p:cNvSpPr>
              <a:spLocks/>
            </p:cNvSpPr>
            <p:nvPr/>
          </p:nvSpPr>
          <p:spPr bwMode="auto">
            <a:xfrm>
              <a:off x="7761288" y="2393950"/>
              <a:ext cx="19050" cy="19050"/>
            </a:xfrm>
            <a:custGeom>
              <a:avLst/>
              <a:gdLst>
                <a:gd name="T0" fmla="*/ 3 w 6"/>
                <a:gd name="T1" fmla="*/ 6 h 6"/>
                <a:gd name="T2" fmla="*/ 0 w 6"/>
                <a:gd name="T3" fmla="*/ 3 h 6"/>
                <a:gd name="T4" fmla="*/ 3 w 6"/>
                <a:gd name="T5" fmla="*/ 1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2" y="0"/>
                    <a:pt x="3" y="1"/>
                  </a:cubicBezTo>
                  <a:cubicBezTo>
                    <a:pt x="5" y="1"/>
                    <a:pt x="6" y="2"/>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5">
              <a:extLst>
                <a:ext uri="{FF2B5EF4-FFF2-40B4-BE49-F238E27FC236}">
                  <a16:creationId xmlns="" xmlns:a16="http://schemas.microsoft.com/office/drawing/2014/main" id="{9EC7B911-C3BC-4687-A81C-22276C8FBC60}"/>
                </a:ext>
              </a:extLst>
            </p:cNvPr>
            <p:cNvSpPr>
              <a:spLocks/>
            </p:cNvSpPr>
            <p:nvPr/>
          </p:nvSpPr>
          <p:spPr bwMode="auto">
            <a:xfrm>
              <a:off x="8088313" y="1928812"/>
              <a:ext cx="12700" cy="22225"/>
            </a:xfrm>
            <a:custGeom>
              <a:avLst/>
              <a:gdLst>
                <a:gd name="T0" fmla="*/ 0 w 4"/>
                <a:gd name="T1" fmla="*/ 7 h 7"/>
                <a:gd name="T2" fmla="*/ 1 w 4"/>
                <a:gd name="T3" fmla="*/ 0 h 7"/>
                <a:gd name="T4" fmla="*/ 4 w 4"/>
                <a:gd name="T5" fmla="*/ 4 h 7"/>
                <a:gd name="T6" fmla="*/ 0 w 4"/>
                <a:gd name="T7" fmla="*/ 7 h 7"/>
              </a:gdLst>
              <a:ahLst/>
              <a:cxnLst>
                <a:cxn ang="0">
                  <a:pos x="T0" y="T1"/>
                </a:cxn>
                <a:cxn ang="0">
                  <a:pos x="T2" y="T3"/>
                </a:cxn>
                <a:cxn ang="0">
                  <a:pos x="T4" y="T5"/>
                </a:cxn>
                <a:cxn ang="0">
                  <a:pos x="T6" y="T7"/>
                </a:cxn>
              </a:cxnLst>
              <a:rect l="0" t="0" r="r" b="b"/>
              <a:pathLst>
                <a:path w="4" h="7">
                  <a:moveTo>
                    <a:pt x="0" y="7"/>
                  </a:moveTo>
                  <a:cubicBezTo>
                    <a:pt x="0" y="5"/>
                    <a:pt x="0" y="2"/>
                    <a:pt x="1" y="0"/>
                  </a:cubicBezTo>
                  <a:cubicBezTo>
                    <a:pt x="3" y="1"/>
                    <a:pt x="4" y="2"/>
                    <a:pt x="4" y="4"/>
                  </a:cubicBezTo>
                  <a:cubicBezTo>
                    <a:pt x="3" y="6"/>
                    <a:pt x="2" y="7"/>
                    <a:pt x="0"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06">
              <a:extLst>
                <a:ext uri="{FF2B5EF4-FFF2-40B4-BE49-F238E27FC236}">
                  <a16:creationId xmlns="" xmlns:a16="http://schemas.microsoft.com/office/drawing/2014/main" id="{59BE4173-E4FD-4F1F-AC96-43E996BCFB7C}"/>
                </a:ext>
              </a:extLst>
            </p:cNvPr>
            <p:cNvSpPr>
              <a:spLocks/>
            </p:cNvSpPr>
            <p:nvPr/>
          </p:nvSpPr>
          <p:spPr bwMode="auto">
            <a:xfrm>
              <a:off x="7713663" y="2247900"/>
              <a:ext cx="15875" cy="19050"/>
            </a:xfrm>
            <a:custGeom>
              <a:avLst/>
              <a:gdLst>
                <a:gd name="T0" fmla="*/ 3 w 5"/>
                <a:gd name="T1" fmla="*/ 6 h 6"/>
                <a:gd name="T2" fmla="*/ 0 w 5"/>
                <a:gd name="T3" fmla="*/ 3 h 6"/>
                <a:gd name="T4" fmla="*/ 2 w 5"/>
                <a:gd name="T5" fmla="*/ 1 h 6"/>
                <a:gd name="T6" fmla="*/ 5 w 5"/>
                <a:gd name="T7" fmla="*/ 3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6"/>
                    <a:pt x="0" y="5"/>
                    <a:pt x="0" y="3"/>
                  </a:cubicBezTo>
                  <a:cubicBezTo>
                    <a:pt x="0" y="2"/>
                    <a:pt x="1" y="1"/>
                    <a:pt x="2" y="1"/>
                  </a:cubicBezTo>
                  <a:cubicBezTo>
                    <a:pt x="4" y="0"/>
                    <a:pt x="5" y="2"/>
                    <a:pt x="5" y="3"/>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07">
              <a:extLst>
                <a:ext uri="{FF2B5EF4-FFF2-40B4-BE49-F238E27FC236}">
                  <a16:creationId xmlns="" xmlns:a16="http://schemas.microsoft.com/office/drawing/2014/main" id="{63A88D44-1DF5-472D-A93A-6EFABE8095FC}"/>
                </a:ext>
              </a:extLst>
            </p:cNvPr>
            <p:cNvSpPr>
              <a:spLocks/>
            </p:cNvSpPr>
            <p:nvPr/>
          </p:nvSpPr>
          <p:spPr bwMode="auto">
            <a:xfrm>
              <a:off x="8078788" y="1979612"/>
              <a:ext cx="19050" cy="19050"/>
            </a:xfrm>
            <a:custGeom>
              <a:avLst/>
              <a:gdLst>
                <a:gd name="T0" fmla="*/ 3 w 6"/>
                <a:gd name="T1" fmla="*/ 0 h 6"/>
                <a:gd name="T2" fmla="*/ 6 w 6"/>
                <a:gd name="T3" fmla="*/ 3 h 6"/>
                <a:gd name="T4" fmla="*/ 3 w 6"/>
                <a:gd name="T5" fmla="*/ 5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4"/>
                    <a:pt x="4" y="6"/>
                    <a:pt x="3" y="5"/>
                  </a:cubicBezTo>
                  <a:cubicBezTo>
                    <a:pt x="1" y="5"/>
                    <a:pt x="0" y="4"/>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08">
              <a:extLst>
                <a:ext uri="{FF2B5EF4-FFF2-40B4-BE49-F238E27FC236}">
                  <a16:creationId xmlns="" xmlns:a16="http://schemas.microsoft.com/office/drawing/2014/main" id="{8ADEA863-E28A-441C-BC2C-C7F7070ACE9F}"/>
                </a:ext>
              </a:extLst>
            </p:cNvPr>
            <p:cNvSpPr>
              <a:spLocks/>
            </p:cNvSpPr>
            <p:nvPr/>
          </p:nvSpPr>
          <p:spPr bwMode="auto">
            <a:xfrm>
              <a:off x="7129463" y="2346325"/>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4"/>
                    <a:pt x="4" y="5"/>
                    <a:pt x="3" y="6"/>
                  </a:cubicBezTo>
                  <a:cubicBezTo>
                    <a:pt x="1" y="6"/>
                    <a:pt x="1" y="4"/>
                    <a:pt x="0" y="3"/>
                  </a:cubicBezTo>
                  <a:cubicBezTo>
                    <a:pt x="0" y="1"/>
                    <a:pt x="1" y="1"/>
                    <a:pt x="2"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09">
              <a:extLst>
                <a:ext uri="{FF2B5EF4-FFF2-40B4-BE49-F238E27FC236}">
                  <a16:creationId xmlns="" xmlns:a16="http://schemas.microsoft.com/office/drawing/2014/main" id="{1352FC31-104C-4A68-9C96-67BF6AE3945C}"/>
                </a:ext>
              </a:extLst>
            </p:cNvPr>
            <p:cNvSpPr>
              <a:spLocks/>
            </p:cNvSpPr>
            <p:nvPr/>
          </p:nvSpPr>
          <p:spPr bwMode="auto">
            <a:xfrm>
              <a:off x="8075613" y="2074862"/>
              <a:ext cx="15875" cy="22225"/>
            </a:xfrm>
            <a:custGeom>
              <a:avLst/>
              <a:gdLst>
                <a:gd name="T0" fmla="*/ 5 w 5"/>
                <a:gd name="T1" fmla="*/ 0 h 7"/>
                <a:gd name="T2" fmla="*/ 4 w 5"/>
                <a:gd name="T3" fmla="*/ 3 h 7"/>
                <a:gd name="T4" fmla="*/ 3 w 5"/>
                <a:gd name="T5" fmla="*/ 6 h 7"/>
                <a:gd name="T6" fmla="*/ 1 w 5"/>
                <a:gd name="T7" fmla="*/ 5 h 7"/>
                <a:gd name="T8" fmla="*/ 2 w 5"/>
                <a:gd name="T9" fmla="*/ 1 h 7"/>
                <a:gd name="T10" fmla="*/ 5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5" y="0"/>
                  </a:moveTo>
                  <a:cubicBezTo>
                    <a:pt x="4" y="1"/>
                    <a:pt x="4" y="2"/>
                    <a:pt x="4" y="3"/>
                  </a:cubicBezTo>
                  <a:cubicBezTo>
                    <a:pt x="4" y="4"/>
                    <a:pt x="4" y="6"/>
                    <a:pt x="3" y="6"/>
                  </a:cubicBezTo>
                  <a:cubicBezTo>
                    <a:pt x="2" y="7"/>
                    <a:pt x="1" y="5"/>
                    <a:pt x="1" y="5"/>
                  </a:cubicBezTo>
                  <a:cubicBezTo>
                    <a:pt x="0" y="3"/>
                    <a:pt x="1" y="2"/>
                    <a:pt x="2" y="1"/>
                  </a:cubicBezTo>
                  <a:cubicBezTo>
                    <a:pt x="3" y="0"/>
                    <a:pt x="4" y="0"/>
                    <a:pt x="5"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10">
              <a:extLst>
                <a:ext uri="{FF2B5EF4-FFF2-40B4-BE49-F238E27FC236}">
                  <a16:creationId xmlns="" xmlns:a16="http://schemas.microsoft.com/office/drawing/2014/main" id="{8837CBEB-12C1-404A-9141-302FA5B58ED6}"/>
                </a:ext>
              </a:extLst>
            </p:cNvPr>
            <p:cNvSpPr>
              <a:spLocks/>
            </p:cNvSpPr>
            <p:nvPr/>
          </p:nvSpPr>
          <p:spPr bwMode="auto">
            <a:xfrm>
              <a:off x="7615238" y="2638425"/>
              <a:ext cx="19050" cy="15875"/>
            </a:xfrm>
            <a:custGeom>
              <a:avLst/>
              <a:gdLst>
                <a:gd name="T0" fmla="*/ 2 w 6"/>
                <a:gd name="T1" fmla="*/ 4 h 5"/>
                <a:gd name="T2" fmla="*/ 0 w 6"/>
                <a:gd name="T3" fmla="*/ 3 h 5"/>
                <a:gd name="T4" fmla="*/ 3 w 6"/>
                <a:gd name="T5" fmla="*/ 0 h 5"/>
                <a:gd name="T6" fmla="*/ 6 w 6"/>
                <a:gd name="T7" fmla="*/ 2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4"/>
                    <a:pt x="0" y="5"/>
                    <a:pt x="0" y="3"/>
                  </a:cubicBezTo>
                  <a:cubicBezTo>
                    <a:pt x="0" y="1"/>
                    <a:pt x="1" y="0"/>
                    <a:pt x="3" y="0"/>
                  </a:cubicBezTo>
                  <a:cubicBezTo>
                    <a:pt x="4" y="0"/>
                    <a:pt x="6" y="1"/>
                    <a:pt x="6" y="2"/>
                  </a:cubicBezTo>
                  <a:cubicBezTo>
                    <a:pt x="6" y="4"/>
                    <a:pt x="4"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11">
              <a:extLst>
                <a:ext uri="{FF2B5EF4-FFF2-40B4-BE49-F238E27FC236}">
                  <a16:creationId xmlns="" xmlns:a16="http://schemas.microsoft.com/office/drawing/2014/main" id="{A304EC66-51E9-41C8-A77F-F17944946FB3}"/>
                </a:ext>
              </a:extLst>
            </p:cNvPr>
            <p:cNvSpPr>
              <a:spLocks/>
            </p:cNvSpPr>
            <p:nvPr/>
          </p:nvSpPr>
          <p:spPr bwMode="auto">
            <a:xfrm>
              <a:off x="7516813" y="2638425"/>
              <a:ext cx="19050" cy="15875"/>
            </a:xfrm>
            <a:custGeom>
              <a:avLst/>
              <a:gdLst>
                <a:gd name="T0" fmla="*/ 4 w 6"/>
                <a:gd name="T1" fmla="*/ 4 h 5"/>
                <a:gd name="T2" fmla="*/ 1 w 6"/>
                <a:gd name="T3" fmla="*/ 2 h 5"/>
                <a:gd name="T4" fmla="*/ 3 w 6"/>
                <a:gd name="T5" fmla="*/ 0 h 5"/>
                <a:gd name="T6" fmla="*/ 6 w 6"/>
                <a:gd name="T7" fmla="*/ 3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2" y="4"/>
                    <a:pt x="0" y="4"/>
                    <a:pt x="1" y="2"/>
                  </a:cubicBezTo>
                  <a:cubicBezTo>
                    <a:pt x="1" y="1"/>
                    <a:pt x="2" y="0"/>
                    <a:pt x="3" y="0"/>
                  </a:cubicBezTo>
                  <a:cubicBezTo>
                    <a:pt x="5" y="0"/>
                    <a:pt x="6" y="1"/>
                    <a:pt x="6" y="3"/>
                  </a:cubicBezTo>
                  <a:cubicBezTo>
                    <a:pt x="6" y="5"/>
                    <a:pt x="4" y="4"/>
                    <a:pt x="4"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12">
              <a:extLst>
                <a:ext uri="{FF2B5EF4-FFF2-40B4-BE49-F238E27FC236}">
                  <a16:creationId xmlns="" xmlns:a16="http://schemas.microsoft.com/office/drawing/2014/main" id="{A721D7F2-7E8C-4144-8184-660A6A20EDFA}"/>
                </a:ext>
              </a:extLst>
            </p:cNvPr>
            <p:cNvSpPr>
              <a:spLocks/>
            </p:cNvSpPr>
            <p:nvPr/>
          </p:nvSpPr>
          <p:spPr bwMode="auto">
            <a:xfrm>
              <a:off x="7202488" y="2273300"/>
              <a:ext cx="15875" cy="19050"/>
            </a:xfrm>
            <a:custGeom>
              <a:avLst/>
              <a:gdLst>
                <a:gd name="T0" fmla="*/ 5 w 5"/>
                <a:gd name="T1" fmla="*/ 3 h 6"/>
                <a:gd name="T2" fmla="*/ 3 w 5"/>
                <a:gd name="T3" fmla="*/ 6 h 6"/>
                <a:gd name="T4" fmla="*/ 0 w 5"/>
                <a:gd name="T5" fmla="*/ 3 h 6"/>
                <a:gd name="T6" fmla="*/ 2 w 5"/>
                <a:gd name="T7" fmla="*/ 1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3" y="6"/>
                  </a:cubicBezTo>
                  <a:cubicBezTo>
                    <a:pt x="1" y="6"/>
                    <a:pt x="0" y="5"/>
                    <a:pt x="0" y="3"/>
                  </a:cubicBezTo>
                  <a:cubicBezTo>
                    <a:pt x="0" y="2"/>
                    <a:pt x="1" y="0"/>
                    <a:pt x="2" y="1"/>
                  </a:cubicBezTo>
                  <a:cubicBezTo>
                    <a:pt x="3" y="1"/>
                    <a:pt x="4"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13">
              <a:extLst>
                <a:ext uri="{FF2B5EF4-FFF2-40B4-BE49-F238E27FC236}">
                  <a16:creationId xmlns="" xmlns:a16="http://schemas.microsoft.com/office/drawing/2014/main" id="{6D86A29B-05D7-441B-A1AE-5BC182309263}"/>
                </a:ext>
              </a:extLst>
            </p:cNvPr>
            <p:cNvSpPr>
              <a:spLocks/>
            </p:cNvSpPr>
            <p:nvPr/>
          </p:nvSpPr>
          <p:spPr bwMode="auto">
            <a:xfrm>
              <a:off x="7075488" y="2052637"/>
              <a:ext cx="19050" cy="19050"/>
            </a:xfrm>
            <a:custGeom>
              <a:avLst/>
              <a:gdLst>
                <a:gd name="T0" fmla="*/ 3 w 6"/>
                <a:gd name="T1" fmla="*/ 0 h 6"/>
                <a:gd name="T2" fmla="*/ 5 w 6"/>
                <a:gd name="T3" fmla="*/ 6 h 6"/>
                <a:gd name="T4" fmla="*/ 2 w 6"/>
                <a:gd name="T5" fmla="*/ 5 h 6"/>
                <a:gd name="T6" fmla="*/ 3 w 6"/>
                <a:gd name="T7" fmla="*/ 0 h 6"/>
              </a:gdLst>
              <a:ahLst/>
              <a:cxnLst>
                <a:cxn ang="0">
                  <a:pos x="T0" y="T1"/>
                </a:cxn>
                <a:cxn ang="0">
                  <a:pos x="T2" y="T3"/>
                </a:cxn>
                <a:cxn ang="0">
                  <a:pos x="T4" y="T5"/>
                </a:cxn>
                <a:cxn ang="0">
                  <a:pos x="T6" y="T7"/>
                </a:cxn>
              </a:cxnLst>
              <a:rect l="0" t="0" r="r" b="b"/>
              <a:pathLst>
                <a:path w="6" h="6">
                  <a:moveTo>
                    <a:pt x="3" y="0"/>
                  </a:moveTo>
                  <a:cubicBezTo>
                    <a:pt x="4" y="2"/>
                    <a:pt x="6" y="3"/>
                    <a:pt x="5" y="6"/>
                  </a:cubicBezTo>
                  <a:cubicBezTo>
                    <a:pt x="4" y="6"/>
                    <a:pt x="3" y="6"/>
                    <a:pt x="2" y="5"/>
                  </a:cubicBezTo>
                  <a:cubicBezTo>
                    <a:pt x="0" y="3"/>
                    <a:pt x="1" y="2"/>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14">
              <a:extLst>
                <a:ext uri="{FF2B5EF4-FFF2-40B4-BE49-F238E27FC236}">
                  <a16:creationId xmlns="" xmlns:a16="http://schemas.microsoft.com/office/drawing/2014/main" id="{5AAF1874-A5BB-431E-A73B-847B0BE4B910}"/>
                </a:ext>
              </a:extLst>
            </p:cNvPr>
            <p:cNvSpPr>
              <a:spLocks/>
            </p:cNvSpPr>
            <p:nvPr/>
          </p:nvSpPr>
          <p:spPr bwMode="auto">
            <a:xfrm>
              <a:off x="7348538" y="2565400"/>
              <a:ext cx="15875" cy="15875"/>
            </a:xfrm>
            <a:custGeom>
              <a:avLst/>
              <a:gdLst>
                <a:gd name="T0" fmla="*/ 2 w 5"/>
                <a:gd name="T1" fmla="*/ 0 h 5"/>
                <a:gd name="T2" fmla="*/ 5 w 5"/>
                <a:gd name="T3" fmla="*/ 3 h 5"/>
                <a:gd name="T4" fmla="*/ 4 w 5"/>
                <a:gd name="T5" fmla="*/ 5 h 5"/>
                <a:gd name="T6" fmla="*/ 1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4" y="1"/>
                    <a:pt x="5" y="1"/>
                    <a:pt x="5" y="3"/>
                  </a:cubicBezTo>
                  <a:cubicBezTo>
                    <a:pt x="5" y="4"/>
                    <a:pt x="5" y="5"/>
                    <a:pt x="4" y="5"/>
                  </a:cubicBezTo>
                  <a:cubicBezTo>
                    <a:pt x="3" y="4"/>
                    <a:pt x="1" y="4"/>
                    <a:pt x="1" y="2"/>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15">
              <a:extLst>
                <a:ext uri="{FF2B5EF4-FFF2-40B4-BE49-F238E27FC236}">
                  <a16:creationId xmlns="" xmlns:a16="http://schemas.microsoft.com/office/drawing/2014/main" id="{689364D4-9471-471A-A232-FB6BDE24CCD9}"/>
                </a:ext>
              </a:extLst>
            </p:cNvPr>
            <p:cNvSpPr>
              <a:spLocks/>
            </p:cNvSpPr>
            <p:nvPr/>
          </p:nvSpPr>
          <p:spPr bwMode="auto">
            <a:xfrm>
              <a:off x="7812088" y="2543175"/>
              <a:ext cx="15875" cy="12700"/>
            </a:xfrm>
            <a:custGeom>
              <a:avLst/>
              <a:gdLst>
                <a:gd name="T0" fmla="*/ 2 w 5"/>
                <a:gd name="T1" fmla="*/ 4 h 4"/>
                <a:gd name="T2" fmla="*/ 0 w 5"/>
                <a:gd name="T3" fmla="*/ 2 h 4"/>
                <a:gd name="T4" fmla="*/ 2 w 5"/>
                <a:gd name="T5" fmla="*/ 0 h 4"/>
                <a:gd name="T6" fmla="*/ 5 w 5"/>
                <a:gd name="T7" fmla="*/ 2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1" y="4"/>
                    <a:pt x="0" y="4"/>
                    <a:pt x="0" y="2"/>
                  </a:cubicBezTo>
                  <a:cubicBezTo>
                    <a:pt x="0" y="1"/>
                    <a:pt x="1" y="0"/>
                    <a:pt x="2" y="0"/>
                  </a:cubicBezTo>
                  <a:cubicBezTo>
                    <a:pt x="4" y="0"/>
                    <a:pt x="5" y="1"/>
                    <a:pt x="5" y="2"/>
                  </a:cubicBezTo>
                  <a:cubicBezTo>
                    <a:pt x="4" y="4"/>
                    <a:pt x="4"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16">
              <a:extLst>
                <a:ext uri="{FF2B5EF4-FFF2-40B4-BE49-F238E27FC236}">
                  <a16:creationId xmlns="" xmlns:a16="http://schemas.microsoft.com/office/drawing/2014/main" id="{95BABA8E-AB08-412B-835F-087AD317F525}"/>
                </a:ext>
              </a:extLst>
            </p:cNvPr>
            <p:cNvSpPr>
              <a:spLocks/>
            </p:cNvSpPr>
            <p:nvPr/>
          </p:nvSpPr>
          <p:spPr bwMode="auto">
            <a:xfrm>
              <a:off x="7326313" y="2543175"/>
              <a:ext cx="12700" cy="12700"/>
            </a:xfrm>
            <a:custGeom>
              <a:avLst/>
              <a:gdLst>
                <a:gd name="T0" fmla="*/ 4 w 4"/>
                <a:gd name="T1" fmla="*/ 2 h 4"/>
                <a:gd name="T2" fmla="*/ 2 w 4"/>
                <a:gd name="T3" fmla="*/ 4 h 4"/>
                <a:gd name="T4" fmla="*/ 0 w 4"/>
                <a:gd name="T5" fmla="*/ 2 h 4"/>
                <a:gd name="T6" fmla="*/ 2 w 4"/>
                <a:gd name="T7" fmla="*/ 0 h 4"/>
                <a:gd name="T8" fmla="*/ 4 w 4"/>
                <a:gd name="T9" fmla="*/ 2 h 4"/>
              </a:gdLst>
              <a:ahLst/>
              <a:cxnLst>
                <a:cxn ang="0">
                  <a:pos x="T0" y="T1"/>
                </a:cxn>
                <a:cxn ang="0">
                  <a:pos x="T2" y="T3"/>
                </a:cxn>
                <a:cxn ang="0">
                  <a:pos x="T4" y="T5"/>
                </a:cxn>
                <a:cxn ang="0">
                  <a:pos x="T6" y="T7"/>
                </a:cxn>
                <a:cxn ang="0">
                  <a:pos x="T8" y="T9"/>
                </a:cxn>
              </a:cxnLst>
              <a:rect l="0" t="0" r="r" b="b"/>
              <a:pathLst>
                <a:path w="4" h="4">
                  <a:moveTo>
                    <a:pt x="4" y="2"/>
                  </a:moveTo>
                  <a:cubicBezTo>
                    <a:pt x="4" y="4"/>
                    <a:pt x="3" y="4"/>
                    <a:pt x="2" y="4"/>
                  </a:cubicBezTo>
                  <a:cubicBezTo>
                    <a:pt x="1" y="4"/>
                    <a:pt x="0" y="4"/>
                    <a:pt x="0" y="2"/>
                  </a:cubicBezTo>
                  <a:cubicBezTo>
                    <a:pt x="0" y="1"/>
                    <a:pt x="0" y="0"/>
                    <a:pt x="2" y="0"/>
                  </a:cubicBezTo>
                  <a:cubicBezTo>
                    <a:pt x="3" y="0"/>
                    <a:pt x="4"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317">
              <a:extLst>
                <a:ext uri="{FF2B5EF4-FFF2-40B4-BE49-F238E27FC236}">
                  <a16:creationId xmlns="" xmlns:a16="http://schemas.microsoft.com/office/drawing/2014/main" id="{BF4135FE-C37B-45C9-B6FE-1E06F94077F7}"/>
                </a:ext>
              </a:extLst>
            </p:cNvPr>
            <p:cNvSpPr>
              <a:spLocks/>
            </p:cNvSpPr>
            <p:nvPr/>
          </p:nvSpPr>
          <p:spPr bwMode="auto">
            <a:xfrm>
              <a:off x="7786688" y="2565400"/>
              <a:ext cx="15875" cy="15875"/>
            </a:xfrm>
            <a:custGeom>
              <a:avLst/>
              <a:gdLst>
                <a:gd name="T0" fmla="*/ 5 w 5"/>
                <a:gd name="T1" fmla="*/ 2 h 5"/>
                <a:gd name="T2" fmla="*/ 1 w 5"/>
                <a:gd name="T3" fmla="*/ 5 h 5"/>
                <a:gd name="T4" fmla="*/ 0 w 5"/>
                <a:gd name="T5" fmla="*/ 3 h 5"/>
                <a:gd name="T6" fmla="*/ 3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4" y="4"/>
                    <a:pt x="3" y="4"/>
                    <a:pt x="1" y="5"/>
                  </a:cubicBezTo>
                  <a:cubicBezTo>
                    <a:pt x="0" y="5"/>
                    <a:pt x="0" y="4"/>
                    <a:pt x="0" y="3"/>
                  </a:cubicBezTo>
                  <a:cubicBezTo>
                    <a:pt x="0" y="1"/>
                    <a:pt x="1" y="0"/>
                    <a:pt x="3"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18">
              <a:extLst>
                <a:ext uri="{FF2B5EF4-FFF2-40B4-BE49-F238E27FC236}">
                  <a16:creationId xmlns="" xmlns:a16="http://schemas.microsoft.com/office/drawing/2014/main" id="{67D61435-741F-40BC-BF57-4833B8DE865B}"/>
                </a:ext>
              </a:extLst>
            </p:cNvPr>
            <p:cNvSpPr>
              <a:spLocks/>
            </p:cNvSpPr>
            <p:nvPr/>
          </p:nvSpPr>
          <p:spPr bwMode="auto">
            <a:xfrm>
              <a:off x="8059738" y="2005012"/>
              <a:ext cx="15875" cy="19050"/>
            </a:xfrm>
            <a:custGeom>
              <a:avLst/>
              <a:gdLst>
                <a:gd name="T0" fmla="*/ 0 w 5"/>
                <a:gd name="T1" fmla="*/ 6 h 6"/>
                <a:gd name="T2" fmla="*/ 3 w 5"/>
                <a:gd name="T3" fmla="*/ 0 h 6"/>
                <a:gd name="T4" fmla="*/ 0 w 5"/>
                <a:gd name="T5" fmla="*/ 6 h 6"/>
              </a:gdLst>
              <a:ahLst/>
              <a:cxnLst>
                <a:cxn ang="0">
                  <a:pos x="T0" y="T1"/>
                </a:cxn>
                <a:cxn ang="0">
                  <a:pos x="T2" y="T3"/>
                </a:cxn>
                <a:cxn ang="0">
                  <a:pos x="T4" y="T5"/>
                </a:cxn>
              </a:cxnLst>
              <a:rect l="0" t="0" r="r" b="b"/>
              <a:pathLst>
                <a:path w="5" h="6">
                  <a:moveTo>
                    <a:pt x="0" y="6"/>
                  </a:moveTo>
                  <a:cubicBezTo>
                    <a:pt x="1" y="3"/>
                    <a:pt x="1" y="1"/>
                    <a:pt x="3" y="0"/>
                  </a:cubicBezTo>
                  <a:cubicBezTo>
                    <a:pt x="5" y="3"/>
                    <a:pt x="5" y="5"/>
                    <a:pt x="0"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19">
              <a:extLst>
                <a:ext uri="{FF2B5EF4-FFF2-40B4-BE49-F238E27FC236}">
                  <a16:creationId xmlns="" xmlns:a16="http://schemas.microsoft.com/office/drawing/2014/main" id="{0993349C-8127-456A-800F-D2623CE03997}"/>
                </a:ext>
              </a:extLst>
            </p:cNvPr>
            <p:cNvSpPr>
              <a:spLocks/>
            </p:cNvSpPr>
            <p:nvPr/>
          </p:nvSpPr>
          <p:spPr bwMode="auto">
            <a:xfrm>
              <a:off x="7739063" y="2374900"/>
              <a:ext cx="12700" cy="12700"/>
            </a:xfrm>
            <a:custGeom>
              <a:avLst/>
              <a:gdLst>
                <a:gd name="T0" fmla="*/ 4 w 4"/>
                <a:gd name="T1" fmla="*/ 2 h 4"/>
                <a:gd name="T2" fmla="*/ 2 w 4"/>
                <a:gd name="T3" fmla="*/ 3 h 4"/>
                <a:gd name="T4" fmla="*/ 1 w 4"/>
                <a:gd name="T5" fmla="*/ 2 h 4"/>
                <a:gd name="T6" fmla="*/ 3 w 4"/>
                <a:gd name="T7" fmla="*/ 0 h 4"/>
                <a:gd name="T8" fmla="*/ 4 w 4"/>
                <a:gd name="T9" fmla="*/ 2 h 4"/>
              </a:gdLst>
              <a:ahLst/>
              <a:cxnLst>
                <a:cxn ang="0">
                  <a:pos x="T0" y="T1"/>
                </a:cxn>
                <a:cxn ang="0">
                  <a:pos x="T2" y="T3"/>
                </a:cxn>
                <a:cxn ang="0">
                  <a:pos x="T4" y="T5"/>
                </a:cxn>
                <a:cxn ang="0">
                  <a:pos x="T6" y="T7"/>
                </a:cxn>
                <a:cxn ang="0">
                  <a:pos x="T8" y="T9"/>
                </a:cxn>
              </a:cxnLst>
              <a:rect l="0" t="0" r="r" b="b"/>
              <a:pathLst>
                <a:path w="4" h="4">
                  <a:moveTo>
                    <a:pt x="4" y="2"/>
                  </a:moveTo>
                  <a:cubicBezTo>
                    <a:pt x="4" y="3"/>
                    <a:pt x="3" y="4"/>
                    <a:pt x="2" y="3"/>
                  </a:cubicBezTo>
                  <a:cubicBezTo>
                    <a:pt x="1" y="3"/>
                    <a:pt x="0" y="3"/>
                    <a:pt x="1" y="2"/>
                  </a:cubicBezTo>
                  <a:cubicBezTo>
                    <a:pt x="1" y="1"/>
                    <a:pt x="1" y="0"/>
                    <a:pt x="3" y="0"/>
                  </a:cubicBezTo>
                  <a:cubicBezTo>
                    <a:pt x="4" y="0"/>
                    <a:pt x="4"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20">
              <a:extLst>
                <a:ext uri="{FF2B5EF4-FFF2-40B4-BE49-F238E27FC236}">
                  <a16:creationId xmlns="" xmlns:a16="http://schemas.microsoft.com/office/drawing/2014/main" id="{319EB009-476A-446A-9E75-3958E031893E}"/>
                </a:ext>
              </a:extLst>
            </p:cNvPr>
            <p:cNvSpPr>
              <a:spLocks/>
            </p:cNvSpPr>
            <p:nvPr/>
          </p:nvSpPr>
          <p:spPr bwMode="auto">
            <a:xfrm>
              <a:off x="7278688" y="2251075"/>
              <a:ext cx="9525" cy="12700"/>
            </a:xfrm>
            <a:custGeom>
              <a:avLst/>
              <a:gdLst>
                <a:gd name="T0" fmla="*/ 2 w 3"/>
                <a:gd name="T1" fmla="*/ 4 h 4"/>
                <a:gd name="T2" fmla="*/ 0 w 3"/>
                <a:gd name="T3" fmla="*/ 2 h 4"/>
                <a:gd name="T4" fmla="*/ 2 w 3"/>
                <a:gd name="T5" fmla="*/ 0 h 4"/>
                <a:gd name="T6" fmla="*/ 3 w 3"/>
                <a:gd name="T7" fmla="*/ 2 h 4"/>
                <a:gd name="T8" fmla="*/ 2 w 3"/>
                <a:gd name="T9" fmla="*/ 4 h 4"/>
              </a:gdLst>
              <a:ahLst/>
              <a:cxnLst>
                <a:cxn ang="0">
                  <a:pos x="T0" y="T1"/>
                </a:cxn>
                <a:cxn ang="0">
                  <a:pos x="T2" y="T3"/>
                </a:cxn>
                <a:cxn ang="0">
                  <a:pos x="T4" y="T5"/>
                </a:cxn>
                <a:cxn ang="0">
                  <a:pos x="T6" y="T7"/>
                </a:cxn>
                <a:cxn ang="0">
                  <a:pos x="T8" y="T9"/>
                </a:cxn>
              </a:cxnLst>
              <a:rect l="0" t="0" r="r" b="b"/>
              <a:pathLst>
                <a:path w="3" h="4">
                  <a:moveTo>
                    <a:pt x="2" y="4"/>
                  </a:moveTo>
                  <a:cubicBezTo>
                    <a:pt x="0" y="4"/>
                    <a:pt x="0" y="3"/>
                    <a:pt x="0" y="2"/>
                  </a:cubicBezTo>
                  <a:cubicBezTo>
                    <a:pt x="0" y="1"/>
                    <a:pt x="1" y="0"/>
                    <a:pt x="2" y="0"/>
                  </a:cubicBezTo>
                  <a:cubicBezTo>
                    <a:pt x="3" y="1"/>
                    <a:pt x="3" y="1"/>
                    <a:pt x="3" y="2"/>
                  </a:cubicBezTo>
                  <a:cubicBezTo>
                    <a:pt x="3" y="4"/>
                    <a:pt x="2"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21">
              <a:extLst>
                <a:ext uri="{FF2B5EF4-FFF2-40B4-BE49-F238E27FC236}">
                  <a16:creationId xmlns="" xmlns:a16="http://schemas.microsoft.com/office/drawing/2014/main" id="{275C52C7-E3B6-4E0C-9041-85F4F319317F}"/>
                </a:ext>
              </a:extLst>
            </p:cNvPr>
            <p:cNvSpPr>
              <a:spLocks/>
            </p:cNvSpPr>
            <p:nvPr/>
          </p:nvSpPr>
          <p:spPr bwMode="auto">
            <a:xfrm>
              <a:off x="7053263" y="1979612"/>
              <a:ext cx="12700" cy="19050"/>
            </a:xfrm>
            <a:custGeom>
              <a:avLst/>
              <a:gdLst>
                <a:gd name="T0" fmla="*/ 4 w 4"/>
                <a:gd name="T1" fmla="*/ 6 h 6"/>
                <a:gd name="T2" fmla="*/ 2 w 4"/>
                <a:gd name="T3" fmla="*/ 0 h 6"/>
                <a:gd name="T4" fmla="*/ 4 w 4"/>
                <a:gd name="T5" fmla="*/ 6 h 6"/>
              </a:gdLst>
              <a:ahLst/>
              <a:cxnLst>
                <a:cxn ang="0">
                  <a:pos x="T0" y="T1"/>
                </a:cxn>
                <a:cxn ang="0">
                  <a:pos x="T2" y="T3"/>
                </a:cxn>
                <a:cxn ang="0">
                  <a:pos x="T4" y="T5"/>
                </a:cxn>
              </a:cxnLst>
              <a:rect l="0" t="0" r="r" b="b"/>
              <a:pathLst>
                <a:path w="4" h="6">
                  <a:moveTo>
                    <a:pt x="4" y="6"/>
                  </a:moveTo>
                  <a:cubicBezTo>
                    <a:pt x="0" y="4"/>
                    <a:pt x="0" y="2"/>
                    <a:pt x="2" y="0"/>
                  </a:cubicBezTo>
                  <a:cubicBezTo>
                    <a:pt x="2" y="2"/>
                    <a:pt x="3" y="4"/>
                    <a:pt x="4"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22">
              <a:extLst>
                <a:ext uri="{FF2B5EF4-FFF2-40B4-BE49-F238E27FC236}">
                  <a16:creationId xmlns="" xmlns:a16="http://schemas.microsoft.com/office/drawing/2014/main" id="{AC9E0038-6DA8-4BDE-99BE-7C7E55363B6D}"/>
                </a:ext>
              </a:extLst>
            </p:cNvPr>
            <p:cNvSpPr>
              <a:spLocks/>
            </p:cNvSpPr>
            <p:nvPr/>
          </p:nvSpPr>
          <p:spPr bwMode="auto">
            <a:xfrm>
              <a:off x="8012113" y="2106612"/>
              <a:ext cx="12700" cy="12700"/>
            </a:xfrm>
            <a:custGeom>
              <a:avLst/>
              <a:gdLst>
                <a:gd name="T0" fmla="*/ 3 w 4"/>
                <a:gd name="T1" fmla="*/ 0 h 4"/>
                <a:gd name="T2" fmla="*/ 1 w 4"/>
                <a:gd name="T3" fmla="*/ 4 h 4"/>
                <a:gd name="T4" fmla="*/ 0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4" y="2"/>
                    <a:pt x="3" y="3"/>
                    <a:pt x="1" y="4"/>
                  </a:cubicBezTo>
                  <a:cubicBezTo>
                    <a:pt x="1" y="4"/>
                    <a:pt x="1" y="4"/>
                    <a:pt x="0" y="4"/>
                  </a:cubicBezTo>
                  <a:cubicBezTo>
                    <a:pt x="1" y="2"/>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23">
              <a:extLst>
                <a:ext uri="{FF2B5EF4-FFF2-40B4-BE49-F238E27FC236}">
                  <a16:creationId xmlns="" xmlns:a16="http://schemas.microsoft.com/office/drawing/2014/main" id="{98139698-AE3C-4E5F-BC6E-99E0D956C4B8}"/>
                </a:ext>
              </a:extLst>
            </p:cNvPr>
            <p:cNvSpPr>
              <a:spLocks/>
            </p:cNvSpPr>
            <p:nvPr/>
          </p:nvSpPr>
          <p:spPr bwMode="auto">
            <a:xfrm>
              <a:off x="7300913" y="2228850"/>
              <a:ext cx="12700" cy="9525"/>
            </a:xfrm>
            <a:custGeom>
              <a:avLst/>
              <a:gdLst>
                <a:gd name="T0" fmla="*/ 2 w 4"/>
                <a:gd name="T1" fmla="*/ 0 h 3"/>
                <a:gd name="T2" fmla="*/ 4 w 4"/>
                <a:gd name="T3" fmla="*/ 2 h 3"/>
                <a:gd name="T4" fmla="*/ 2 w 4"/>
                <a:gd name="T5" fmla="*/ 3 h 3"/>
                <a:gd name="T6" fmla="*/ 1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3" y="0"/>
                    <a:pt x="4" y="1"/>
                    <a:pt x="4" y="2"/>
                  </a:cubicBezTo>
                  <a:cubicBezTo>
                    <a:pt x="4" y="3"/>
                    <a:pt x="3" y="3"/>
                    <a:pt x="2" y="3"/>
                  </a:cubicBezTo>
                  <a:cubicBezTo>
                    <a:pt x="1" y="3"/>
                    <a:pt x="0" y="2"/>
                    <a:pt x="1" y="1"/>
                  </a:cubicBezTo>
                  <a:cubicBezTo>
                    <a:pt x="1" y="1"/>
                    <a:pt x="2" y="0"/>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24">
              <a:extLst>
                <a:ext uri="{FF2B5EF4-FFF2-40B4-BE49-F238E27FC236}">
                  <a16:creationId xmlns="" xmlns:a16="http://schemas.microsoft.com/office/drawing/2014/main" id="{CDF5CFAA-0F0A-476E-8C10-9A582C938C53}"/>
                </a:ext>
              </a:extLst>
            </p:cNvPr>
            <p:cNvSpPr>
              <a:spLocks/>
            </p:cNvSpPr>
            <p:nvPr/>
          </p:nvSpPr>
          <p:spPr bwMode="auto">
            <a:xfrm>
              <a:off x="7126288" y="2152650"/>
              <a:ext cx="15875" cy="19050"/>
            </a:xfrm>
            <a:custGeom>
              <a:avLst/>
              <a:gdLst>
                <a:gd name="T0" fmla="*/ 2 w 5"/>
                <a:gd name="T1" fmla="*/ 0 h 6"/>
                <a:gd name="T2" fmla="*/ 4 w 5"/>
                <a:gd name="T3" fmla="*/ 5 h 6"/>
                <a:gd name="T4" fmla="*/ 2 w 5"/>
                <a:gd name="T5" fmla="*/ 5 h 6"/>
                <a:gd name="T6" fmla="*/ 2 w 5"/>
                <a:gd name="T7" fmla="*/ 0 h 6"/>
              </a:gdLst>
              <a:ahLst/>
              <a:cxnLst>
                <a:cxn ang="0">
                  <a:pos x="T0" y="T1"/>
                </a:cxn>
                <a:cxn ang="0">
                  <a:pos x="T2" y="T3"/>
                </a:cxn>
                <a:cxn ang="0">
                  <a:pos x="T4" y="T5"/>
                </a:cxn>
                <a:cxn ang="0">
                  <a:pos x="T6" y="T7"/>
                </a:cxn>
              </a:cxnLst>
              <a:rect l="0" t="0" r="r" b="b"/>
              <a:pathLst>
                <a:path w="5" h="6">
                  <a:moveTo>
                    <a:pt x="2" y="0"/>
                  </a:moveTo>
                  <a:cubicBezTo>
                    <a:pt x="2" y="3"/>
                    <a:pt x="5" y="3"/>
                    <a:pt x="4" y="5"/>
                  </a:cubicBezTo>
                  <a:cubicBezTo>
                    <a:pt x="4" y="6"/>
                    <a:pt x="3" y="5"/>
                    <a:pt x="2" y="5"/>
                  </a:cubicBezTo>
                  <a:cubicBezTo>
                    <a:pt x="1" y="4"/>
                    <a:pt x="0" y="3"/>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25">
              <a:extLst>
                <a:ext uri="{FF2B5EF4-FFF2-40B4-BE49-F238E27FC236}">
                  <a16:creationId xmlns="" xmlns:a16="http://schemas.microsoft.com/office/drawing/2014/main" id="{3AEA6B71-0C08-444D-A8BC-9DCFFD244B2E}"/>
                </a:ext>
              </a:extLst>
            </p:cNvPr>
            <p:cNvSpPr>
              <a:spLocks/>
            </p:cNvSpPr>
            <p:nvPr/>
          </p:nvSpPr>
          <p:spPr bwMode="auto">
            <a:xfrm>
              <a:off x="7837488" y="2228850"/>
              <a:ext cx="12700" cy="9525"/>
            </a:xfrm>
            <a:custGeom>
              <a:avLst/>
              <a:gdLst>
                <a:gd name="T0" fmla="*/ 1 w 4"/>
                <a:gd name="T1" fmla="*/ 0 h 3"/>
                <a:gd name="T2" fmla="*/ 4 w 4"/>
                <a:gd name="T3" fmla="*/ 2 h 3"/>
                <a:gd name="T4" fmla="*/ 2 w 4"/>
                <a:gd name="T5" fmla="*/ 3 h 3"/>
                <a:gd name="T6" fmla="*/ 0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3" y="0"/>
                    <a:pt x="3" y="1"/>
                    <a:pt x="4" y="2"/>
                  </a:cubicBezTo>
                  <a:cubicBezTo>
                    <a:pt x="4" y="3"/>
                    <a:pt x="3" y="3"/>
                    <a:pt x="2" y="3"/>
                  </a:cubicBezTo>
                  <a:cubicBezTo>
                    <a:pt x="1" y="3"/>
                    <a:pt x="1" y="3"/>
                    <a:pt x="0" y="2"/>
                  </a:cubicBezTo>
                  <a:cubicBezTo>
                    <a:pt x="0" y="1"/>
                    <a:pt x="1" y="0"/>
                    <a:pt x="1"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26">
              <a:extLst>
                <a:ext uri="{FF2B5EF4-FFF2-40B4-BE49-F238E27FC236}">
                  <a16:creationId xmlns="" xmlns:a16="http://schemas.microsoft.com/office/drawing/2014/main" id="{41E3F7ED-226B-411F-934F-DE2F2B134F07}"/>
                </a:ext>
              </a:extLst>
            </p:cNvPr>
            <p:cNvSpPr>
              <a:spLocks/>
            </p:cNvSpPr>
            <p:nvPr/>
          </p:nvSpPr>
          <p:spPr bwMode="auto">
            <a:xfrm>
              <a:off x="7694613" y="2422525"/>
              <a:ext cx="9525" cy="12700"/>
            </a:xfrm>
            <a:custGeom>
              <a:avLst/>
              <a:gdLst>
                <a:gd name="T0" fmla="*/ 3 w 3"/>
                <a:gd name="T1" fmla="*/ 2 h 4"/>
                <a:gd name="T2" fmla="*/ 1 w 3"/>
                <a:gd name="T3" fmla="*/ 4 h 4"/>
                <a:gd name="T4" fmla="*/ 0 w 3"/>
                <a:gd name="T5" fmla="*/ 3 h 4"/>
                <a:gd name="T6" fmla="*/ 1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3"/>
                    <a:pt x="2" y="4"/>
                    <a:pt x="1" y="4"/>
                  </a:cubicBezTo>
                  <a:cubicBezTo>
                    <a:pt x="0" y="4"/>
                    <a:pt x="0" y="3"/>
                    <a:pt x="0" y="3"/>
                  </a:cubicBezTo>
                  <a:cubicBezTo>
                    <a:pt x="0" y="2"/>
                    <a:pt x="0" y="1"/>
                    <a:pt x="1" y="1"/>
                  </a:cubicBezTo>
                  <a:cubicBezTo>
                    <a:pt x="2" y="0"/>
                    <a:pt x="2" y="1"/>
                    <a:pt x="3"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27">
              <a:extLst>
                <a:ext uri="{FF2B5EF4-FFF2-40B4-BE49-F238E27FC236}">
                  <a16:creationId xmlns="" xmlns:a16="http://schemas.microsoft.com/office/drawing/2014/main" id="{0250D19A-89BB-48BA-BCA6-5E54F6AA0B0D}"/>
                </a:ext>
              </a:extLst>
            </p:cNvPr>
            <p:cNvSpPr>
              <a:spLocks/>
            </p:cNvSpPr>
            <p:nvPr/>
          </p:nvSpPr>
          <p:spPr bwMode="auto">
            <a:xfrm>
              <a:off x="7446963" y="2425700"/>
              <a:ext cx="12700" cy="9525"/>
            </a:xfrm>
            <a:custGeom>
              <a:avLst/>
              <a:gdLst>
                <a:gd name="T0" fmla="*/ 4 w 4"/>
                <a:gd name="T1" fmla="*/ 1 h 3"/>
                <a:gd name="T2" fmla="*/ 2 w 4"/>
                <a:gd name="T3" fmla="*/ 3 h 3"/>
                <a:gd name="T4" fmla="*/ 1 w 4"/>
                <a:gd name="T5" fmla="*/ 1 h 3"/>
                <a:gd name="T6" fmla="*/ 2 w 4"/>
                <a:gd name="T7" fmla="*/ 0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3" y="2"/>
                    <a:pt x="3" y="3"/>
                    <a:pt x="2" y="3"/>
                  </a:cubicBezTo>
                  <a:cubicBezTo>
                    <a:pt x="1" y="2"/>
                    <a:pt x="0" y="2"/>
                    <a:pt x="1" y="1"/>
                  </a:cubicBezTo>
                  <a:cubicBezTo>
                    <a:pt x="1" y="0"/>
                    <a:pt x="2" y="0"/>
                    <a:pt x="2" y="0"/>
                  </a:cubicBezTo>
                  <a:cubicBezTo>
                    <a:pt x="3" y="0"/>
                    <a:pt x="3" y="1"/>
                    <a:pt x="4" y="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28">
              <a:extLst>
                <a:ext uri="{FF2B5EF4-FFF2-40B4-BE49-F238E27FC236}">
                  <a16:creationId xmlns="" xmlns:a16="http://schemas.microsoft.com/office/drawing/2014/main" id="{857061D3-D17B-4780-B7F0-039133748FB0}"/>
                </a:ext>
              </a:extLst>
            </p:cNvPr>
            <p:cNvSpPr>
              <a:spLocks/>
            </p:cNvSpPr>
            <p:nvPr/>
          </p:nvSpPr>
          <p:spPr bwMode="auto">
            <a:xfrm>
              <a:off x="7720013" y="2400300"/>
              <a:ext cx="9525" cy="9525"/>
            </a:xfrm>
            <a:custGeom>
              <a:avLst/>
              <a:gdLst>
                <a:gd name="T0" fmla="*/ 1 w 3"/>
                <a:gd name="T1" fmla="*/ 3 h 3"/>
                <a:gd name="T2" fmla="*/ 0 w 3"/>
                <a:gd name="T3" fmla="*/ 1 h 3"/>
                <a:gd name="T4" fmla="*/ 1 w 3"/>
                <a:gd name="T5" fmla="*/ 0 h 3"/>
                <a:gd name="T6" fmla="*/ 2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0" y="3"/>
                    <a:pt x="0" y="2"/>
                    <a:pt x="0" y="1"/>
                  </a:cubicBezTo>
                  <a:cubicBezTo>
                    <a:pt x="0" y="0"/>
                    <a:pt x="0" y="0"/>
                    <a:pt x="1" y="0"/>
                  </a:cubicBezTo>
                  <a:cubicBezTo>
                    <a:pt x="2" y="0"/>
                    <a:pt x="3" y="1"/>
                    <a:pt x="2" y="2"/>
                  </a:cubicBezTo>
                  <a:cubicBezTo>
                    <a:pt x="2" y="2"/>
                    <a:pt x="2" y="3"/>
                    <a:pt x="1"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9">
              <a:extLst>
                <a:ext uri="{FF2B5EF4-FFF2-40B4-BE49-F238E27FC236}">
                  <a16:creationId xmlns="" xmlns:a16="http://schemas.microsoft.com/office/drawing/2014/main" id="{DE8B675C-C35A-41FD-A525-7A85501CD789}"/>
                </a:ext>
              </a:extLst>
            </p:cNvPr>
            <p:cNvSpPr>
              <a:spLocks/>
            </p:cNvSpPr>
            <p:nvPr/>
          </p:nvSpPr>
          <p:spPr bwMode="auto">
            <a:xfrm>
              <a:off x="7424738" y="2400300"/>
              <a:ext cx="9525" cy="9525"/>
            </a:xfrm>
            <a:custGeom>
              <a:avLst/>
              <a:gdLst>
                <a:gd name="T0" fmla="*/ 2 w 3"/>
                <a:gd name="T1" fmla="*/ 3 h 3"/>
                <a:gd name="T2" fmla="*/ 0 w 3"/>
                <a:gd name="T3" fmla="*/ 2 h 3"/>
                <a:gd name="T4" fmla="*/ 1 w 3"/>
                <a:gd name="T5" fmla="*/ 0 h 3"/>
                <a:gd name="T6" fmla="*/ 2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1" y="3"/>
                    <a:pt x="0" y="2"/>
                    <a:pt x="0" y="2"/>
                  </a:cubicBezTo>
                  <a:cubicBezTo>
                    <a:pt x="0" y="1"/>
                    <a:pt x="0" y="0"/>
                    <a:pt x="1" y="0"/>
                  </a:cubicBezTo>
                  <a:cubicBezTo>
                    <a:pt x="1" y="1"/>
                    <a:pt x="2" y="1"/>
                    <a:pt x="2" y="2"/>
                  </a:cubicBezTo>
                  <a:cubicBezTo>
                    <a:pt x="3" y="2"/>
                    <a:pt x="2" y="3"/>
                    <a:pt x="2"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30">
              <a:extLst>
                <a:ext uri="{FF2B5EF4-FFF2-40B4-BE49-F238E27FC236}">
                  <a16:creationId xmlns="" xmlns:a16="http://schemas.microsoft.com/office/drawing/2014/main" id="{D7DB92D6-A1EA-4A7C-8E12-5CF2A1120DB0}"/>
                </a:ext>
              </a:extLst>
            </p:cNvPr>
            <p:cNvSpPr>
              <a:spLocks/>
            </p:cNvSpPr>
            <p:nvPr/>
          </p:nvSpPr>
          <p:spPr bwMode="auto">
            <a:xfrm>
              <a:off x="8101013" y="1909762"/>
              <a:ext cx="6350" cy="9525"/>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1" y="1"/>
                    <a:pt x="1" y="0"/>
                  </a:cubicBezTo>
                  <a:cubicBezTo>
                    <a:pt x="2" y="1"/>
                    <a:pt x="2" y="2"/>
                    <a:pt x="1"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1">
              <a:extLst>
                <a:ext uri="{FF2B5EF4-FFF2-40B4-BE49-F238E27FC236}">
                  <a16:creationId xmlns="" xmlns:a16="http://schemas.microsoft.com/office/drawing/2014/main" id="{F01AA9C3-4512-4D4F-A14C-94830B1F6BB0}"/>
                </a:ext>
              </a:extLst>
            </p:cNvPr>
            <p:cNvSpPr>
              <a:spLocks/>
            </p:cNvSpPr>
            <p:nvPr/>
          </p:nvSpPr>
          <p:spPr bwMode="auto">
            <a:xfrm>
              <a:off x="7764463" y="2590800"/>
              <a:ext cx="9525" cy="6350"/>
            </a:xfrm>
            <a:custGeom>
              <a:avLst/>
              <a:gdLst>
                <a:gd name="T0" fmla="*/ 1 w 3"/>
                <a:gd name="T1" fmla="*/ 2 h 2"/>
                <a:gd name="T2" fmla="*/ 0 w 3"/>
                <a:gd name="T3" fmla="*/ 1 h 2"/>
                <a:gd name="T4" fmla="*/ 2 w 3"/>
                <a:gd name="T5" fmla="*/ 0 h 2"/>
                <a:gd name="T6" fmla="*/ 2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2"/>
                    <a:pt x="0" y="2"/>
                    <a:pt x="0" y="1"/>
                  </a:cubicBezTo>
                  <a:cubicBezTo>
                    <a:pt x="1" y="1"/>
                    <a:pt x="1" y="0"/>
                    <a:pt x="2" y="0"/>
                  </a:cubicBezTo>
                  <a:cubicBezTo>
                    <a:pt x="2" y="0"/>
                    <a:pt x="3" y="0"/>
                    <a:pt x="2" y="1"/>
                  </a:cubicBezTo>
                  <a:cubicBezTo>
                    <a:pt x="2" y="1"/>
                    <a:pt x="2" y="2"/>
                    <a:pt x="1"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32">
              <a:extLst>
                <a:ext uri="{FF2B5EF4-FFF2-40B4-BE49-F238E27FC236}">
                  <a16:creationId xmlns="" xmlns:a16="http://schemas.microsoft.com/office/drawing/2014/main" id="{17DABAE5-3521-4387-BC8F-AB52B97F0128}"/>
                </a:ext>
              </a:extLst>
            </p:cNvPr>
            <p:cNvSpPr>
              <a:spLocks/>
            </p:cNvSpPr>
            <p:nvPr/>
          </p:nvSpPr>
          <p:spPr bwMode="auto">
            <a:xfrm>
              <a:off x="7402513" y="2378075"/>
              <a:ext cx="6350" cy="6350"/>
            </a:xfrm>
            <a:custGeom>
              <a:avLst/>
              <a:gdLst>
                <a:gd name="T0" fmla="*/ 0 w 2"/>
                <a:gd name="T1" fmla="*/ 1 h 2"/>
                <a:gd name="T2" fmla="*/ 1 w 2"/>
                <a:gd name="T3" fmla="*/ 0 h 2"/>
                <a:gd name="T4" fmla="*/ 2 w 2"/>
                <a:gd name="T5" fmla="*/ 1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0" y="0"/>
                    <a:pt x="1" y="0"/>
                  </a:cubicBezTo>
                  <a:cubicBezTo>
                    <a:pt x="1" y="0"/>
                    <a:pt x="2" y="0"/>
                    <a:pt x="2" y="1"/>
                  </a:cubicBezTo>
                  <a:cubicBezTo>
                    <a:pt x="2" y="2"/>
                    <a:pt x="1" y="2"/>
                    <a:pt x="1" y="2"/>
                  </a:cubicBezTo>
                  <a:cubicBezTo>
                    <a:pt x="0" y="2"/>
                    <a:pt x="0" y="1"/>
                    <a:pt x="0" y="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33">
              <a:extLst>
                <a:ext uri="{FF2B5EF4-FFF2-40B4-BE49-F238E27FC236}">
                  <a16:creationId xmlns="" xmlns:a16="http://schemas.microsoft.com/office/drawing/2014/main" id="{9AC493FF-BEFD-4504-8FC2-56F537BBEDC9}"/>
                </a:ext>
              </a:extLst>
            </p:cNvPr>
            <p:cNvSpPr>
              <a:spLocks/>
            </p:cNvSpPr>
            <p:nvPr/>
          </p:nvSpPr>
          <p:spPr bwMode="auto">
            <a:xfrm>
              <a:off x="6124575" y="2759075"/>
              <a:ext cx="1531938" cy="2519363"/>
            </a:xfrm>
            <a:custGeom>
              <a:avLst/>
              <a:gdLst>
                <a:gd name="T0" fmla="*/ 467 w 482"/>
                <a:gd name="T1" fmla="*/ 792 h 792"/>
                <a:gd name="T2" fmla="*/ 482 w 482"/>
                <a:gd name="T3" fmla="*/ 536 h 792"/>
                <a:gd name="T4" fmla="*/ 262 w 482"/>
                <a:gd name="T5" fmla="*/ 0 h 792"/>
                <a:gd name="T6" fmla="*/ 88 w 482"/>
                <a:gd name="T7" fmla="*/ 83 h 792"/>
                <a:gd name="T8" fmla="*/ 2 w 482"/>
                <a:gd name="T9" fmla="*/ 636 h 792"/>
                <a:gd name="T10" fmla="*/ 2 w 482"/>
                <a:gd name="T11" fmla="*/ 701 h 792"/>
                <a:gd name="T12" fmla="*/ 1 w 482"/>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2" h="792">
                  <a:moveTo>
                    <a:pt x="467" y="792"/>
                  </a:moveTo>
                  <a:cubicBezTo>
                    <a:pt x="482" y="536"/>
                    <a:pt x="482" y="536"/>
                    <a:pt x="482" y="536"/>
                  </a:cubicBezTo>
                  <a:cubicBezTo>
                    <a:pt x="262" y="0"/>
                    <a:pt x="262" y="0"/>
                    <a:pt x="262" y="0"/>
                  </a:cubicBezTo>
                  <a:cubicBezTo>
                    <a:pt x="88" y="83"/>
                    <a:pt x="88" y="83"/>
                    <a:pt x="88" y="83"/>
                  </a:cubicBezTo>
                  <a:cubicBezTo>
                    <a:pt x="48" y="108"/>
                    <a:pt x="2" y="636"/>
                    <a:pt x="2" y="636"/>
                  </a:cubicBezTo>
                  <a:cubicBezTo>
                    <a:pt x="0" y="662"/>
                    <a:pt x="0" y="674"/>
                    <a:pt x="2" y="701"/>
                  </a:cubicBezTo>
                  <a:cubicBezTo>
                    <a:pt x="1" y="792"/>
                    <a:pt x="1" y="792"/>
                    <a:pt x="1" y="79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34">
              <a:extLst>
                <a:ext uri="{FF2B5EF4-FFF2-40B4-BE49-F238E27FC236}">
                  <a16:creationId xmlns="" xmlns:a16="http://schemas.microsoft.com/office/drawing/2014/main" id="{2F81B2D7-4E5F-49DB-9B55-772D1D8DB7CD}"/>
                </a:ext>
              </a:extLst>
            </p:cNvPr>
            <p:cNvSpPr>
              <a:spLocks/>
            </p:cNvSpPr>
            <p:nvPr/>
          </p:nvSpPr>
          <p:spPr bwMode="auto">
            <a:xfrm>
              <a:off x="6124575" y="2759075"/>
              <a:ext cx="1531938" cy="2519363"/>
            </a:xfrm>
            <a:custGeom>
              <a:avLst/>
              <a:gdLst>
                <a:gd name="T0" fmla="*/ 467 w 482"/>
                <a:gd name="T1" fmla="*/ 792 h 792"/>
                <a:gd name="T2" fmla="*/ 482 w 482"/>
                <a:gd name="T3" fmla="*/ 536 h 792"/>
                <a:gd name="T4" fmla="*/ 262 w 482"/>
                <a:gd name="T5" fmla="*/ 0 h 792"/>
                <a:gd name="T6" fmla="*/ 88 w 482"/>
                <a:gd name="T7" fmla="*/ 83 h 792"/>
                <a:gd name="T8" fmla="*/ 2 w 482"/>
                <a:gd name="T9" fmla="*/ 636 h 792"/>
                <a:gd name="T10" fmla="*/ 2 w 482"/>
                <a:gd name="T11" fmla="*/ 701 h 792"/>
                <a:gd name="T12" fmla="*/ 1 w 482"/>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2" h="792">
                  <a:moveTo>
                    <a:pt x="467" y="792"/>
                  </a:moveTo>
                  <a:cubicBezTo>
                    <a:pt x="482" y="536"/>
                    <a:pt x="482" y="536"/>
                    <a:pt x="482" y="536"/>
                  </a:cubicBezTo>
                  <a:cubicBezTo>
                    <a:pt x="262" y="0"/>
                    <a:pt x="262" y="0"/>
                    <a:pt x="262" y="0"/>
                  </a:cubicBezTo>
                  <a:cubicBezTo>
                    <a:pt x="88" y="83"/>
                    <a:pt x="88" y="83"/>
                    <a:pt x="88" y="83"/>
                  </a:cubicBezTo>
                  <a:cubicBezTo>
                    <a:pt x="48" y="108"/>
                    <a:pt x="2" y="636"/>
                    <a:pt x="2" y="636"/>
                  </a:cubicBezTo>
                  <a:cubicBezTo>
                    <a:pt x="0" y="662"/>
                    <a:pt x="0" y="674"/>
                    <a:pt x="2" y="701"/>
                  </a:cubicBezTo>
                  <a:cubicBezTo>
                    <a:pt x="1" y="792"/>
                    <a:pt x="1" y="792"/>
                    <a:pt x="1" y="79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335">
              <a:extLst>
                <a:ext uri="{FF2B5EF4-FFF2-40B4-BE49-F238E27FC236}">
                  <a16:creationId xmlns="" xmlns:a16="http://schemas.microsoft.com/office/drawing/2014/main" id="{E123414F-169D-496F-9D1B-DA741EB08BB8}"/>
                </a:ext>
              </a:extLst>
            </p:cNvPr>
            <p:cNvSpPr>
              <a:spLocks/>
            </p:cNvSpPr>
            <p:nvPr/>
          </p:nvSpPr>
          <p:spPr bwMode="auto">
            <a:xfrm>
              <a:off x="6597650" y="4298950"/>
              <a:ext cx="139700" cy="979488"/>
            </a:xfrm>
            <a:custGeom>
              <a:avLst/>
              <a:gdLst>
                <a:gd name="T0" fmla="*/ 0 w 88"/>
                <a:gd name="T1" fmla="*/ 617 h 617"/>
                <a:gd name="T2" fmla="*/ 4 w 88"/>
                <a:gd name="T3" fmla="*/ 443 h 617"/>
                <a:gd name="T4" fmla="*/ 76 w 88"/>
                <a:gd name="T5" fmla="*/ 0 h 617"/>
                <a:gd name="T6" fmla="*/ 88 w 88"/>
                <a:gd name="T7" fmla="*/ 617 h 617"/>
                <a:gd name="T8" fmla="*/ 0 w 88"/>
                <a:gd name="T9" fmla="*/ 617 h 617"/>
              </a:gdLst>
              <a:ahLst/>
              <a:cxnLst>
                <a:cxn ang="0">
                  <a:pos x="T0" y="T1"/>
                </a:cxn>
                <a:cxn ang="0">
                  <a:pos x="T2" y="T3"/>
                </a:cxn>
                <a:cxn ang="0">
                  <a:pos x="T4" y="T5"/>
                </a:cxn>
                <a:cxn ang="0">
                  <a:pos x="T6" y="T7"/>
                </a:cxn>
                <a:cxn ang="0">
                  <a:pos x="T8" y="T9"/>
                </a:cxn>
              </a:cxnLst>
              <a:rect l="0" t="0" r="r" b="b"/>
              <a:pathLst>
                <a:path w="88" h="617">
                  <a:moveTo>
                    <a:pt x="0" y="617"/>
                  </a:moveTo>
                  <a:lnTo>
                    <a:pt x="4" y="443"/>
                  </a:lnTo>
                  <a:lnTo>
                    <a:pt x="76" y="0"/>
                  </a:lnTo>
                  <a:lnTo>
                    <a:pt x="88" y="617"/>
                  </a:lnTo>
                  <a:lnTo>
                    <a:pt x="0" y="6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36">
              <a:extLst>
                <a:ext uri="{FF2B5EF4-FFF2-40B4-BE49-F238E27FC236}">
                  <a16:creationId xmlns="" xmlns:a16="http://schemas.microsoft.com/office/drawing/2014/main" id="{6345C5CF-E72C-4BEC-9EAE-5A0BF5969A69}"/>
                </a:ext>
              </a:extLst>
            </p:cNvPr>
            <p:cNvSpPr>
              <a:spLocks/>
            </p:cNvSpPr>
            <p:nvPr/>
          </p:nvSpPr>
          <p:spPr bwMode="auto">
            <a:xfrm>
              <a:off x="6597650" y="4298950"/>
              <a:ext cx="139700" cy="979488"/>
            </a:xfrm>
            <a:custGeom>
              <a:avLst/>
              <a:gdLst>
                <a:gd name="T0" fmla="*/ 0 w 88"/>
                <a:gd name="T1" fmla="*/ 617 h 617"/>
                <a:gd name="T2" fmla="*/ 4 w 88"/>
                <a:gd name="T3" fmla="*/ 443 h 617"/>
                <a:gd name="T4" fmla="*/ 76 w 88"/>
                <a:gd name="T5" fmla="*/ 0 h 617"/>
                <a:gd name="T6" fmla="*/ 88 w 88"/>
                <a:gd name="T7" fmla="*/ 617 h 617"/>
              </a:gdLst>
              <a:ahLst/>
              <a:cxnLst>
                <a:cxn ang="0">
                  <a:pos x="T0" y="T1"/>
                </a:cxn>
                <a:cxn ang="0">
                  <a:pos x="T2" y="T3"/>
                </a:cxn>
                <a:cxn ang="0">
                  <a:pos x="T4" y="T5"/>
                </a:cxn>
                <a:cxn ang="0">
                  <a:pos x="T6" y="T7"/>
                </a:cxn>
              </a:cxnLst>
              <a:rect l="0" t="0" r="r" b="b"/>
              <a:pathLst>
                <a:path w="88" h="617">
                  <a:moveTo>
                    <a:pt x="0" y="617"/>
                  </a:moveTo>
                  <a:lnTo>
                    <a:pt x="4" y="443"/>
                  </a:lnTo>
                  <a:lnTo>
                    <a:pt x="76" y="0"/>
                  </a:lnTo>
                  <a:lnTo>
                    <a:pt x="88" y="617"/>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337">
              <a:extLst>
                <a:ext uri="{FF2B5EF4-FFF2-40B4-BE49-F238E27FC236}">
                  <a16:creationId xmlns="" xmlns:a16="http://schemas.microsoft.com/office/drawing/2014/main" id="{3B6426A6-BFE4-4C51-97A7-FDA7DD4B34D6}"/>
                </a:ext>
              </a:extLst>
            </p:cNvPr>
            <p:cNvSpPr>
              <a:spLocks/>
            </p:cNvSpPr>
            <p:nvPr/>
          </p:nvSpPr>
          <p:spPr bwMode="auto">
            <a:xfrm>
              <a:off x="6929438" y="2632075"/>
              <a:ext cx="727075" cy="1831975"/>
            </a:xfrm>
            <a:custGeom>
              <a:avLst/>
              <a:gdLst>
                <a:gd name="T0" fmla="*/ 9 w 229"/>
                <a:gd name="T1" fmla="*/ 40 h 576"/>
                <a:gd name="T2" fmla="*/ 0 w 229"/>
                <a:gd name="T3" fmla="*/ 158 h 576"/>
                <a:gd name="T4" fmla="*/ 49 w 229"/>
                <a:gd name="T5" fmla="*/ 171 h 576"/>
                <a:gd name="T6" fmla="*/ 10 w 229"/>
                <a:gd name="T7" fmla="*/ 230 h 576"/>
                <a:gd name="T8" fmla="*/ 229 w 229"/>
                <a:gd name="T9" fmla="*/ 576 h 576"/>
                <a:gd name="T10" fmla="*/ 70 w 229"/>
                <a:gd name="T11" fmla="*/ 6 h 576"/>
                <a:gd name="T12" fmla="*/ 65 w 229"/>
                <a:gd name="T13" fmla="*/ 1 h 576"/>
                <a:gd name="T14" fmla="*/ 21 w 229"/>
                <a:gd name="T15" fmla="*/ 23 h 576"/>
                <a:gd name="T16" fmla="*/ 9 w 229"/>
                <a:gd name="T17" fmla="*/ 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576">
                  <a:moveTo>
                    <a:pt x="9" y="40"/>
                  </a:moveTo>
                  <a:cubicBezTo>
                    <a:pt x="0" y="158"/>
                    <a:pt x="0" y="158"/>
                    <a:pt x="0" y="158"/>
                  </a:cubicBezTo>
                  <a:cubicBezTo>
                    <a:pt x="49" y="171"/>
                    <a:pt x="49" y="171"/>
                    <a:pt x="49" y="171"/>
                  </a:cubicBezTo>
                  <a:cubicBezTo>
                    <a:pt x="10" y="230"/>
                    <a:pt x="10" y="230"/>
                    <a:pt x="10" y="230"/>
                  </a:cubicBezTo>
                  <a:cubicBezTo>
                    <a:pt x="229" y="576"/>
                    <a:pt x="229" y="576"/>
                    <a:pt x="229" y="576"/>
                  </a:cubicBezTo>
                  <a:cubicBezTo>
                    <a:pt x="162" y="365"/>
                    <a:pt x="50" y="85"/>
                    <a:pt x="70" y="6"/>
                  </a:cubicBezTo>
                  <a:cubicBezTo>
                    <a:pt x="71" y="3"/>
                    <a:pt x="68" y="0"/>
                    <a:pt x="65" y="1"/>
                  </a:cubicBezTo>
                  <a:cubicBezTo>
                    <a:pt x="21" y="23"/>
                    <a:pt x="21" y="23"/>
                    <a:pt x="21" y="23"/>
                  </a:cubicBezTo>
                  <a:cubicBezTo>
                    <a:pt x="11" y="27"/>
                    <a:pt x="10" y="29"/>
                    <a:pt x="9" y="40"/>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338">
              <a:extLst>
                <a:ext uri="{FF2B5EF4-FFF2-40B4-BE49-F238E27FC236}">
                  <a16:creationId xmlns="" xmlns:a16="http://schemas.microsoft.com/office/drawing/2014/main" id="{359C5DB4-2CB4-4BA7-9328-8CE7B7E4D5F3}"/>
                </a:ext>
              </a:extLst>
            </p:cNvPr>
            <p:cNvSpPr>
              <a:spLocks/>
            </p:cNvSpPr>
            <p:nvPr/>
          </p:nvSpPr>
          <p:spPr bwMode="auto">
            <a:xfrm>
              <a:off x="7488238" y="2759075"/>
              <a:ext cx="1535113" cy="2519363"/>
            </a:xfrm>
            <a:custGeom>
              <a:avLst/>
              <a:gdLst>
                <a:gd name="T0" fmla="*/ 477 w 483"/>
                <a:gd name="T1" fmla="*/ 792 h 792"/>
                <a:gd name="T2" fmla="*/ 481 w 483"/>
                <a:gd name="T3" fmla="*/ 701 h 792"/>
                <a:gd name="T4" fmla="*/ 480 w 483"/>
                <a:gd name="T5" fmla="*/ 636 h 792"/>
                <a:gd name="T6" fmla="*/ 394 w 483"/>
                <a:gd name="T7" fmla="*/ 83 h 792"/>
                <a:gd name="T8" fmla="*/ 220 w 483"/>
                <a:gd name="T9" fmla="*/ 0 h 792"/>
                <a:gd name="T10" fmla="*/ 0 w 483"/>
                <a:gd name="T11" fmla="*/ 540 h 792"/>
                <a:gd name="T12" fmla="*/ 0 w 483"/>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3" h="792">
                  <a:moveTo>
                    <a:pt x="477" y="792"/>
                  </a:moveTo>
                  <a:cubicBezTo>
                    <a:pt x="481" y="701"/>
                    <a:pt x="481" y="701"/>
                    <a:pt x="481" y="701"/>
                  </a:cubicBezTo>
                  <a:cubicBezTo>
                    <a:pt x="483" y="674"/>
                    <a:pt x="482" y="662"/>
                    <a:pt x="480" y="636"/>
                  </a:cubicBezTo>
                  <a:cubicBezTo>
                    <a:pt x="480" y="636"/>
                    <a:pt x="436" y="122"/>
                    <a:pt x="394" y="83"/>
                  </a:cubicBezTo>
                  <a:cubicBezTo>
                    <a:pt x="220" y="0"/>
                    <a:pt x="220" y="0"/>
                    <a:pt x="220" y="0"/>
                  </a:cubicBezTo>
                  <a:cubicBezTo>
                    <a:pt x="0" y="540"/>
                    <a:pt x="0" y="540"/>
                    <a:pt x="0" y="540"/>
                  </a:cubicBezTo>
                  <a:cubicBezTo>
                    <a:pt x="0" y="792"/>
                    <a:pt x="0" y="792"/>
                    <a:pt x="0" y="79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339">
              <a:extLst>
                <a:ext uri="{FF2B5EF4-FFF2-40B4-BE49-F238E27FC236}">
                  <a16:creationId xmlns="" xmlns:a16="http://schemas.microsoft.com/office/drawing/2014/main" id="{908531AF-D98A-41C7-A151-380090BA0F4A}"/>
                </a:ext>
              </a:extLst>
            </p:cNvPr>
            <p:cNvSpPr>
              <a:spLocks/>
            </p:cNvSpPr>
            <p:nvPr/>
          </p:nvSpPr>
          <p:spPr bwMode="auto">
            <a:xfrm>
              <a:off x="7488238" y="2759075"/>
              <a:ext cx="1535113" cy="2519363"/>
            </a:xfrm>
            <a:custGeom>
              <a:avLst/>
              <a:gdLst>
                <a:gd name="T0" fmla="*/ 477 w 483"/>
                <a:gd name="T1" fmla="*/ 792 h 792"/>
                <a:gd name="T2" fmla="*/ 481 w 483"/>
                <a:gd name="T3" fmla="*/ 701 h 792"/>
                <a:gd name="T4" fmla="*/ 480 w 483"/>
                <a:gd name="T5" fmla="*/ 636 h 792"/>
                <a:gd name="T6" fmla="*/ 394 w 483"/>
                <a:gd name="T7" fmla="*/ 83 h 792"/>
                <a:gd name="T8" fmla="*/ 220 w 483"/>
                <a:gd name="T9" fmla="*/ 0 h 792"/>
                <a:gd name="T10" fmla="*/ 0 w 483"/>
                <a:gd name="T11" fmla="*/ 540 h 792"/>
                <a:gd name="T12" fmla="*/ 0 w 483"/>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3" h="792">
                  <a:moveTo>
                    <a:pt x="477" y="792"/>
                  </a:moveTo>
                  <a:cubicBezTo>
                    <a:pt x="481" y="701"/>
                    <a:pt x="481" y="701"/>
                    <a:pt x="481" y="701"/>
                  </a:cubicBezTo>
                  <a:cubicBezTo>
                    <a:pt x="483" y="674"/>
                    <a:pt x="482" y="662"/>
                    <a:pt x="480" y="636"/>
                  </a:cubicBezTo>
                  <a:cubicBezTo>
                    <a:pt x="480" y="636"/>
                    <a:pt x="436" y="122"/>
                    <a:pt x="394" y="83"/>
                  </a:cubicBezTo>
                  <a:cubicBezTo>
                    <a:pt x="220" y="0"/>
                    <a:pt x="220" y="0"/>
                    <a:pt x="220" y="0"/>
                  </a:cubicBezTo>
                  <a:cubicBezTo>
                    <a:pt x="0" y="540"/>
                    <a:pt x="0" y="540"/>
                    <a:pt x="0" y="540"/>
                  </a:cubicBezTo>
                  <a:cubicBezTo>
                    <a:pt x="0" y="792"/>
                    <a:pt x="0" y="792"/>
                    <a:pt x="0" y="79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340">
              <a:extLst>
                <a:ext uri="{FF2B5EF4-FFF2-40B4-BE49-F238E27FC236}">
                  <a16:creationId xmlns="" xmlns:a16="http://schemas.microsoft.com/office/drawing/2014/main" id="{28DE1717-2B32-4337-BE00-27D7CE0E20F8}"/>
                </a:ext>
              </a:extLst>
            </p:cNvPr>
            <p:cNvSpPr>
              <a:spLocks/>
            </p:cNvSpPr>
            <p:nvPr/>
          </p:nvSpPr>
          <p:spPr bwMode="auto">
            <a:xfrm>
              <a:off x="8407400" y="4298950"/>
              <a:ext cx="139700" cy="979488"/>
            </a:xfrm>
            <a:custGeom>
              <a:avLst/>
              <a:gdLst>
                <a:gd name="T0" fmla="*/ 0 w 88"/>
                <a:gd name="T1" fmla="*/ 617 h 617"/>
                <a:gd name="T2" fmla="*/ 12 w 88"/>
                <a:gd name="T3" fmla="*/ 0 h 617"/>
                <a:gd name="T4" fmla="*/ 84 w 88"/>
                <a:gd name="T5" fmla="*/ 443 h 617"/>
                <a:gd name="T6" fmla="*/ 88 w 88"/>
                <a:gd name="T7" fmla="*/ 617 h 617"/>
                <a:gd name="T8" fmla="*/ 0 w 88"/>
                <a:gd name="T9" fmla="*/ 617 h 617"/>
              </a:gdLst>
              <a:ahLst/>
              <a:cxnLst>
                <a:cxn ang="0">
                  <a:pos x="T0" y="T1"/>
                </a:cxn>
                <a:cxn ang="0">
                  <a:pos x="T2" y="T3"/>
                </a:cxn>
                <a:cxn ang="0">
                  <a:pos x="T4" y="T5"/>
                </a:cxn>
                <a:cxn ang="0">
                  <a:pos x="T6" y="T7"/>
                </a:cxn>
                <a:cxn ang="0">
                  <a:pos x="T8" y="T9"/>
                </a:cxn>
              </a:cxnLst>
              <a:rect l="0" t="0" r="r" b="b"/>
              <a:pathLst>
                <a:path w="88" h="617">
                  <a:moveTo>
                    <a:pt x="0" y="617"/>
                  </a:moveTo>
                  <a:lnTo>
                    <a:pt x="12" y="0"/>
                  </a:lnTo>
                  <a:lnTo>
                    <a:pt x="84" y="443"/>
                  </a:lnTo>
                  <a:lnTo>
                    <a:pt x="88" y="617"/>
                  </a:lnTo>
                  <a:lnTo>
                    <a:pt x="0" y="6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41">
              <a:extLst>
                <a:ext uri="{FF2B5EF4-FFF2-40B4-BE49-F238E27FC236}">
                  <a16:creationId xmlns="" xmlns:a16="http://schemas.microsoft.com/office/drawing/2014/main" id="{B1DBAFEC-661F-4984-9061-29E685FA2BFF}"/>
                </a:ext>
              </a:extLst>
            </p:cNvPr>
            <p:cNvSpPr>
              <a:spLocks/>
            </p:cNvSpPr>
            <p:nvPr/>
          </p:nvSpPr>
          <p:spPr bwMode="auto">
            <a:xfrm>
              <a:off x="8407400" y="4298950"/>
              <a:ext cx="139700" cy="979488"/>
            </a:xfrm>
            <a:custGeom>
              <a:avLst/>
              <a:gdLst>
                <a:gd name="T0" fmla="*/ 0 w 88"/>
                <a:gd name="T1" fmla="*/ 617 h 617"/>
                <a:gd name="T2" fmla="*/ 12 w 88"/>
                <a:gd name="T3" fmla="*/ 0 h 617"/>
                <a:gd name="T4" fmla="*/ 84 w 88"/>
                <a:gd name="T5" fmla="*/ 443 h 617"/>
                <a:gd name="T6" fmla="*/ 88 w 88"/>
                <a:gd name="T7" fmla="*/ 617 h 617"/>
              </a:gdLst>
              <a:ahLst/>
              <a:cxnLst>
                <a:cxn ang="0">
                  <a:pos x="T0" y="T1"/>
                </a:cxn>
                <a:cxn ang="0">
                  <a:pos x="T2" y="T3"/>
                </a:cxn>
                <a:cxn ang="0">
                  <a:pos x="T4" y="T5"/>
                </a:cxn>
                <a:cxn ang="0">
                  <a:pos x="T6" y="T7"/>
                </a:cxn>
              </a:cxnLst>
              <a:rect l="0" t="0" r="r" b="b"/>
              <a:pathLst>
                <a:path w="88" h="617">
                  <a:moveTo>
                    <a:pt x="0" y="617"/>
                  </a:moveTo>
                  <a:lnTo>
                    <a:pt x="12" y="0"/>
                  </a:lnTo>
                  <a:lnTo>
                    <a:pt x="84" y="443"/>
                  </a:lnTo>
                  <a:lnTo>
                    <a:pt x="88" y="617"/>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342">
              <a:extLst>
                <a:ext uri="{FF2B5EF4-FFF2-40B4-BE49-F238E27FC236}">
                  <a16:creationId xmlns="" xmlns:a16="http://schemas.microsoft.com/office/drawing/2014/main" id="{F2D6D343-1EBC-4912-8440-17094F705973}"/>
                </a:ext>
              </a:extLst>
            </p:cNvPr>
            <p:cNvSpPr>
              <a:spLocks/>
            </p:cNvSpPr>
            <p:nvPr/>
          </p:nvSpPr>
          <p:spPr bwMode="auto">
            <a:xfrm>
              <a:off x="7488238" y="2632075"/>
              <a:ext cx="730250" cy="1831975"/>
            </a:xfrm>
            <a:custGeom>
              <a:avLst/>
              <a:gdLst>
                <a:gd name="T0" fmla="*/ 220 w 230"/>
                <a:gd name="T1" fmla="*/ 40 h 576"/>
                <a:gd name="T2" fmla="*/ 230 w 230"/>
                <a:gd name="T3" fmla="*/ 158 h 576"/>
                <a:gd name="T4" fmla="*/ 180 w 230"/>
                <a:gd name="T5" fmla="*/ 171 h 576"/>
                <a:gd name="T6" fmla="*/ 219 w 230"/>
                <a:gd name="T7" fmla="*/ 230 h 576"/>
                <a:gd name="T8" fmla="*/ 0 w 230"/>
                <a:gd name="T9" fmla="*/ 576 h 576"/>
                <a:gd name="T10" fmla="*/ 158 w 230"/>
                <a:gd name="T11" fmla="*/ 6 h 576"/>
                <a:gd name="T12" fmla="*/ 165 w 230"/>
                <a:gd name="T13" fmla="*/ 1 h 576"/>
                <a:gd name="T14" fmla="*/ 209 w 230"/>
                <a:gd name="T15" fmla="*/ 23 h 576"/>
                <a:gd name="T16" fmla="*/ 220 w 230"/>
                <a:gd name="T17" fmla="*/ 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576">
                  <a:moveTo>
                    <a:pt x="220" y="40"/>
                  </a:moveTo>
                  <a:cubicBezTo>
                    <a:pt x="230" y="158"/>
                    <a:pt x="230" y="158"/>
                    <a:pt x="230" y="158"/>
                  </a:cubicBezTo>
                  <a:cubicBezTo>
                    <a:pt x="180" y="171"/>
                    <a:pt x="180" y="171"/>
                    <a:pt x="180" y="171"/>
                  </a:cubicBezTo>
                  <a:cubicBezTo>
                    <a:pt x="219" y="230"/>
                    <a:pt x="219" y="230"/>
                    <a:pt x="219" y="230"/>
                  </a:cubicBezTo>
                  <a:cubicBezTo>
                    <a:pt x="0" y="576"/>
                    <a:pt x="0" y="576"/>
                    <a:pt x="0" y="576"/>
                  </a:cubicBezTo>
                  <a:cubicBezTo>
                    <a:pt x="69" y="362"/>
                    <a:pt x="171" y="99"/>
                    <a:pt x="158" y="6"/>
                  </a:cubicBezTo>
                  <a:cubicBezTo>
                    <a:pt x="158" y="2"/>
                    <a:pt x="161" y="0"/>
                    <a:pt x="165" y="1"/>
                  </a:cubicBezTo>
                  <a:cubicBezTo>
                    <a:pt x="209" y="23"/>
                    <a:pt x="209" y="23"/>
                    <a:pt x="209" y="23"/>
                  </a:cubicBezTo>
                  <a:cubicBezTo>
                    <a:pt x="218" y="27"/>
                    <a:pt x="219" y="29"/>
                    <a:pt x="220" y="40"/>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Oval 343">
              <a:extLst>
                <a:ext uri="{FF2B5EF4-FFF2-40B4-BE49-F238E27FC236}">
                  <a16:creationId xmlns="" xmlns:a16="http://schemas.microsoft.com/office/drawing/2014/main" id="{FAFF5053-4088-4274-A39B-14F80FE1DB5E}"/>
                </a:ext>
              </a:extLst>
            </p:cNvPr>
            <p:cNvSpPr>
              <a:spLocks noChangeArrowheads="1"/>
            </p:cNvSpPr>
            <p:nvPr/>
          </p:nvSpPr>
          <p:spPr bwMode="auto">
            <a:xfrm>
              <a:off x="7542213" y="4470400"/>
              <a:ext cx="120650"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44">
              <a:extLst>
                <a:ext uri="{FF2B5EF4-FFF2-40B4-BE49-F238E27FC236}">
                  <a16:creationId xmlns="" xmlns:a16="http://schemas.microsoft.com/office/drawing/2014/main" id="{082C88BD-BE5D-4FAB-8234-1DBE656BF7BE}"/>
                </a:ext>
              </a:extLst>
            </p:cNvPr>
            <p:cNvSpPr>
              <a:spLocks noChangeArrowheads="1"/>
            </p:cNvSpPr>
            <p:nvPr/>
          </p:nvSpPr>
          <p:spPr bwMode="auto">
            <a:xfrm>
              <a:off x="7542213" y="4929188"/>
              <a:ext cx="120650"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45">
              <a:extLst>
                <a:ext uri="{FF2B5EF4-FFF2-40B4-BE49-F238E27FC236}">
                  <a16:creationId xmlns="" xmlns:a16="http://schemas.microsoft.com/office/drawing/2014/main" id="{00912B4E-A8BA-4AE9-B2B9-219E4CC00C71}"/>
                </a:ext>
              </a:extLst>
            </p:cNvPr>
            <p:cNvSpPr>
              <a:spLocks/>
            </p:cNvSpPr>
            <p:nvPr/>
          </p:nvSpPr>
          <p:spPr bwMode="auto">
            <a:xfrm>
              <a:off x="8594725" y="3024188"/>
              <a:ext cx="146050" cy="371475"/>
            </a:xfrm>
            <a:custGeom>
              <a:avLst/>
              <a:gdLst>
                <a:gd name="T0" fmla="*/ 46 w 46"/>
                <a:gd name="T1" fmla="*/ 0 h 117"/>
                <a:gd name="T2" fmla="*/ 0 w 46"/>
                <a:gd name="T3" fmla="*/ 117 h 117"/>
              </a:gdLst>
              <a:ahLst/>
              <a:cxnLst>
                <a:cxn ang="0">
                  <a:pos x="T0" y="T1"/>
                </a:cxn>
                <a:cxn ang="0">
                  <a:pos x="T2" y="T3"/>
                </a:cxn>
              </a:cxnLst>
              <a:rect l="0" t="0" r="r" b="b"/>
              <a:pathLst>
                <a:path w="46" h="117">
                  <a:moveTo>
                    <a:pt x="46" y="0"/>
                  </a:moveTo>
                  <a:cubicBezTo>
                    <a:pt x="46" y="0"/>
                    <a:pt x="22" y="50"/>
                    <a:pt x="0" y="117"/>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346">
              <a:extLst>
                <a:ext uri="{FF2B5EF4-FFF2-40B4-BE49-F238E27FC236}">
                  <a16:creationId xmlns="" xmlns:a16="http://schemas.microsoft.com/office/drawing/2014/main" id="{837233A1-C02D-4DB6-9808-663A244B66F6}"/>
                </a:ext>
              </a:extLst>
            </p:cNvPr>
            <p:cNvSpPr>
              <a:spLocks/>
            </p:cNvSpPr>
            <p:nvPr/>
          </p:nvSpPr>
          <p:spPr bwMode="auto">
            <a:xfrm>
              <a:off x="8594725" y="3024188"/>
              <a:ext cx="146050" cy="371475"/>
            </a:xfrm>
            <a:custGeom>
              <a:avLst/>
              <a:gdLst>
                <a:gd name="T0" fmla="*/ 46 w 46"/>
                <a:gd name="T1" fmla="*/ 0 h 117"/>
                <a:gd name="T2" fmla="*/ 0 w 46"/>
                <a:gd name="T3" fmla="*/ 117 h 117"/>
              </a:gdLst>
              <a:ahLst/>
              <a:cxnLst>
                <a:cxn ang="0">
                  <a:pos x="T0" y="T1"/>
                </a:cxn>
                <a:cxn ang="0">
                  <a:pos x="T2" y="T3"/>
                </a:cxn>
              </a:cxnLst>
              <a:rect l="0" t="0" r="r" b="b"/>
              <a:pathLst>
                <a:path w="46" h="117">
                  <a:moveTo>
                    <a:pt x="46" y="0"/>
                  </a:moveTo>
                  <a:cubicBezTo>
                    <a:pt x="46" y="0"/>
                    <a:pt x="22" y="50"/>
                    <a:pt x="0" y="11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Freeform 347">
              <a:extLst>
                <a:ext uri="{FF2B5EF4-FFF2-40B4-BE49-F238E27FC236}">
                  <a16:creationId xmlns="" xmlns:a16="http://schemas.microsoft.com/office/drawing/2014/main" id="{D541CB5F-407A-4750-B7F6-BFFD2098BC67}"/>
                </a:ext>
              </a:extLst>
            </p:cNvPr>
            <p:cNvSpPr>
              <a:spLocks/>
            </p:cNvSpPr>
            <p:nvPr/>
          </p:nvSpPr>
          <p:spPr bwMode="auto">
            <a:xfrm>
              <a:off x="6403975" y="3024188"/>
              <a:ext cx="168275" cy="393700"/>
            </a:xfrm>
            <a:custGeom>
              <a:avLst/>
              <a:gdLst>
                <a:gd name="T0" fmla="*/ 0 w 53"/>
                <a:gd name="T1" fmla="*/ 0 h 124"/>
                <a:gd name="T2" fmla="*/ 53 w 53"/>
                <a:gd name="T3" fmla="*/ 124 h 124"/>
              </a:gdLst>
              <a:ahLst/>
              <a:cxnLst>
                <a:cxn ang="0">
                  <a:pos x="T0" y="T1"/>
                </a:cxn>
                <a:cxn ang="0">
                  <a:pos x="T2" y="T3"/>
                </a:cxn>
              </a:cxnLst>
              <a:rect l="0" t="0" r="r" b="b"/>
              <a:pathLst>
                <a:path w="53" h="124">
                  <a:moveTo>
                    <a:pt x="0" y="0"/>
                  </a:moveTo>
                  <a:cubicBezTo>
                    <a:pt x="0" y="0"/>
                    <a:pt x="27" y="39"/>
                    <a:pt x="53" y="12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348">
              <a:extLst>
                <a:ext uri="{FF2B5EF4-FFF2-40B4-BE49-F238E27FC236}">
                  <a16:creationId xmlns="" xmlns:a16="http://schemas.microsoft.com/office/drawing/2014/main" id="{644B4B37-4958-4D80-B41D-3A1F700B951D}"/>
                </a:ext>
              </a:extLst>
            </p:cNvPr>
            <p:cNvSpPr>
              <a:spLocks/>
            </p:cNvSpPr>
            <p:nvPr/>
          </p:nvSpPr>
          <p:spPr bwMode="auto">
            <a:xfrm>
              <a:off x="6403975" y="3024188"/>
              <a:ext cx="168275" cy="393700"/>
            </a:xfrm>
            <a:custGeom>
              <a:avLst/>
              <a:gdLst>
                <a:gd name="T0" fmla="*/ 0 w 53"/>
                <a:gd name="T1" fmla="*/ 0 h 124"/>
                <a:gd name="T2" fmla="*/ 53 w 53"/>
                <a:gd name="T3" fmla="*/ 124 h 124"/>
              </a:gdLst>
              <a:ahLst/>
              <a:cxnLst>
                <a:cxn ang="0">
                  <a:pos x="T0" y="T1"/>
                </a:cxn>
                <a:cxn ang="0">
                  <a:pos x="T2" y="T3"/>
                </a:cxn>
              </a:cxnLst>
              <a:rect l="0" t="0" r="r" b="b"/>
              <a:pathLst>
                <a:path w="53" h="124">
                  <a:moveTo>
                    <a:pt x="0" y="0"/>
                  </a:moveTo>
                  <a:cubicBezTo>
                    <a:pt x="0" y="0"/>
                    <a:pt x="27" y="39"/>
                    <a:pt x="53" y="12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Freeform 349">
              <a:extLst>
                <a:ext uri="{FF2B5EF4-FFF2-40B4-BE49-F238E27FC236}">
                  <a16:creationId xmlns="" xmlns:a16="http://schemas.microsoft.com/office/drawing/2014/main" id="{C10A4EB0-218F-4D0E-8591-2697C2F71886}"/>
                </a:ext>
              </a:extLst>
            </p:cNvPr>
            <p:cNvSpPr>
              <a:spLocks/>
            </p:cNvSpPr>
            <p:nvPr/>
          </p:nvSpPr>
          <p:spPr bwMode="auto">
            <a:xfrm>
              <a:off x="8116888" y="1474787"/>
              <a:ext cx="98425" cy="92075"/>
            </a:xfrm>
            <a:custGeom>
              <a:avLst/>
              <a:gdLst>
                <a:gd name="T0" fmla="*/ 0 w 31"/>
                <a:gd name="T1" fmla="*/ 26 h 29"/>
                <a:gd name="T2" fmla="*/ 31 w 31"/>
                <a:gd name="T3" fmla="*/ 0 h 29"/>
              </a:gdLst>
              <a:ahLst/>
              <a:cxnLst>
                <a:cxn ang="0">
                  <a:pos x="T0" y="T1"/>
                </a:cxn>
                <a:cxn ang="0">
                  <a:pos x="T2" y="T3"/>
                </a:cxn>
              </a:cxnLst>
              <a:rect l="0" t="0" r="r" b="b"/>
              <a:pathLst>
                <a:path w="31" h="29">
                  <a:moveTo>
                    <a:pt x="0" y="26"/>
                  </a:moveTo>
                  <a:cubicBezTo>
                    <a:pt x="0" y="26"/>
                    <a:pt x="28" y="29"/>
                    <a:pt x="31"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0">
              <a:extLst>
                <a:ext uri="{FF2B5EF4-FFF2-40B4-BE49-F238E27FC236}">
                  <a16:creationId xmlns="" xmlns:a16="http://schemas.microsoft.com/office/drawing/2014/main" id="{B05508A1-EF29-410B-8178-4B532DC33F2D}"/>
                </a:ext>
              </a:extLst>
            </p:cNvPr>
            <p:cNvSpPr>
              <a:spLocks/>
            </p:cNvSpPr>
            <p:nvPr/>
          </p:nvSpPr>
          <p:spPr bwMode="auto">
            <a:xfrm>
              <a:off x="7177088" y="1595437"/>
              <a:ext cx="441325" cy="604838"/>
            </a:xfrm>
            <a:custGeom>
              <a:avLst/>
              <a:gdLst>
                <a:gd name="T0" fmla="*/ 139 w 139"/>
                <a:gd name="T1" fmla="*/ 190 h 190"/>
                <a:gd name="T2" fmla="*/ 117 w 139"/>
                <a:gd name="T3" fmla="*/ 190 h 190"/>
                <a:gd name="T4" fmla="*/ 90 w 139"/>
                <a:gd name="T5" fmla="*/ 157 h 190"/>
                <a:gd name="T6" fmla="*/ 106 w 139"/>
                <a:gd name="T7" fmla="*/ 49 h 190"/>
                <a:gd name="T8" fmla="*/ 0 w 139"/>
                <a:gd name="T9" fmla="*/ 30 h 190"/>
              </a:gdLst>
              <a:ahLst/>
              <a:cxnLst>
                <a:cxn ang="0">
                  <a:pos x="T0" y="T1"/>
                </a:cxn>
                <a:cxn ang="0">
                  <a:pos x="T2" y="T3"/>
                </a:cxn>
                <a:cxn ang="0">
                  <a:pos x="T4" y="T5"/>
                </a:cxn>
                <a:cxn ang="0">
                  <a:pos x="T6" y="T7"/>
                </a:cxn>
                <a:cxn ang="0">
                  <a:pos x="T8" y="T9"/>
                </a:cxn>
              </a:cxnLst>
              <a:rect l="0" t="0" r="r" b="b"/>
              <a:pathLst>
                <a:path w="139" h="190">
                  <a:moveTo>
                    <a:pt x="139" y="190"/>
                  </a:moveTo>
                  <a:cubicBezTo>
                    <a:pt x="117" y="190"/>
                    <a:pt x="117" y="190"/>
                    <a:pt x="117" y="190"/>
                  </a:cubicBezTo>
                  <a:cubicBezTo>
                    <a:pt x="99" y="190"/>
                    <a:pt x="87" y="174"/>
                    <a:pt x="90" y="157"/>
                  </a:cubicBezTo>
                  <a:cubicBezTo>
                    <a:pt x="106" y="49"/>
                    <a:pt x="106" y="49"/>
                    <a:pt x="106" y="49"/>
                  </a:cubicBezTo>
                  <a:cubicBezTo>
                    <a:pt x="110" y="23"/>
                    <a:pt x="48" y="0"/>
                    <a:pt x="0" y="30"/>
                  </a:cubicBezTo>
                </a:path>
              </a:pathLst>
            </a:custGeom>
            <a:noFill/>
            <a:ln w="18"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1">
              <a:extLst>
                <a:ext uri="{FF2B5EF4-FFF2-40B4-BE49-F238E27FC236}">
                  <a16:creationId xmlns="" xmlns:a16="http://schemas.microsoft.com/office/drawing/2014/main" id="{45F40290-B209-404B-88E4-C615F0B4E3F5}"/>
                </a:ext>
              </a:extLst>
            </p:cNvPr>
            <p:cNvSpPr>
              <a:spLocks/>
            </p:cNvSpPr>
            <p:nvPr/>
          </p:nvSpPr>
          <p:spPr bwMode="auto">
            <a:xfrm>
              <a:off x="7697788" y="1627187"/>
              <a:ext cx="269875" cy="47625"/>
            </a:xfrm>
            <a:custGeom>
              <a:avLst/>
              <a:gdLst>
                <a:gd name="T0" fmla="*/ 0 w 85"/>
                <a:gd name="T1" fmla="*/ 5 h 15"/>
                <a:gd name="T2" fmla="*/ 85 w 85"/>
                <a:gd name="T3" fmla="*/ 15 h 15"/>
              </a:gdLst>
              <a:ahLst/>
              <a:cxnLst>
                <a:cxn ang="0">
                  <a:pos x="T0" y="T1"/>
                </a:cxn>
                <a:cxn ang="0">
                  <a:pos x="T2" y="T3"/>
                </a:cxn>
              </a:cxnLst>
              <a:rect l="0" t="0" r="r" b="b"/>
              <a:pathLst>
                <a:path w="85" h="15">
                  <a:moveTo>
                    <a:pt x="0" y="5"/>
                  </a:moveTo>
                  <a:cubicBezTo>
                    <a:pt x="24" y="0"/>
                    <a:pt x="53" y="0"/>
                    <a:pt x="85" y="15"/>
                  </a:cubicBezTo>
                </a:path>
              </a:pathLst>
            </a:custGeom>
            <a:noFill/>
            <a:ln w="18"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2">
              <a:extLst>
                <a:ext uri="{FF2B5EF4-FFF2-40B4-BE49-F238E27FC236}">
                  <a16:creationId xmlns="" xmlns:a16="http://schemas.microsoft.com/office/drawing/2014/main" id="{6A488714-CF3C-42BE-8FD0-27EADE769724}"/>
                </a:ext>
              </a:extLst>
            </p:cNvPr>
            <p:cNvSpPr>
              <a:spLocks noEditPoints="1"/>
            </p:cNvSpPr>
            <p:nvPr/>
          </p:nvSpPr>
          <p:spPr bwMode="auto">
            <a:xfrm>
              <a:off x="7732713" y="1795462"/>
              <a:ext cx="127000" cy="146050"/>
            </a:xfrm>
            <a:custGeom>
              <a:avLst/>
              <a:gdLst>
                <a:gd name="T0" fmla="*/ 23 w 40"/>
                <a:gd name="T1" fmla="*/ 1 h 46"/>
                <a:gd name="T2" fmla="*/ 2 w 40"/>
                <a:gd name="T3" fmla="*/ 21 h 46"/>
                <a:gd name="T4" fmla="*/ 17 w 40"/>
                <a:gd name="T5" fmla="*/ 45 h 46"/>
                <a:gd name="T6" fmla="*/ 38 w 40"/>
                <a:gd name="T7" fmla="*/ 25 h 46"/>
                <a:gd name="T8" fmla="*/ 23 w 40"/>
                <a:gd name="T9" fmla="*/ 1 h 46"/>
                <a:gd name="T10" fmla="*/ 28 w 40"/>
                <a:gd name="T11" fmla="*/ 21 h 46"/>
                <a:gd name="T12" fmla="*/ 22 w 40"/>
                <a:gd name="T13" fmla="*/ 15 h 46"/>
                <a:gd name="T14" fmla="*/ 27 w 40"/>
                <a:gd name="T15" fmla="*/ 7 h 46"/>
                <a:gd name="T16" fmla="*/ 34 w 40"/>
                <a:gd name="T17" fmla="*/ 13 h 46"/>
                <a:gd name="T18" fmla="*/ 28 w 40"/>
                <a:gd name="T19"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6">
                  <a:moveTo>
                    <a:pt x="23" y="1"/>
                  </a:moveTo>
                  <a:cubicBezTo>
                    <a:pt x="13" y="0"/>
                    <a:pt x="3" y="9"/>
                    <a:pt x="2" y="21"/>
                  </a:cubicBezTo>
                  <a:cubicBezTo>
                    <a:pt x="0" y="34"/>
                    <a:pt x="7" y="44"/>
                    <a:pt x="17" y="45"/>
                  </a:cubicBezTo>
                  <a:cubicBezTo>
                    <a:pt x="27" y="46"/>
                    <a:pt x="37" y="37"/>
                    <a:pt x="38" y="25"/>
                  </a:cubicBezTo>
                  <a:cubicBezTo>
                    <a:pt x="40" y="12"/>
                    <a:pt x="33" y="2"/>
                    <a:pt x="23" y="1"/>
                  </a:cubicBezTo>
                  <a:close/>
                  <a:moveTo>
                    <a:pt x="28" y="21"/>
                  </a:moveTo>
                  <a:cubicBezTo>
                    <a:pt x="25" y="22"/>
                    <a:pt x="22" y="19"/>
                    <a:pt x="22" y="15"/>
                  </a:cubicBezTo>
                  <a:cubicBezTo>
                    <a:pt x="21" y="11"/>
                    <a:pt x="24" y="7"/>
                    <a:pt x="27" y="7"/>
                  </a:cubicBezTo>
                  <a:cubicBezTo>
                    <a:pt x="31" y="6"/>
                    <a:pt x="34" y="9"/>
                    <a:pt x="34" y="13"/>
                  </a:cubicBezTo>
                  <a:cubicBezTo>
                    <a:pt x="34" y="17"/>
                    <a:pt x="31" y="21"/>
                    <a:pt x="28" y="2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3">
              <a:extLst>
                <a:ext uri="{FF2B5EF4-FFF2-40B4-BE49-F238E27FC236}">
                  <a16:creationId xmlns="" xmlns:a16="http://schemas.microsoft.com/office/drawing/2014/main" id="{4CCBD371-B4CA-4C47-9A4B-B73DE40B1DDC}"/>
                </a:ext>
              </a:extLst>
            </p:cNvPr>
            <p:cNvSpPr>
              <a:spLocks noEditPoints="1"/>
            </p:cNvSpPr>
            <p:nvPr/>
          </p:nvSpPr>
          <p:spPr bwMode="auto">
            <a:xfrm>
              <a:off x="7256463" y="1795462"/>
              <a:ext cx="130175" cy="146050"/>
            </a:xfrm>
            <a:custGeom>
              <a:avLst/>
              <a:gdLst>
                <a:gd name="T0" fmla="*/ 17 w 41"/>
                <a:gd name="T1" fmla="*/ 1 h 46"/>
                <a:gd name="T2" fmla="*/ 2 w 41"/>
                <a:gd name="T3" fmla="*/ 25 h 46"/>
                <a:gd name="T4" fmla="*/ 24 w 41"/>
                <a:gd name="T5" fmla="*/ 45 h 46"/>
                <a:gd name="T6" fmla="*/ 39 w 41"/>
                <a:gd name="T7" fmla="*/ 21 h 46"/>
                <a:gd name="T8" fmla="*/ 17 w 41"/>
                <a:gd name="T9" fmla="*/ 1 h 46"/>
                <a:gd name="T10" fmla="*/ 31 w 41"/>
                <a:gd name="T11" fmla="*/ 13 h 46"/>
                <a:gd name="T12" fmla="*/ 25 w 41"/>
                <a:gd name="T13" fmla="*/ 20 h 46"/>
                <a:gd name="T14" fmla="*/ 19 w 41"/>
                <a:gd name="T15" fmla="*/ 12 h 46"/>
                <a:gd name="T16" fmla="*/ 24 w 41"/>
                <a:gd name="T17" fmla="*/ 6 h 46"/>
                <a:gd name="T18" fmla="*/ 31 w 41"/>
                <a:gd name="T19"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6">
                  <a:moveTo>
                    <a:pt x="17" y="1"/>
                  </a:moveTo>
                  <a:cubicBezTo>
                    <a:pt x="7" y="2"/>
                    <a:pt x="0" y="13"/>
                    <a:pt x="2" y="25"/>
                  </a:cubicBezTo>
                  <a:cubicBezTo>
                    <a:pt x="4" y="37"/>
                    <a:pt x="14" y="46"/>
                    <a:pt x="24" y="45"/>
                  </a:cubicBezTo>
                  <a:cubicBezTo>
                    <a:pt x="34" y="44"/>
                    <a:pt x="41" y="33"/>
                    <a:pt x="39" y="21"/>
                  </a:cubicBezTo>
                  <a:cubicBezTo>
                    <a:pt x="37" y="9"/>
                    <a:pt x="27" y="0"/>
                    <a:pt x="17" y="1"/>
                  </a:cubicBezTo>
                  <a:close/>
                  <a:moveTo>
                    <a:pt x="31" y="13"/>
                  </a:moveTo>
                  <a:cubicBezTo>
                    <a:pt x="31" y="17"/>
                    <a:pt x="28" y="20"/>
                    <a:pt x="25" y="20"/>
                  </a:cubicBezTo>
                  <a:cubicBezTo>
                    <a:pt x="22" y="20"/>
                    <a:pt x="19" y="16"/>
                    <a:pt x="19" y="12"/>
                  </a:cubicBezTo>
                  <a:cubicBezTo>
                    <a:pt x="19" y="8"/>
                    <a:pt x="21" y="5"/>
                    <a:pt x="24" y="6"/>
                  </a:cubicBezTo>
                  <a:cubicBezTo>
                    <a:pt x="28" y="6"/>
                    <a:pt x="31" y="9"/>
                    <a:pt x="31" y="1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4">
              <a:extLst>
                <a:ext uri="{FF2B5EF4-FFF2-40B4-BE49-F238E27FC236}">
                  <a16:creationId xmlns="" xmlns:a16="http://schemas.microsoft.com/office/drawing/2014/main" id="{6E81CD99-D5E1-43D5-9904-2F989CA263C7}"/>
                </a:ext>
              </a:extLst>
            </p:cNvPr>
            <p:cNvSpPr>
              <a:spLocks/>
            </p:cNvSpPr>
            <p:nvPr/>
          </p:nvSpPr>
          <p:spPr bwMode="auto">
            <a:xfrm>
              <a:off x="7354888" y="2282825"/>
              <a:ext cx="425450" cy="130175"/>
            </a:xfrm>
            <a:custGeom>
              <a:avLst/>
              <a:gdLst>
                <a:gd name="T0" fmla="*/ 0 w 134"/>
                <a:gd name="T1" fmla="*/ 0 h 41"/>
                <a:gd name="T2" fmla="*/ 134 w 134"/>
                <a:gd name="T3" fmla="*/ 0 h 41"/>
                <a:gd name="T4" fmla="*/ 128 w 134"/>
                <a:gd name="T5" fmla="*/ 1 h 41"/>
                <a:gd name="T6" fmla="*/ 67 w 134"/>
                <a:gd name="T7" fmla="*/ 41 h 41"/>
                <a:gd name="T8" fmla="*/ 7 w 134"/>
                <a:gd name="T9" fmla="*/ 1 h 41"/>
                <a:gd name="T10" fmla="*/ 0 w 134"/>
                <a:gd name="T11" fmla="*/ 0 h 41"/>
              </a:gdLst>
              <a:ahLst/>
              <a:cxnLst>
                <a:cxn ang="0">
                  <a:pos x="T0" y="T1"/>
                </a:cxn>
                <a:cxn ang="0">
                  <a:pos x="T2" y="T3"/>
                </a:cxn>
                <a:cxn ang="0">
                  <a:pos x="T4" y="T5"/>
                </a:cxn>
                <a:cxn ang="0">
                  <a:pos x="T6" y="T7"/>
                </a:cxn>
                <a:cxn ang="0">
                  <a:pos x="T8" y="T9"/>
                </a:cxn>
                <a:cxn ang="0">
                  <a:pos x="T10" y="T11"/>
                </a:cxn>
              </a:cxnLst>
              <a:rect l="0" t="0" r="r" b="b"/>
              <a:pathLst>
                <a:path w="134" h="41">
                  <a:moveTo>
                    <a:pt x="0" y="0"/>
                  </a:moveTo>
                  <a:cubicBezTo>
                    <a:pt x="0" y="0"/>
                    <a:pt x="61" y="16"/>
                    <a:pt x="134" y="0"/>
                  </a:cubicBezTo>
                  <a:cubicBezTo>
                    <a:pt x="133" y="0"/>
                    <a:pt x="128" y="1"/>
                    <a:pt x="128" y="1"/>
                  </a:cubicBezTo>
                  <a:cubicBezTo>
                    <a:pt x="109" y="23"/>
                    <a:pt x="94" y="41"/>
                    <a:pt x="67" y="41"/>
                  </a:cubicBezTo>
                  <a:cubicBezTo>
                    <a:pt x="41" y="41"/>
                    <a:pt x="16" y="16"/>
                    <a:pt x="7" y="1"/>
                  </a:cubicBezTo>
                  <a:cubicBezTo>
                    <a:pt x="7" y="1"/>
                    <a:pt x="0" y="0"/>
                    <a:pt x="0" y="0"/>
                  </a:cubicBezTo>
                  <a:close/>
                </a:path>
              </a:pathLst>
            </a:custGeom>
            <a:solidFill>
              <a:srgbClr val="2C3C56"/>
            </a:solidFill>
            <a:ln w="18"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355">
              <a:extLst>
                <a:ext uri="{FF2B5EF4-FFF2-40B4-BE49-F238E27FC236}">
                  <a16:creationId xmlns="" xmlns:a16="http://schemas.microsoft.com/office/drawing/2014/main" id="{AB1E9497-DC85-4BCA-9E5C-D7872B4AE44D}"/>
                </a:ext>
              </a:extLst>
            </p:cNvPr>
            <p:cNvSpPr>
              <a:spLocks/>
            </p:cNvSpPr>
            <p:nvPr/>
          </p:nvSpPr>
          <p:spPr bwMode="auto">
            <a:xfrm>
              <a:off x="7399338" y="2292350"/>
              <a:ext cx="336550" cy="79375"/>
            </a:xfrm>
            <a:custGeom>
              <a:avLst/>
              <a:gdLst>
                <a:gd name="T0" fmla="*/ 0 w 106"/>
                <a:gd name="T1" fmla="*/ 0 h 25"/>
                <a:gd name="T2" fmla="*/ 106 w 106"/>
                <a:gd name="T3" fmla="*/ 0 h 25"/>
                <a:gd name="T4" fmla="*/ 53 w 106"/>
                <a:gd name="T5" fmla="*/ 25 h 25"/>
                <a:gd name="T6" fmla="*/ 0 w 106"/>
                <a:gd name="T7" fmla="*/ 0 h 25"/>
              </a:gdLst>
              <a:ahLst/>
              <a:cxnLst>
                <a:cxn ang="0">
                  <a:pos x="T0" y="T1"/>
                </a:cxn>
                <a:cxn ang="0">
                  <a:pos x="T2" y="T3"/>
                </a:cxn>
                <a:cxn ang="0">
                  <a:pos x="T4" y="T5"/>
                </a:cxn>
                <a:cxn ang="0">
                  <a:pos x="T6" y="T7"/>
                </a:cxn>
              </a:cxnLst>
              <a:rect l="0" t="0" r="r" b="b"/>
              <a:pathLst>
                <a:path w="106" h="25">
                  <a:moveTo>
                    <a:pt x="0" y="0"/>
                  </a:moveTo>
                  <a:cubicBezTo>
                    <a:pt x="20" y="3"/>
                    <a:pt x="60" y="7"/>
                    <a:pt x="106" y="0"/>
                  </a:cubicBezTo>
                  <a:cubicBezTo>
                    <a:pt x="97" y="10"/>
                    <a:pt x="86" y="25"/>
                    <a:pt x="53" y="25"/>
                  </a:cubicBezTo>
                  <a:cubicBezTo>
                    <a:pt x="20" y="25"/>
                    <a:pt x="7" y="13"/>
                    <a:pt x="0" y="0"/>
                  </a:cubicBezTo>
                  <a:close/>
                </a:path>
              </a:pathLst>
            </a:custGeom>
            <a:solidFill>
              <a:srgbClr val="FFFFFF"/>
            </a:solidFill>
            <a:ln w="18"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56">
              <a:extLst>
                <a:ext uri="{FF2B5EF4-FFF2-40B4-BE49-F238E27FC236}">
                  <a16:creationId xmlns="" xmlns:a16="http://schemas.microsoft.com/office/drawing/2014/main" id="{A86361D8-B745-493B-B6C6-ECBA4F57A7AB}"/>
                </a:ext>
              </a:extLst>
            </p:cNvPr>
            <p:cNvSpPr>
              <a:spLocks/>
            </p:cNvSpPr>
            <p:nvPr/>
          </p:nvSpPr>
          <p:spPr bwMode="auto">
            <a:xfrm>
              <a:off x="7504113" y="2476500"/>
              <a:ext cx="146050" cy="28575"/>
            </a:xfrm>
            <a:custGeom>
              <a:avLst/>
              <a:gdLst>
                <a:gd name="T0" fmla="*/ 46 w 46"/>
                <a:gd name="T1" fmla="*/ 0 h 9"/>
                <a:gd name="T2" fmla="*/ 0 w 46"/>
                <a:gd name="T3" fmla="*/ 0 h 9"/>
              </a:gdLst>
              <a:ahLst/>
              <a:cxnLst>
                <a:cxn ang="0">
                  <a:pos x="T0" y="T1"/>
                </a:cxn>
                <a:cxn ang="0">
                  <a:pos x="T2" y="T3"/>
                </a:cxn>
              </a:cxnLst>
              <a:rect l="0" t="0" r="r" b="b"/>
              <a:pathLst>
                <a:path w="46" h="9">
                  <a:moveTo>
                    <a:pt x="46" y="0"/>
                  </a:moveTo>
                  <a:cubicBezTo>
                    <a:pt x="19" y="9"/>
                    <a:pt x="0" y="0"/>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357">
              <a:extLst>
                <a:ext uri="{FF2B5EF4-FFF2-40B4-BE49-F238E27FC236}">
                  <a16:creationId xmlns="" xmlns:a16="http://schemas.microsoft.com/office/drawing/2014/main" id="{381F5623-206C-4116-A9F6-B17CB85E1883}"/>
                </a:ext>
              </a:extLst>
            </p:cNvPr>
            <p:cNvSpPr>
              <a:spLocks/>
            </p:cNvSpPr>
            <p:nvPr/>
          </p:nvSpPr>
          <p:spPr bwMode="auto">
            <a:xfrm>
              <a:off x="7796213" y="2232025"/>
              <a:ext cx="25400" cy="60325"/>
            </a:xfrm>
            <a:custGeom>
              <a:avLst/>
              <a:gdLst>
                <a:gd name="T0" fmla="*/ 0 w 8"/>
                <a:gd name="T1" fmla="*/ 0 h 19"/>
                <a:gd name="T2" fmla="*/ 8 w 8"/>
                <a:gd name="T3" fmla="*/ 19 h 19"/>
              </a:gdLst>
              <a:ahLst/>
              <a:cxnLst>
                <a:cxn ang="0">
                  <a:pos x="T0" y="T1"/>
                </a:cxn>
                <a:cxn ang="0">
                  <a:pos x="T2" y="T3"/>
                </a:cxn>
              </a:cxnLst>
              <a:rect l="0" t="0" r="r" b="b"/>
              <a:pathLst>
                <a:path w="8" h="19">
                  <a:moveTo>
                    <a:pt x="0" y="0"/>
                  </a:moveTo>
                  <a:cubicBezTo>
                    <a:pt x="8" y="9"/>
                    <a:pt x="8" y="19"/>
                    <a:pt x="8" y="19"/>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Freeform 358">
              <a:extLst>
                <a:ext uri="{FF2B5EF4-FFF2-40B4-BE49-F238E27FC236}">
                  <a16:creationId xmlns="" xmlns:a16="http://schemas.microsoft.com/office/drawing/2014/main" id="{31DDD3C8-1D8B-495F-827B-ABB3DFFFE9B2}"/>
                </a:ext>
              </a:extLst>
            </p:cNvPr>
            <p:cNvSpPr>
              <a:spLocks/>
            </p:cNvSpPr>
            <p:nvPr/>
          </p:nvSpPr>
          <p:spPr bwMode="auto">
            <a:xfrm>
              <a:off x="7316788" y="2232025"/>
              <a:ext cx="25400" cy="60325"/>
            </a:xfrm>
            <a:custGeom>
              <a:avLst/>
              <a:gdLst>
                <a:gd name="T0" fmla="*/ 8 w 8"/>
                <a:gd name="T1" fmla="*/ 0 h 19"/>
                <a:gd name="T2" fmla="*/ 0 w 8"/>
                <a:gd name="T3" fmla="*/ 19 h 19"/>
              </a:gdLst>
              <a:ahLst/>
              <a:cxnLst>
                <a:cxn ang="0">
                  <a:pos x="T0" y="T1"/>
                </a:cxn>
                <a:cxn ang="0">
                  <a:pos x="T2" y="T3"/>
                </a:cxn>
              </a:cxnLst>
              <a:rect l="0" t="0" r="r" b="b"/>
              <a:pathLst>
                <a:path w="8" h="19">
                  <a:moveTo>
                    <a:pt x="8" y="0"/>
                  </a:moveTo>
                  <a:cubicBezTo>
                    <a:pt x="0" y="9"/>
                    <a:pt x="0" y="19"/>
                    <a:pt x="0" y="19"/>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Freeform 359">
              <a:extLst>
                <a:ext uri="{FF2B5EF4-FFF2-40B4-BE49-F238E27FC236}">
                  <a16:creationId xmlns="" xmlns:a16="http://schemas.microsoft.com/office/drawing/2014/main" id="{31F34EE8-ABE5-41D7-BF73-436F133C002D}"/>
                </a:ext>
              </a:extLst>
            </p:cNvPr>
            <p:cNvSpPr>
              <a:spLocks/>
            </p:cNvSpPr>
            <p:nvPr/>
          </p:nvSpPr>
          <p:spPr bwMode="auto">
            <a:xfrm>
              <a:off x="6854825" y="1338262"/>
              <a:ext cx="185738" cy="247650"/>
            </a:xfrm>
            <a:custGeom>
              <a:avLst/>
              <a:gdLst>
                <a:gd name="T0" fmla="*/ 5 w 58"/>
                <a:gd name="T1" fmla="*/ 0 h 78"/>
                <a:gd name="T2" fmla="*/ 58 w 58"/>
                <a:gd name="T3" fmla="*/ 78 h 78"/>
              </a:gdLst>
              <a:ahLst/>
              <a:cxnLst>
                <a:cxn ang="0">
                  <a:pos x="T0" y="T1"/>
                </a:cxn>
                <a:cxn ang="0">
                  <a:pos x="T2" y="T3"/>
                </a:cxn>
              </a:cxnLst>
              <a:rect l="0" t="0" r="r" b="b"/>
              <a:pathLst>
                <a:path w="58" h="78">
                  <a:moveTo>
                    <a:pt x="5" y="0"/>
                  </a:moveTo>
                  <a:cubicBezTo>
                    <a:pt x="0" y="24"/>
                    <a:pt x="24" y="70"/>
                    <a:pt x="58" y="78"/>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Freeform 360">
              <a:extLst>
                <a:ext uri="{FF2B5EF4-FFF2-40B4-BE49-F238E27FC236}">
                  <a16:creationId xmlns="" xmlns:a16="http://schemas.microsoft.com/office/drawing/2014/main" id="{274D88DF-BD6F-4F10-B1A9-572434E0C49C}"/>
                </a:ext>
              </a:extLst>
            </p:cNvPr>
            <p:cNvSpPr>
              <a:spLocks/>
            </p:cNvSpPr>
            <p:nvPr/>
          </p:nvSpPr>
          <p:spPr bwMode="auto">
            <a:xfrm>
              <a:off x="7113588" y="1000125"/>
              <a:ext cx="774700" cy="246063"/>
            </a:xfrm>
            <a:custGeom>
              <a:avLst/>
              <a:gdLst>
                <a:gd name="T0" fmla="*/ 244 w 244"/>
                <a:gd name="T1" fmla="*/ 53 h 77"/>
                <a:gd name="T2" fmla="*/ 106 w 244"/>
                <a:gd name="T3" fmla="*/ 22 h 77"/>
                <a:gd name="T4" fmla="*/ 0 w 244"/>
                <a:gd name="T5" fmla="*/ 77 h 77"/>
              </a:gdLst>
              <a:ahLst/>
              <a:cxnLst>
                <a:cxn ang="0">
                  <a:pos x="T0" y="T1"/>
                </a:cxn>
                <a:cxn ang="0">
                  <a:pos x="T2" y="T3"/>
                </a:cxn>
                <a:cxn ang="0">
                  <a:pos x="T4" y="T5"/>
                </a:cxn>
              </a:cxnLst>
              <a:rect l="0" t="0" r="r" b="b"/>
              <a:pathLst>
                <a:path w="244" h="77">
                  <a:moveTo>
                    <a:pt x="244" y="53"/>
                  </a:moveTo>
                  <a:cubicBezTo>
                    <a:pt x="229" y="33"/>
                    <a:pt x="172" y="0"/>
                    <a:pt x="106" y="22"/>
                  </a:cubicBezTo>
                  <a:cubicBezTo>
                    <a:pt x="62" y="38"/>
                    <a:pt x="35" y="72"/>
                    <a:pt x="0" y="7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Freeform 361">
              <a:extLst>
                <a:ext uri="{FF2B5EF4-FFF2-40B4-BE49-F238E27FC236}">
                  <a16:creationId xmlns="" xmlns:a16="http://schemas.microsoft.com/office/drawing/2014/main" id="{67310DAC-A7D7-4615-AE14-BE2499D181AB}"/>
                </a:ext>
              </a:extLst>
            </p:cNvPr>
            <p:cNvSpPr>
              <a:spLocks/>
            </p:cNvSpPr>
            <p:nvPr/>
          </p:nvSpPr>
          <p:spPr bwMode="auto">
            <a:xfrm>
              <a:off x="6999288" y="933450"/>
              <a:ext cx="968375" cy="700088"/>
            </a:xfrm>
            <a:custGeom>
              <a:avLst/>
              <a:gdLst>
                <a:gd name="T0" fmla="*/ 281 w 305"/>
                <a:gd name="T1" fmla="*/ 24 h 220"/>
                <a:gd name="T2" fmla="*/ 305 w 305"/>
                <a:gd name="T3" fmla="*/ 138 h 220"/>
                <a:gd name="T4" fmla="*/ 0 w 305"/>
                <a:gd name="T5" fmla="*/ 146 h 220"/>
              </a:gdLst>
              <a:ahLst/>
              <a:cxnLst>
                <a:cxn ang="0">
                  <a:pos x="T0" y="T1"/>
                </a:cxn>
                <a:cxn ang="0">
                  <a:pos x="T2" y="T3"/>
                </a:cxn>
                <a:cxn ang="0">
                  <a:pos x="T4" y="T5"/>
                </a:cxn>
              </a:cxnLst>
              <a:rect l="0" t="0" r="r" b="b"/>
              <a:pathLst>
                <a:path w="305" h="220">
                  <a:moveTo>
                    <a:pt x="281" y="24"/>
                  </a:moveTo>
                  <a:cubicBezTo>
                    <a:pt x="275" y="64"/>
                    <a:pt x="280" y="102"/>
                    <a:pt x="305" y="138"/>
                  </a:cubicBezTo>
                  <a:cubicBezTo>
                    <a:pt x="189" y="0"/>
                    <a:pt x="71" y="220"/>
                    <a:pt x="0" y="14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362">
              <a:extLst>
                <a:ext uri="{FF2B5EF4-FFF2-40B4-BE49-F238E27FC236}">
                  <a16:creationId xmlns="" xmlns:a16="http://schemas.microsoft.com/office/drawing/2014/main" id="{CDAB1F62-F617-4292-843E-C44D1A106B09}"/>
                </a:ext>
              </a:extLst>
            </p:cNvPr>
            <p:cNvSpPr>
              <a:spLocks/>
            </p:cNvSpPr>
            <p:nvPr/>
          </p:nvSpPr>
          <p:spPr bwMode="auto">
            <a:xfrm>
              <a:off x="8426450" y="4006850"/>
              <a:ext cx="0" cy="292100"/>
            </a:xfrm>
            <a:custGeom>
              <a:avLst/>
              <a:gdLst>
                <a:gd name="T0" fmla="*/ 184 h 184"/>
                <a:gd name="T1" fmla="*/ 0 h 184"/>
                <a:gd name="T2" fmla="*/ 184 h 184"/>
              </a:gdLst>
              <a:ahLst/>
              <a:cxnLst>
                <a:cxn ang="0">
                  <a:pos x="0" y="T0"/>
                </a:cxn>
                <a:cxn ang="0">
                  <a:pos x="0" y="T1"/>
                </a:cxn>
                <a:cxn ang="0">
                  <a:pos x="0" y="T2"/>
                </a:cxn>
              </a:cxnLst>
              <a:rect l="0" t="0" r="r" b="b"/>
              <a:pathLst>
                <a:path h="184">
                  <a:moveTo>
                    <a:pt x="0" y="184"/>
                  </a:moveTo>
                  <a:lnTo>
                    <a:pt x="0" y="0"/>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363">
              <a:extLst>
                <a:ext uri="{FF2B5EF4-FFF2-40B4-BE49-F238E27FC236}">
                  <a16:creationId xmlns="" xmlns:a16="http://schemas.microsoft.com/office/drawing/2014/main" id="{DE1E2C2A-D461-4726-A1F6-2117852E9266}"/>
                </a:ext>
              </a:extLst>
            </p:cNvPr>
            <p:cNvSpPr>
              <a:spLocks noChangeShapeType="1"/>
            </p:cNvSpPr>
            <p:nvPr/>
          </p:nvSpPr>
          <p:spPr bwMode="auto">
            <a:xfrm flipV="1">
              <a:off x="8426450" y="4006850"/>
              <a:ext cx="0" cy="2921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364">
              <a:extLst>
                <a:ext uri="{FF2B5EF4-FFF2-40B4-BE49-F238E27FC236}">
                  <a16:creationId xmlns="" xmlns:a16="http://schemas.microsoft.com/office/drawing/2014/main" id="{8D5C0607-6269-4179-9489-4AA83D354B95}"/>
                </a:ext>
              </a:extLst>
            </p:cNvPr>
            <p:cNvSpPr>
              <a:spLocks/>
            </p:cNvSpPr>
            <p:nvPr/>
          </p:nvSpPr>
          <p:spPr bwMode="auto">
            <a:xfrm>
              <a:off x="6718300" y="4019550"/>
              <a:ext cx="0" cy="279400"/>
            </a:xfrm>
            <a:custGeom>
              <a:avLst/>
              <a:gdLst>
                <a:gd name="T0" fmla="*/ 176 h 176"/>
                <a:gd name="T1" fmla="*/ 0 h 176"/>
                <a:gd name="T2" fmla="*/ 176 h 176"/>
              </a:gdLst>
              <a:ahLst/>
              <a:cxnLst>
                <a:cxn ang="0">
                  <a:pos x="0" y="T0"/>
                </a:cxn>
                <a:cxn ang="0">
                  <a:pos x="0" y="T1"/>
                </a:cxn>
                <a:cxn ang="0">
                  <a:pos x="0" y="T2"/>
                </a:cxn>
              </a:cxnLst>
              <a:rect l="0" t="0" r="r" b="b"/>
              <a:pathLst>
                <a:path h="176">
                  <a:moveTo>
                    <a:pt x="0" y="176"/>
                  </a:moveTo>
                  <a:lnTo>
                    <a:pt x="0" y="0"/>
                  </a:lnTo>
                  <a:lnTo>
                    <a:pt x="0" y="1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Line 365">
              <a:extLst>
                <a:ext uri="{FF2B5EF4-FFF2-40B4-BE49-F238E27FC236}">
                  <a16:creationId xmlns="" xmlns:a16="http://schemas.microsoft.com/office/drawing/2014/main" id="{A2A15664-376D-4214-9971-418E546C2DFC}"/>
                </a:ext>
              </a:extLst>
            </p:cNvPr>
            <p:cNvSpPr>
              <a:spLocks noChangeShapeType="1"/>
            </p:cNvSpPr>
            <p:nvPr/>
          </p:nvSpPr>
          <p:spPr bwMode="auto">
            <a:xfrm flipV="1">
              <a:off x="6718300" y="4019550"/>
              <a:ext cx="0" cy="2794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366">
              <a:extLst>
                <a:ext uri="{FF2B5EF4-FFF2-40B4-BE49-F238E27FC236}">
                  <a16:creationId xmlns="" xmlns:a16="http://schemas.microsoft.com/office/drawing/2014/main" id="{54D5D7A5-38B0-4E57-84D8-4CABEE3BC27E}"/>
                </a:ext>
              </a:extLst>
            </p:cNvPr>
            <p:cNvSpPr>
              <a:spLocks/>
            </p:cNvSpPr>
            <p:nvPr/>
          </p:nvSpPr>
          <p:spPr bwMode="auto">
            <a:xfrm>
              <a:off x="4214813" y="558800"/>
              <a:ext cx="793750" cy="1347788"/>
            </a:xfrm>
            <a:custGeom>
              <a:avLst/>
              <a:gdLst>
                <a:gd name="T0" fmla="*/ 0 w 250"/>
                <a:gd name="T1" fmla="*/ 424 h 424"/>
                <a:gd name="T2" fmla="*/ 250 w 250"/>
                <a:gd name="T3" fmla="*/ 114 h 424"/>
                <a:gd name="T4" fmla="*/ 227 w 250"/>
                <a:gd name="T5" fmla="*/ 0 h 424"/>
              </a:gdLst>
              <a:ahLst/>
              <a:cxnLst>
                <a:cxn ang="0">
                  <a:pos x="T0" y="T1"/>
                </a:cxn>
                <a:cxn ang="0">
                  <a:pos x="T2" y="T3"/>
                </a:cxn>
                <a:cxn ang="0">
                  <a:pos x="T4" y="T5"/>
                </a:cxn>
              </a:cxnLst>
              <a:rect l="0" t="0" r="r" b="b"/>
              <a:pathLst>
                <a:path w="250" h="424">
                  <a:moveTo>
                    <a:pt x="0" y="424"/>
                  </a:moveTo>
                  <a:cubicBezTo>
                    <a:pt x="146" y="377"/>
                    <a:pt x="250" y="256"/>
                    <a:pt x="250" y="114"/>
                  </a:cubicBezTo>
                  <a:cubicBezTo>
                    <a:pt x="250" y="74"/>
                    <a:pt x="242" y="36"/>
                    <a:pt x="227" y="0"/>
                  </a:cubicBezTo>
                </a:path>
              </a:pathLst>
            </a:custGeom>
            <a:noFill/>
            <a:ln w="20" cap="rnd">
              <a:solidFill>
                <a:srgbClr val="F36E2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Freeform 367">
              <a:extLst>
                <a:ext uri="{FF2B5EF4-FFF2-40B4-BE49-F238E27FC236}">
                  <a16:creationId xmlns="" xmlns:a16="http://schemas.microsoft.com/office/drawing/2014/main" id="{134408E7-5D09-4147-BAAF-A6FC1138F0F5}"/>
                </a:ext>
              </a:extLst>
            </p:cNvPr>
            <p:cNvSpPr>
              <a:spLocks/>
            </p:cNvSpPr>
            <p:nvPr/>
          </p:nvSpPr>
          <p:spPr bwMode="auto">
            <a:xfrm>
              <a:off x="2555875" y="-131763"/>
              <a:ext cx="2379663" cy="2143125"/>
            </a:xfrm>
            <a:custGeom>
              <a:avLst/>
              <a:gdLst>
                <a:gd name="T0" fmla="*/ 749 w 749"/>
                <a:gd name="T1" fmla="*/ 217 h 674"/>
                <a:gd name="T2" fmla="*/ 386 w 749"/>
                <a:gd name="T3" fmla="*/ 0 h 674"/>
                <a:gd name="T4" fmla="*/ 0 w 749"/>
                <a:gd name="T5" fmla="*/ 331 h 674"/>
                <a:gd name="T6" fmla="*/ 71 w 749"/>
                <a:gd name="T7" fmla="*/ 523 h 674"/>
                <a:gd name="T8" fmla="*/ 11 w 749"/>
                <a:gd name="T9" fmla="*/ 674 h 674"/>
                <a:gd name="T10" fmla="*/ 181 w 749"/>
                <a:gd name="T11" fmla="*/ 612 h 674"/>
                <a:gd name="T12" fmla="*/ 386 w 749"/>
                <a:gd name="T13" fmla="*/ 662 h 674"/>
                <a:gd name="T14" fmla="*/ 522 w 749"/>
                <a:gd name="T15" fmla="*/ 641 h 6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 h="674">
                  <a:moveTo>
                    <a:pt x="749" y="217"/>
                  </a:moveTo>
                  <a:cubicBezTo>
                    <a:pt x="694" y="90"/>
                    <a:pt x="552" y="0"/>
                    <a:pt x="386" y="0"/>
                  </a:cubicBezTo>
                  <a:cubicBezTo>
                    <a:pt x="173" y="0"/>
                    <a:pt x="0" y="148"/>
                    <a:pt x="0" y="331"/>
                  </a:cubicBezTo>
                  <a:cubicBezTo>
                    <a:pt x="0" y="403"/>
                    <a:pt x="26" y="469"/>
                    <a:pt x="71" y="523"/>
                  </a:cubicBezTo>
                  <a:cubicBezTo>
                    <a:pt x="11" y="674"/>
                    <a:pt x="11" y="674"/>
                    <a:pt x="11" y="674"/>
                  </a:cubicBezTo>
                  <a:cubicBezTo>
                    <a:pt x="181" y="612"/>
                    <a:pt x="181" y="612"/>
                    <a:pt x="181" y="612"/>
                  </a:cubicBezTo>
                  <a:cubicBezTo>
                    <a:pt x="241" y="644"/>
                    <a:pt x="311" y="662"/>
                    <a:pt x="386" y="662"/>
                  </a:cubicBezTo>
                  <a:cubicBezTo>
                    <a:pt x="434" y="662"/>
                    <a:pt x="480" y="655"/>
                    <a:pt x="522" y="641"/>
                  </a:cubicBezTo>
                </a:path>
              </a:pathLst>
            </a:custGeom>
            <a:noFill/>
            <a:ln w="20" cap="rnd">
              <a:solidFill>
                <a:srgbClr val="F36E2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Freeform 368">
              <a:extLst>
                <a:ext uri="{FF2B5EF4-FFF2-40B4-BE49-F238E27FC236}">
                  <a16:creationId xmlns="" xmlns:a16="http://schemas.microsoft.com/office/drawing/2014/main" id="{A81E93E0-7C8A-4247-A881-171B4118284E}"/>
                </a:ext>
              </a:extLst>
            </p:cNvPr>
            <p:cNvSpPr>
              <a:spLocks noEditPoints="1"/>
            </p:cNvSpPr>
            <p:nvPr/>
          </p:nvSpPr>
          <p:spPr bwMode="auto">
            <a:xfrm>
              <a:off x="3321050" y="300037"/>
              <a:ext cx="808038" cy="1330325"/>
            </a:xfrm>
            <a:custGeom>
              <a:avLst/>
              <a:gdLst>
                <a:gd name="T0" fmla="*/ 253 w 254"/>
                <a:gd name="T1" fmla="*/ 207 h 418"/>
                <a:gd name="T2" fmla="*/ 206 w 254"/>
                <a:gd name="T3" fmla="*/ 334 h 418"/>
                <a:gd name="T4" fmla="*/ 254 w 254"/>
                <a:gd name="T5" fmla="*/ 377 h 418"/>
                <a:gd name="T6" fmla="*/ 210 w 254"/>
                <a:gd name="T7" fmla="*/ 418 h 418"/>
                <a:gd name="T8" fmla="*/ 145 w 254"/>
                <a:gd name="T9" fmla="*/ 359 h 418"/>
                <a:gd name="T10" fmla="*/ 127 w 254"/>
                <a:gd name="T11" fmla="*/ 360 h 418"/>
                <a:gd name="T12" fmla="*/ 33 w 254"/>
                <a:gd name="T13" fmla="*/ 320 h 418"/>
                <a:gd name="T14" fmla="*/ 0 w 254"/>
                <a:gd name="T15" fmla="*/ 208 h 418"/>
                <a:gd name="T16" fmla="*/ 0 w 254"/>
                <a:gd name="T17" fmla="*/ 153 h 418"/>
                <a:gd name="T18" fmla="*/ 33 w 254"/>
                <a:gd name="T19" fmla="*/ 41 h 418"/>
                <a:gd name="T20" fmla="*/ 126 w 254"/>
                <a:gd name="T21" fmla="*/ 0 h 418"/>
                <a:gd name="T22" fmla="*/ 218 w 254"/>
                <a:gd name="T23" fmla="*/ 39 h 418"/>
                <a:gd name="T24" fmla="*/ 253 w 254"/>
                <a:gd name="T25" fmla="*/ 149 h 418"/>
                <a:gd name="T26" fmla="*/ 253 w 254"/>
                <a:gd name="T27" fmla="*/ 207 h 418"/>
                <a:gd name="T28" fmla="*/ 182 w 254"/>
                <a:gd name="T29" fmla="*/ 153 h 418"/>
                <a:gd name="T30" fmla="*/ 168 w 254"/>
                <a:gd name="T31" fmla="*/ 82 h 418"/>
                <a:gd name="T32" fmla="*/ 126 w 254"/>
                <a:gd name="T33" fmla="*/ 59 h 418"/>
                <a:gd name="T34" fmla="*/ 84 w 254"/>
                <a:gd name="T35" fmla="*/ 82 h 418"/>
                <a:gd name="T36" fmla="*/ 70 w 254"/>
                <a:gd name="T37" fmla="*/ 149 h 418"/>
                <a:gd name="T38" fmla="*/ 70 w 254"/>
                <a:gd name="T39" fmla="*/ 207 h 418"/>
                <a:gd name="T40" fmla="*/ 84 w 254"/>
                <a:gd name="T41" fmla="*/ 278 h 418"/>
                <a:gd name="T42" fmla="*/ 127 w 254"/>
                <a:gd name="T43" fmla="*/ 301 h 418"/>
                <a:gd name="T44" fmla="*/ 168 w 254"/>
                <a:gd name="T45" fmla="*/ 279 h 418"/>
                <a:gd name="T46" fmla="*/ 182 w 254"/>
                <a:gd name="T47" fmla="*/ 209 h 418"/>
                <a:gd name="T48" fmla="*/ 182 w 254"/>
                <a:gd name="T49" fmla="*/ 15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18">
                  <a:moveTo>
                    <a:pt x="253" y="207"/>
                  </a:moveTo>
                  <a:cubicBezTo>
                    <a:pt x="253" y="265"/>
                    <a:pt x="237" y="308"/>
                    <a:pt x="206" y="334"/>
                  </a:cubicBezTo>
                  <a:cubicBezTo>
                    <a:pt x="254" y="377"/>
                    <a:pt x="254" y="377"/>
                    <a:pt x="254" y="377"/>
                  </a:cubicBezTo>
                  <a:cubicBezTo>
                    <a:pt x="210" y="418"/>
                    <a:pt x="210" y="418"/>
                    <a:pt x="210" y="418"/>
                  </a:cubicBezTo>
                  <a:cubicBezTo>
                    <a:pt x="145" y="359"/>
                    <a:pt x="145" y="359"/>
                    <a:pt x="145" y="359"/>
                  </a:cubicBezTo>
                  <a:cubicBezTo>
                    <a:pt x="127" y="360"/>
                    <a:pt x="127" y="360"/>
                    <a:pt x="127" y="360"/>
                  </a:cubicBezTo>
                  <a:cubicBezTo>
                    <a:pt x="87" y="360"/>
                    <a:pt x="56" y="347"/>
                    <a:pt x="33" y="320"/>
                  </a:cubicBezTo>
                  <a:cubicBezTo>
                    <a:pt x="11" y="293"/>
                    <a:pt x="0" y="256"/>
                    <a:pt x="0" y="208"/>
                  </a:cubicBezTo>
                  <a:cubicBezTo>
                    <a:pt x="0" y="153"/>
                    <a:pt x="0" y="153"/>
                    <a:pt x="0" y="153"/>
                  </a:cubicBezTo>
                  <a:cubicBezTo>
                    <a:pt x="0" y="105"/>
                    <a:pt x="11" y="68"/>
                    <a:pt x="33" y="41"/>
                  </a:cubicBezTo>
                  <a:cubicBezTo>
                    <a:pt x="55" y="14"/>
                    <a:pt x="86" y="0"/>
                    <a:pt x="126" y="0"/>
                  </a:cubicBezTo>
                  <a:cubicBezTo>
                    <a:pt x="165" y="0"/>
                    <a:pt x="195" y="13"/>
                    <a:pt x="218" y="39"/>
                  </a:cubicBezTo>
                  <a:cubicBezTo>
                    <a:pt x="240" y="65"/>
                    <a:pt x="252" y="102"/>
                    <a:pt x="253" y="149"/>
                  </a:cubicBezTo>
                  <a:lnTo>
                    <a:pt x="253" y="207"/>
                  </a:lnTo>
                  <a:close/>
                  <a:moveTo>
                    <a:pt x="182" y="153"/>
                  </a:moveTo>
                  <a:cubicBezTo>
                    <a:pt x="182" y="121"/>
                    <a:pt x="177" y="97"/>
                    <a:pt x="168" y="82"/>
                  </a:cubicBezTo>
                  <a:cubicBezTo>
                    <a:pt x="159" y="67"/>
                    <a:pt x="145" y="59"/>
                    <a:pt x="126" y="59"/>
                  </a:cubicBezTo>
                  <a:cubicBezTo>
                    <a:pt x="107" y="59"/>
                    <a:pt x="93" y="67"/>
                    <a:pt x="84" y="82"/>
                  </a:cubicBezTo>
                  <a:cubicBezTo>
                    <a:pt x="75" y="96"/>
                    <a:pt x="71" y="119"/>
                    <a:pt x="70" y="149"/>
                  </a:cubicBezTo>
                  <a:cubicBezTo>
                    <a:pt x="70" y="207"/>
                    <a:pt x="70" y="207"/>
                    <a:pt x="70" y="207"/>
                  </a:cubicBezTo>
                  <a:cubicBezTo>
                    <a:pt x="70" y="240"/>
                    <a:pt x="75" y="263"/>
                    <a:pt x="84" y="278"/>
                  </a:cubicBezTo>
                  <a:cubicBezTo>
                    <a:pt x="94" y="294"/>
                    <a:pt x="108" y="301"/>
                    <a:pt x="127" y="301"/>
                  </a:cubicBezTo>
                  <a:cubicBezTo>
                    <a:pt x="145" y="301"/>
                    <a:pt x="159" y="294"/>
                    <a:pt x="168" y="279"/>
                  </a:cubicBezTo>
                  <a:cubicBezTo>
                    <a:pt x="177" y="263"/>
                    <a:pt x="182" y="240"/>
                    <a:pt x="182" y="209"/>
                  </a:cubicBezTo>
                  <a:lnTo>
                    <a:pt x="182" y="153"/>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369">
              <a:extLst>
                <a:ext uri="{FF2B5EF4-FFF2-40B4-BE49-F238E27FC236}">
                  <a16:creationId xmlns="" xmlns:a16="http://schemas.microsoft.com/office/drawing/2014/main" id="{2D64923A-E44B-4602-9C2B-D414DAD89473}"/>
                </a:ext>
              </a:extLst>
            </p:cNvPr>
            <p:cNvSpPr>
              <a:spLocks/>
            </p:cNvSpPr>
            <p:nvPr/>
          </p:nvSpPr>
          <p:spPr bwMode="auto">
            <a:xfrm>
              <a:off x="4173538" y="504825"/>
              <a:ext cx="2493963" cy="2200275"/>
            </a:xfrm>
            <a:custGeom>
              <a:avLst/>
              <a:gdLst>
                <a:gd name="T0" fmla="*/ 785 w 785"/>
                <a:gd name="T1" fmla="*/ 554 h 692"/>
                <a:gd name="T2" fmla="*/ 684 w 785"/>
                <a:gd name="T3" fmla="*/ 423 h 692"/>
                <a:gd name="T4" fmla="*/ 692 w 785"/>
                <a:gd name="T5" fmla="*/ 346 h 692"/>
                <a:gd name="T6" fmla="*/ 346 w 785"/>
                <a:gd name="T7" fmla="*/ 0 h 692"/>
                <a:gd name="T8" fmla="*/ 0 w 785"/>
                <a:gd name="T9" fmla="*/ 346 h 692"/>
                <a:gd name="T10" fmla="*/ 346 w 785"/>
                <a:gd name="T11" fmla="*/ 692 h 692"/>
                <a:gd name="T12" fmla="*/ 623 w 785"/>
                <a:gd name="T13" fmla="*/ 554 h 692"/>
                <a:gd name="T14" fmla="*/ 785 w 785"/>
                <a:gd name="T15" fmla="*/ 554 h 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5" h="692">
                  <a:moveTo>
                    <a:pt x="785" y="554"/>
                  </a:moveTo>
                  <a:cubicBezTo>
                    <a:pt x="684" y="423"/>
                    <a:pt x="684" y="423"/>
                    <a:pt x="684" y="423"/>
                  </a:cubicBezTo>
                  <a:cubicBezTo>
                    <a:pt x="689" y="398"/>
                    <a:pt x="692" y="373"/>
                    <a:pt x="692" y="346"/>
                  </a:cubicBezTo>
                  <a:cubicBezTo>
                    <a:pt x="692" y="155"/>
                    <a:pt x="537" y="0"/>
                    <a:pt x="346" y="0"/>
                  </a:cubicBezTo>
                  <a:cubicBezTo>
                    <a:pt x="155" y="0"/>
                    <a:pt x="0" y="155"/>
                    <a:pt x="0" y="346"/>
                  </a:cubicBezTo>
                  <a:cubicBezTo>
                    <a:pt x="0" y="537"/>
                    <a:pt x="155" y="692"/>
                    <a:pt x="346" y="692"/>
                  </a:cubicBezTo>
                  <a:cubicBezTo>
                    <a:pt x="459" y="692"/>
                    <a:pt x="559" y="638"/>
                    <a:pt x="623" y="554"/>
                  </a:cubicBezTo>
                  <a:lnTo>
                    <a:pt x="785" y="554"/>
                  </a:lnTo>
                  <a:close/>
                </a:path>
              </a:pathLst>
            </a:custGeom>
            <a:noFill/>
            <a:ln w="20" cap="rnd">
              <a:solidFill>
                <a:srgbClr val="81509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Freeform 370">
              <a:extLst>
                <a:ext uri="{FF2B5EF4-FFF2-40B4-BE49-F238E27FC236}">
                  <a16:creationId xmlns="" xmlns:a16="http://schemas.microsoft.com/office/drawing/2014/main" id="{32EAB72B-642C-4451-825E-B543FD53287E}"/>
                </a:ext>
              </a:extLst>
            </p:cNvPr>
            <p:cNvSpPr>
              <a:spLocks noEditPoints="1"/>
            </p:cNvSpPr>
            <p:nvPr/>
          </p:nvSpPr>
          <p:spPr bwMode="auto">
            <a:xfrm>
              <a:off x="4821238" y="1028700"/>
              <a:ext cx="903288" cy="1117600"/>
            </a:xfrm>
            <a:custGeom>
              <a:avLst/>
              <a:gdLst>
                <a:gd name="T0" fmla="*/ 381 w 569"/>
                <a:gd name="T1" fmla="*/ 559 h 704"/>
                <a:gd name="T2" fmla="*/ 186 w 569"/>
                <a:gd name="T3" fmla="*/ 559 h 704"/>
                <a:gd name="T4" fmla="*/ 150 w 569"/>
                <a:gd name="T5" fmla="*/ 704 h 704"/>
                <a:gd name="T6" fmla="*/ 0 w 569"/>
                <a:gd name="T7" fmla="*/ 704 h 704"/>
                <a:gd name="T8" fmla="*/ 218 w 569"/>
                <a:gd name="T9" fmla="*/ 0 h 704"/>
                <a:gd name="T10" fmla="*/ 348 w 569"/>
                <a:gd name="T11" fmla="*/ 0 h 704"/>
                <a:gd name="T12" fmla="*/ 569 w 569"/>
                <a:gd name="T13" fmla="*/ 704 h 704"/>
                <a:gd name="T14" fmla="*/ 419 w 569"/>
                <a:gd name="T15" fmla="*/ 704 h 704"/>
                <a:gd name="T16" fmla="*/ 381 w 569"/>
                <a:gd name="T17" fmla="*/ 559 h 704"/>
                <a:gd name="T18" fmla="*/ 218 w 569"/>
                <a:gd name="T19" fmla="*/ 441 h 704"/>
                <a:gd name="T20" fmla="*/ 348 w 569"/>
                <a:gd name="T21" fmla="*/ 441 h 704"/>
                <a:gd name="T22" fmla="*/ 284 w 569"/>
                <a:gd name="T23" fmla="*/ 191 h 704"/>
                <a:gd name="T24" fmla="*/ 218 w 569"/>
                <a:gd name="T25" fmla="*/ 44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704">
                  <a:moveTo>
                    <a:pt x="381" y="559"/>
                  </a:moveTo>
                  <a:lnTo>
                    <a:pt x="186" y="559"/>
                  </a:lnTo>
                  <a:lnTo>
                    <a:pt x="150" y="704"/>
                  </a:lnTo>
                  <a:lnTo>
                    <a:pt x="0" y="704"/>
                  </a:lnTo>
                  <a:lnTo>
                    <a:pt x="218" y="0"/>
                  </a:lnTo>
                  <a:lnTo>
                    <a:pt x="348" y="0"/>
                  </a:lnTo>
                  <a:lnTo>
                    <a:pt x="569" y="704"/>
                  </a:lnTo>
                  <a:lnTo>
                    <a:pt x="419" y="704"/>
                  </a:lnTo>
                  <a:lnTo>
                    <a:pt x="381" y="559"/>
                  </a:lnTo>
                  <a:close/>
                  <a:moveTo>
                    <a:pt x="218" y="441"/>
                  </a:moveTo>
                  <a:lnTo>
                    <a:pt x="348" y="441"/>
                  </a:lnTo>
                  <a:lnTo>
                    <a:pt x="284" y="191"/>
                  </a:lnTo>
                  <a:lnTo>
                    <a:pt x="218" y="441"/>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335">
              <a:extLst>
                <a:ext uri="{FF2B5EF4-FFF2-40B4-BE49-F238E27FC236}">
                  <a16:creationId xmlns="" xmlns:a16="http://schemas.microsoft.com/office/drawing/2014/main" id="{051B900F-85E4-4404-AAA5-E9752A72A118}"/>
                </a:ext>
              </a:extLst>
            </p:cNvPr>
            <p:cNvSpPr/>
            <p:nvPr/>
          </p:nvSpPr>
          <p:spPr>
            <a:xfrm>
              <a:off x="1997869" y="2647950"/>
              <a:ext cx="233362" cy="107156"/>
            </a:xfrm>
            <a:custGeom>
              <a:avLst/>
              <a:gdLst>
                <a:gd name="connsiteX0" fmla="*/ 233362 w 233362"/>
                <a:gd name="connsiteY0" fmla="*/ 107156 h 107156"/>
                <a:gd name="connsiteX1" fmla="*/ 0 w 233362"/>
                <a:gd name="connsiteY1" fmla="*/ 0 h 107156"/>
              </a:gdLst>
              <a:ahLst/>
              <a:cxnLst>
                <a:cxn ang="0">
                  <a:pos x="connsiteX0" y="connsiteY0"/>
                </a:cxn>
                <a:cxn ang="0">
                  <a:pos x="connsiteX1" y="connsiteY1"/>
                </a:cxn>
              </a:cxnLst>
              <a:rect l="l" t="t" r="r" b="b"/>
              <a:pathLst>
                <a:path w="233362" h="107156">
                  <a:moveTo>
                    <a:pt x="233362" y="107156"/>
                  </a:moveTo>
                  <a:lnTo>
                    <a:pt x="0" y="0"/>
                  </a:ln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3" name="Freeform 336">
              <a:extLst>
                <a:ext uri="{FF2B5EF4-FFF2-40B4-BE49-F238E27FC236}">
                  <a16:creationId xmlns="" xmlns:a16="http://schemas.microsoft.com/office/drawing/2014/main" id="{66B5568A-E9DB-42CB-86C3-C9CBADAD0CD8}"/>
                </a:ext>
              </a:extLst>
            </p:cNvPr>
            <p:cNvSpPr/>
            <p:nvPr/>
          </p:nvSpPr>
          <p:spPr>
            <a:xfrm>
              <a:off x="992983" y="2647951"/>
              <a:ext cx="223837" cy="109538"/>
            </a:xfrm>
            <a:custGeom>
              <a:avLst/>
              <a:gdLst>
                <a:gd name="connsiteX0" fmla="*/ 0 w 223837"/>
                <a:gd name="connsiteY0" fmla="*/ 109538 h 109538"/>
                <a:gd name="connsiteX1" fmla="*/ 223837 w 223837"/>
                <a:gd name="connsiteY1" fmla="*/ 0 h 109538"/>
              </a:gdLst>
              <a:ahLst/>
              <a:cxnLst>
                <a:cxn ang="0">
                  <a:pos x="connsiteX0" y="connsiteY0"/>
                </a:cxn>
                <a:cxn ang="0">
                  <a:pos x="connsiteX1" y="connsiteY1"/>
                </a:cxn>
              </a:cxnLst>
              <a:rect l="l" t="t" r="r" b="b"/>
              <a:pathLst>
                <a:path w="223837" h="109538">
                  <a:moveTo>
                    <a:pt x="0" y="109538"/>
                  </a:moveTo>
                  <a:lnTo>
                    <a:pt x="223837" y="0"/>
                  </a:ln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pic>
        <p:nvPicPr>
          <p:cNvPr id="324" name="Picture 2" descr="C:\Users\sivamani.krishna\Creative Cloud Files\100ppi\Asset 4.png">
            <a:extLst>
              <a:ext uri="{FF2B5EF4-FFF2-40B4-BE49-F238E27FC236}">
                <a16:creationId xmlns="" xmlns:a16="http://schemas.microsoft.com/office/drawing/2014/main" id="{F6A10D84-FB2E-4F0F-859D-003CD19E4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105"/>
          <a:stretch/>
        </p:blipFill>
        <p:spPr bwMode="auto">
          <a:xfrm>
            <a:off x="163" y="4275778"/>
            <a:ext cx="5858743" cy="28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1533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FD2A71-EC1E-4263-938D-63DE57423D67}"/>
              </a:ext>
            </a:extLst>
          </p:cNvPr>
          <p:cNvSpPr>
            <a:spLocks noGrp="1"/>
          </p:cNvSpPr>
          <p:nvPr>
            <p:ph type="title"/>
          </p:nvPr>
        </p:nvSpPr>
        <p:spPr/>
        <p:txBody>
          <a:bodyPr/>
          <a:lstStyle/>
          <a:p>
            <a:r>
              <a:rPr lang="en-IN" dirty="0"/>
              <a:t>Agenda</a:t>
            </a:r>
          </a:p>
        </p:txBody>
      </p:sp>
      <p:grpSp>
        <p:nvGrpSpPr>
          <p:cNvPr id="12" name="Group 11">
            <a:extLst>
              <a:ext uri="{FF2B5EF4-FFF2-40B4-BE49-F238E27FC236}">
                <a16:creationId xmlns="" xmlns:a16="http://schemas.microsoft.com/office/drawing/2014/main" id="{FBA06FD7-9FA8-46B8-A15B-DD9A25513123}"/>
              </a:ext>
            </a:extLst>
          </p:cNvPr>
          <p:cNvGrpSpPr/>
          <p:nvPr/>
        </p:nvGrpSpPr>
        <p:grpSpPr>
          <a:xfrm>
            <a:off x="407265" y="933409"/>
            <a:ext cx="7955685" cy="753910"/>
            <a:chOff x="407265" y="900519"/>
            <a:chExt cx="7955685" cy="753910"/>
          </a:xfrm>
        </p:grpSpPr>
        <p:pic>
          <p:nvPicPr>
            <p:cNvPr id="61" name="Picture 5" descr="C:\Documents and Settings\asia\Desktop\paper-shadow.png">
              <a:extLst>
                <a:ext uri="{FF2B5EF4-FFF2-40B4-BE49-F238E27FC236}">
                  <a16:creationId xmlns="" xmlns:a16="http://schemas.microsoft.com/office/drawing/2014/main" id="{CEBF52CE-B407-478D-A5D9-C448943B8C50}"/>
                </a:ext>
              </a:extLst>
            </p:cNvPr>
            <p:cNvPicPr>
              <a:picLocks noChangeAspect="1" noChangeArrowheads="1"/>
            </p:cNvPicPr>
            <p:nvPr/>
          </p:nvPicPr>
          <p:blipFill>
            <a:blip r:embed="rId2"/>
            <a:srcRect/>
            <a:stretch>
              <a:fillRect/>
            </a:stretch>
          </p:blipFill>
          <p:spPr bwMode="auto">
            <a:xfrm>
              <a:off x="3089366" y="1501916"/>
              <a:ext cx="4921160" cy="152513"/>
            </a:xfrm>
            <a:prstGeom prst="rect">
              <a:avLst/>
            </a:prstGeom>
            <a:noFill/>
          </p:spPr>
        </p:pic>
        <p:sp>
          <p:nvSpPr>
            <p:cNvPr id="4" name="Rectangle 3">
              <a:extLst>
                <a:ext uri="{FF2B5EF4-FFF2-40B4-BE49-F238E27FC236}">
                  <a16:creationId xmlns="" xmlns:a16="http://schemas.microsoft.com/office/drawing/2014/main" id="{7F2136DD-2088-4757-B0C8-695AFC8C8F13}"/>
                </a:ext>
              </a:extLst>
            </p:cNvPr>
            <p:cNvSpPr/>
            <p:nvPr/>
          </p:nvSpPr>
          <p:spPr>
            <a:xfrm>
              <a:off x="2403235" y="1053091"/>
              <a:ext cx="507817" cy="30882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146">
              <a:extLst>
                <a:ext uri="{FF2B5EF4-FFF2-40B4-BE49-F238E27FC236}">
                  <a16:creationId xmlns="" xmlns:a16="http://schemas.microsoft.com/office/drawing/2014/main" id="{AB6C4380-3997-484E-8590-DFD0BEDD3E9D}"/>
                </a:ext>
              </a:extLst>
            </p:cNvPr>
            <p:cNvSpPr/>
            <p:nvPr/>
          </p:nvSpPr>
          <p:spPr>
            <a:xfrm>
              <a:off x="684838" y="9007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6" name="Rounded Rectangle 147">
              <a:extLst>
                <a:ext uri="{FF2B5EF4-FFF2-40B4-BE49-F238E27FC236}">
                  <a16:creationId xmlns="" xmlns:a16="http://schemas.microsoft.com/office/drawing/2014/main" id="{01E37594-4765-45C0-B49A-640254085E62}"/>
                </a:ext>
              </a:extLst>
            </p:cNvPr>
            <p:cNvSpPr/>
            <p:nvPr/>
          </p:nvSpPr>
          <p:spPr>
            <a:xfrm>
              <a:off x="2736941" y="9005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7" name="Oval 6">
              <a:extLst>
                <a:ext uri="{FF2B5EF4-FFF2-40B4-BE49-F238E27FC236}">
                  <a16:creationId xmlns="" xmlns:a16="http://schemas.microsoft.com/office/drawing/2014/main" id="{BBB34364-F39C-4E7A-92D8-E41BACA6C2F1}"/>
                </a:ext>
              </a:extLst>
            </p:cNvPr>
            <p:cNvSpPr/>
            <p:nvPr/>
          </p:nvSpPr>
          <p:spPr>
            <a:xfrm>
              <a:off x="535486" y="1033355"/>
              <a:ext cx="287217" cy="34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772CE3A-0764-4207-8B24-76D04BF5FEAC}"/>
                </a:ext>
              </a:extLst>
            </p:cNvPr>
            <p:cNvSpPr/>
            <p:nvPr/>
          </p:nvSpPr>
          <p:spPr>
            <a:xfrm>
              <a:off x="407265" y="10151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9" name="Snip Same Side Corner Rectangle 150">
              <a:extLst>
                <a:ext uri="{FF2B5EF4-FFF2-40B4-BE49-F238E27FC236}">
                  <a16:creationId xmlns="" xmlns:a16="http://schemas.microsoft.com/office/drawing/2014/main" id="{95AFE4FB-6CB2-4909-9393-4D3F108B7DC6}"/>
                </a:ext>
              </a:extLst>
            </p:cNvPr>
            <p:cNvSpPr/>
            <p:nvPr/>
          </p:nvSpPr>
          <p:spPr>
            <a:xfrm rot="16200000">
              <a:off x="8088588" y="1174437"/>
              <a:ext cx="482593" cy="66130"/>
            </a:xfrm>
            <a:prstGeom prst="snip2SameRect">
              <a:avLst>
                <a:gd name="adj1" fmla="val 50000"/>
                <a:gd name="adj2"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C4385D18-766E-485E-ADF0-02EED93D9AA1}"/>
                </a:ext>
              </a:extLst>
            </p:cNvPr>
            <p:cNvSpPr/>
            <p:nvPr/>
          </p:nvSpPr>
          <p:spPr>
            <a:xfrm>
              <a:off x="893134" y="976670"/>
              <a:ext cx="1520326" cy="461665"/>
            </a:xfrm>
            <a:prstGeom prst="rect">
              <a:avLst/>
            </a:prstGeom>
          </p:spPr>
          <p:txBody>
            <a:bodyPr wrap="square">
              <a:spAutoFit/>
            </a:bodyPr>
            <a:lstStyle/>
            <a:p>
              <a:pPr algn="ctr"/>
              <a:r>
                <a:rPr lang="en-US" sz="1200" b="1" dirty="0">
                  <a:solidFill>
                    <a:srgbClr val="F7941D"/>
                  </a:solidFill>
                  <a:latin typeface="Arial" panose="020B0604020202020204" pitchFamily="34" charset="0"/>
                  <a:cs typeface="Arial" panose="020B0604020202020204" pitchFamily="34" charset="0"/>
                </a:rPr>
                <a:t>About Aspire Systems</a:t>
              </a:r>
              <a:endParaRPr lang="en-IN" sz="1200" b="1" dirty="0">
                <a:solidFill>
                  <a:srgbClr val="F7941D"/>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946129AF-C854-4029-83F0-31AB352E758A}"/>
                </a:ext>
              </a:extLst>
            </p:cNvPr>
            <p:cNvSpPr/>
            <p:nvPr/>
          </p:nvSpPr>
          <p:spPr>
            <a:xfrm>
              <a:off x="2804078" y="10690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quick introduction of Aspire and all involved </a:t>
              </a:r>
              <a:r>
                <a:rPr lang="en-IN" sz="1200" dirty="0">
                  <a:solidFill>
                    <a:schemeClr val="tx1">
                      <a:lumMod val="75000"/>
                      <a:lumOff val="25000"/>
                    </a:schemeClr>
                  </a:solidFill>
                  <a:latin typeface="Arial" panose="020B0604020202020204" pitchFamily="34" charset="0"/>
                  <a:cs typeface="Arial" panose="020B0604020202020204" pitchFamily="34" charset="0"/>
                </a:rPr>
                <a:t>participants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 xmlns:a16="http://schemas.microsoft.com/office/drawing/2014/main" id="{7C90AED7-B1A4-4079-8682-83B4527D0001}"/>
                </a:ext>
              </a:extLst>
            </p:cNvPr>
            <p:cNvSpPr/>
            <p:nvPr/>
          </p:nvSpPr>
          <p:spPr>
            <a:xfrm>
              <a:off x="409105" y="1054945"/>
              <a:ext cx="391348" cy="307777"/>
            </a:xfrm>
            <a:prstGeom prst="rect">
              <a:avLst/>
            </a:prstGeom>
          </p:spPr>
          <p:txBody>
            <a:bodyPr wrap="square">
              <a:spAutoFit/>
            </a:bodyPr>
            <a:lstStyle/>
            <a:p>
              <a:pPr algn="ctr"/>
              <a:r>
                <a:rPr lang="en-US" b="1" dirty="0">
                  <a:solidFill>
                    <a:srgbClr val="F7941D"/>
                  </a:solidFill>
                  <a:latin typeface="Arial" panose="020B0604020202020204" pitchFamily="34" charset="0"/>
                  <a:cs typeface="Arial" panose="020B0604020202020204" pitchFamily="34" charset="0"/>
                </a:rPr>
                <a:t>01</a:t>
              </a:r>
              <a:endParaRPr lang="en-IN" b="1" dirty="0">
                <a:solidFill>
                  <a:srgbClr val="F7941D"/>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 xmlns:a16="http://schemas.microsoft.com/office/drawing/2014/main" id="{73F2B14C-C2E5-43E4-9915-B422172F4408}"/>
              </a:ext>
            </a:extLst>
          </p:cNvPr>
          <p:cNvGrpSpPr/>
          <p:nvPr/>
        </p:nvGrpSpPr>
        <p:grpSpPr>
          <a:xfrm>
            <a:off x="407265" y="1892488"/>
            <a:ext cx="7955685" cy="754838"/>
            <a:chOff x="407265" y="1764119"/>
            <a:chExt cx="7955685" cy="754838"/>
          </a:xfrm>
        </p:grpSpPr>
        <p:pic>
          <p:nvPicPr>
            <p:cNvPr id="62" name="Picture 5" descr="C:\Documents and Settings\asia\Desktop\paper-shadow.png">
              <a:extLst>
                <a:ext uri="{FF2B5EF4-FFF2-40B4-BE49-F238E27FC236}">
                  <a16:creationId xmlns="" xmlns:a16="http://schemas.microsoft.com/office/drawing/2014/main" id="{E9EFAAC6-943A-41ED-8F3E-B6525BDF9BEA}"/>
                </a:ext>
              </a:extLst>
            </p:cNvPr>
            <p:cNvPicPr>
              <a:picLocks noChangeAspect="1" noChangeArrowheads="1"/>
            </p:cNvPicPr>
            <p:nvPr/>
          </p:nvPicPr>
          <p:blipFill>
            <a:blip r:embed="rId2"/>
            <a:srcRect/>
            <a:stretch>
              <a:fillRect/>
            </a:stretch>
          </p:blipFill>
          <p:spPr bwMode="auto">
            <a:xfrm>
              <a:off x="3089366" y="2366444"/>
              <a:ext cx="4921160" cy="152513"/>
            </a:xfrm>
            <a:prstGeom prst="rect">
              <a:avLst/>
            </a:prstGeom>
            <a:noFill/>
          </p:spPr>
        </p:pic>
        <p:sp>
          <p:nvSpPr>
            <p:cNvPr id="25" name="Rectangle 24">
              <a:extLst>
                <a:ext uri="{FF2B5EF4-FFF2-40B4-BE49-F238E27FC236}">
                  <a16:creationId xmlns="" xmlns:a16="http://schemas.microsoft.com/office/drawing/2014/main" id="{01A2ED42-5241-4304-99E2-9DB6B803CAAD}"/>
                </a:ext>
              </a:extLst>
            </p:cNvPr>
            <p:cNvSpPr/>
            <p:nvPr/>
          </p:nvSpPr>
          <p:spPr>
            <a:xfrm>
              <a:off x="2403235" y="1916691"/>
              <a:ext cx="507817" cy="308822"/>
            </a:xfrm>
            <a:prstGeom prst="rect">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146">
              <a:extLst>
                <a:ext uri="{FF2B5EF4-FFF2-40B4-BE49-F238E27FC236}">
                  <a16:creationId xmlns="" xmlns:a16="http://schemas.microsoft.com/office/drawing/2014/main" id="{F8D5DA57-3025-428D-9FAD-98937AAA40E6}"/>
                </a:ext>
              </a:extLst>
            </p:cNvPr>
            <p:cNvSpPr/>
            <p:nvPr/>
          </p:nvSpPr>
          <p:spPr>
            <a:xfrm>
              <a:off x="684838" y="17643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27" name="Rounded Rectangle 147">
              <a:extLst>
                <a:ext uri="{FF2B5EF4-FFF2-40B4-BE49-F238E27FC236}">
                  <a16:creationId xmlns="" xmlns:a16="http://schemas.microsoft.com/office/drawing/2014/main" id="{759918F0-6905-4F5F-AAAB-9171E6199181}"/>
                </a:ext>
              </a:extLst>
            </p:cNvPr>
            <p:cNvSpPr/>
            <p:nvPr/>
          </p:nvSpPr>
          <p:spPr>
            <a:xfrm>
              <a:off x="2736941" y="17641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28" name="Oval 27">
              <a:extLst>
                <a:ext uri="{FF2B5EF4-FFF2-40B4-BE49-F238E27FC236}">
                  <a16:creationId xmlns="" xmlns:a16="http://schemas.microsoft.com/office/drawing/2014/main" id="{EA7F122F-85D0-45D3-8029-B9F643507D61}"/>
                </a:ext>
              </a:extLst>
            </p:cNvPr>
            <p:cNvSpPr/>
            <p:nvPr/>
          </p:nvSpPr>
          <p:spPr>
            <a:xfrm>
              <a:off x="535486" y="1896955"/>
              <a:ext cx="287217" cy="348294"/>
            </a:xfrm>
            <a:prstGeom prst="ellipse">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E8D3DE5A-762D-4866-9E1B-8D554E74CE68}"/>
                </a:ext>
              </a:extLst>
            </p:cNvPr>
            <p:cNvSpPr/>
            <p:nvPr/>
          </p:nvSpPr>
          <p:spPr>
            <a:xfrm>
              <a:off x="407265" y="18787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0" name="Snip Same Side Corner Rectangle 150">
              <a:extLst>
                <a:ext uri="{FF2B5EF4-FFF2-40B4-BE49-F238E27FC236}">
                  <a16:creationId xmlns="" xmlns:a16="http://schemas.microsoft.com/office/drawing/2014/main" id="{961E562F-E3F1-403F-B1FE-4FC8F2748F1E}"/>
                </a:ext>
              </a:extLst>
            </p:cNvPr>
            <p:cNvSpPr/>
            <p:nvPr/>
          </p:nvSpPr>
          <p:spPr>
            <a:xfrm rot="16200000">
              <a:off x="8088588" y="2038037"/>
              <a:ext cx="482593" cy="66130"/>
            </a:xfrm>
            <a:prstGeom prst="snip2SameRect">
              <a:avLst>
                <a:gd name="adj1" fmla="val 50000"/>
                <a:gd name="adj2" fmla="val 0"/>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 xmlns:a16="http://schemas.microsoft.com/office/drawing/2014/main" id="{B71CC4A2-04F4-4D00-84C0-3570EAABF7D9}"/>
                </a:ext>
              </a:extLst>
            </p:cNvPr>
            <p:cNvSpPr/>
            <p:nvPr/>
          </p:nvSpPr>
          <p:spPr>
            <a:xfrm>
              <a:off x="893134" y="1845775"/>
              <a:ext cx="1520326" cy="461665"/>
            </a:xfrm>
            <a:prstGeom prst="rect">
              <a:avLst/>
            </a:prstGeom>
          </p:spPr>
          <p:txBody>
            <a:bodyPr wrap="square">
              <a:spAutoFit/>
            </a:bodyPr>
            <a:lstStyle/>
            <a:p>
              <a:pPr algn="ctr"/>
              <a:r>
                <a:rPr lang="en-US" sz="1200" b="1" dirty="0">
                  <a:solidFill>
                    <a:srgbClr val="84C441"/>
                  </a:solidFill>
                  <a:latin typeface="Arial" panose="020B0604020202020204" pitchFamily="34" charset="0"/>
                  <a:cs typeface="Arial" panose="020B0604020202020204" pitchFamily="34" charset="0"/>
                </a:rPr>
                <a:t>About Our DevOps Practice</a:t>
              </a:r>
            </a:p>
          </p:txBody>
        </p:sp>
        <p:sp>
          <p:nvSpPr>
            <p:cNvPr id="50" name="Rectangle 49">
              <a:extLst>
                <a:ext uri="{FF2B5EF4-FFF2-40B4-BE49-F238E27FC236}">
                  <a16:creationId xmlns="" xmlns:a16="http://schemas.microsoft.com/office/drawing/2014/main" id="{FE01FF0D-1842-4396-A0AD-2768C52C5802}"/>
                </a:ext>
              </a:extLst>
            </p:cNvPr>
            <p:cNvSpPr/>
            <p:nvPr/>
          </p:nvSpPr>
          <p:spPr>
            <a:xfrm>
              <a:off x="2804078" y="19326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quick overview of our DevOps practice for a big picture of our operations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 xmlns:a16="http://schemas.microsoft.com/office/drawing/2014/main" id="{148EF645-465E-4EE2-8536-6C07550FE48A}"/>
                </a:ext>
              </a:extLst>
            </p:cNvPr>
            <p:cNvSpPr/>
            <p:nvPr/>
          </p:nvSpPr>
          <p:spPr>
            <a:xfrm>
              <a:off x="409105" y="1913553"/>
              <a:ext cx="391348" cy="307777"/>
            </a:xfrm>
            <a:prstGeom prst="rect">
              <a:avLst/>
            </a:prstGeom>
          </p:spPr>
          <p:txBody>
            <a:bodyPr wrap="square">
              <a:spAutoFit/>
            </a:bodyPr>
            <a:lstStyle/>
            <a:p>
              <a:pPr algn="ctr"/>
              <a:r>
                <a:rPr lang="en-US" b="1" dirty="0">
                  <a:solidFill>
                    <a:srgbClr val="84C441"/>
                  </a:solidFill>
                  <a:latin typeface="Arial" panose="020B0604020202020204" pitchFamily="34" charset="0"/>
                  <a:cs typeface="Arial" panose="020B0604020202020204" pitchFamily="34" charset="0"/>
                </a:rPr>
                <a:t>02</a:t>
              </a:r>
              <a:endParaRPr lang="en-IN" b="1" dirty="0">
                <a:solidFill>
                  <a:srgbClr val="84C44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 xmlns:a16="http://schemas.microsoft.com/office/drawing/2014/main" id="{C91C22D5-21C7-40D7-A57A-DCFCAA938D8E}"/>
              </a:ext>
            </a:extLst>
          </p:cNvPr>
          <p:cNvGrpSpPr/>
          <p:nvPr/>
        </p:nvGrpSpPr>
        <p:grpSpPr>
          <a:xfrm>
            <a:off x="407265" y="2852495"/>
            <a:ext cx="7955685" cy="749416"/>
            <a:chOff x="407265" y="2627719"/>
            <a:chExt cx="7955685" cy="749416"/>
          </a:xfrm>
        </p:grpSpPr>
        <p:pic>
          <p:nvPicPr>
            <p:cNvPr id="63" name="Picture 5" descr="C:\Documents and Settings\asia\Desktop\paper-shadow.png">
              <a:extLst>
                <a:ext uri="{FF2B5EF4-FFF2-40B4-BE49-F238E27FC236}">
                  <a16:creationId xmlns="" xmlns:a16="http://schemas.microsoft.com/office/drawing/2014/main" id="{CF78C09D-CF48-4B9D-9019-A02FF1AA62C1}"/>
                </a:ext>
              </a:extLst>
            </p:cNvPr>
            <p:cNvPicPr>
              <a:picLocks noChangeAspect="1" noChangeArrowheads="1"/>
            </p:cNvPicPr>
            <p:nvPr/>
          </p:nvPicPr>
          <p:blipFill>
            <a:blip r:embed="rId2"/>
            <a:srcRect/>
            <a:stretch>
              <a:fillRect/>
            </a:stretch>
          </p:blipFill>
          <p:spPr bwMode="auto">
            <a:xfrm>
              <a:off x="3089366" y="3224622"/>
              <a:ext cx="4921160" cy="152513"/>
            </a:xfrm>
            <a:prstGeom prst="rect">
              <a:avLst/>
            </a:prstGeom>
            <a:noFill/>
          </p:spPr>
        </p:pic>
        <p:sp>
          <p:nvSpPr>
            <p:cNvPr id="32" name="Rectangle 31">
              <a:extLst>
                <a:ext uri="{FF2B5EF4-FFF2-40B4-BE49-F238E27FC236}">
                  <a16:creationId xmlns="" xmlns:a16="http://schemas.microsoft.com/office/drawing/2014/main" id="{A4950803-8B58-42D4-9A86-B2F9B9AB347A}"/>
                </a:ext>
              </a:extLst>
            </p:cNvPr>
            <p:cNvSpPr/>
            <p:nvPr/>
          </p:nvSpPr>
          <p:spPr>
            <a:xfrm>
              <a:off x="2403235" y="2780291"/>
              <a:ext cx="507817" cy="308822"/>
            </a:xfrm>
            <a:prstGeom prst="rect">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146">
              <a:extLst>
                <a:ext uri="{FF2B5EF4-FFF2-40B4-BE49-F238E27FC236}">
                  <a16:creationId xmlns="" xmlns:a16="http://schemas.microsoft.com/office/drawing/2014/main" id="{40E50398-ECC8-4C3D-B14A-1390904231E9}"/>
                </a:ext>
              </a:extLst>
            </p:cNvPr>
            <p:cNvSpPr/>
            <p:nvPr/>
          </p:nvSpPr>
          <p:spPr>
            <a:xfrm>
              <a:off x="684838" y="26279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4" name="Rounded Rectangle 147">
              <a:extLst>
                <a:ext uri="{FF2B5EF4-FFF2-40B4-BE49-F238E27FC236}">
                  <a16:creationId xmlns="" xmlns:a16="http://schemas.microsoft.com/office/drawing/2014/main" id="{971567DA-5A29-4949-965A-3B1A9A431AE9}"/>
                </a:ext>
              </a:extLst>
            </p:cNvPr>
            <p:cNvSpPr/>
            <p:nvPr/>
          </p:nvSpPr>
          <p:spPr>
            <a:xfrm>
              <a:off x="2736941" y="26277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35" name="Oval 34">
              <a:extLst>
                <a:ext uri="{FF2B5EF4-FFF2-40B4-BE49-F238E27FC236}">
                  <a16:creationId xmlns="" xmlns:a16="http://schemas.microsoft.com/office/drawing/2014/main" id="{BC8B6488-5C0F-4FD5-9983-2233FD94CE2E}"/>
                </a:ext>
              </a:extLst>
            </p:cNvPr>
            <p:cNvSpPr/>
            <p:nvPr/>
          </p:nvSpPr>
          <p:spPr>
            <a:xfrm>
              <a:off x="535486" y="2760555"/>
              <a:ext cx="287217" cy="348294"/>
            </a:xfrm>
            <a:prstGeom prst="ellipse">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4F355FCE-C093-4D6D-BB0F-53B73DB8CEDD}"/>
                </a:ext>
              </a:extLst>
            </p:cNvPr>
            <p:cNvSpPr/>
            <p:nvPr/>
          </p:nvSpPr>
          <p:spPr>
            <a:xfrm>
              <a:off x="407265" y="27423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7" name="Snip Same Side Corner Rectangle 150">
              <a:extLst>
                <a:ext uri="{FF2B5EF4-FFF2-40B4-BE49-F238E27FC236}">
                  <a16:creationId xmlns="" xmlns:a16="http://schemas.microsoft.com/office/drawing/2014/main" id="{55F9E504-775C-4352-843B-2CAF5D7E40B9}"/>
                </a:ext>
              </a:extLst>
            </p:cNvPr>
            <p:cNvSpPr/>
            <p:nvPr/>
          </p:nvSpPr>
          <p:spPr>
            <a:xfrm rot="16200000">
              <a:off x="8088588" y="2901637"/>
              <a:ext cx="482593" cy="66130"/>
            </a:xfrm>
            <a:prstGeom prst="snip2SameRect">
              <a:avLst>
                <a:gd name="adj1" fmla="val 50000"/>
                <a:gd name="adj2" fmla="val 0"/>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 xmlns:a16="http://schemas.microsoft.com/office/drawing/2014/main" id="{E72165FB-0EBA-478D-915D-52D18A1D08A7}"/>
                </a:ext>
              </a:extLst>
            </p:cNvPr>
            <p:cNvSpPr/>
            <p:nvPr/>
          </p:nvSpPr>
          <p:spPr>
            <a:xfrm>
              <a:off x="893134" y="2703870"/>
              <a:ext cx="1520326" cy="461665"/>
            </a:xfrm>
            <a:prstGeom prst="rect">
              <a:avLst/>
            </a:prstGeom>
          </p:spPr>
          <p:txBody>
            <a:bodyPr wrap="square">
              <a:spAutoFit/>
            </a:bodyPr>
            <a:lstStyle/>
            <a:p>
              <a:pPr algn="ctr"/>
              <a:r>
                <a:rPr lang="en-US" sz="1200" b="1" dirty="0">
                  <a:solidFill>
                    <a:srgbClr val="0EAAE0"/>
                  </a:solidFill>
                  <a:latin typeface="Arial" panose="020B0604020202020204" pitchFamily="34" charset="0"/>
                  <a:cs typeface="Arial" panose="020B0604020202020204" pitchFamily="34" charset="0"/>
                </a:rPr>
                <a:t>DevOps Practice – In detail</a:t>
              </a:r>
              <a:endParaRPr lang="en-IN" sz="1200" b="1" dirty="0">
                <a:solidFill>
                  <a:srgbClr val="0EAAE0"/>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650E3992-9423-412B-B690-1CD32F1B9246}"/>
                </a:ext>
              </a:extLst>
            </p:cNvPr>
            <p:cNvSpPr/>
            <p:nvPr/>
          </p:nvSpPr>
          <p:spPr>
            <a:xfrm>
              <a:off x="2804078" y="2796203"/>
              <a:ext cx="5397491"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In detail presentation of how we operate, our value adds and some use cases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 xmlns:a16="http://schemas.microsoft.com/office/drawing/2014/main" id="{64D02CFC-798B-48C7-A850-668943572D33}"/>
                </a:ext>
              </a:extLst>
            </p:cNvPr>
            <p:cNvSpPr/>
            <p:nvPr/>
          </p:nvSpPr>
          <p:spPr>
            <a:xfrm>
              <a:off x="409105" y="2784861"/>
              <a:ext cx="391348" cy="307777"/>
            </a:xfrm>
            <a:prstGeom prst="rect">
              <a:avLst/>
            </a:prstGeom>
          </p:spPr>
          <p:txBody>
            <a:bodyPr wrap="square">
              <a:spAutoFit/>
            </a:bodyPr>
            <a:lstStyle/>
            <a:p>
              <a:pPr algn="ctr"/>
              <a:r>
                <a:rPr lang="en-US" b="1" dirty="0">
                  <a:solidFill>
                    <a:srgbClr val="0EAAE0"/>
                  </a:solidFill>
                  <a:latin typeface="Arial" panose="020B0604020202020204" pitchFamily="34" charset="0"/>
                  <a:cs typeface="Arial" panose="020B0604020202020204" pitchFamily="34" charset="0"/>
                </a:rPr>
                <a:t>03</a:t>
              </a:r>
              <a:endParaRPr lang="en-IN" b="1" dirty="0">
                <a:solidFill>
                  <a:srgbClr val="0EAAE0"/>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 xmlns:a16="http://schemas.microsoft.com/office/drawing/2014/main" id="{F0ACC958-878F-41DB-B5C2-982B4919FCA0}"/>
              </a:ext>
            </a:extLst>
          </p:cNvPr>
          <p:cNvGrpSpPr/>
          <p:nvPr/>
        </p:nvGrpSpPr>
        <p:grpSpPr>
          <a:xfrm>
            <a:off x="407265" y="3807079"/>
            <a:ext cx="7955685" cy="743994"/>
            <a:chOff x="407265" y="3491319"/>
            <a:chExt cx="7955685" cy="743994"/>
          </a:xfrm>
        </p:grpSpPr>
        <p:pic>
          <p:nvPicPr>
            <p:cNvPr id="64" name="Picture 5" descr="C:\Documents and Settings\asia\Desktop\paper-shadow.png">
              <a:extLst>
                <a:ext uri="{FF2B5EF4-FFF2-40B4-BE49-F238E27FC236}">
                  <a16:creationId xmlns="" xmlns:a16="http://schemas.microsoft.com/office/drawing/2014/main" id="{60FF5754-D26F-4C31-94FF-CD035A7270F8}"/>
                </a:ext>
              </a:extLst>
            </p:cNvPr>
            <p:cNvPicPr>
              <a:picLocks noChangeAspect="1" noChangeArrowheads="1"/>
            </p:cNvPicPr>
            <p:nvPr/>
          </p:nvPicPr>
          <p:blipFill>
            <a:blip r:embed="rId2"/>
            <a:srcRect/>
            <a:stretch>
              <a:fillRect/>
            </a:stretch>
          </p:blipFill>
          <p:spPr bwMode="auto">
            <a:xfrm>
              <a:off x="3089366" y="4082800"/>
              <a:ext cx="4921160" cy="152513"/>
            </a:xfrm>
            <a:prstGeom prst="rect">
              <a:avLst/>
            </a:prstGeom>
            <a:noFill/>
          </p:spPr>
        </p:pic>
        <p:sp>
          <p:nvSpPr>
            <p:cNvPr id="39" name="Rectangle 38">
              <a:extLst>
                <a:ext uri="{FF2B5EF4-FFF2-40B4-BE49-F238E27FC236}">
                  <a16:creationId xmlns="" xmlns:a16="http://schemas.microsoft.com/office/drawing/2014/main" id="{20C73FE2-F0FE-4CB4-AEBD-60321B0D186B}"/>
                </a:ext>
              </a:extLst>
            </p:cNvPr>
            <p:cNvSpPr/>
            <p:nvPr/>
          </p:nvSpPr>
          <p:spPr>
            <a:xfrm>
              <a:off x="2403235" y="3643891"/>
              <a:ext cx="507817" cy="308822"/>
            </a:xfrm>
            <a:prstGeom prst="rect">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146">
              <a:extLst>
                <a:ext uri="{FF2B5EF4-FFF2-40B4-BE49-F238E27FC236}">
                  <a16:creationId xmlns="" xmlns:a16="http://schemas.microsoft.com/office/drawing/2014/main" id="{BD8ED6FD-017D-4C23-B573-7C8F37760E14}"/>
                </a:ext>
              </a:extLst>
            </p:cNvPr>
            <p:cNvSpPr/>
            <p:nvPr/>
          </p:nvSpPr>
          <p:spPr>
            <a:xfrm>
              <a:off x="684838" y="34915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41" name="Rounded Rectangle 147">
              <a:extLst>
                <a:ext uri="{FF2B5EF4-FFF2-40B4-BE49-F238E27FC236}">
                  <a16:creationId xmlns="" xmlns:a16="http://schemas.microsoft.com/office/drawing/2014/main" id="{9A90E6B9-EBE6-4E0B-B895-409E1677C2B2}"/>
                </a:ext>
              </a:extLst>
            </p:cNvPr>
            <p:cNvSpPr/>
            <p:nvPr/>
          </p:nvSpPr>
          <p:spPr>
            <a:xfrm>
              <a:off x="2736941" y="34913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42" name="Oval 41">
              <a:extLst>
                <a:ext uri="{FF2B5EF4-FFF2-40B4-BE49-F238E27FC236}">
                  <a16:creationId xmlns="" xmlns:a16="http://schemas.microsoft.com/office/drawing/2014/main" id="{DF5A3EF1-F35B-4463-8D81-412E3B69F632}"/>
                </a:ext>
              </a:extLst>
            </p:cNvPr>
            <p:cNvSpPr/>
            <p:nvPr/>
          </p:nvSpPr>
          <p:spPr>
            <a:xfrm>
              <a:off x="535486" y="3624155"/>
              <a:ext cx="287217" cy="348294"/>
            </a:xfrm>
            <a:prstGeom prst="ellipse">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B1A45B92-DDE4-48C0-99CD-E6A130E2827B}"/>
                </a:ext>
              </a:extLst>
            </p:cNvPr>
            <p:cNvSpPr/>
            <p:nvPr/>
          </p:nvSpPr>
          <p:spPr>
            <a:xfrm>
              <a:off x="407265" y="36059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44" name="Snip Same Side Corner Rectangle 150">
              <a:extLst>
                <a:ext uri="{FF2B5EF4-FFF2-40B4-BE49-F238E27FC236}">
                  <a16:creationId xmlns="" xmlns:a16="http://schemas.microsoft.com/office/drawing/2014/main" id="{C96BAD98-CA79-41CA-9726-EDB9A39CCF2B}"/>
                </a:ext>
              </a:extLst>
            </p:cNvPr>
            <p:cNvSpPr/>
            <p:nvPr/>
          </p:nvSpPr>
          <p:spPr>
            <a:xfrm rot="16200000">
              <a:off x="8088588" y="3765237"/>
              <a:ext cx="482593" cy="66130"/>
            </a:xfrm>
            <a:prstGeom prst="snip2SameRect">
              <a:avLst>
                <a:gd name="adj1" fmla="val 50000"/>
                <a:gd name="adj2" fmla="val 0"/>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836B5733-AF83-434A-A75E-C573FD935750}"/>
                </a:ext>
              </a:extLst>
            </p:cNvPr>
            <p:cNvSpPr/>
            <p:nvPr/>
          </p:nvSpPr>
          <p:spPr>
            <a:xfrm>
              <a:off x="893134" y="3659803"/>
              <a:ext cx="1520326" cy="276999"/>
            </a:xfrm>
            <a:prstGeom prst="rect">
              <a:avLst/>
            </a:prstGeom>
          </p:spPr>
          <p:txBody>
            <a:bodyPr wrap="square">
              <a:spAutoFit/>
            </a:bodyPr>
            <a:lstStyle/>
            <a:p>
              <a:pPr algn="ctr"/>
              <a:r>
                <a:rPr lang="en-US" sz="1200" b="1" dirty="0">
                  <a:solidFill>
                    <a:srgbClr val="A472BE"/>
                  </a:solidFill>
                  <a:latin typeface="Arial" panose="020B0604020202020204" pitchFamily="34" charset="0"/>
                  <a:cs typeface="Arial" panose="020B0604020202020204" pitchFamily="34" charset="0"/>
                </a:rPr>
                <a:t>Q&amp;A</a:t>
              </a:r>
              <a:endParaRPr lang="en-IN" sz="1200" b="1" dirty="0">
                <a:solidFill>
                  <a:srgbClr val="A472BE"/>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 xmlns:a16="http://schemas.microsoft.com/office/drawing/2014/main" id="{1ED0F7CE-9459-4764-802D-A82304F13D99}"/>
                </a:ext>
              </a:extLst>
            </p:cNvPr>
            <p:cNvSpPr/>
            <p:nvPr/>
          </p:nvSpPr>
          <p:spPr>
            <a:xfrm>
              <a:off x="2804078" y="36598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round of Q&amp;A to address any outstanding questions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 xmlns:a16="http://schemas.microsoft.com/office/drawing/2014/main" id="{03F90AD1-10C0-443C-96B7-70C41819D7BB}"/>
                </a:ext>
              </a:extLst>
            </p:cNvPr>
            <p:cNvSpPr/>
            <p:nvPr/>
          </p:nvSpPr>
          <p:spPr>
            <a:xfrm>
              <a:off x="409105" y="3649819"/>
              <a:ext cx="391348" cy="307777"/>
            </a:xfrm>
            <a:prstGeom prst="rect">
              <a:avLst/>
            </a:prstGeom>
          </p:spPr>
          <p:txBody>
            <a:bodyPr wrap="square">
              <a:spAutoFit/>
            </a:bodyPr>
            <a:lstStyle/>
            <a:p>
              <a:pPr algn="ctr"/>
              <a:r>
                <a:rPr lang="en-US" b="1" dirty="0">
                  <a:solidFill>
                    <a:srgbClr val="A472BE"/>
                  </a:solidFill>
                  <a:latin typeface="Arial" panose="020B0604020202020204" pitchFamily="34" charset="0"/>
                  <a:cs typeface="Arial" panose="020B0604020202020204" pitchFamily="34" charset="0"/>
                </a:rPr>
                <a:t>04</a:t>
              </a:r>
              <a:endParaRPr lang="en-IN" b="1" dirty="0">
                <a:solidFill>
                  <a:srgbClr val="A472B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895355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4"/>
          <p:cNvSpPr txBox="1"/>
          <p:nvPr/>
        </p:nvSpPr>
        <p:spPr>
          <a:xfrm>
            <a:off x="454242" y="2310299"/>
            <a:ext cx="2393156" cy="561692"/>
          </a:xfrm>
          <a:prstGeom prst="rect">
            <a:avLst/>
          </a:prstGeom>
          <a:noFill/>
        </p:spPr>
        <p:txBody>
          <a:bodyPr wrap="square" lIns="68580" tIns="34290" rIns="68580" bIns="34290" rtlCol="0">
            <a:spAutoFit/>
          </a:bodyPr>
          <a:lstStyle/>
          <a:p>
            <a:pPr algn="r"/>
            <a:r>
              <a:rPr lang="en-US" sz="3200" b="1">
                <a:solidFill>
                  <a:schemeClr val="bg1"/>
                </a:solidFill>
                <a:cs typeface="Arial" pitchFamily="34" charset="0"/>
              </a:rPr>
              <a:t>Thank You</a:t>
            </a:r>
            <a:endParaRPr lang="pl-PL" sz="3200" b="1">
              <a:solidFill>
                <a:schemeClr val="bg1"/>
              </a:solidFill>
              <a:cs typeface="Arial" pitchFamily="34" charset="0"/>
            </a:endParaRPr>
          </a:p>
        </p:txBody>
      </p:sp>
      <p:pic>
        <p:nvPicPr>
          <p:cNvPr id="3" name="Picture 2">
            <a:extLst>
              <a:ext uri="{FF2B5EF4-FFF2-40B4-BE49-F238E27FC236}">
                <a16:creationId xmlns="" xmlns:a16="http://schemas.microsoft.com/office/drawing/2014/main" id="{28BEC40C-6C0B-3944-87DD-FB21FB6423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9" r="11739"/>
          <a:stretch/>
        </p:blipFill>
        <p:spPr>
          <a:xfrm>
            <a:off x="3389905" y="0"/>
            <a:ext cx="5754095" cy="5143500"/>
          </a:xfrm>
          <a:prstGeom prst="rect">
            <a:avLst/>
          </a:prstGeom>
        </p:spPr>
      </p:pic>
    </p:spTree>
    <p:extLst>
      <p:ext uri="{BB962C8B-B14F-4D97-AF65-F5344CB8AC3E}">
        <p14:creationId xmlns:p14="http://schemas.microsoft.com/office/powerpoint/2010/main" val="495742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le 17"/>
          <p:cNvSpPr>
            <a:spLocks noGrp="1"/>
          </p:cNvSpPr>
          <p:nvPr>
            <p:ph type="title"/>
          </p:nvPr>
        </p:nvSpPr>
        <p:spPr>
          <a:noFill/>
        </p:spPr>
        <p:txBody>
          <a:bodyPr/>
          <a:lstStyle/>
          <a:p>
            <a:r>
              <a:rPr lang="en-US" dirty="0"/>
              <a:t>About Aspire</a:t>
            </a:r>
          </a:p>
        </p:txBody>
      </p:sp>
      <p:pic>
        <p:nvPicPr>
          <p:cNvPr id="279" name="Picture 8" descr="C:\Documents and Settings\asia\Desktop\shadow-bottom.png"/>
          <p:cNvPicPr>
            <a:picLocks noChangeAspect="1" noChangeArrowheads="1"/>
          </p:cNvPicPr>
          <p:nvPr/>
        </p:nvPicPr>
        <p:blipFill>
          <a:blip r:embed="rId2"/>
          <a:srcRect/>
          <a:stretch>
            <a:fillRect/>
          </a:stretch>
        </p:blipFill>
        <p:spPr bwMode="auto">
          <a:xfrm>
            <a:off x="0" y="2939115"/>
            <a:ext cx="8763000" cy="156863"/>
          </a:xfrm>
          <a:prstGeom prst="rect">
            <a:avLst/>
          </a:prstGeom>
          <a:noFill/>
        </p:spPr>
      </p:pic>
      <p:sp>
        <p:nvSpPr>
          <p:cNvPr id="280" name="Rectangle 279"/>
          <p:cNvSpPr/>
          <p:nvPr/>
        </p:nvSpPr>
        <p:spPr>
          <a:xfrm>
            <a:off x="0" y="585779"/>
            <a:ext cx="8769350" cy="2358497"/>
          </a:xfrm>
          <a:prstGeom prst="rect">
            <a:avLst/>
          </a:prstGeom>
          <a:gradFill flip="none" rotWithShape="1">
            <a:gsLst>
              <a:gs pos="0">
                <a:srgbClr val="522E7E">
                  <a:shade val="30000"/>
                  <a:satMod val="115000"/>
                </a:srgbClr>
              </a:gs>
              <a:gs pos="50000">
                <a:srgbClr val="522E7E">
                  <a:shade val="67500"/>
                  <a:satMod val="115000"/>
                </a:srgbClr>
              </a:gs>
              <a:gs pos="100000">
                <a:srgbClr val="522E7E">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a:endParaRPr lang="en-US">
              <a:latin typeface="Arial" pitchFamily="34" charset="0"/>
              <a:cs typeface="Arial" pitchFamily="34" charset="0"/>
            </a:endParaRPr>
          </a:p>
        </p:txBody>
      </p:sp>
      <p:cxnSp>
        <p:nvCxnSpPr>
          <p:cNvPr id="281" name="Straight Connector 280"/>
          <p:cNvCxnSpPr/>
          <p:nvPr/>
        </p:nvCxnSpPr>
        <p:spPr>
          <a:xfrm flipH="1">
            <a:off x="5167124" y="2944274"/>
            <a:ext cx="0" cy="2130982"/>
          </a:xfrm>
          <a:prstGeom prst="line">
            <a:avLst/>
          </a:prstGeom>
          <a:ln w="31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82" name="TextBox 281"/>
          <p:cNvSpPr txBox="1"/>
          <p:nvPr/>
        </p:nvSpPr>
        <p:spPr>
          <a:xfrm>
            <a:off x="5263291" y="3045038"/>
            <a:ext cx="1955408" cy="407794"/>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A Great Place to Work - 10 Glorious Wins in a Row  </a:t>
            </a:r>
          </a:p>
        </p:txBody>
      </p:sp>
      <p:sp>
        <p:nvSpPr>
          <p:cNvPr id="283" name="TextBox 282"/>
          <p:cNvSpPr txBox="1"/>
          <p:nvPr/>
        </p:nvSpPr>
        <p:spPr>
          <a:xfrm>
            <a:off x="5263290" y="3686398"/>
            <a:ext cx="1448092" cy="238517"/>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Certifications</a:t>
            </a:r>
          </a:p>
        </p:txBody>
      </p:sp>
      <p:sp>
        <p:nvSpPr>
          <p:cNvPr id="284" name="TextBox 283"/>
          <p:cNvSpPr txBox="1"/>
          <p:nvPr/>
        </p:nvSpPr>
        <p:spPr>
          <a:xfrm>
            <a:off x="5263292" y="4146784"/>
            <a:ext cx="1941108" cy="238517"/>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Technology Awards</a:t>
            </a:r>
          </a:p>
        </p:txBody>
      </p:sp>
      <p:sp>
        <p:nvSpPr>
          <p:cNvPr id="285" name="Rectangle 284"/>
          <p:cNvSpPr/>
          <p:nvPr/>
        </p:nvSpPr>
        <p:spPr>
          <a:xfrm>
            <a:off x="5263292" y="4430522"/>
            <a:ext cx="1941107" cy="484738"/>
          </a:xfrm>
          <a:prstGeom prst="rect">
            <a:avLst/>
          </a:prstGeom>
        </p:spPr>
        <p:txBody>
          <a:bodyPr wrap="square" lIns="68569" tIns="34285" rIns="68569" bIns="34285">
            <a:spAutoFit/>
          </a:bodyPr>
          <a:lstStyle/>
          <a:p>
            <a:r>
              <a:rPr lang="en-IN" sz="900" b="1" dirty="0">
                <a:solidFill>
                  <a:schemeClr val="tx1">
                    <a:lumMod val="65000"/>
                    <a:lumOff val="35000"/>
                  </a:schemeClr>
                </a:solidFill>
                <a:latin typeface="Arial" pitchFamily="34" charset="0"/>
                <a:cs typeface="Arial" pitchFamily="34" charset="0"/>
              </a:rPr>
              <a:t>Forrester Rated Aspire one of the Top Continuous Testing Service Providers (2017)</a:t>
            </a:r>
          </a:p>
        </p:txBody>
      </p:sp>
      <p:grpSp>
        <p:nvGrpSpPr>
          <p:cNvPr id="286" name="Group 285"/>
          <p:cNvGrpSpPr/>
          <p:nvPr/>
        </p:nvGrpSpPr>
        <p:grpSpPr>
          <a:xfrm>
            <a:off x="5329183" y="3517811"/>
            <a:ext cx="3392947" cy="575688"/>
            <a:chOff x="5329181" y="3517811"/>
            <a:chExt cx="3498047" cy="575688"/>
          </a:xfrm>
        </p:grpSpPr>
        <p:cxnSp>
          <p:nvCxnSpPr>
            <p:cNvPr id="287" name="Straight Connector 286"/>
            <p:cNvCxnSpPr/>
            <p:nvPr/>
          </p:nvCxnSpPr>
          <p:spPr>
            <a:xfrm>
              <a:off x="5329181" y="3517811"/>
              <a:ext cx="349804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5329181" y="4093499"/>
              <a:ext cx="347657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89" name="Picture 288"/>
          <p:cNvPicPr/>
          <p:nvPr/>
        </p:nvPicPr>
        <p:blipFill>
          <a:blip r:embed="rId3"/>
          <a:stretch>
            <a:fillRect/>
          </a:stretch>
        </p:blipFill>
        <p:spPr>
          <a:xfrm>
            <a:off x="7113668" y="3010096"/>
            <a:ext cx="623094" cy="464147"/>
          </a:xfrm>
          <a:prstGeom prst="rect">
            <a:avLst/>
          </a:prstGeom>
          <a:noFill/>
          <a:ln>
            <a:noFill/>
          </a:ln>
        </p:spPr>
      </p:pic>
      <p:pic>
        <p:nvPicPr>
          <p:cNvPr id="290" name="Picture 2" descr="D:\Sudeepthi\PPT\Corporate presentation\ref\cmmi-level-3-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26" t="8990" r="19753" b="7181"/>
          <a:stretch/>
        </p:blipFill>
        <p:spPr bwMode="auto">
          <a:xfrm>
            <a:off x="6928250" y="3562370"/>
            <a:ext cx="632800" cy="4895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1" name="Picture 2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8507" y="4152250"/>
            <a:ext cx="1392663" cy="323066"/>
          </a:xfrm>
          <a:prstGeom prst="rect">
            <a:avLst/>
          </a:prstGeom>
          <a:noFill/>
          <a:ln>
            <a:noFill/>
          </a:ln>
        </p:spPr>
      </p:pic>
      <p:sp>
        <p:nvSpPr>
          <p:cNvPr id="292" name="Rectangle 291"/>
          <p:cNvSpPr/>
          <p:nvPr/>
        </p:nvSpPr>
        <p:spPr>
          <a:xfrm>
            <a:off x="7561191" y="4515731"/>
            <a:ext cx="629674" cy="520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a:endParaRPr lang="en-US">
              <a:latin typeface="Arial" pitchFamily="34" charset="0"/>
              <a:cs typeface="Arial" pitchFamily="34" charset="0"/>
            </a:endParaRPr>
          </a:p>
        </p:txBody>
      </p:sp>
      <p:pic>
        <p:nvPicPr>
          <p:cNvPr id="293" name="Picture 292" descr="del6.png"/>
          <p:cNvPicPr>
            <a:picLocks noChangeAspect="1"/>
          </p:cNvPicPr>
          <p:nvPr/>
        </p:nvPicPr>
        <p:blipFill>
          <a:blip r:embed="rId6" cstate="print"/>
          <a:stretch>
            <a:fillRect/>
          </a:stretch>
        </p:blipFill>
        <p:spPr>
          <a:xfrm>
            <a:off x="7268507" y="4526577"/>
            <a:ext cx="578835" cy="497176"/>
          </a:xfrm>
          <a:prstGeom prst="rect">
            <a:avLst/>
          </a:prstGeom>
          <a:noFill/>
          <a:ln>
            <a:noFill/>
          </a:ln>
        </p:spPr>
      </p:pic>
      <p:grpSp>
        <p:nvGrpSpPr>
          <p:cNvPr id="294" name="Group 293"/>
          <p:cNvGrpSpPr/>
          <p:nvPr/>
        </p:nvGrpSpPr>
        <p:grpSpPr>
          <a:xfrm>
            <a:off x="35496" y="3040500"/>
            <a:ext cx="3938779" cy="1988220"/>
            <a:chOff x="141287" y="1341437"/>
            <a:chExt cx="8888413" cy="4387851"/>
          </a:xfrm>
        </p:grpSpPr>
        <p:sp>
          <p:nvSpPr>
            <p:cNvPr id="295" name="Freeform 6"/>
            <p:cNvSpPr>
              <a:spLocks/>
            </p:cNvSpPr>
            <p:nvPr/>
          </p:nvSpPr>
          <p:spPr bwMode="auto">
            <a:xfrm>
              <a:off x="5853112" y="2641600"/>
              <a:ext cx="374650" cy="300038"/>
            </a:xfrm>
            <a:custGeom>
              <a:avLst/>
              <a:gdLst>
                <a:gd name="T0" fmla="*/ 23 w 236"/>
                <a:gd name="T1" fmla="*/ 66 h 189"/>
                <a:gd name="T2" fmla="*/ 37 w 236"/>
                <a:gd name="T3" fmla="*/ 54 h 189"/>
                <a:gd name="T4" fmla="*/ 58 w 236"/>
                <a:gd name="T5" fmla="*/ 45 h 189"/>
                <a:gd name="T6" fmla="*/ 71 w 236"/>
                <a:gd name="T7" fmla="*/ 24 h 189"/>
                <a:gd name="T8" fmla="*/ 82 w 236"/>
                <a:gd name="T9" fmla="*/ 22 h 189"/>
                <a:gd name="T10" fmla="*/ 97 w 236"/>
                <a:gd name="T11" fmla="*/ 23 h 189"/>
                <a:gd name="T12" fmla="*/ 116 w 236"/>
                <a:gd name="T13" fmla="*/ 30 h 189"/>
                <a:gd name="T14" fmla="*/ 134 w 236"/>
                <a:gd name="T15" fmla="*/ 27 h 189"/>
                <a:gd name="T16" fmla="*/ 147 w 236"/>
                <a:gd name="T17" fmla="*/ 18 h 189"/>
                <a:gd name="T18" fmla="*/ 149 w 236"/>
                <a:gd name="T19" fmla="*/ 7 h 189"/>
                <a:gd name="T20" fmla="*/ 165 w 236"/>
                <a:gd name="T21" fmla="*/ 4 h 189"/>
                <a:gd name="T22" fmla="*/ 170 w 236"/>
                <a:gd name="T23" fmla="*/ 12 h 189"/>
                <a:gd name="T24" fmla="*/ 182 w 236"/>
                <a:gd name="T25" fmla="*/ 36 h 189"/>
                <a:gd name="T26" fmla="*/ 193 w 236"/>
                <a:gd name="T27" fmla="*/ 29 h 189"/>
                <a:gd name="T28" fmla="*/ 214 w 236"/>
                <a:gd name="T29" fmla="*/ 22 h 189"/>
                <a:gd name="T30" fmla="*/ 236 w 236"/>
                <a:gd name="T31" fmla="*/ 28 h 189"/>
                <a:gd name="T32" fmla="*/ 219 w 236"/>
                <a:gd name="T33" fmla="*/ 34 h 189"/>
                <a:gd name="T34" fmla="*/ 183 w 236"/>
                <a:gd name="T35" fmla="*/ 40 h 189"/>
                <a:gd name="T36" fmla="*/ 181 w 236"/>
                <a:gd name="T37" fmla="*/ 58 h 189"/>
                <a:gd name="T38" fmla="*/ 179 w 236"/>
                <a:gd name="T39" fmla="*/ 77 h 189"/>
                <a:gd name="T40" fmla="*/ 178 w 236"/>
                <a:gd name="T41" fmla="*/ 93 h 189"/>
                <a:gd name="T42" fmla="*/ 172 w 236"/>
                <a:gd name="T43" fmla="*/ 106 h 189"/>
                <a:gd name="T44" fmla="*/ 157 w 236"/>
                <a:gd name="T45" fmla="*/ 123 h 189"/>
                <a:gd name="T46" fmla="*/ 155 w 236"/>
                <a:gd name="T47" fmla="*/ 142 h 189"/>
                <a:gd name="T48" fmla="*/ 135 w 236"/>
                <a:gd name="T49" fmla="*/ 142 h 189"/>
                <a:gd name="T50" fmla="*/ 121 w 236"/>
                <a:gd name="T51" fmla="*/ 148 h 189"/>
                <a:gd name="T52" fmla="*/ 116 w 236"/>
                <a:gd name="T53" fmla="*/ 178 h 189"/>
                <a:gd name="T54" fmla="*/ 82 w 236"/>
                <a:gd name="T55" fmla="*/ 184 h 189"/>
                <a:gd name="T56" fmla="*/ 68 w 236"/>
                <a:gd name="T57" fmla="*/ 186 h 189"/>
                <a:gd name="T58" fmla="*/ 20 w 236"/>
                <a:gd name="T59" fmla="*/ 179 h 189"/>
                <a:gd name="T60" fmla="*/ 29 w 236"/>
                <a:gd name="T61" fmla="*/ 147 h 189"/>
                <a:gd name="T62" fmla="*/ 11 w 236"/>
                <a:gd name="T63" fmla="*/ 130 h 189"/>
                <a:gd name="T64" fmla="*/ 8 w 236"/>
                <a:gd name="T65" fmla="*/ 102 h 189"/>
                <a:gd name="T66" fmla="*/ 2 w 236"/>
                <a:gd name="T67" fmla="*/ 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189">
                  <a:moveTo>
                    <a:pt x="4" y="58"/>
                  </a:moveTo>
                  <a:lnTo>
                    <a:pt x="23" y="66"/>
                  </a:lnTo>
                  <a:lnTo>
                    <a:pt x="35" y="63"/>
                  </a:lnTo>
                  <a:lnTo>
                    <a:pt x="37" y="54"/>
                  </a:lnTo>
                  <a:lnTo>
                    <a:pt x="50" y="51"/>
                  </a:lnTo>
                  <a:lnTo>
                    <a:pt x="58" y="45"/>
                  </a:lnTo>
                  <a:lnTo>
                    <a:pt x="58" y="28"/>
                  </a:lnTo>
                  <a:lnTo>
                    <a:pt x="71" y="24"/>
                  </a:lnTo>
                  <a:lnTo>
                    <a:pt x="72" y="17"/>
                  </a:lnTo>
                  <a:lnTo>
                    <a:pt x="82" y="22"/>
                  </a:lnTo>
                  <a:lnTo>
                    <a:pt x="87" y="23"/>
                  </a:lnTo>
                  <a:lnTo>
                    <a:pt x="97" y="23"/>
                  </a:lnTo>
                  <a:lnTo>
                    <a:pt x="110" y="27"/>
                  </a:lnTo>
                  <a:lnTo>
                    <a:pt x="116" y="30"/>
                  </a:lnTo>
                  <a:lnTo>
                    <a:pt x="127" y="23"/>
                  </a:lnTo>
                  <a:lnTo>
                    <a:pt x="134" y="27"/>
                  </a:lnTo>
                  <a:lnTo>
                    <a:pt x="137" y="18"/>
                  </a:lnTo>
                  <a:lnTo>
                    <a:pt x="147" y="18"/>
                  </a:lnTo>
                  <a:lnTo>
                    <a:pt x="149" y="15"/>
                  </a:lnTo>
                  <a:lnTo>
                    <a:pt x="149" y="7"/>
                  </a:lnTo>
                  <a:lnTo>
                    <a:pt x="154" y="0"/>
                  </a:lnTo>
                  <a:lnTo>
                    <a:pt x="165" y="4"/>
                  </a:lnTo>
                  <a:lnTo>
                    <a:pt x="165" y="11"/>
                  </a:lnTo>
                  <a:lnTo>
                    <a:pt x="170" y="12"/>
                  </a:lnTo>
                  <a:lnTo>
                    <a:pt x="173" y="29"/>
                  </a:lnTo>
                  <a:lnTo>
                    <a:pt x="182" y="36"/>
                  </a:lnTo>
                  <a:lnTo>
                    <a:pt x="186" y="31"/>
                  </a:lnTo>
                  <a:lnTo>
                    <a:pt x="193" y="29"/>
                  </a:lnTo>
                  <a:lnTo>
                    <a:pt x="202" y="20"/>
                  </a:lnTo>
                  <a:lnTo>
                    <a:pt x="214" y="22"/>
                  </a:lnTo>
                  <a:lnTo>
                    <a:pt x="232" y="22"/>
                  </a:lnTo>
                  <a:lnTo>
                    <a:pt x="236" y="28"/>
                  </a:lnTo>
                  <a:lnTo>
                    <a:pt x="227" y="30"/>
                  </a:lnTo>
                  <a:lnTo>
                    <a:pt x="219" y="34"/>
                  </a:lnTo>
                  <a:lnTo>
                    <a:pt x="200" y="36"/>
                  </a:lnTo>
                  <a:lnTo>
                    <a:pt x="183" y="40"/>
                  </a:lnTo>
                  <a:lnTo>
                    <a:pt x="175" y="50"/>
                  </a:lnTo>
                  <a:lnTo>
                    <a:pt x="181" y="58"/>
                  </a:lnTo>
                  <a:lnTo>
                    <a:pt x="185" y="69"/>
                  </a:lnTo>
                  <a:lnTo>
                    <a:pt x="179" y="77"/>
                  </a:lnTo>
                  <a:lnTo>
                    <a:pt x="182" y="85"/>
                  </a:lnTo>
                  <a:lnTo>
                    <a:pt x="178" y="93"/>
                  </a:lnTo>
                  <a:lnTo>
                    <a:pt x="162" y="92"/>
                  </a:lnTo>
                  <a:lnTo>
                    <a:pt x="172" y="106"/>
                  </a:lnTo>
                  <a:lnTo>
                    <a:pt x="162" y="111"/>
                  </a:lnTo>
                  <a:lnTo>
                    <a:pt x="157" y="123"/>
                  </a:lnTo>
                  <a:lnTo>
                    <a:pt x="160" y="136"/>
                  </a:lnTo>
                  <a:lnTo>
                    <a:pt x="155" y="142"/>
                  </a:lnTo>
                  <a:lnTo>
                    <a:pt x="148" y="140"/>
                  </a:lnTo>
                  <a:lnTo>
                    <a:pt x="135" y="142"/>
                  </a:lnTo>
                  <a:lnTo>
                    <a:pt x="134" y="148"/>
                  </a:lnTo>
                  <a:lnTo>
                    <a:pt x="121" y="148"/>
                  </a:lnTo>
                  <a:lnTo>
                    <a:pt x="113" y="160"/>
                  </a:lnTo>
                  <a:lnTo>
                    <a:pt x="116" y="178"/>
                  </a:lnTo>
                  <a:lnTo>
                    <a:pt x="95" y="186"/>
                  </a:lnTo>
                  <a:lnTo>
                    <a:pt x="82" y="184"/>
                  </a:lnTo>
                  <a:lnTo>
                    <a:pt x="79" y="189"/>
                  </a:lnTo>
                  <a:lnTo>
                    <a:pt x="68" y="186"/>
                  </a:lnTo>
                  <a:lnTo>
                    <a:pt x="51" y="189"/>
                  </a:lnTo>
                  <a:lnTo>
                    <a:pt x="20" y="179"/>
                  </a:lnTo>
                  <a:lnTo>
                    <a:pt x="33" y="160"/>
                  </a:lnTo>
                  <a:lnTo>
                    <a:pt x="29" y="147"/>
                  </a:lnTo>
                  <a:lnTo>
                    <a:pt x="15" y="143"/>
                  </a:lnTo>
                  <a:lnTo>
                    <a:pt x="11" y="130"/>
                  </a:lnTo>
                  <a:lnTo>
                    <a:pt x="3" y="113"/>
                  </a:lnTo>
                  <a:lnTo>
                    <a:pt x="8" y="102"/>
                  </a:lnTo>
                  <a:lnTo>
                    <a:pt x="0" y="99"/>
                  </a:lnTo>
                  <a:lnTo>
                    <a:pt x="2" y="84"/>
                  </a:lnTo>
                  <a:lnTo>
                    <a:pt x="4" y="5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6" name="Freeform 7"/>
            <p:cNvSpPr>
              <a:spLocks/>
            </p:cNvSpPr>
            <p:nvPr/>
          </p:nvSpPr>
          <p:spPr bwMode="auto">
            <a:xfrm>
              <a:off x="4518025" y="4102100"/>
              <a:ext cx="361950" cy="398463"/>
            </a:xfrm>
            <a:custGeom>
              <a:avLst/>
              <a:gdLst>
                <a:gd name="T0" fmla="*/ 92 w 228"/>
                <a:gd name="T1" fmla="*/ 16 h 251"/>
                <a:gd name="T2" fmla="*/ 102 w 228"/>
                <a:gd name="T3" fmla="*/ 35 h 251"/>
                <a:gd name="T4" fmla="*/ 121 w 228"/>
                <a:gd name="T5" fmla="*/ 44 h 251"/>
                <a:gd name="T6" fmla="*/ 137 w 228"/>
                <a:gd name="T7" fmla="*/ 44 h 251"/>
                <a:gd name="T8" fmla="*/ 144 w 228"/>
                <a:gd name="T9" fmla="*/ 27 h 251"/>
                <a:gd name="T10" fmla="*/ 157 w 228"/>
                <a:gd name="T11" fmla="*/ 23 h 251"/>
                <a:gd name="T12" fmla="*/ 165 w 228"/>
                <a:gd name="T13" fmla="*/ 30 h 251"/>
                <a:gd name="T14" fmla="*/ 187 w 228"/>
                <a:gd name="T15" fmla="*/ 43 h 251"/>
                <a:gd name="T16" fmla="*/ 188 w 228"/>
                <a:gd name="T17" fmla="*/ 63 h 251"/>
                <a:gd name="T18" fmla="*/ 195 w 228"/>
                <a:gd name="T19" fmla="*/ 84 h 251"/>
                <a:gd name="T20" fmla="*/ 198 w 228"/>
                <a:gd name="T21" fmla="*/ 107 h 251"/>
                <a:gd name="T22" fmla="*/ 217 w 228"/>
                <a:gd name="T23" fmla="*/ 104 h 251"/>
                <a:gd name="T24" fmla="*/ 227 w 228"/>
                <a:gd name="T25" fmla="*/ 112 h 251"/>
                <a:gd name="T26" fmla="*/ 228 w 228"/>
                <a:gd name="T27" fmla="*/ 132 h 251"/>
                <a:gd name="T28" fmla="*/ 227 w 228"/>
                <a:gd name="T29" fmla="*/ 147 h 251"/>
                <a:gd name="T30" fmla="*/ 186 w 228"/>
                <a:gd name="T31" fmla="*/ 213 h 251"/>
                <a:gd name="T32" fmla="*/ 209 w 228"/>
                <a:gd name="T33" fmla="*/ 243 h 251"/>
                <a:gd name="T34" fmla="*/ 132 w 228"/>
                <a:gd name="T35" fmla="*/ 248 h 251"/>
                <a:gd name="T36" fmla="*/ 46 w 228"/>
                <a:gd name="T37" fmla="*/ 239 h 251"/>
                <a:gd name="T38" fmla="*/ 33 w 228"/>
                <a:gd name="T39" fmla="*/ 231 h 251"/>
                <a:gd name="T40" fmla="*/ 10 w 228"/>
                <a:gd name="T41" fmla="*/ 234 h 251"/>
                <a:gd name="T42" fmla="*/ 0 w 228"/>
                <a:gd name="T43" fmla="*/ 225 h 251"/>
                <a:gd name="T44" fmla="*/ 9 w 228"/>
                <a:gd name="T45" fmla="*/ 188 h 251"/>
                <a:gd name="T46" fmla="*/ 16 w 228"/>
                <a:gd name="T47" fmla="*/ 160 h 251"/>
                <a:gd name="T48" fmla="*/ 31 w 228"/>
                <a:gd name="T49" fmla="*/ 138 h 251"/>
                <a:gd name="T50" fmla="*/ 39 w 228"/>
                <a:gd name="T51" fmla="*/ 113 h 251"/>
                <a:gd name="T52" fmla="*/ 33 w 228"/>
                <a:gd name="T53" fmla="*/ 94 h 251"/>
                <a:gd name="T54" fmla="*/ 24 w 228"/>
                <a:gd name="T55" fmla="*/ 69 h 251"/>
                <a:gd name="T56" fmla="*/ 31 w 228"/>
                <a:gd name="T57" fmla="*/ 56 h 251"/>
                <a:gd name="T58" fmla="*/ 22 w 228"/>
                <a:gd name="T59" fmla="*/ 22 h 251"/>
                <a:gd name="T60" fmla="*/ 14 w 228"/>
                <a:gd name="T61" fmla="*/ 5 h 251"/>
                <a:gd name="T62" fmla="*/ 27 w 228"/>
                <a:gd name="T63" fmla="*/ 3 h 251"/>
                <a:gd name="T64" fmla="*/ 88 w 228"/>
                <a:gd name="T65" fmla="*/ 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51">
                  <a:moveTo>
                    <a:pt x="88" y="1"/>
                  </a:moveTo>
                  <a:lnTo>
                    <a:pt x="92" y="16"/>
                  </a:lnTo>
                  <a:lnTo>
                    <a:pt x="97" y="29"/>
                  </a:lnTo>
                  <a:lnTo>
                    <a:pt x="102" y="35"/>
                  </a:lnTo>
                  <a:lnTo>
                    <a:pt x="109" y="46"/>
                  </a:lnTo>
                  <a:lnTo>
                    <a:pt x="121" y="44"/>
                  </a:lnTo>
                  <a:lnTo>
                    <a:pt x="127" y="42"/>
                  </a:lnTo>
                  <a:lnTo>
                    <a:pt x="137" y="44"/>
                  </a:lnTo>
                  <a:lnTo>
                    <a:pt x="140" y="39"/>
                  </a:lnTo>
                  <a:lnTo>
                    <a:pt x="144" y="27"/>
                  </a:lnTo>
                  <a:lnTo>
                    <a:pt x="156" y="26"/>
                  </a:lnTo>
                  <a:lnTo>
                    <a:pt x="157" y="23"/>
                  </a:lnTo>
                  <a:lnTo>
                    <a:pt x="166" y="22"/>
                  </a:lnTo>
                  <a:lnTo>
                    <a:pt x="165" y="30"/>
                  </a:lnTo>
                  <a:lnTo>
                    <a:pt x="187" y="30"/>
                  </a:lnTo>
                  <a:lnTo>
                    <a:pt x="187" y="43"/>
                  </a:lnTo>
                  <a:lnTo>
                    <a:pt x="190" y="51"/>
                  </a:lnTo>
                  <a:lnTo>
                    <a:pt x="188" y="63"/>
                  </a:lnTo>
                  <a:lnTo>
                    <a:pt x="189" y="76"/>
                  </a:lnTo>
                  <a:lnTo>
                    <a:pt x="195" y="84"/>
                  </a:lnTo>
                  <a:lnTo>
                    <a:pt x="193" y="109"/>
                  </a:lnTo>
                  <a:lnTo>
                    <a:pt x="198" y="107"/>
                  </a:lnTo>
                  <a:lnTo>
                    <a:pt x="206" y="107"/>
                  </a:lnTo>
                  <a:lnTo>
                    <a:pt x="217" y="104"/>
                  </a:lnTo>
                  <a:lnTo>
                    <a:pt x="226" y="105"/>
                  </a:lnTo>
                  <a:lnTo>
                    <a:pt x="227" y="112"/>
                  </a:lnTo>
                  <a:lnTo>
                    <a:pt x="225" y="122"/>
                  </a:lnTo>
                  <a:lnTo>
                    <a:pt x="228" y="132"/>
                  </a:lnTo>
                  <a:lnTo>
                    <a:pt x="225" y="140"/>
                  </a:lnTo>
                  <a:lnTo>
                    <a:pt x="227" y="147"/>
                  </a:lnTo>
                  <a:lnTo>
                    <a:pt x="188" y="146"/>
                  </a:lnTo>
                  <a:lnTo>
                    <a:pt x="186" y="213"/>
                  </a:lnTo>
                  <a:lnTo>
                    <a:pt x="198" y="230"/>
                  </a:lnTo>
                  <a:lnTo>
                    <a:pt x="209" y="243"/>
                  </a:lnTo>
                  <a:lnTo>
                    <a:pt x="176" y="251"/>
                  </a:lnTo>
                  <a:lnTo>
                    <a:pt x="132" y="248"/>
                  </a:lnTo>
                  <a:lnTo>
                    <a:pt x="120" y="238"/>
                  </a:lnTo>
                  <a:lnTo>
                    <a:pt x="46" y="239"/>
                  </a:lnTo>
                  <a:lnTo>
                    <a:pt x="43" y="240"/>
                  </a:lnTo>
                  <a:lnTo>
                    <a:pt x="33" y="231"/>
                  </a:lnTo>
                  <a:lnTo>
                    <a:pt x="21" y="230"/>
                  </a:lnTo>
                  <a:lnTo>
                    <a:pt x="10" y="234"/>
                  </a:lnTo>
                  <a:lnTo>
                    <a:pt x="1" y="238"/>
                  </a:lnTo>
                  <a:lnTo>
                    <a:pt x="0" y="225"/>
                  </a:lnTo>
                  <a:lnTo>
                    <a:pt x="2" y="206"/>
                  </a:lnTo>
                  <a:lnTo>
                    <a:pt x="9" y="188"/>
                  </a:lnTo>
                  <a:lnTo>
                    <a:pt x="10" y="179"/>
                  </a:lnTo>
                  <a:lnTo>
                    <a:pt x="16" y="160"/>
                  </a:lnTo>
                  <a:lnTo>
                    <a:pt x="21" y="151"/>
                  </a:lnTo>
                  <a:lnTo>
                    <a:pt x="31" y="138"/>
                  </a:lnTo>
                  <a:lnTo>
                    <a:pt x="37" y="129"/>
                  </a:lnTo>
                  <a:lnTo>
                    <a:pt x="39" y="113"/>
                  </a:lnTo>
                  <a:lnTo>
                    <a:pt x="39" y="101"/>
                  </a:lnTo>
                  <a:lnTo>
                    <a:pt x="33" y="94"/>
                  </a:lnTo>
                  <a:lnTo>
                    <a:pt x="29" y="81"/>
                  </a:lnTo>
                  <a:lnTo>
                    <a:pt x="24" y="69"/>
                  </a:lnTo>
                  <a:lnTo>
                    <a:pt x="25" y="64"/>
                  </a:lnTo>
                  <a:lnTo>
                    <a:pt x="31" y="56"/>
                  </a:lnTo>
                  <a:lnTo>
                    <a:pt x="25" y="36"/>
                  </a:lnTo>
                  <a:lnTo>
                    <a:pt x="22" y="22"/>
                  </a:lnTo>
                  <a:lnTo>
                    <a:pt x="13" y="9"/>
                  </a:lnTo>
                  <a:lnTo>
                    <a:pt x="14" y="5"/>
                  </a:lnTo>
                  <a:lnTo>
                    <a:pt x="22" y="2"/>
                  </a:lnTo>
                  <a:lnTo>
                    <a:pt x="27" y="3"/>
                  </a:lnTo>
                  <a:lnTo>
                    <a:pt x="34" y="0"/>
                  </a:lnTo>
                  <a:lnTo>
                    <a:pt x="88"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7" name="Freeform 8"/>
            <p:cNvSpPr>
              <a:spLocks/>
            </p:cNvSpPr>
            <p:nvPr/>
          </p:nvSpPr>
          <p:spPr bwMode="auto">
            <a:xfrm>
              <a:off x="4529137" y="4056063"/>
              <a:ext cx="31750" cy="44450"/>
            </a:xfrm>
            <a:custGeom>
              <a:avLst/>
              <a:gdLst>
                <a:gd name="T0" fmla="*/ 10 w 20"/>
                <a:gd name="T1" fmla="*/ 26 h 28"/>
                <a:gd name="T2" fmla="*/ 5 w 20"/>
                <a:gd name="T3" fmla="*/ 28 h 28"/>
                <a:gd name="T4" fmla="*/ 0 w 20"/>
                <a:gd name="T5" fmla="*/ 12 h 28"/>
                <a:gd name="T6" fmla="*/ 7 w 20"/>
                <a:gd name="T7" fmla="*/ 3 h 28"/>
                <a:gd name="T8" fmla="*/ 13 w 20"/>
                <a:gd name="T9" fmla="*/ 0 h 28"/>
                <a:gd name="T10" fmla="*/ 20 w 20"/>
                <a:gd name="T11" fmla="*/ 7 h 28"/>
                <a:gd name="T12" fmla="*/ 13 w 20"/>
                <a:gd name="T13" fmla="*/ 11 h 28"/>
                <a:gd name="T14" fmla="*/ 10 w 20"/>
                <a:gd name="T15" fmla="*/ 16 h 28"/>
                <a:gd name="T16" fmla="*/ 10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10" y="26"/>
                  </a:moveTo>
                  <a:lnTo>
                    <a:pt x="5" y="28"/>
                  </a:lnTo>
                  <a:lnTo>
                    <a:pt x="0" y="12"/>
                  </a:lnTo>
                  <a:lnTo>
                    <a:pt x="7" y="3"/>
                  </a:lnTo>
                  <a:lnTo>
                    <a:pt x="13" y="0"/>
                  </a:lnTo>
                  <a:lnTo>
                    <a:pt x="20" y="7"/>
                  </a:lnTo>
                  <a:lnTo>
                    <a:pt x="13" y="11"/>
                  </a:lnTo>
                  <a:lnTo>
                    <a:pt x="10" y="16"/>
                  </a:lnTo>
                  <a:lnTo>
                    <a:pt x="10" y="2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8" name="Freeform 9"/>
            <p:cNvSpPr>
              <a:spLocks/>
            </p:cNvSpPr>
            <p:nvPr/>
          </p:nvSpPr>
          <p:spPr bwMode="auto">
            <a:xfrm>
              <a:off x="4695825" y="2503487"/>
              <a:ext cx="49213" cy="100013"/>
            </a:xfrm>
            <a:custGeom>
              <a:avLst/>
              <a:gdLst>
                <a:gd name="T0" fmla="*/ 22 w 31"/>
                <a:gd name="T1" fmla="*/ 17 h 63"/>
                <a:gd name="T2" fmla="*/ 20 w 31"/>
                <a:gd name="T3" fmla="*/ 24 h 63"/>
                <a:gd name="T4" fmla="*/ 23 w 31"/>
                <a:gd name="T5" fmla="*/ 33 h 63"/>
                <a:gd name="T6" fmla="*/ 31 w 31"/>
                <a:gd name="T7" fmla="*/ 38 h 63"/>
                <a:gd name="T8" fmla="*/ 31 w 31"/>
                <a:gd name="T9" fmla="*/ 44 h 63"/>
                <a:gd name="T10" fmla="*/ 25 w 31"/>
                <a:gd name="T11" fmla="*/ 46 h 63"/>
                <a:gd name="T12" fmla="*/ 25 w 31"/>
                <a:gd name="T13" fmla="*/ 53 h 63"/>
                <a:gd name="T14" fmla="*/ 18 w 31"/>
                <a:gd name="T15" fmla="*/ 63 h 63"/>
                <a:gd name="T16" fmla="*/ 15 w 31"/>
                <a:gd name="T17" fmla="*/ 62 h 63"/>
                <a:gd name="T18" fmla="*/ 14 w 31"/>
                <a:gd name="T19" fmla="*/ 57 h 63"/>
                <a:gd name="T20" fmla="*/ 4 w 31"/>
                <a:gd name="T21" fmla="*/ 50 h 63"/>
                <a:gd name="T22" fmla="*/ 2 w 31"/>
                <a:gd name="T23" fmla="*/ 40 h 63"/>
                <a:gd name="T24" fmla="*/ 3 w 31"/>
                <a:gd name="T25" fmla="*/ 26 h 63"/>
                <a:gd name="T26" fmla="*/ 4 w 31"/>
                <a:gd name="T27" fmla="*/ 20 h 63"/>
                <a:gd name="T28" fmla="*/ 1 w 31"/>
                <a:gd name="T29" fmla="*/ 17 h 63"/>
                <a:gd name="T30" fmla="*/ 0 w 31"/>
                <a:gd name="T31" fmla="*/ 10 h 63"/>
                <a:gd name="T32" fmla="*/ 6 w 31"/>
                <a:gd name="T33" fmla="*/ 0 h 63"/>
                <a:gd name="T34" fmla="*/ 7 w 31"/>
                <a:gd name="T35" fmla="*/ 4 h 63"/>
                <a:gd name="T36" fmla="*/ 12 w 31"/>
                <a:gd name="T37" fmla="*/ 2 h 63"/>
                <a:gd name="T38" fmla="*/ 16 w 31"/>
                <a:gd name="T39" fmla="*/ 8 h 63"/>
                <a:gd name="T40" fmla="*/ 20 w 31"/>
                <a:gd name="T41" fmla="*/ 10 h 63"/>
                <a:gd name="T42" fmla="*/ 22 w 31"/>
                <a:gd name="T4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63">
                  <a:moveTo>
                    <a:pt x="22" y="17"/>
                  </a:moveTo>
                  <a:lnTo>
                    <a:pt x="20" y="24"/>
                  </a:lnTo>
                  <a:lnTo>
                    <a:pt x="23" y="33"/>
                  </a:lnTo>
                  <a:lnTo>
                    <a:pt x="31" y="38"/>
                  </a:lnTo>
                  <a:lnTo>
                    <a:pt x="31" y="44"/>
                  </a:lnTo>
                  <a:lnTo>
                    <a:pt x="25" y="46"/>
                  </a:lnTo>
                  <a:lnTo>
                    <a:pt x="25" y="53"/>
                  </a:lnTo>
                  <a:lnTo>
                    <a:pt x="18" y="63"/>
                  </a:lnTo>
                  <a:lnTo>
                    <a:pt x="15" y="62"/>
                  </a:lnTo>
                  <a:lnTo>
                    <a:pt x="14" y="57"/>
                  </a:lnTo>
                  <a:lnTo>
                    <a:pt x="4" y="50"/>
                  </a:lnTo>
                  <a:lnTo>
                    <a:pt x="2" y="40"/>
                  </a:lnTo>
                  <a:lnTo>
                    <a:pt x="3" y="26"/>
                  </a:lnTo>
                  <a:lnTo>
                    <a:pt x="4" y="20"/>
                  </a:lnTo>
                  <a:lnTo>
                    <a:pt x="1" y="17"/>
                  </a:lnTo>
                  <a:lnTo>
                    <a:pt x="0" y="10"/>
                  </a:lnTo>
                  <a:lnTo>
                    <a:pt x="6" y="0"/>
                  </a:lnTo>
                  <a:lnTo>
                    <a:pt x="7" y="4"/>
                  </a:lnTo>
                  <a:lnTo>
                    <a:pt x="12" y="2"/>
                  </a:lnTo>
                  <a:lnTo>
                    <a:pt x="16" y="8"/>
                  </a:lnTo>
                  <a:lnTo>
                    <a:pt x="20" y="10"/>
                  </a:lnTo>
                  <a:lnTo>
                    <a:pt x="22"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9" name="Freeform 10"/>
            <p:cNvSpPr>
              <a:spLocks/>
            </p:cNvSpPr>
            <p:nvPr/>
          </p:nvSpPr>
          <p:spPr bwMode="auto">
            <a:xfrm>
              <a:off x="5646737" y="3049587"/>
              <a:ext cx="134938" cy="117475"/>
            </a:xfrm>
            <a:custGeom>
              <a:avLst/>
              <a:gdLst>
                <a:gd name="T0" fmla="*/ 0 w 85"/>
                <a:gd name="T1" fmla="*/ 38 h 74"/>
                <a:gd name="T2" fmla="*/ 3 w 85"/>
                <a:gd name="T3" fmla="*/ 37 h 74"/>
                <a:gd name="T4" fmla="*/ 4 w 85"/>
                <a:gd name="T5" fmla="*/ 42 h 74"/>
                <a:gd name="T6" fmla="*/ 18 w 85"/>
                <a:gd name="T7" fmla="*/ 39 h 74"/>
                <a:gd name="T8" fmla="*/ 33 w 85"/>
                <a:gd name="T9" fmla="*/ 40 h 74"/>
                <a:gd name="T10" fmla="*/ 44 w 85"/>
                <a:gd name="T11" fmla="*/ 40 h 74"/>
                <a:gd name="T12" fmla="*/ 54 w 85"/>
                <a:gd name="T13" fmla="*/ 26 h 74"/>
                <a:gd name="T14" fmla="*/ 66 w 85"/>
                <a:gd name="T15" fmla="*/ 13 h 74"/>
                <a:gd name="T16" fmla="*/ 76 w 85"/>
                <a:gd name="T17" fmla="*/ 0 h 74"/>
                <a:gd name="T18" fmla="*/ 80 w 85"/>
                <a:gd name="T19" fmla="*/ 7 h 74"/>
                <a:gd name="T20" fmla="*/ 85 w 85"/>
                <a:gd name="T21" fmla="*/ 24 h 74"/>
                <a:gd name="T22" fmla="*/ 75 w 85"/>
                <a:gd name="T23" fmla="*/ 24 h 74"/>
                <a:gd name="T24" fmla="*/ 76 w 85"/>
                <a:gd name="T25" fmla="*/ 37 h 74"/>
                <a:gd name="T26" fmla="*/ 79 w 85"/>
                <a:gd name="T27" fmla="*/ 40 h 74"/>
                <a:gd name="T28" fmla="*/ 72 w 85"/>
                <a:gd name="T29" fmla="*/ 44 h 74"/>
                <a:gd name="T30" fmla="*/ 72 w 85"/>
                <a:gd name="T31" fmla="*/ 53 h 74"/>
                <a:gd name="T32" fmla="*/ 68 w 85"/>
                <a:gd name="T33" fmla="*/ 61 h 74"/>
                <a:gd name="T34" fmla="*/ 69 w 85"/>
                <a:gd name="T35" fmla="*/ 70 h 74"/>
                <a:gd name="T36" fmla="*/ 65 w 85"/>
                <a:gd name="T37" fmla="*/ 74 h 74"/>
                <a:gd name="T38" fmla="*/ 10 w 85"/>
                <a:gd name="T39" fmla="*/ 64 h 74"/>
                <a:gd name="T40" fmla="*/ 1 w 85"/>
                <a:gd name="T41" fmla="*/ 43 h 74"/>
                <a:gd name="T42" fmla="*/ 0 w 85"/>
                <a:gd name="T43"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74">
                  <a:moveTo>
                    <a:pt x="0" y="38"/>
                  </a:moveTo>
                  <a:lnTo>
                    <a:pt x="3" y="37"/>
                  </a:lnTo>
                  <a:lnTo>
                    <a:pt x="4" y="42"/>
                  </a:lnTo>
                  <a:lnTo>
                    <a:pt x="18" y="39"/>
                  </a:lnTo>
                  <a:lnTo>
                    <a:pt x="33" y="40"/>
                  </a:lnTo>
                  <a:lnTo>
                    <a:pt x="44" y="40"/>
                  </a:lnTo>
                  <a:lnTo>
                    <a:pt x="54" y="26"/>
                  </a:lnTo>
                  <a:lnTo>
                    <a:pt x="66" y="13"/>
                  </a:lnTo>
                  <a:lnTo>
                    <a:pt x="76" y="0"/>
                  </a:lnTo>
                  <a:lnTo>
                    <a:pt x="80" y="7"/>
                  </a:lnTo>
                  <a:lnTo>
                    <a:pt x="85" y="24"/>
                  </a:lnTo>
                  <a:lnTo>
                    <a:pt x="75" y="24"/>
                  </a:lnTo>
                  <a:lnTo>
                    <a:pt x="76" y="37"/>
                  </a:lnTo>
                  <a:lnTo>
                    <a:pt x="79" y="40"/>
                  </a:lnTo>
                  <a:lnTo>
                    <a:pt x="72" y="44"/>
                  </a:lnTo>
                  <a:lnTo>
                    <a:pt x="72" y="53"/>
                  </a:lnTo>
                  <a:lnTo>
                    <a:pt x="68" y="61"/>
                  </a:lnTo>
                  <a:lnTo>
                    <a:pt x="69" y="70"/>
                  </a:lnTo>
                  <a:lnTo>
                    <a:pt x="65" y="74"/>
                  </a:lnTo>
                  <a:lnTo>
                    <a:pt x="10" y="64"/>
                  </a:lnTo>
                  <a:lnTo>
                    <a:pt x="1" y="43"/>
                  </a:lnTo>
                  <a:lnTo>
                    <a:pt x="0" y="3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0" name="Freeform 11"/>
            <p:cNvSpPr>
              <a:spLocks noEditPoints="1"/>
            </p:cNvSpPr>
            <p:nvPr/>
          </p:nvSpPr>
          <p:spPr bwMode="auto">
            <a:xfrm>
              <a:off x="2219325" y="4629150"/>
              <a:ext cx="449263" cy="1089025"/>
            </a:xfrm>
            <a:custGeom>
              <a:avLst/>
              <a:gdLst>
                <a:gd name="T0" fmla="*/ 331 w 1160"/>
                <a:gd name="T1" fmla="*/ 82 h 2811"/>
                <a:gd name="T2" fmla="*/ 436 w 1160"/>
                <a:gd name="T3" fmla="*/ 17 h 2811"/>
                <a:gd name="T4" fmla="*/ 602 w 1160"/>
                <a:gd name="T5" fmla="*/ 174 h 2811"/>
                <a:gd name="T6" fmla="*/ 761 w 1160"/>
                <a:gd name="T7" fmla="*/ 250 h 2811"/>
                <a:gd name="T8" fmla="*/ 855 w 1160"/>
                <a:gd name="T9" fmla="*/ 321 h 2811"/>
                <a:gd name="T10" fmla="*/ 877 w 1160"/>
                <a:gd name="T11" fmla="*/ 473 h 2811"/>
                <a:gd name="T12" fmla="*/ 1016 w 1160"/>
                <a:gd name="T13" fmla="*/ 472 h 2811"/>
                <a:gd name="T14" fmla="*/ 1076 w 1160"/>
                <a:gd name="T15" fmla="*/ 332 h 2811"/>
                <a:gd name="T16" fmla="*/ 1153 w 1160"/>
                <a:gd name="T17" fmla="*/ 365 h 2811"/>
                <a:gd name="T18" fmla="*/ 1105 w 1160"/>
                <a:gd name="T19" fmla="*/ 480 h 2811"/>
                <a:gd name="T20" fmla="*/ 990 w 1160"/>
                <a:gd name="T21" fmla="*/ 597 h 2811"/>
                <a:gd name="T22" fmla="*/ 904 w 1160"/>
                <a:gd name="T23" fmla="*/ 781 h 2811"/>
                <a:gd name="T24" fmla="*/ 914 w 1160"/>
                <a:gd name="T25" fmla="*/ 953 h 2811"/>
                <a:gd name="T26" fmla="*/ 907 w 1160"/>
                <a:gd name="T27" fmla="*/ 1027 h 2811"/>
                <a:gd name="T28" fmla="*/ 1014 w 1160"/>
                <a:gd name="T29" fmla="*/ 1144 h 2811"/>
                <a:gd name="T30" fmla="*/ 1067 w 1160"/>
                <a:gd name="T31" fmla="*/ 1239 h 2811"/>
                <a:gd name="T32" fmla="*/ 1027 w 1160"/>
                <a:gd name="T33" fmla="*/ 1389 h 2811"/>
                <a:gd name="T34" fmla="*/ 797 w 1160"/>
                <a:gd name="T35" fmla="*/ 1452 h 2811"/>
                <a:gd name="T36" fmla="*/ 745 w 1160"/>
                <a:gd name="T37" fmla="*/ 1494 h 2811"/>
                <a:gd name="T38" fmla="*/ 770 w 1160"/>
                <a:gd name="T39" fmla="*/ 1600 h 2811"/>
                <a:gd name="T40" fmla="*/ 668 w 1160"/>
                <a:gd name="T41" fmla="*/ 1641 h 2811"/>
                <a:gd name="T42" fmla="*/ 573 w 1160"/>
                <a:gd name="T43" fmla="*/ 1632 h 2811"/>
                <a:gd name="T44" fmla="*/ 659 w 1160"/>
                <a:gd name="T45" fmla="*/ 1741 h 2811"/>
                <a:gd name="T46" fmla="*/ 722 w 1160"/>
                <a:gd name="T47" fmla="*/ 1759 h 2811"/>
                <a:gd name="T48" fmla="*/ 626 w 1160"/>
                <a:gd name="T49" fmla="*/ 1837 h 2811"/>
                <a:gd name="T50" fmla="*/ 639 w 1160"/>
                <a:gd name="T51" fmla="*/ 1966 h 2811"/>
                <a:gd name="T52" fmla="*/ 536 w 1160"/>
                <a:gd name="T53" fmla="*/ 2010 h 2811"/>
                <a:gd name="T54" fmla="*/ 623 w 1160"/>
                <a:gd name="T55" fmla="*/ 2134 h 2811"/>
                <a:gd name="T56" fmla="*/ 695 w 1160"/>
                <a:gd name="T57" fmla="*/ 2225 h 2811"/>
                <a:gd name="T58" fmla="*/ 626 w 1160"/>
                <a:gd name="T59" fmla="*/ 2369 h 2811"/>
                <a:gd name="T60" fmla="*/ 567 w 1160"/>
                <a:gd name="T61" fmla="*/ 2441 h 2811"/>
                <a:gd name="T62" fmla="*/ 683 w 1160"/>
                <a:gd name="T63" fmla="*/ 2574 h 2811"/>
                <a:gd name="T64" fmla="*/ 590 w 1160"/>
                <a:gd name="T65" fmla="*/ 2557 h 2811"/>
                <a:gd name="T66" fmla="*/ 383 w 1160"/>
                <a:gd name="T67" fmla="*/ 2498 h 2811"/>
                <a:gd name="T68" fmla="*/ 317 w 1160"/>
                <a:gd name="T69" fmla="*/ 2442 h 2811"/>
                <a:gd name="T70" fmla="*/ 241 w 1160"/>
                <a:gd name="T71" fmla="*/ 2324 h 2811"/>
                <a:gd name="T72" fmla="*/ 278 w 1160"/>
                <a:gd name="T73" fmla="*/ 2234 h 2811"/>
                <a:gd name="T74" fmla="*/ 264 w 1160"/>
                <a:gd name="T75" fmla="*/ 2121 h 2811"/>
                <a:gd name="T76" fmla="*/ 226 w 1160"/>
                <a:gd name="T77" fmla="*/ 1961 h 2811"/>
                <a:gd name="T78" fmla="*/ 232 w 1160"/>
                <a:gd name="T79" fmla="*/ 1914 h 2811"/>
                <a:gd name="T80" fmla="*/ 206 w 1160"/>
                <a:gd name="T81" fmla="*/ 1862 h 2811"/>
                <a:gd name="T82" fmla="*/ 119 w 1160"/>
                <a:gd name="T83" fmla="*/ 1733 h 2811"/>
                <a:gd name="T84" fmla="*/ 99 w 1160"/>
                <a:gd name="T85" fmla="*/ 1613 h 2811"/>
                <a:gd name="T86" fmla="*/ 88 w 1160"/>
                <a:gd name="T87" fmla="*/ 1451 h 2811"/>
                <a:gd name="T88" fmla="*/ 78 w 1160"/>
                <a:gd name="T89" fmla="*/ 1338 h 2811"/>
                <a:gd name="T90" fmla="*/ 98 w 1160"/>
                <a:gd name="T91" fmla="*/ 1204 h 2811"/>
                <a:gd name="T92" fmla="*/ 102 w 1160"/>
                <a:gd name="T93" fmla="*/ 1051 h 2811"/>
                <a:gd name="T94" fmla="*/ 63 w 1160"/>
                <a:gd name="T95" fmla="*/ 957 h 2811"/>
                <a:gd name="T96" fmla="*/ 27 w 1160"/>
                <a:gd name="T97" fmla="*/ 723 h 2811"/>
                <a:gd name="T98" fmla="*/ 17 w 1160"/>
                <a:gd name="T99" fmla="*/ 564 h 2811"/>
                <a:gd name="T100" fmla="*/ 94 w 1160"/>
                <a:gd name="T101" fmla="*/ 431 h 2811"/>
                <a:gd name="T102" fmla="*/ 77 w 1160"/>
                <a:gd name="T103" fmla="*/ 370 h 2811"/>
                <a:gd name="T104" fmla="*/ 128 w 1160"/>
                <a:gd name="T105" fmla="*/ 186 h 2811"/>
                <a:gd name="T106" fmla="*/ 130 w 1160"/>
                <a:gd name="T107" fmla="*/ 77 h 2811"/>
                <a:gd name="T108" fmla="*/ 281 w 1160"/>
                <a:gd name="T109" fmla="*/ 20 h 2811"/>
                <a:gd name="T110" fmla="*/ 889 w 1160"/>
                <a:gd name="T111" fmla="*/ 2811 h 2811"/>
                <a:gd name="T112" fmla="*/ 806 w 1160"/>
                <a:gd name="T113" fmla="*/ 2780 h 2811"/>
                <a:gd name="T114" fmla="*/ 662 w 1160"/>
                <a:gd name="T115" fmla="*/ 2598 h 2811"/>
                <a:gd name="T116" fmla="*/ 759 w 1160"/>
                <a:gd name="T117" fmla="*/ 2697 h 2811"/>
                <a:gd name="T118" fmla="*/ 959 w 1160"/>
                <a:gd name="T119" fmla="*/ 2766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0" h="2811">
                  <a:moveTo>
                    <a:pt x="281" y="20"/>
                  </a:moveTo>
                  <a:lnTo>
                    <a:pt x="331" y="82"/>
                  </a:lnTo>
                  <a:lnTo>
                    <a:pt x="352" y="13"/>
                  </a:lnTo>
                  <a:lnTo>
                    <a:pt x="436" y="17"/>
                  </a:lnTo>
                  <a:lnTo>
                    <a:pt x="450" y="35"/>
                  </a:lnTo>
                  <a:lnTo>
                    <a:pt x="602" y="174"/>
                  </a:lnTo>
                  <a:lnTo>
                    <a:pt x="663" y="187"/>
                  </a:lnTo>
                  <a:lnTo>
                    <a:pt x="761" y="250"/>
                  </a:lnTo>
                  <a:lnTo>
                    <a:pt x="840" y="283"/>
                  </a:lnTo>
                  <a:lnTo>
                    <a:pt x="855" y="321"/>
                  </a:lnTo>
                  <a:lnTo>
                    <a:pt x="801" y="450"/>
                  </a:lnTo>
                  <a:lnTo>
                    <a:pt x="877" y="473"/>
                  </a:lnTo>
                  <a:lnTo>
                    <a:pt x="960" y="486"/>
                  </a:lnTo>
                  <a:lnTo>
                    <a:pt x="1016" y="472"/>
                  </a:lnTo>
                  <a:lnTo>
                    <a:pt x="1074" y="407"/>
                  </a:lnTo>
                  <a:lnTo>
                    <a:pt x="1076" y="332"/>
                  </a:lnTo>
                  <a:lnTo>
                    <a:pt x="1111" y="316"/>
                  </a:lnTo>
                  <a:lnTo>
                    <a:pt x="1153" y="365"/>
                  </a:lnTo>
                  <a:lnTo>
                    <a:pt x="1160" y="433"/>
                  </a:lnTo>
                  <a:lnTo>
                    <a:pt x="1105" y="480"/>
                  </a:lnTo>
                  <a:lnTo>
                    <a:pt x="1060" y="514"/>
                  </a:lnTo>
                  <a:lnTo>
                    <a:pt x="990" y="597"/>
                  </a:lnTo>
                  <a:lnTo>
                    <a:pt x="911" y="713"/>
                  </a:lnTo>
                  <a:lnTo>
                    <a:pt x="904" y="781"/>
                  </a:lnTo>
                  <a:lnTo>
                    <a:pt x="899" y="868"/>
                  </a:lnTo>
                  <a:lnTo>
                    <a:pt x="914" y="953"/>
                  </a:lnTo>
                  <a:lnTo>
                    <a:pt x="902" y="972"/>
                  </a:lnTo>
                  <a:lnTo>
                    <a:pt x="907" y="1027"/>
                  </a:lnTo>
                  <a:lnTo>
                    <a:pt x="910" y="1071"/>
                  </a:lnTo>
                  <a:lnTo>
                    <a:pt x="1014" y="1144"/>
                  </a:lnTo>
                  <a:lnTo>
                    <a:pt x="1015" y="1202"/>
                  </a:lnTo>
                  <a:lnTo>
                    <a:pt x="1067" y="1239"/>
                  </a:lnTo>
                  <a:lnTo>
                    <a:pt x="1071" y="1280"/>
                  </a:lnTo>
                  <a:lnTo>
                    <a:pt x="1027" y="1389"/>
                  </a:lnTo>
                  <a:lnTo>
                    <a:pt x="933" y="1434"/>
                  </a:lnTo>
                  <a:lnTo>
                    <a:pt x="797" y="1452"/>
                  </a:lnTo>
                  <a:lnTo>
                    <a:pt x="719" y="1443"/>
                  </a:lnTo>
                  <a:lnTo>
                    <a:pt x="745" y="1494"/>
                  </a:lnTo>
                  <a:lnTo>
                    <a:pt x="747" y="1557"/>
                  </a:lnTo>
                  <a:lnTo>
                    <a:pt x="770" y="1600"/>
                  </a:lnTo>
                  <a:lnTo>
                    <a:pt x="736" y="1629"/>
                  </a:lnTo>
                  <a:lnTo>
                    <a:pt x="668" y="1641"/>
                  </a:lnTo>
                  <a:lnTo>
                    <a:pt x="594" y="1610"/>
                  </a:lnTo>
                  <a:lnTo>
                    <a:pt x="573" y="1632"/>
                  </a:lnTo>
                  <a:lnTo>
                    <a:pt x="606" y="1716"/>
                  </a:lnTo>
                  <a:lnTo>
                    <a:pt x="659" y="1741"/>
                  </a:lnTo>
                  <a:lnTo>
                    <a:pt x="689" y="1715"/>
                  </a:lnTo>
                  <a:lnTo>
                    <a:pt x="722" y="1759"/>
                  </a:lnTo>
                  <a:lnTo>
                    <a:pt x="666" y="1785"/>
                  </a:lnTo>
                  <a:lnTo>
                    <a:pt x="626" y="1837"/>
                  </a:lnTo>
                  <a:lnTo>
                    <a:pt x="641" y="1922"/>
                  </a:lnTo>
                  <a:lnTo>
                    <a:pt x="639" y="1966"/>
                  </a:lnTo>
                  <a:lnTo>
                    <a:pt x="575" y="1967"/>
                  </a:lnTo>
                  <a:lnTo>
                    <a:pt x="536" y="2010"/>
                  </a:lnTo>
                  <a:lnTo>
                    <a:pt x="537" y="2072"/>
                  </a:lnTo>
                  <a:lnTo>
                    <a:pt x="623" y="2134"/>
                  </a:lnTo>
                  <a:lnTo>
                    <a:pt x="693" y="2150"/>
                  </a:lnTo>
                  <a:lnTo>
                    <a:pt x="695" y="2225"/>
                  </a:lnTo>
                  <a:lnTo>
                    <a:pt x="633" y="2272"/>
                  </a:lnTo>
                  <a:lnTo>
                    <a:pt x="626" y="2369"/>
                  </a:lnTo>
                  <a:lnTo>
                    <a:pt x="578" y="2402"/>
                  </a:lnTo>
                  <a:lnTo>
                    <a:pt x="567" y="2441"/>
                  </a:lnTo>
                  <a:lnTo>
                    <a:pt x="621" y="2527"/>
                  </a:lnTo>
                  <a:lnTo>
                    <a:pt x="683" y="2574"/>
                  </a:lnTo>
                  <a:lnTo>
                    <a:pt x="654" y="2570"/>
                  </a:lnTo>
                  <a:lnTo>
                    <a:pt x="590" y="2557"/>
                  </a:lnTo>
                  <a:lnTo>
                    <a:pt x="429" y="2546"/>
                  </a:lnTo>
                  <a:lnTo>
                    <a:pt x="383" y="2498"/>
                  </a:lnTo>
                  <a:lnTo>
                    <a:pt x="359" y="2436"/>
                  </a:lnTo>
                  <a:lnTo>
                    <a:pt x="317" y="2442"/>
                  </a:lnTo>
                  <a:lnTo>
                    <a:pt x="282" y="2412"/>
                  </a:lnTo>
                  <a:lnTo>
                    <a:pt x="241" y="2324"/>
                  </a:lnTo>
                  <a:lnTo>
                    <a:pt x="277" y="2287"/>
                  </a:lnTo>
                  <a:lnTo>
                    <a:pt x="278" y="2234"/>
                  </a:lnTo>
                  <a:lnTo>
                    <a:pt x="255" y="2192"/>
                  </a:lnTo>
                  <a:lnTo>
                    <a:pt x="264" y="2121"/>
                  </a:lnTo>
                  <a:lnTo>
                    <a:pt x="250" y="2010"/>
                  </a:lnTo>
                  <a:lnTo>
                    <a:pt x="226" y="1961"/>
                  </a:lnTo>
                  <a:lnTo>
                    <a:pt x="250" y="1945"/>
                  </a:lnTo>
                  <a:lnTo>
                    <a:pt x="232" y="1914"/>
                  </a:lnTo>
                  <a:lnTo>
                    <a:pt x="195" y="1897"/>
                  </a:lnTo>
                  <a:lnTo>
                    <a:pt x="206" y="1862"/>
                  </a:lnTo>
                  <a:lnTo>
                    <a:pt x="165" y="1830"/>
                  </a:lnTo>
                  <a:lnTo>
                    <a:pt x="119" y="1733"/>
                  </a:lnTo>
                  <a:lnTo>
                    <a:pt x="141" y="1716"/>
                  </a:lnTo>
                  <a:lnTo>
                    <a:pt x="99" y="1613"/>
                  </a:lnTo>
                  <a:lnTo>
                    <a:pt x="90" y="1526"/>
                  </a:lnTo>
                  <a:lnTo>
                    <a:pt x="88" y="1451"/>
                  </a:lnTo>
                  <a:lnTo>
                    <a:pt x="121" y="1420"/>
                  </a:lnTo>
                  <a:lnTo>
                    <a:pt x="78" y="1338"/>
                  </a:lnTo>
                  <a:lnTo>
                    <a:pt x="58" y="1260"/>
                  </a:lnTo>
                  <a:lnTo>
                    <a:pt x="98" y="1204"/>
                  </a:lnTo>
                  <a:lnTo>
                    <a:pt x="80" y="1134"/>
                  </a:lnTo>
                  <a:lnTo>
                    <a:pt x="102" y="1051"/>
                  </a:lnTo>
                  <a:lnTo>
                    <a:pt x="85" y="973"/>
                  </a:lnTo>
                  <a:lnTo>
                    <a:pt x="63" y="957"/>
                  </a:lnTo>
                  <a:lnTo>
                    <a:pt x="0" y="811"/>
                  </a:lnTo>
                  <a:lnTo>
                    <a:pt x="27" y="723"/>
                  </a:lnTo>
                  <a:lnTo>
                    <a:pt x="5" y="641"/>
                  </a:lnTo>
                  <a:lnTo>
                    <a:pt x="17" y="564"/>
                  </a:lnTo>
                  <a:lnTo>
                    <a:pt x="51" y="484"/>
                  </a:lnTo>
                  <a:lnTo>
                    <a:pt x="94" y="431"/>
                  </a:lnTo>
                  <a:lnTo>
                    <a:pt x="67" y="397"/>
                  </a:lnTo>
                  <a:lnTo>
                    <a:pt x="77" y="370"/>
                  </a:lnTo>
                  <a:lnTo>
                    <a:pt x="54" y="228"/>
                  </a:lnTo>
                  <a:lnTo>
                    <a:pt x="128" y="186"/>
                  </a:lnTo>
                  <a:lnTo>
                    <a:pt x="142" y="98"/>
                  </a:lnTo>
                  <a:lnTo>
                    <a:pt x="130" y="77"/>
                  </a:lnTo>
                  <a:lnTo>
                    <a:pt x="182" y="0"/>
                  </a:lnTo>
                  <a:lnTo>
                    <a:pt x="281" y="20"/>
                  </a:lnTo>
                  <a:moveTo>
                    <a:pt x="947" y="2807"/>
                  </a:moveTo>
                  <a:lnTo>
                    <a:pt x="889" y="2811"/>
                  </a:lnTo>
                  <a:lnTo>
                    <a:pt x="845" y="2782"/>
                  </a:lnTo>
                  <a:lnTo>
                    <a:pt x="806" y="2780"/>
                  </a:lnTo>
                  <a:lnTo>
                    <a:pt x="739" y="2780"/>
                  </a:lnTo>
                  <a:lnTo>
                    <a:pt x="662" y="2598"/>
                  </a:lnTo>
                  <a:lnTo>
                    <a:pt x="702" y="2636"/>
                  </a:lnTo>
                  <a:lnTo>
                    <a:pt x="759" y="2697"/>
                  </a:lnTo>
                  <a:lnTo>
                    <a:pt x="862" y="2746"/>
                  </a:lnTo>
                  <a:lnTo>
                    <a:pt x="959" y="2766"/>
                  </a:lnTo>
                  <a:lnTo>
                    <a:pt x="947" y="2807"/>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1" name="Freeform 12"/>
            <p:cNvSpPr>
              <a:spLocks/>
            </p:cNvSpPr>
            <p:nvPr/>
          </p:nvSpPr>
          <p:spPr bwMode="auto">
            <a:xfrm>
              <a:off x="5346700" y="2551112"/>
              <a:ext cx="92075" cy="80963"/>
            </a:xfrm>
            <a:custGeom>
              <a:avLst/>
              <a:gdLst>
                <a:gd name="T0" fmla="*/ 0 w 58"/>
                <a:gd name="T1" fmla="*/ 3 h 51"/>
                <a:gd name="T2" fmla="*/ 23 w 58"/>
                <a:gd name="T3" fmla="*/ 0 h 51"/>
                <a:gd name="T4" fmla="*/ 27 w 58"/>
                <a:gd name="T5" fmla="*/ 5 h 51"/>
                <a:gd name="T6" fmla="*/ 34 w 58"/>
                <a:gd name="T7" fmla="*/ 9 h 51"/>
                <a:gd name="T8" fmla="*/ 32 w 58"/>
                <a:gd name="T9" fmla="*/ 14 h 51"/>
                <a:gd name="T10" fmla="*/ 42 w 58"/>
                <a:gd name="T11" fmla="*/ 21 h 51"/>
                <a:gd name="T12" fmla="*/ 39 w 58"/>
                <a:gd name="T13" fmla="*/ 27 h 51"/>
                <a:gd name="T14" fmla="*/ 47 w 58"/>
                <a:gd name="T15" fmla="*/ 33 h 51"/>
                <a:gd name="T16" fmla="*/ 55 w 58"/>
                <a:gd name="T17" fmla="*/ 36 h 51"/>
                <a:gd name="T18" fmla="*/ 58 w 58"/>
                <a:gd name="T19" fmla="*/ 51 h 51"/>
                <a:gd name="T20" fmla="*/ 52 w 58"/>
                <a:gd name="T21" fmla="*/ 51 h 51"/>
                <a:gd name="T22" fmla="*/ 43 w 58"/>
                <a:gd name="T23" fmla="*/ 39 h 51"/>
                <a:gd name="T24" fmla="*/ 42 w 58"/>
                <a:gd name="T25" fmla="*/ 36 h 51"/>
                <a:gd name="T26" fmla="*/ 35 w 58"/>
                <a:gd name="T27" fmla="*/ 36 h 51"/>
                <a:gd name="T28" fmla="*/ 29 w 58"/>
                <a:gd name="T29" fmla="*/ 31 h 51"/>
                <a:gd name="T30" fmla="*/ 26 w 58"/>
                <a:gd name="T31" fmla="*/ 31 h 51"/>
                <a:gd name="T32" fmla="*/ 18 w 58"/>
                <a:gd name="T33" fmla="*/ 25 h 51"/>
                <a:gd name="T34" fmla="*/ 4 w 58"/>
                <a:gd name="T35" fmla="*/ 20 h 51"/>
                <a:gd name="T36" fmla="*/ 4 w 58"/>
                <a:gd name="T37" fmla="*/ 10 h 51"/>
                <a:gd name="T38" fmla="*/ 0 w 58"/>
                <a:gd name="T3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1">
                  <a:moveTo>
                    <a:pt x="0" y="3"/>
                  </a:moveTo>
                  <a:lnTo>
                    <a:pt x="23" y="0"/>
                  </a:lnTo>
                  <a:lnTo>
                    <a:pt x="27" y="5"/>
                  </a:lnTo>
                  <a:lnTo>
                    <a:pt x="34" y="9"/>
                  </a:lnTo>
                  <a:lnTo>
                    <a:pt x="32" y="14"/>
                  </a:lnTo>
                  <a:lnTo>
                    <a:pt x="42" y="21"/>
                  </a:lnTo>
                  <a:lnTo>
                    <a:pt x="39" y="27"/>
                  </a:lnTo>
                  <a:lnTo>
                    <a:pt x="47" y="33"/>
                  </a:lnTo>
                  <a:lnTo>
                    <a:pt x="55" y="36"/>
                  </a:lnTo>
                  <a:lnTo>
                    <a:pt x="58" y="51"/>
                  </a:lnTo>
                  <a:lnTo>
                    <a:pt x="52" y="51"/>
                  </a:lnTo>
                  <a:lnTo>
                    <a:pt x="43" y="39"/>
                  </a:lnTo>
                  <a:lnTo>
                    <a:pt x="42" y="36"/>
                  </a:lnTo>
                  <a:lnTo>
                    <a:pt x="35" y="36"/>
                  </a:lnTo>
                  <a:lnTo>
                    <a:pt x="29" y="31"/>
                  </a:lnTo>
                  <a:lnTo>
                    <a:pt x="26" y="31"/>
                  </a:lnTo>
                  <a:lnTo>
                    <a:pt x="18" y="25"/>
                  </a:lnTo>
                  <a:lnTo>
                    <a:pt x="4" y="20"/>
                  </a:lnTo>
                  <a:lnTo>
                    <a:pt x="4" y="10"/>
                  </a:lnTo>
                  <a:lnTo>
                    <a:pt x="0"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2" name="Freeform 13"/>
            <p:cNvSpPr>
              <a:spLocks noEditPoints="1"/>
            </p:cNvSpPr>
            <p:nvPr/>
          </p:nvSpPr>
          <p:spPr bwMode="auto">
            <a:xfrm>
              <a:off x="7351712" y="4260850"/>
              <a:ext cx="1160463" cy="1084263"/>
            </a:xfrm>
            <a:custGeom>
              <a:avLst/>
              <a:gdLst>
                <a:gd name="T0" fmla="*/ 2629 w 2996"/>
                <a:gd name="T1" fmla="*/ 334 h 2800"/>
                <a:gd name="T2" fmla="*/ 2651 w 2996"/>
                <a:gd name="T3" fmla="*/ 521 h 2800"/>
                <a:gd name="T4" fmla="*/ 2668 w 2996"/>
                <a:gd name="T5" fmla="*/ 706 h 2800"/>
                <a:gd name="T6" fmla="*/ 2806 w 2996"/>
                <a:gd name="T7" fmla="*/ 849 h 2800"/>
                <a:gd name="T8" fmla="*/ 2893 w 2996"/>
                <a:gd name="T9" fmla="*/ 1012 h 2800"/>
                <a:gd name="T10" fmla="*/ 2961 w 2996"/>
                <a:gd name="T11" fmla="*/ 1174 h 2800"/>
                <a:gd name="T12" fmla="*/ 2955 w 2996"/>
                <a:gd name="T13" fmla="*/ 1413 h 2800"/>
                <a:gd name="T14" fmla="*/ 2851 w 2996"/>
                <a:gd name="T15" fmla="*/ 1675 h 2800"/>
                <a:gd name="T16" fmla="*/ 2654 w 2996"/>
                <a:gd name="T17" fmla="*/ 1904 h 2800"/>
                <a:gd name="T18" fmla="*/ 2448 w 2996"/>
                <a:gd name="T19" fmla="*/ 2127 h 2800"/>
                <a:gd name="T20" fmla="*/ 2290 w 2996"/>
                <a:gd name="T21" fmla="*/ 2305 h 2800"/>
                <a:gd name="T22" fmla="*/ 2014 w 2996"/>
                <a:gd name="T23" fmla="*/ 2412 h 2800"/>
                <a:gd name="T24" fmla="*/ 1930 w 2996"/>
                <a:gd name="T25" fmla="*/ 2332 h 2800"/>
                <a:gd name="T26" fmla="*/ 1719 w 2996"/>
                <a:gd name="T27" fmla="*/ 2350 h 2800"/>
                <a:gd name="T28" fmla="*/ 1669 w 2996"/>
                <a:gd name="T29" fmla="*/ 2167 h 2800"/>
                <a:gd name="T30" fmla="*/ 1641 w 2996"/>
                <a:gd name="T31" fmla="*/ 2018 h 2800"/>
                <a:gd name="T32" fmla="*/ 1600 w 2996"/>
                <a:gd name="T33" fmla="*/ 1996 h 2800"/>
                <a:gd name="T34" fmla="*/ 1521 w 2996"/>
                <a:gd name="T35" fmla="*/ 1993 h 2800"/>
                <a:gd name="T36" fmla="*/ 1427 w 2996"/>
                <a:gd name="T37" fmla="*/ 1919 h 2800"/>
                <a:gd name="T38" fmla="*/ 1303 w 2996"/>
                <a:gd name="T39" fmla="*/ 1814 h 2800"/>
                <a:gd name="T40" fmla="*/ 922 w 2996"/>
                <a:gd name="T41" fmla="*/ 1840 h 2800"/>
                <a:gd name="T42" fmla="*/ 664 w 2996"/>
                <a:gd name="T43" fmla="*/ 1942 h 2800"/>
                <a:gd name="T44" fmla="*/ 458 w 2996"/>
                <a:gd name="T45" fmla="*/ 1970 h 2800"/>
                <a:gd name="T46" fmla="*/ 274 w 2996"/>
                <a:gd name="T47" fmla="*/ 2025 h 2800"/>
                <a:gd name="T48" fmla="*/ 87 w 2996"/>
                <a:gd name="T49" fmla="*/ 2072 h 2800"/>
                <a:gd name="T50" fmla="*/ 59 w 2996"/>
                <a:gd name="T51" fmla="*/ 1942 h 2800"/>
                <a:gd name="T52" fmla="*/ 124 w 2996"/>
                <a:gd name="T53" fmla="*/ 1783 h 2800"/>
                <a:gd name="T54" fmla="*/ 123 w 2996"/>
                <a:gd name="T55" fmla="*/ 1544 h 2800"/>
                <a:gd name="T56" fmla="*/ 91 w 2996"/>
                <a:gd name="T57" fmla="*/ 1352 h 2800"/>
                <a:gd name="T58" fmla="*/ 138 w 2996"/>
                <a:gd name="T59" fmla="*/ 1298 h 2800"/>
                <a:gd name="T60" fmla="*/ 141 w 2996"/>
                <a:gd name="T61" fmla="*/ 1193 h 2800"/>
                <a:gd name="T62" fmla="*/ 189 w 2996"/>
                <a:gd name="T63" fmla="*/ 1055 h 2800"/>
                <a:gd name="T64" fmla="*/ 270 w 2996"/>
                <a:gd name="T65" fmla="*/ 950 h 2800"/>
                <a:gd name="T66" fmla="*/ 476 w 2996"/>
                <a:gd name="T67" fmla="*/ 848 h 2800"/>
                <a:gd name="T68" fmla="*/ 621 w 2996"/>
                <a:gd name="T69" fmla="*/ 798 h 2800"/>
                <a:gd name="T70" fmla="*/ 812 w 2996"/>
                <a:gd name="T71" fmla="*/ 730 h 2800"/>
                <a:gd name="T72" fmla="*/ 910 w 2996"/>
                <a:gd name="T73" fmla="*/ 561 h 2800"/>
                <a:gd name="T74" fmla="*/ 1008 w 2996"/>
                <a:gd name="T75" fmla="*/ 505 h 2800"/>
                <a:gd name="T76" fmla="*/ 1134 w 2996"/>
                <a:gd name="T77" fmla="*/ 375 h 2800"/>
                <a:gd name="T78" fmla="*/ 1232 w 2996"/>
                <a:gd name="T79" fmla="*/ 313 h 2800"/>
                <a:gd name="T80" fmla="*/ 1358 w 2996"/>
                <a:gd name="T81" fmla="*/ 307 h 2800"/>
                <a:gd name="T82" fmla="*/ 1476 w 2996"/>
                <a:gd name="T83" fmla="*/ 320 h 2800"/>
                <a:gd name="T84" fmla="*/ 1588 w 2996"/>
                <a:gd name="T85" fmla="*/ 159 h 2800"/>
                <a:gd name="T86" fmla="*/ 1743 w 2996"/>
                <a:gd name="T87" fmla="*/ 80 h 2800"/>
                <a:gd name="T88" fmla="*/ 1815 w 2996"/>
                <a:gd name="T89" fmla="*/ 95 h 2800"/>
                <a:gd name="T90" fmla="*/ 1988 w 2996"/>
                <a:gd name="T91" fmla="*/ 110 h 2800"/>
                <a:gd name="T92" fmla="*/ 2038 w 2996"/>
                <a:gd name="T93" fmla="*/ 189 h 2800"/>
                <a:gd name="T94" fmla="*/ 1954 w 2996"/>
                <a:gd name="T95" fmla="*/ 303 h 2800"/>
                <a:gd name="T96" fmla="*/ 2027 w 2996"/>
                <a:gd name="T97" fmla="*/ 443 h 2800"/>
                <a:gd name="T98" fmla="*/ 2161 w 2996"/>
                <a:gd name="T99" fmla="*/ 545 h 2800"/>
                <a:gd name="T100" fmla="*/ 2310 w 2996"/>
                <a:gd name="T101" fmla="*/ 525 h 2800"/>
                <a:gd name="T102" fmla="*/ 2381 w 2996"/>
                <a:gd name="T103" fmla="*/ 332 h 2800"/>
                <a:gd name="T104" fmla="*/ 2425 w 2996"/>
                <a:gd name="T105" fmla="*/ 177 h 2800"/>
                <a:gd name="T106" fmla="*/ 2466 w 2996"/>
                <a:gd name="T107" fmla="*/ 32 h 2800"/>
                <a:gd name="T108" fmla="*/ 2530 w 2996"/>
                <a:gd name="T109" fmla="*/ 105 h 2800"/>
                <a:gd name="T110" fmla="*/ 2540 w 2996"/>
                <a:gd name="T111" fmla="*/ 264 h 2800"/>
                <a:gd name="T112" fmla="*/ 2023 w 2996"/>
                <a:gd name="T113" fmla="*/ 2562 h 2800"/>
                <a:gd name="T114" fmla="*/ 1911 w 2996"/>
                <a:gd name="T115" fmla="*/ 2764 h 2800"/>
                <a:gd name="T116" fmla="*/ 1765 w 2996"/>
                <a:gd name="T117" fmla="*/ 2793 h 2800"/>
                <a:gd name="T118" fmla="*/ 1824 w 2996"/>
                <a:gd name="T119" fmla="*/ 2553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6" h="2800">
                  <a:moveTo>
                    <a:pt x="2540" y="264"/>
                  </a:moveTo>
                  <a:lnTo>
                    <a:pt x="2557" y="330"/>
                  </a:lnTo>
                  <a:lnTo>
                    <a:pt x="2610" y="298"/>
                  </a:lnTo>
                  <a:lnTo>
                    <a:pt x="2629" y="334"/>
                  </a:lnTo>
                  <a:lnTo>
                    <a:pt x="2659" y="368"/>
                  </a:lnTo>
                  <a:lnTo>
                    <a:pt x="2645" y="405"/>
                  </a:lnTo>
                  <a:lnTo>
                    <a:pt x="2647" y="478"/>
                  </a:lnTo>
                  <a:lnTo>
                    <a:pt x="2651" y="521"/>
                  </a:lnTo>
                  <a:lnTo>
                    <a:pt x="2667" y="531"/>
                  </a:lnTo>
                  <a:lnTo>
                    <a:pt x="2673" y="604"/>
                  </a:lnTo>
                  <a:lnTo>
                    <a:pt x="2656" y="648"/>
                  </a:lnTo>
                  <a:lnTo>
                    <a:pt x="2668" y="706"/>
                  </a:lnTo>
                  <a:lnTo>
                    <a:pt x="2738" y="750"/>
                  </a:lnTo>
                  <a:lnTo>
                    <a:pt x="2780" y="791"/>
                  </a:lnTo>
                  <a:lnTo>
                    <a:pt x="2821" y="828"/>
                  </a:lnTo>
                  <a:lnTo>
                    <a:pt x="2806" y="849"/>
                  </a:lnTo>
                  <a:lnTo>
                    <a:pt x="2835" y="902"/>
                  </a:lnTo>
                  <a:lnTo>
                    <a:pt x="2839" y="994"/>
                  </a:lnTo>
                  <a:lnTo>
                    <a:pt x="2873" y="975"/>
                  </a:lnTo>
                  <a:lnTo>
                    <a:pt x="2893" y="1012"/>
                  </a:lnTo>
                  <a:lnTo>
                    <a:pt x="2914" y="999"/>
                  </a:lnTo>
                  <a:lnTo>
                    <a:pt x="2901" y="1089"/>
                  </a:lnTo>
                  <a:lnTo>
                    <a:pt x="2937" y="1142"/>
                  </a:lnTo>
                  <a:lnTo>
                    <a:pt x="2961" y="1174"/>
                  </a:lnTo>
                  <a:lnTo>
                    <a:pt x="2996" y="1243"/>
                  </a:lnTo>
                  <a:lnTo>
                    <a:pt x="2994" y="1311"/>
                  </a:lnTo>
                  <a:lnTo>
                    <a:pt x="2979" y="1360"/>
                  </a:lnTo>
                  <a:lnTo>
                    <a:pt x="2955" y="1413"/>
                  </a:lnTo>
                  <a:lnTo>
                    <a:pt x="2963" y="1485"/>
                  </a:lnTo>
                  <a:lnTo>
                    <a:pt x="2930" y="1560"/>
                  </a:lnTo>
                  <a:lnTo>
                    <a:pt x="2902" y="1599"/>
                  </a:lnTo>
                  <a:lnTo>
                    <a:pt x="2851" y="1675"/>
                  </a:lnTo>
                  <a:lnTo>
                    <a:pt x="2832" y="1724"/>
                  </a:lnTo>
                  <a:lnTo>
                    <a:pt x="2792" y="1785"/>
                  </a:lnTo>
                  <a:lnTo>
                    <a:pt x="2726" y="1862"/>
                  </a:lnTo>
                  <a:lnTo>
                    <a:pt x="2654" y="1904"/>
                  </a:lnTo>
                  <a:lnTo>
                    <a:pt x="2597" y="1970"/>
                  </a:lnTo>
                  <a:lnTo>
                    <a:pt x="2553" y="2012"/>
                  </a:lnTo>
                  <a:lnTo>
                    <a:pt x="2496" y="2085"/>
                  </a:lnTo>
                  <a:lnTo>
                    <a:pt x="2448" y="2127"/>
                  </a:lnTo>
                  <a:lnTo>
                    <a:pt x="2397" y="2191"/>
                  </a:lnTo>
                  <a:lnTo>
                    <a:pt x="2357" y="2249"/>
                  </a:lnTo>
                  <a:lnTo>
                    <a:pt x="2347" y="2276"/>
                  </a:lnTo>
                  <a:lnTo>
                    <a:pt x="2290" y="2305"/>
                  </a:lnTo>
                  <a:lnTo>
                    <a:pt x="2210" y="2308"/>
                  </a:lnTo>
                  <a:lnTo>
                    <a:pt x="2127" y="2343"/>
                  </a:lnTo>
                  <a:lnTo>
                    <a:pt x="2077" y="2376"/>
                  </a:lnTo>
                  <a:lnTo>
                    <a:pt x="2014" y="2412"/>
                  </a:lnTo>
                  <a:lnTo>
                    <a:pt x="1977" y="2375"/>
                  </a:lnTo>
                  <a:lnTo>
                    <a:pt x="1943" y="2360"/>
                  </a:lnTo>
                  <a:lnTo>
                    <a:pt x="1977" y="2316"/>
                  </a:lnTo>
                  <a:lnTo>
                    <a:pt x="1930" y="2332"/>
                  </a:lnTo>
                  <a:lnTo>
                    <a:pt x="1836" y="2393"/>
                  </a:lnTo>
                  <a:lnTo>
                    <a:pt x="1788" y="2370"/>
                  </a:lnTo>
                  <a:lnTo>
                    <a:pt x="1756" y="2357"/>
                  </a:lnTo>
                  <a:lnTo>
                    <a:pt x="1719" y="2350"/>
                  </a:lnTo>
                  <a:lnTo>
                    <a:pt x="1664" y="2326"/>
                  </a:lnTo>
                  <a:lnTo>
                    <a:pt x="1646" y="2274"/>
                  </a:lnTo>
                  <a:lnTo>
                    <a:pt x="1665" y="2210"/>
                  </a:lnTo>
                  <a:lnTo>
                    <a:pt x="1669" y="2167"/>
                  </a:lnTo>
                  <a:lnTo>
                    <a:pt x="1651" y="2132"/>
                  </a:lnTo>
                  <a:lnTo>
                    <a:pt x="1587" y="2122"/>
                  </a:lnTo>
                  <a:lnTo>
                    <a:pt x="1630" y="2081"/>
                  </a:lnTo>
                  <a:lnTo>
                    <a:pt x="1641" y="2018"/>
                  </a:lnTo>
                  <a:lnTo>
                    <a:pt x="1580" y="2077"/>
                  </a:lnTo>
                  <a:lnTo>
                    <a:pt x="1510" y="2092"/>
                  </a:lnTo>
                  <a:lnTo>
                    <a:pt x="1568" y="2045"/>
                  </a:lnTo>
                  <a:lnTo>
                    <a:pt x="1600" y="1996"/>
                  </a:lnTo>
                  <a:lnTo>
                    <a:pt x="1646" y="1955"/>
                  </a:lnTo>
                  <a:lnTo>
                    <a:pt x="1667" y="1892"/>
                  </a:lnTo>
                  <a:lnTo>
                    <a:pt x="1578" y="1964"/>
                  </a:lnTo>
                  <a:lnTo>
                    <a:pt x="1521" y="1993"/>
                  </a:lnTo>
                  <a:lnTo>
                    <a:pt x="1464" y="2061"/>
                  </a:lnTo>
                  <a:lnTo>
                    <a:pt x="1424" y="2026"/>
                  </a:lnTo>
                  <a:lnTo>
                    <a:pt x="1446" y="1981"/>
                  </a:lnTo>
                  <a:lnTo>
                    <a:pt x="1427" y="1919"/>
                  </a:lnTo>
                  <a:lnTo>
                    <a:pt x="1402" y="1888"/>
                  </a:lnTo>
                  <a:lnTo>
                    <a:pt x="1424" y="1868"/>
                  </a:lnTo>
                  <a:lnTo>
                    <a:pt x="1352" y="1816"/>
                  </a:lnTo>
                  <a:lnTo>
                    <a:pt x="1303" y="1814"/>
                  </a:lnTo>
                  <a:lnTo>
                    <a:pt x="1250" y="1773"/>
                  </a:lnTo>
                  <a:lnTo>
                    <a:pt x="1118" y="1781"/>
                  </a:lnTo>
                  <a:lnTo>
                    <a:pt x="1014" y="1811"/>
                  </a:lnTo>
                  <a:lnTo>
                    <a:pt x="922" y="1840"/>
                  </a:lnTo>
                  <a:lnTo>
                    <a:pt x="856" y="1834"/>
                  </a:lnTo>
                  <a:lnTo>
                    <a:pt x="764" y="1877"/>
                  </a:lnTo>
                  <a:lnTo>
                    <a:pt x="694" y="1897"/>
                  </a:lnTo>
                  <a:lnTo>
                    <a:pt x="664" y="1942"/>
                  </a:lnTo>
                  <a:lnTo>
                    <a:pt x="624" y="1976"/>
                  </a:lnTo>
                  <a:lnTo>
                    <a:pt x="563" y="1978"/>
                  </a:lnTo>
                  <a:lnTo>
                    <a:pt x="515" y="1986"/>
                  </a:lnTo>
                  <a:lnTo>
                    <a:pt x="458" y="1970"/>
                  </a:lnTo>
                  <a:lnTo>
                    <a:pt x="404" y="1979"/>
                  </a:lnTo>
                  <a:lnTo>
                    <a:pt x="353" y="1983"/>
                  </a:lnTo>
                  <a:lnTo>
                    <a:pt x="294" y="2029"/>
                  </a:lnTo>
                  <a:lnTo>
                    <a:pt x="274" y="2025"/>
                  </a:lnTo>
                  <a:lnTo>
                    <a:pt x="230" y="2049"/>
                  </a:lnTo>
                  <a:lnTo>
                    <a:pt x="185" y="2076"/>
                  </a:lnTo>
                  <a:lnTo>
                    <a:pt x="135" y="2072"/>
                  </a:lnTo>
                  <a:lnTo>
                    <a:pt x="87" y="2072"/>
                  </a:lnTo>
                  <a:lnTo>
                    <a:pt x="32" y="2018"/>
                  </a:lnTo>
                  <a:lnTo>
                    <a:pt x="0" y="2002"/>
                  </a:lnTo>
                  <a:lnTo>
                    <a:pt x="19" y="1953"/>
                  </a:lnTo>
                  <a:lnTo>
                    <a:pt x="59" y="1942"/>
                  </a:lnTo>
                  <a:lnTo>
                    <a:pt x="78" y="1923"/>
                  </a:lnTo>
                  <a:lnTo>
                    <a:pt x="86" y="1892"/>
                  </a:lnTo>
                  <a:lnTo>
                    <a:pt x="115" y="1833"/>
                  </a:lnTo>
                  <a:lnTo>
                    <a:pt x="124" y="1783"/>
                  </a:lnTo>
                  <a:lnTo>
                    <a:pt x="114" y="1697"/>
                  </a:lnTo>
                  <a:lnTo>
                    <a:pt x="117" y="1648"/>
                  </a:lnTo>
                  <a:lnTo>
                    <a:pt x="135" y="1600"/>
                  </a:lnTo>
                  <a:lnTo>
                    <a:pt x="123" y="1544"/>
                  </a:lnTo>
                  <a:lnTo>
                    <a:pt x="128" y="1519"/>
                  </a:lnTo>
                  <a:lnTo>
                    <a:pt x="105" y="1486"/>
                  </a:lnTo>
                  <a:lnTo>
                    <a:pt x="115" y="1419"/>
                  </a:lnTo>
                  <a:lnTo>
                    <a:pt x="91" y="1352"/>
                  </a:lnTo>
                  <a:lnTo>
                    <a:pt x="90" y="1315"/>
                  </a:lnTo>
                  <a:lnTo>
                    <a:pt x="113" y="1352"/>
                  </a:lnTo>
                  <a:lnTo>
                    <a:pt x="108" y="1273"/>
                  </a:lnTo>
                  <a:lnTo>
                    <a:pt x="138" y="1298"/>
                  </a:lnTo>
                  <a:lnTo>
                    <a:pt x="151" y="1331"/>
                  </a:lnTo>
                  <a:lnTo>
                    <a:pt x="161" y="1287"/>
                  </a:lnTo>
                  <a:lnTo>
                    <a:pt x="142" y="1220"/>
                  </a:lnTo>
                  <a:lnTo>
                    <a:pt x="141" y="1193"/>
                  </a:lnTo>
                  <a:lnTo>
                    <a:pt x="130" y="1168"/>
                  </a:lnTo>
                  <a:lnTo>
                    <a:pt x="149" y="1119"/>
                  </a:lnTo>
                  <a:lnTo>
                    <a:pt x="169" y="1098"/>
                  </a:lnTo>
                  <a:lnTo>
                    <a:pt x="189" y="1055"/>
                  </a:lnTo>
                  <a:lnTo>
                    <a:pt x="191" y="1005"/>
                  </a:lnTo>
                  <a:lnTo>
                    <a:pt x="235" y="944"/>
                  </a:lnTo>
                  <a:lnTo>
                    <a:pt x="227" y="1009"/>
                  </a:lnTo>
                  <a:lnTo>
                    <a:pt x="270" y="950"/>
                  </a:lnTo>
                  <a:lnTo>
                    <a:pt x="336" y="922"/>
                  </a:lnTo>
                  <a:lnTo>
                    <a:pt x="379" y="886"/>
                  </a:lnTo>
                  <a:lnTo>
                    <a:pt x="442" y="854"/>
                  </a:lnTo>
                  <a:lnTo>
                    <a:pt x="476" y="848"/>
                  </a:lnTo>
                  <a:lnTo>
                    <a:pt x="495" y="858"/>
                  </a:lnTo>
                  <a:lnTo>
                    <a:pt x="559" y="826"/>
                  </a:lnTo>
                  <a:lnTo>
                    <a:pt x="606" y="817"/>
                  </a:lnTo>
                  <a:lnTo>
                    <a:pt x="621" y="798"/>
                  </a:lnTo>
                  <a:lnTo>
                    <a:pt x="642" y="791"/>
                  </a:lnTo>
                  <a:lnTo>
                    <a:pt x="682" y="793"/>
                  </a:lnTo>
                  <a:lnTo>
                    <a:pt x="765" y="768"/>
                  </a:lnTo>
                  <a:lnTo>
                    <a:pt x="812" y="730"/>
                  </a:lnTo>
                  <a:lnTo>
                    <a:pt x="840" y="684"/>
                  </a:lnTo>
                  <a:lnTo>
                    <a:pt x="891" y="641"/>
                  </a:lnTo>
                  <a:lnTo>
                    <a:pt x="900" y="607"/>
                  </a:lnTo>
                  <a:lnTo>
                    <a:pt x="910" y="561"/>
                  </a:lnTo>
                  <a:lnTo>
                    <a:pt x="974" y="489"/>
                  </a:lnTo>
                  <a:lnTo>
                    <a:pt x="993" y="562"/>
                  </a:lnTo>
                  <a:lnTo>
                    <a:pt x="1028" y="545"/>
                  </a:lnTo>
                  <a:lnTo>
                    <a:pt x="1008" y="505"/>
                  </a:lnTo>
                  <a:lnTo>
                    <a:pt x="1038" y="464"/>
                  </a:lnTo>
                  <a:lnTo>
                    <a:pt x="1068" y="482"/>
                  </a:lnTo>
                  <a:lnTo>
                    <a:pt x="1087" y="417"/>
                  </a:lnTo>
                  <a:lnTo>
                    <a:pt x="1134" y="375"/>
                  </a:lnTo>
                  <a:lnTo>
                    <a:pt x="1157" y="342"/>
                  </a:lnTo>
                  <a:lnTo>
                    <a:pt x="1196" y="327"/>
                  </a:lnTo>
                  <a:lnTo>
                    <a:pt x="1201" y="303"/>
                  </a:lnTo>
                  <a:lnTo>
                    <a:pt x="1232" y="313"/>
                  </a:lnTo>
                  <a:lnTo>
                    <a:pt x="1236" y="292"/>
                  </a:lnTo>
                  <a:lnTo>
                    <a:pt x="1271" y="280"/>
                  </a:lnTo>
                  <a:lnTo>
                    <a:pt x="1308" y="268"/>
                  </a:lnTo>
                  <a:lnTo>
                    <a:pt x="1358" y="307"/>
                  </a:lnTo>
                  <a:lnTo>
                    <a:pt x="1392" y="358"/>
                  </a:lnTo>
                  <a:lnTo>
                    <a:pt x="1439" y="358"/>
                  </a:lnTo>
                  <a:lnTo>
                    <a:pt x="1485" y="366"/>
                  </a:lnTo>
                  <a:lnTo>
                    <a:pt x="1476" y="320"/>
                  </a:lnTo>
                  <a:lnTo>
                    <a:pt x="1521" y="251"/>
                  </a:lnTo>
                  <a:lnTo>
                    <a:pt x="1558" y="229"/>
                  </a:lnTo>
                  <a:lnTo>
                    <a:pt x="1549" y="208"/>
                  </a:lnTo>
                  <a:lnTo>
                    <a:pt x="1588" y="159"/>
                  </a:lnTo>
                  <a:lnTo>
                    <a:pt x="1637" y="129"/>
                  </a:lnTo>
                  <a:lnTo>
                    <a:pt x="1674" y="139"/>
                  </a:lnTo>
                  <a:lnTo>
                    <a:pt x="1739" y="123"/>
                  </a:lnTo>
                  <a:lnTo>
                    <a:pt x="1743" y="80"/>
                  </a:lnTo>
                  <a:lnTo>
                    <a:pt x="1691" y="52"/>
                  </a:lnTo>
                  <a:lnTo>
                    <a:pt x="1733" y="39"/>
                  </a:lnTo>
                  <a:lnTo>
                    <a:pt x="1780" y="60"/>
                  </a:lnTo>
                  <a:lnTo>
                    <a:pt x="1815" y="95"/>
                  </a:lnTo>
                  <a:lnTo>
                    <a:pt x="1876" y="117"/>
                  </a:lnTo>
                  <a:lnTo>
                    <a:pt x="1898" y="108"/>
                  </a:lnTo>
                  <a:lnTo>
                    <a:pt x="1941" y="135"/>
                  </a:lnTo>
                  <a:lnTo>
                    <a:pt x="1988" y="110"/>
                  </a:lnTo>
                  <a:lnTo>
                    <a:pt x="2015" y="118"/>
                  </a:lnTo>
                  <a:lnTo>
                    <a:pt x="2035" y="101"/>
                  </a:lnTo>
                  <a:lnTo>
                    <a:pt x="2064" y="143"/>
                  </a:lnTo>
                  <a:lnTo>
                    <a:pt x="2038" y="189"/>
                  </a:lnTo>
                  <a:lnTo>
                    <a:pt x="2005" y="223"/>
                  </a:lnTo>
                  <a:lnTo>
                    <a:pt x="1978" y="226"/>
                  </a:lnTo>
                  <a:lnTo>
                    <a:pt x="1982" y="260"/>
                  </a:lnTo>
                  <a:lnTo>
                    <a:pt x="1954" y="303"/>
                  </a:lnTo>
                  <a:lnTo>
                    <a:pt x="1921" y="345"/>
                  </a:lnTo>
                  <a:lnTo>
                    <a:pt x="1923" y="369"/>
                  </a:lnTo>
                  <a:lnTo>
                    <a:pt x="1974" y="416"/>
                  </a:lnTo>
                  <a:lnTo>
                    <a:pt x="2027" y="443"/>
                  </a:lnTo>
                  <a:lnTo>
                    <a:pt x="2060" y="472"/>
                  </a:lnTo>
                  <a:lnTo>
                    <a:pt x="2105" y="523"/>
                  </a:lnTo>
                  <a:lnTo>
                    <a:pt x="2126" y="523"/>
                  </a:lnTo>
                  <a:lnTo>
                    <a:pt x="2161" y="545"/>
                  </a:lnTo>
                  <a:lnTo>
                    <a:pt x="2167" y="571"/>
                  </a:lnTo>
                  <a:lnTo>
                    <a:pt x="2232" y="600"/>
                  </a:lnTo>
                  <a:lnTo>
                    <a:pt x="2287" y="571"/>
                  </a:lnTo>
                  <a:lnTo>
                    <a:pt x="2310" y="525"/>
                  </a:lnTo>
                  <a:lnTo>
                    <a:pt x="2332" y="487"/>
                  </a:lnTo>
                  <a:lnTo>
                    <a:pt x="2350" y="440"/>
                  </a:lnTo>
                  <a:lnTo>
                    <a:pt x="2384" y="373"/>
                  </a:lnTo>
                  <a:lnTo>
                    <a:pt x="2381" y="332"/>
                  </a:lnTo>
                  <a:lnTo>
                    <a:pt x="2390" y="307"/>
                  </a:lnTo>
                  <a:lnTo>
                    <a:pt x="2389" y="258"/>
                  </a:lnTo>
                  <a:lnTo>
                    <a:pt x="2408" y="194"/>
                  </a:lnTo>
                  <a:lnTo>
                    <a:pt x="2425" y="177"/>
                  </a:lnTo>
                  <a:lnTo>
                    <a:pt x="2417" y="148"/>
                  </a:lnTo>
                  <a:lnTo>
                    <a:pt x="2441" y="103"/>
                  </a:lnTo>
                  <a:lnTo>
                    <a:pt x="2461" y="56"/>
                  </a:lnTo>
                  <a:lnTo>
                    <a:pt x="2466" y="32"/>
                  </a:lnTo>
                  <a:lnTo>
                    <a:pt x="2498" y="0"/>
                  </a:lnTo>
                  <a:lnTo>
                    <a:pt x="2514" y="42"/>
                  </a:lnTo>
                  <a:lnTo>
                    <a:pt x="2512" y="95"/>
                  </a:lnTo>
                  <a:lnTo>
                    <a:pt x="2530" y="105"/>
                  </a:lnTo>
                  <a:lnTo>
                    <a:pt x="2528" y="141"/>
                  </a:lnTo>
                  <a:lnTo>
                    <a:pt x="2549" y="184"/>
                  </a:lnTo>
                  <a:lnTo>
                    <a:pt x="2548" y="233"/>
                  </a:lnTo>
                  <a:lnTo>
                    <a:pt x="2540" y="264"/>
                  </a:lnTo>
                  <a:moveTo>
                    <a:pt x="1865" y="2560"/>
                  </a:moveTo>
                  <a:lnTo>
                    <a:pt x="1914" y="2590"/>
                  </a:lnTo>
                  <a:lnTo>
                    <a:pt x="1959" y="2578"/>
                  </a:lnTo>
                  <a:lnTo>
                    <a:pt x="2023" y="2562"/>
                  </a:lnTo>
                  <a:lnTo>
                    <a:pt x="2061" y="2567"/>
                  </a:lnTo>
                  <a:lnTo>
                    <a:pt x="2004" y="2667"/>
                  </a:lnTo>
                  <a:lnTo>
                    <a:pt x="1962" y="2696"/>
                  </a:lnTo>
                  <a:lnTo>
                    <a:pt x="1911" y="2764"/>
                  </a:lnTo>
                  <a:lnTo>
                    <a:pt x="1902" y="2741"/>
                  </a:lnTo>
                  <a:lnTo>
                    <a:pt x="1816" y="2800"/>
                  </a:lnTo>
                  <a:lnTo>
                    <a:pt x="1805" y="2795"/>
                  </a:lnTo>
                  <a:lnTo>
                    <a:pt x="1765" y="2793"/>
                  </a:lnTo>
                  <a:lnTo>
                    <a:pt x="1769" y="2721"/>
                  </a:lnTo>
                  <a:lnTo>
                    <a:pt x="1795" y="2665"/>
                  </a:lnTo>
                  <a:lnTo>
                    <a:pt x="1800" y="2592"/>
                  </a:lnTo>
                  <a:lnTo>
                    <a:pt x="1824" y="2553"/>
                  </a:lnTo>
                  <a:lnTo>
                    <a:pt x="1865" y="256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3" name="Freeform 14"/>
            <p:cNvSpPr>
              <a:spLocks/>
            </p:cNvSpPr>
            <p:nvPr/>
          </p:nvSpPr>
          <p:spPr bwMode="auto">
            <a:xfrm>
              <a:off x="4427537" y="2297112"/>
              <a:ext cx="190500" cy="85725"/>
            </a:xfrm>
            <a:custGeom>
              <a:avLst/>
              <a:gdLst>
                <a:gd name="T0" fmla="*/ 120 w 120"/>
                <a:gd name="T1" fmla="*/ 19 h 54"/>
                <a:gd name="T2" fmla="*/ 119 w 120"/>
                <a:gd name="T3" fmla="*/ 27 h 54"/>
                <a:gd name="T4" fmla="*/ 110 w 120"/>
                <a:gd name="T5" fmla="*/ 27 h 54"/>
                <a:gd name="T6" fmla="*/ 114 w 120"/>
                <a:gd name="T7" fmla="*/ 32 h 54"/>
                <a:gd name="T8" fmla="*/ 109 w 120"/>
                <a:gd name="T9" fmla="*/ 45 h 54"/>
                <a:gd name="T10" fmla="*/ 107 w 120"/>
                <a:gd name="T11" fmla="*/ 48 h 54"/>
                <a:gd name="T12" fmla="*/ 92 w 120"/>
                <a:gd name="T13" fmla="*/ 49 h 54"/>
                <a:gd name="T14" fmla="*/ 85 w 120"/>
                <a:gd name="T15" fmla="*/ 54 h 54"/>
                <a:gd name="T16" fmla="*/ 71 w 120"/>
                <a:gd name="T17" fmla="*/ 52 h 54"/>
                <a:gd name="T18" fmla="*/ 47 w 120"/>
                <a:gd name="T19" fmla="*/ 47 h 54"/>
                <a:gd name="T20" fmla="*/ 43 w 120"/>
                <a:gd name="T21" fmla="*/ 40 h 54"/>
                <a:gd name="T22" fmla="*/ 27 w 120"/>
                <a:gd name="T23" fmla="*/ 43 h 54"/>
                <a:gd name="T24" fmla="*/ 25 w 120"/>
                <a:gd name="T25" fmla="*/ 47 h 54"/>
                <a:gd name="T26" fmla="*/ 15 w 120"/>
                <a:gd name="T27" fmla="*/ 44 h 54"/>
                <a:gd name="T28" fmla="*/ 7 w 120"/>
                <a:gd name="T29" fmla="*/ 44 h 54"/>
                <a:gd name="T30" fmla="*/ 0 w 120"/>
                <a:gd name="T31" fmla="*/ 40 h 54"/>
                <a:gd name="T32" fmla="*/ 2 w 120"/>
                <a:gd name="T33" fmla="*/ 35 h 54"/>
                <a:gd name="T34" fmla="*/ 1 w 120"/>
                <a:gd name="T35" fmla="*/ 31 h 54"/>
                <a:gd name="T36" fmla="*/ 6 w 120"/>
                <a:gd name="T37" fmla="*/ 30 h 54"/>
                <a:gd name="T38" fmla="*/ 15 w 120"/>
                <a:gd name="T39" fmla="*/ 36 h 54"/>
                <a:gd name="T40" fmla="*/ 16 w 120"/>
                <a:gd name="T41" fmla="*/ 30 h 54"/>
                <a:gd name="T42" fmla="*/ 31 w 120"/>
                <a:gd name="T43" fmla="*/ 31 h 54"/>
                <a:gd name="T44" fmla="*/ 42 w 120"/>
                <a:gd name="T45" fmla="*/ 28 h 54"/>
                <a:gd name="T46" fmla="*/ 50 w 120"/>
                <a:gd name="T47" fmla="*/ 28 h 54"/>
                <a:gd name="T48" fmla="*/ 55 w 120"/>
                <a:gd name="T49" fmla="*/ 32 h 54"/>
                <a:gd name="T50" fmla="*/ 57 w 120"/>
                <a:gd name="T51" fmla="*/ 29 h 54"/>
                <a:gd name="T52" fmla="*/ 53 w 120"/>
                <a:gd name="T53" fmla="*/ 16 h 54"/>
                <a:gd name="T54" fmla="*/ 59 w 120"/>
                <a:gd name="T55" fmla="*/ 13 h 54"/>
                <a:gd name="T56" fmla="*/ 64 w 120"/>
                <a:gd name="T57" fmla="*/ 4 h 54"/>
                <a:gd name="T58" fmla="*/ 77 w 120"/>
                <a:gd name="T59" fmla="*/ 10 h 54"/>
                <a:gd name="T60" fmla="*/ 85 w 120"/>
                <a:gd name="T61" fmla="*/ 2 h 54"/>
                <a:gd name="T62" fmla="*/ 90 w 120"/>
                <a:gd name="T63" fmla="*/ 0 h 54"/>
                <a:gd name="T64" fmla="*/ 103 w 120"/>
                <a:gd name="T65" fmla="*/ 7 h 54"/>
                <a:gd name="T66" fmla="*/ 111 w 120"/>
                <a:gd name="T67" fmla="*/ 6 h 54"/>
                <a:gd name="T68" fmla="*/ 119 w 120"/>
                <a:gd name="T69" fmla="*/ 9 h 54"/>
                <a:gd name="T70" fmla="*/ 118 w 120"/>
                <a:gd name="T71" fmla="*/ 12 h 54"/>
                <a:gd name="T72" fmla="*/ 120 w 120"/>
                <a:gd name="T73"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54">
                  <a:moveTo>
                    <a:pt x="120" y="19"/>
                  </a:moveTo>
                  <a:lnTo>
                    <a:pt x="119" y="27"/>
                  </a:lnTo>
                  <a:lnTo>
                    <a:pt x="110" y="27"/>
                  </a:lnTo>
                  <a:lnTo>
                    <a:pt x="114" y="32"/>
                  </a:lnTo>
                  <a:lnTo>
                    <a:pt x="109" y="45"/>
                  </a:lnTo>
                  <a:lnTo>
                    <a:pt x="107" y="48"/>
                  </a:lnTo>
                  <a:lnTo>
                    <a:pt x="92" y="49"/>
                  </a:lnTo>
                  <a:lnTo>
                    <a:pt x="85" y="54"/>
                  </a:lnTo>
                  <a:lnTo>
                    <a:pt x="71" y="52"/>
                  </a:lnTo>
                  <a:lnTo>
                    <a:pt x="47" y="47"/>
                  </a:lnTo>
                  <a:lnTo>
                    <a:pt x="43" y="40"/>
                  </a:lnTo>
                  <a:lnTo>
                    <a:pt x="27" y="43"/>
                  </a:lnTo>
                  <a:lnTo>
                    <a:pt x="25" y="47"/>
                  </a:lnTo>
                  <a:lnTo>
                    <a:pt x="15" y="44"/>
                  </a:lnTo>
                  <a:lnTo>
                    <a:pt x="7" y="44"/>
                  </a:lnTo>
                  <a:lnTo>
                    <a:pt x="0" y="40"/>
                  </a:lnTo>
                  <a:lnTo>
                    <a:pt x="2" y="35"/>
                  </a:lnTo>
                  <a:lnTo>
                    <a:pt x="1" y="31"/>
                  </a:lnTo>
                  <a:lnTo>
                    <a:pt x="6" y="30"/>
                  </a:lnTo>
                  <a:lnTo>
                    <a:pt x="15" y="36"/>
                  </a:lnTo>
                  <a:lnTo>
                    <a:pt x="16" y="30"/>
                  </a:lnTo>
                  <a:lnTo>
                    <a:pt x="31" y="31"/>
                  </a:lnTo>
                  <a:lnTo>
                    <a:pt x="42" y="28"/>
                  </a:lnTo>
                  <a:lnTo>
                    <a:pt x="50" y="28"/>
                  </a:lnTo>
                  <a:lnTo>
                    <a:pt x="55" y="32"/>
                  </a:lnTo>
                  <a:lnTo>
                    <a:pt x="57" y="29"/>
                  </a:lnTo>
                  <a:lnTo>
                    <a:pt x="53" y="16"/>
                  </a:lnTo>
                  <a:lnTo>
                    <a:pt x="59" y="13"/>
                  </a:lnTo>
                  <a:lnTo>
                    <a:pt x="64" y="4"/>
                  </a:lnTo>
                  <a:lnTo>
                    <a:pt x="77" y="10"/>
                  </a:lnTo>
                  <a:lnTo>
                    <a:pt x="85" y="2"/>
                  </a:lnTo>
                  <a:lnTo>
                    <a:pt x="90" y="0"/>
                  </a:lnTo>
                  <a:lnTo>
                    <a:pt x="103" y="7"/>
                  </a:lnTo>
                  <a:lnTo>
                    <a:pt x="111" y="6"/>
                  </a:lnTo>
                  <a:lnTo>
                    <a:pt x="119" y="9"/>
                  </a:lnTo>
                  <a:lnTo>
                    <a:pt x="118" y="12"/>
                  </a:lnTo>
                  <a:lnTo>
                    <a:pt x="120"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4" name="Freeform 15"/>
            <p:cNvSpPr>
              <a:spLocks/>
            </p:cNvSpPr>
            <p:nvPr/>
          </p:nvSpPr>
          <p:spPr bwMode="auto">
            <a:xfrm>
              <a:off x="5387975" y="2600325"/>
              <a:ext cx="41275" cy="31750"/>
            </a:xfrm>
            <a:custGeom>
              <a:avLst/>
              <a:gdLst>
                <a:gd name="T0" fmla="*/ 14 w 108"/>
                <a:gd name="T1" fmla="*/ 1 h 85"/>
                <a:gd name="T2" fmla="*/ 38 w 108"/>
                <a:gd name="T3" fmla="*/ 23 h 85"/>
                <a:gd name="T4" fmla="*/ 69 w 108"/>
                <a:gd name="T5" fmla="*/ 23 h 85"/>
                <a:gd name="T6" fmla="*/ 71 w 108"/>
                <a:gd name="T7" fmla="*/ 36 h 85"/>
                <a:gd name="T8" fmla="*/ 108 w 108"/>
                <a:gd name="T9" fmla="*/ 85 h 85"/>
                <a:gd name="T10" fmla="*/ 58 w 108"/>
                <a:gd name="T11" fmla="*/ 74 h 85"/>
                <a:gd name="T12" fmla="*/ 16 w 108"/>
                <a:gd name="T13" fmla="*/ 35 h 85"/>
                <a:gd name="T14" fmla="*/ 0 w 108"/>
                <a:gd name="T15" fmla="*/ 3 h 85"/>
                <a:gd name="T16" fmla="*/ 14 w 108"/>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85">
                  <a:moveTo>
                    <a:pt x="14" y="1"/>
                  </a:moveTo>
                  <a:lnTo>
                    <a:pt x="38" y="23"/>
                  </a:lnTo>
                  <a:lnTo>
                    <a:pt x="69" y="23"/>
                  </a:lnTo>
                  <a:lnTo>
                    <a:pt x="71" y="36"/>
                  </a:lnTo>
                  <a:lnTo>
                    <a:pt x="108" y="85"/>
                  </a:lnTo>
                  <a:lnTo>
                    <a:pt x="58" y="74"/>
                  </a:lnTo>
                  <a:lnTo>
                    <a:pt x="16" y="35"/>
                  </a:lnTo>
                  <a:lnTo>
                    <a:pt x="0" y="3"/>
                  </a:lnTo>
                  <a:lnTo>
                    <a:pt x="14" y="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5" name="Freeform 16"/>
            <p:cNvSpPr>
              <a:spLocks/>
            </p:cNvSpPr>
            <p:nvPr/>
          </p:nvSpPr>
          <p:spPr bwMode="auto">
            <a:xfrm>
              <a:off x="5383212" y="2530475"/>
              <a:ext cx="150813" cy="117475"/>
            </a:xfrm>
            <a:custGeom>
              <a:avLst/>
              <a:gdLst>
                <a:gd name="T0" fmla="*/ 40 w 95"/>
                <a:gd name="T1" fmla="*/ 13 h 74"/>
                <a:gd name="T2" fmla="*/ 48 w 95"/>
                <a:gd name="T3" fmla="*/ 15 h 74"/>
                <a:gd name="T4" fmla="*/ 50 w 95"/>
                <a:gd name="T5" fmla="*/ 9 h 74"/>
                <a:gd name="T6" fmla="*/ 58 w 95"/>
                <a:gd name="T7" fmla="*/ 1 h 74"/>
                <a:gd name="T8" fmla="*/ 69 w 95"/>
                <a:gd name="T9" fmla="*/ 12 h 74"/>
                <a:gd name="T10" fmla="*/ 81 w 95"/>
                <a:gd name="T11" fmla="*/ 27 h 74"/>
                <a:gd name="T12" fmla="*/ 89 w 95"/>
                <a:gd name="T13" fmla="*/ 28 h 74"/>
                <a:gd name="T14" fmla="*/ 95 w 95"/>
                <a:gd name="T15" fmla="*/ 33 h 74"/>
                <a:gd name="T16" fmla="*/ 82 w 95"/>
                <a:gd name="T17" fmla="*/ 35 h 74"/>
                <a:gd name="T18" fmla="*/ 82 w 95"/>
                <a:gd name="T19" fmla="*/ 51 h 74"/>
                <a:gd name="T20" fmla="*/ 80 w 95"/>
                <a:gd name="T21" fmla="*/ 58 h 74"/>
                <a:gd name="T22" fmla="*/ 75 w 95"/>
                <a:gd name="T23" fmla="*/ 63 h 74"/>
                <a:gd name="T24" fmla="*/ 77 w 95"/>
                <a:gd name="T25" fmla="*/ 73 h 74"/>
                <a:gd name="T26" fmla="*/ 73 w 95"/>
                <a:gd name="T27" fmla="*/ 74 h 74"/>
                <a:gd name="T28" fmla="*/ 61 w 95"/>
                <a:gd name="T29" fmla="*/ 63 h 74"/>
                <a:gd name="T30" fmla="*/ 65 w 95"/>
                <a:gd name="T31" fmla="*/ 53 h 74"/>
                <a:gd name="T32" fmla="*/ 59 w 95"/>
                <a:gd name="T33" fmla="*/ 47 h 74"/>
                <a:gd name="T34" fmla="*/ 52 w 95"/>
                <a:gd name="T35" fmla="*/ 49 h 74"/>
                <a:gd name="T36" fmla="*/ 35 w 95"/>
                <a:gd name="T37" fmla="*/ 64 h 74"/>
                <a:gd name="T38" fmla="*/ 32 w 95"/>
                <a:gd name="T39" fmla="*/ 49 h 74"/>
                <a:gd name="T40" fmla="*/ 24 w 95"/>
                <a:gd name="T41" fmla="*/ 46 h 74"/>
                <a:gd name="T42" fmla="*/ 16 w 95"/>
                <a:gd name="T43" fmla="*/ 40 h 74"/>
                <a:gd name="T44" fmla="*/ 19 w 95"/>
                <a:gd name="T45" fmla="*/ 34 h 74"/>
                <a:gd name="T46" fmla="*/ 9 w 95"/>
                <a:gd name="T47" fmla="*/ 27 h 74"/>
                <a:gd name="T48" fmla="*/ 11 w 95"/>
                <a:gd name="T49" fmla="*/ 22 h 74"/>
                <a:gd name="T50" fmla="*/ 4 w 95"/>
                <a:gd name="T51" fmla="*/ 18 h 74"/>
                <a:gd name="T52" fmla="*/ 0 w 95"/>
                <a:gd name="T53" fmla="*/ 13 h 74"/>
                <a:gd name="T54" fmla="*/ 3 w 95"/>
                <a:gd name="T55" fmla="*/ 9 h 74"/>
                <a:gd name="T56" fmla="*/ 17 w 95"/>
                <a:gd name="T57" fmla="*/ 15 h 74"/>
                <a:gd name="T58" fmla="*/ 26 w 95"/>
                <a:gd name="T59" fmla="*/ 17 h 74"/>
                <a:gd name="T60" fmla="*/ 28 w 95"/>
                <a:gd name="T61" fmla="*/ 14 h 74"/>
                <a:gd name="T62" fmla="*/ 18 w 95"/>
                <a:gd name="T63" fmla="*/ 3 h 74"/>
                <a:gd name="T64" fmla="*/ 21 w 95"/>
                <a:gd name="T65" fmla="*/ 0 h 74"/>
                <a:gd name="T66" fmla="*/ 26 w 95"/>
                <a:gd name="T67" fmla="*/ 1 h 74"/>
                <a:gd name="T68" fmla="*/ 40 w 95"/>
                <a:gd name="T69" fmla="*/ 1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74">
                  <a:moveTo>
                    <a:pt x="40" y="13"/>
                  </a:moveTo>
                  <a:lnTo>
                    <a:pt x="48" y="15"/>
                  </a:lnTo>
                  <a:lnTo>
                    <a:pt x="50" y="9"/>
                  </a:lnTo>
                  <a:lnTo>
                    <a:pt x="58" y="1"/>
                  </a:lnTo>
                  <a:lnTo>
                    <a:pt x="69" y="12"/>
                  </a:lnTo>
                  <a:lnTo>
                    <a:pt x="81" y="27"/>
                  </a:lnTo>
                  <a:lnTo>
                    <a:pt x="89" y="28"/>
                  </a:lnTo>
                  <a:lnTo>
                    <a:pt x="95" y="33"/>
                  </a:lnTo>
                  <a:lnTo>
                    <a:pt x="82" y="35"/>
                  </a:lnTo>
                  <a:lnTo>
                    <a:pt x="82" y="51"/>
                  </a:lnTo>
                  <a:lnTo>
                    <a:pt x="80" y="58"/>
                  </a:lnTo>
                  <a:lnTo>
                    <a:pt x="75" y="63"/>
                  </a:lnTo>
                  <a:lnTo>
                    <a:pt x="77" y="73"/>
                  </a:lnTo>
                  <a:lnTo>
                    <a:pt x="73" y="74"/>
                  </a:lnTo>
                  <a:lnTo>
                    <a:pt x="61" y="63"/>
                  </a:lnTo>
                  <a:lnTo>
                    <a:pt x="65" y="53"/>
                  </a:lnTo>
                  <a:lnTo>
                    <a:pt x="59" y="47"/>
                  </a:lnTo>
                  <a:lnTo>
                    <a:pt x="52" y="49"/>
                  </a:lnTo>
                  <a:lnTo>
                    <a:pt x="35" y="64"/>
                  </a:lnTo>
                  <a:lnTo>
                    <a:pt x="32" y="49"/>
                  </a:lnTo>
                  <a:lnTo>
                    <a:pt x="24" y="46"/>
                  </a:lnTo>
                  <a:lnTo>
                    <a:pt x="16" y="40"/>
                  </a:lnTo>
                  <a:lnTo>
                    <a:pt x="19" y="34"/>
                  </a:lnTo>
                  <a:lnTo>
                    <a:pt x="9" y="27"/>
                  </a:lnTo>
                  <a:lnTo>
                    <a:pt x="11" y="22"/>
                  </a:lnTo>
                  <a:lnTo>
                    <a:pt x="4" y="18"/>
                  </a:lnTo>
                  <a:lnTo>
                    <a:pt x="0" y="13"/>
                  </a:lnTo>
                  <a:lnTo>
                    <a:pt x="3" y="9"/>
                  </a:lnTo>
                  <a:lnTo>
                    <a:pt x="17" y="15"/>
                  </a:lnTo>
                  <a:lnTo>
                    <a:pt x="26" y="17"/>
                  </a:lnTo>
                  <a:lnTo>
                    <a:pt x="28" y="14"/>
                  </a:lnTo>
                  <a:lnTo>
                    <a:pt x="18" y="3"/>
                  </a:lnTo>
                  <a:lnTo>
                    <a:pt x="21" y="0"/>
                  </a:lnTo>
                  <a:lnTo>
                    <a:pt x="26" y="1"/>
                  </a:lnTo>
                  <a:lnTo>
                    <a:pt x="40" y="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6" name="Freeform 17"/>
            <p:cNvSpPr>
              <a:spLocks/>
            </p:cNvSpPr>
            <p:nvPr/>
          </p:nvSpPr>
          <p:spPr bwMode="auto">
            <a:xfrm>
              <a:off x="5029200" y="3986213"/>
              <a:ext cx="49213" cy="71438"/>
            </a:xfrm>
            <a:custGeom>
              <a:avLst/>
              <a:gdLst>
                <a:gd name="T0" fmla="*/ 5 w 31"/>
                <a:gd name="T1" fmla="*/ 45 h 45"/>
                <a:gd name="T2" fmla="*/ 4 w 31"/>
                <a:gd name="T3" fmla="*/ 20 h 45"/>
                <a:gd name="T4" fmla="*/ 0 w 31"/>
                <a:gd name="T5" fmla="*/ 10 h 45"/>
                <a:gd name="T6" fmla="*/ 11 w 31"/>
                <a:gd name="T7" fmla="*/ 12 h 45"/>
                <a:gd name="T8" fmla="*/ 16 w 31"/>
                <a:gd name="T9" fmla="*/ 0 h 45"/>
                <a:gd name="T10" fmla="*/ 26 w 31"/>
                <a:gd name="T11" fmla="*/ 2 h 45"/>
                <a:gd name="T12" fmla="*/ 27 w 31"/>
                <a:gd name="T13" fmla="*/ 10 h 45"/>
                <a:gd name="T14" fmla="*/ 31 w 31"/>
                <a:gd name="T15" fmla="*/ 14 h 45"/>
                <a:gd name="T16" fmla="*/ 31 w 31"/>
                <a:gd name="T17" fmla="*/ 21 h 45"/>
                <a:gd name="T18" fmla="*/ 27 w 31"/>
                <a:gd name="T19" fmla="*/ 25 h 45"/>
                <a:gd name="T20" fmla="*/ 19 w 31"/>
                <a:gd name="T21" fmla="*/ 36 h 45"/>
                <a:gd name="T22" fmla="*/ 12 w 31"/>
                <a:gd name="T23" fmla="*/ 44 h 45"/>
                <a:gd name="T24" fmla="*/ 5 w 31"/>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45">
                  <a:moveTo>
                    <a:pt x="5" y="45"/>
                  </a:moveTo>
                  <a:lnTo>
                    <a:pt x="4" y="20"/>
                  </a:lnTo>
                  <a:lnTo>
                    <a:pt x="0" y="10"/>
                  </a:lnTo>
                  <a:lnTo>
                    <a:pt x="11" y="12"/>
                  </a:lnTo>
                  <a:lnTo>
                    <a:pt x="16" y="0"/>
                  </a:lnTo>
                  <a:lnTo>
                    <a:pt x="26" y="2"/>
                  </a:lnTo>
                  <a:lnTo>
                    <a:pt x="27" y="10"/>
                  </a:lnTo>
                  <a:lnTo>
                    <a:pt x="31" y="14"/>
                  </a:lnTo>
                  <a:lnTo>
                    <a:pt x="31" y="21"/>
                  </a:lnTo>
                  <a:lnTo>
                    <a:pt x="27" y="25"/>
                  </a:lnTo>
                  <a:lnTo>
                    <a:pt x="19" y="36"/>
                  </a:lnTo>
                  <a:lnTo>
                    <a:pt x="12" y="44"/>
                  </a:lnTo>
                  <a:lnTo>
                    <a:pt x="5" y="4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7" name="Freeform 18"/>
            <p:cNvSpPr>
              <a:spLocks/>
            </p:cNvSpPr>
            <p:nvPr/>
          </p:nvSpPr>
          <p:spPr bwMode="auto">
            <a:xfrm>
              <a:off x="4244975" y="2219325"/>
              <a:ext cx="92075" cy="63500"/>
            </a:xfrm>
            <a:custGeom>
              <a:avLst/>
              <a:gdLst>
                <a:gd name="T0" fmla="*/ 13 w 58"/>
                <a:gd name="T1" fmla="*/ 3 h 40"/>
                <a:gd name="T2" fmla="*/ 24 w 58"/>
                <a:gd name="T3" fmla="*/ 4 h 40"/>
                <a:gd name="T4" fmla="*/ 39 w 58"/>
                <a:gd name="T5" fmla="*/ 0 h 40"/>
                <a:gd name="T6" fmla="*/ 49 w 58"/>
                <a:gd name="T7" fmla="*/ 9 h 40"/>
                <a:gd name="T8" fmla="*/ 58 w 58"/>
                <a:gd name="T9" fmla="*/ 14 h 40"/>
                <a:gd name="T10" fmla="*/ 57 w 58"/>
                <a:gd name="T11" fmla="*/ 27 h 40"/>
                <a:gd name="T12" fmla="*/ 53 w 58"/>
                <a:gd name="T13" fmla="*/ 28 h 40"/>
                <a:gd name="T14" fmla="*/ 51 w 58"/>
                <a:gd name="T15" fmla="*/ 40 h 40"/>
                <a:gd name="T16" fmla="*/ 37 w 58"/>
                <a:gd name="T17" fmla="*/ 30 h 40"/>
                <a:gd name="T18" fmla="*/ 29 w 58"/>
                <a:gd name="T19" fmla="*/ 32 h 40"/>
                <a:gd name="T20" fmla="*/ 17 w 58"/>
                <a:gd name="T21" fmla="*/ 22 h 40"/>
                <a:gd name="T22" fmla="*/ 10 w 58"/>
                <a:gd name="T23" fmla="*/ 14 h 40"/>
                <a:gd name="T24" fmla="*/ 3 w 58"/>
                <a:gd name="T25" fmla="*/ 14 h 40"/>
                <a:gd name="T26" fmla="*/ 0 w 58"/>
                <a:gd name="T27" fmla="*/ 7 h 40"/>
                <a:gd name="T28" fmla="*/ 13 w 58"/>
                <a:gd name="T2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0">
                  <a:moveTo>
                    <a:pt x="13" y="3"/>
                  </a:moveTo>
                  <a:lnTo>
                    <a:pt x="24" y="4"/>
                  </a:lnTo>
                  <a:lnTo>
                    <a:pt x="39" y="0"/>
                  </a:lnTo>
                  <a:lnTo>
                    <a:pt x="49" y="9"/>
                  </a:lnTo>
                  <a:lnTo>
                    <a:pt x="58" y="14"/>
                  </a:lnTo>
                  <a:lnTo>
                    <a:pt x="57" y="27"/>
                  </a:lnTo>
                  <a:lnTo>
                    <a:pt x="53" y="28"/>
                  </a:lnTo>
                  <a:lnTo>
                    <a:pt x="51" y="40"/>
                  </a:lnTo>
                  <a:lnTo>
                    <a:pt x="37" y="30"/>
                  </a:lnTo>
                  <a:lnTo>
                    <a:pt x="29" y="32"/>
                  </a:lnTo>
                  <a:lnTo>
                    <a:pt x="17" y="22"/>
                  </a:lnTo>
                  <a:lnTo>
                    <a:pt x="10" y="14"/>
                  </a:lnTo>
                  <a:lnTo>
                    <a:pt x="3" y="14"/>
                  </a:lnTo>
                  <a:lnTo>
                    <a:pt x="0" y="7"/>
                  </a:lnTo>
                  <a:lnTo>
                    <a:pt x="13"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solidFill>
                  <a:prstClr val="black"/>
                </a:solidFill>
                <a:latin typeface="Arial" pitchFamily="34" charset="0"/>
                <a:cs typeface="Arial" pitchFamily="34" charset="0"/>
              </a:endParaRPr>
            </a:p>
          </p:txBody>
        </p:sp>
        <p:sp>
          <p:nvSpPr>
            <p:cNvPr id="308" name="Freeform 19"/>
            <p:cNvSpPr>
              <a:spLocks/>
            </p:cNvSpPr>
            <p:nvPr/>
          </p:nvSpPr>
          <p:spPr bwMode="auto">
            <a:xfrm>
              <a:off x="4203700" y="3505200"/>
              <a:ext cx="88900" cy="201613"/>
            </a:xfrm>
            <a:custGeom>
              <a:avLst/>
              <a:gdLst>
                <a:gd name="T0" fmla="*/ 36 w 56"/>
                <a:gd name="T1" fmla="*/ 124 h 127"/>
                <a:gd name="T2" fmla="*/ 20 w 56"/>
                <a:gd name="T3" fmla="*/ 127 h 127"/>
                <a:gd name="T4" fmla="*/ 16 w 56"/>
                <a:gd name="T5" fmla="*/ 113 h 127"/>
                <a:gd name="T6" fmla="*/ 17 w 56"/>
                <a:gd name="T7" fmla="*/ 65 h 127"/>
                <a:gd name="T8" fmla="*/ 13 w 56"/>
                <a:gd name="T9" fmla="*/ 61 h 127"/>
                <a:gd name="T10" fmla="*/ 12 w 56"/>
                <a:gd name="T11" fmla="*/ 50 h 127"/>
                <a:gd name="T12" fmla="*/ 6 w 56"/>
                <a:gd name="T13" fmla="*/ 43 h 127"/>
                <a:gd name="T14" fmla="*/ 0 w 56"/>
                <a:gd name="T15" fmla="*/ 37 h 127"/>
                <a:gd name="T16" fmla="*/ 3 w 56"/>
                <a:gd name="T17" fmla="*/ 26 h 127"/>
                <a:gd name="T18" fmla="*/ 9 w 56"/>
                <a:gd name="T19" fmla="*/ 23 h 127"/>
                <a:gd name="T20" fmla="*/ 13 w 56"/>
                <a:gd name="T21" fmla="*/ 14 h 127"/>
                <a:gd name="T22" fmla="*/ 22 w 56"/>
                <a:gd name="T23" fmla="*/ 13 h 127"/>
                <a:gd name="T24" fmla="*/ 26 w 56"/>
                <a:gd name="T25" fmla="*/ 6 h 127"/>
                <a:gd name="T26" fmla="*/ 32 w 56"/>
                <a:gd name="T27" fmla="*/ 0 h 127"/>
                <a:gd name="T28" fmla="*/ 38 w 56"/>
                <a:gd name="T29" fmla="*/ 0 h 127"/>
                <a:gd name="T30" fmla="*/ 52 w 56"/>
                <a:gd name="T31" fmla="*/ 12 h 127"/>
                <a:gd name="T32" fmla="*/ 52 w 56"/>
                <a:gd name="T33" fmla="*/ 19 h 127"/>
                <a:gd name="T34" fmla="*/ 56 w 56"/>
                <a:gd name="T35" fmla="*/ 31 h 127"/>
                <a:gd name="T36" fmla="*/ 52 w 56"/>
                <a:gd name="T37" fmla="*/ 40 h 127"/>
                <a:gd name="T38" fmla="*/ 54 w 56"/>
                <a:gd name="T39" fmla="*/ 45 h 127"/>
                <a:gd name="T40" fmla="*/ 45 w 56"/>
                <a:gd name="T41" fmla="*/ 58 h 127"/>
                <a:gd name="T42" fmla="*/ 40 w 56"/>
                <a:gd name="T43" fmla="*/ 64 h 127"/>
                <a:gd name="T44" fmla="*/ 36 w 56"/>
                <a:gd name="T45" fmla="*/ 78 h 127"/>
                <a:gd name="T46" fmla="*/ 37 w 56"/>
                <a:gd name="T47" fmla="*/ 91 h 127"/>
                <a:gd name="T48" fmla="*/ 36 w 56"/>
                <a:gd name="T49"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27">
                  <a:moveTo>
                    <a:pt x="36" y="124"/>
                  </a:moveTo>
                  <a:lnTo>
                    <a:pt x="20" y="127"/>
                  </a:lnTo>
                  <a:lnTo>
                    <a:pt x="16" y="113"/>
                  </a:lnTo>
                  <a:lnTo>
                    <a:pt x="17" y="65"/>
                  </a:lnTo>
                  <a:lnTo>
                    <a:pt x="13" y="61"/>
                  </a:lnTo>
                  <a:lnTo>
                    <a:pt x="12" y="50"/>
                  </a:lnTo>
                  <a:lnTo>
                    <a:pt x="6" y="43"/>
                  </a:lnTo>
                  <a:lnTo>
                    <a:pt x="0" y="37"/>
                  </a:lnTo>
                  <a:lnTo>
                    <a:pt x="3" y="26"/>
                  </a:lnTo>
                  <a:lnTo>
                    <a:pt x="9" y="23"/>
                  </a:lnTo>
                  <a:lnTo>
                    <a:pt x="13" y="14"/>
                  </a:lnTo>
                  <a:lnTo>
                    <a:pt x="22" y="13"/>
                  </a:lnTo>
                  <a:lnTo>
                    <a:pt x="26" y="6"/>
                  </a:lnTo>
                  <a:lnTo>
                    <a:pt x="32" y="0"/>
                  </a:lnTo>
                  <a:lnTo>
                    <a:pt x="38" y="0"/>
                  </a:lnTo>
                  <a:lnTo>
                    <a:pt x="52" y="12"/>
                  </a:lnTo>
                  <a:lnTo>
                    <a:pt x="52" y="19"/>
                  </a:lnTo>
                  <a:lnTo>
                    <a:pt x="56" y="31"/>
                  </a:lnTo>
                  <a:lnTo>
                    <a:pt x="52" y="40"/>
                  </a:lnTo>
                  <a:lnTo>
                    <a:pt x="54" y="45"/>
                  </a:lnTo>
                  <a:lnTo>
                    <a:pt x="45" y="58"/>
                  </a:lnTo>
                  <a:lnTo>
                    <a:pt x="40" y="64"/>
                  </a:lnTo>
                  <a:lnTo>
                    <a:pt x="36" y="78"/>
                  </a:lnTo>
                  <a:lnTo>
                    <a:pt x="37" y="91"/>
                  </a:lnTo>
                  <a:lnTo>
                    <a:pt x="36" y="12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9" name="Freeform 20"/>
            <p:cNvSpPr>
              <a:spLocks/>
            </p:cNvSpPr>
            <p:nvPr/>
          </p:nvSpPr>
          <p:spPr bwMode="auto">
            <a:xfrm>
              <a:off x="4022725" y="3409950"/>
              <a:ext cx="222250" cy="182563"/>
            </a:xfrm>
            <a:custGeom>
              <a:avLst/>
              <a:gdLst>
                <a:gd name="T0" fmla="*/ 49 w 140"/>
                <a:gd name="T1" fmla="*/ 114 h 115"/>
                <a:gd name="T2" fmla="*/ 36 w 140"/>
                <a:gd name="T3" fmla="*/ 109 h 115"/>
                <a:gd name="T4" fmla="*/ 28 w 140"/>
                <a:gd name="T5" fmla="*/ 110 h 115"/>
                <a:gd name="T6" fmla="*/ 21 w 140"/>
                <a:gd name="T7" fmla="*/ 115 h 115"/>
                <a:gd name="T8" fmla="*/ 13 w 140"/>
                <a:gd name="T9" fmla="*/ 110 h 115"/>
                <a:gd name="T10" fmla="*/ 10 w 140"/>
                <a:gd name="T11" fmla="*/ 103 h 115"/>
                <a:gd name="T12" fmla="*/ 1 w 140"/>
                <a:gd name="T13" fmla="*/ 99 h 115"/>
                <a:gd name="T14" fmla="*/ 0 w 140"/>
                <a:gd name="T15" fmla="*/ 87 h 115"/>
                <a:gd name="T16" fmla="*/ 5 w 140"/>
                <a:gd name="T17" fmla="*/ 78 h 115"/>
                <a:gd name="T18" fmla="*/ 5 w 140"/>
                <a:gd name="T19" fmla="*/ 71 h 115"/>
                <a:gd name="T20" fmla="*/ 19 w 140"/>
                <a:gd name="T21" fmla="*/ 54 h 115"/>
                <a:gd name="T22" fmla="*/ 22 w 140"/>
                <a:gd name="T23" fmla="*/ 40 h 115"/>
                <a:gd name="T24" fmla="*/ 27 w 140"/>
                <a:gd name="T25" fmla="*/ 34 h 115"/>
                <a:gd name="T26" fmla="*/ 36 w 140"/>
                <a:gd name="T27" fmla="*/ 37 h 115"/>
                <a:gd name="T28" fmla="*/ 44 w 140"/>
                <a:gd name="T29" fmla="*/ 33 h 115"/>
                <a:gd name="T30" fmla="*/ 46 w 140"/>
                <a:gd name="T31" fmla="*/ 28 h 115"/>
                <a:gd name="T32" fmla="*/ 61 w 140"/>
                <a:gd name="T33" fmla="*/ 18 h 115"/>
                <a:gd name="T34" fmla="*/ 64 w 140"/>
                <a:gd name="T35" fmla="*/ 12 h 115"/>
                <a:gd name="T36" fmla="*/ 81 w 140"/>
                <a:gd name="T37" fmla="*/ 3 h 115"/>
                <a:gd name="T38" fmla="*/ 91 w 140"/>
                <a:gd name="T39" fmla="*/ 0 h 115"/>
                <a:gd name="T40" fmla="*/ 95 w 140"/>
                <a:gd name="T41" fmla="*/ 4 h 115"/>
                <a:gd name="T42" fmla="*/ 107 w 140"/>
                <a:gd name="T43" fmla="*/ 4 h 115"/>
                <a:gd name="T44" fmla="*/ 106 w 140"/>
                <a:gd name="T45" fmla="*/ 14 h 115"/>
                <a:gd name="T46" fmla="*/ 108 w 140"/>
                <a:gd name="T47" fmla="*/ 24 h 115"/>
                <a:gd name="T48" fmla="*/ 118 w 140"/>
                <a:gd name="T49" fmla="*/ 37 h 115"/>
                <a:gd name="T50" fmla="*/ 119 w 140"/>
                <a:gd name="T51" fmla="*/ 47 h 115"/>
                <a:gd name="T52" fmla="*/ 140 w 140"/>
                <a:gd name="T53" fmla="*/ 52 h 115"/>
                <a:gd name="T54" fmla="*/ 140 w 140"/>
                <a:gd name="T55" fmla="*/ 66 h 115"/>
                <a:gd name="T56" fmla="*/ 136 w 140"/>
                <a:gd name="T57" fmla="*/ 73 h 115"/>
                <a:gd name="T58" fmla="*/ 127 w 140"/>
                <a:gd name="T59" fmla="*/ 74 h 115"/>
                <a:gd name="T60" fmla="*/ 123 w 140"/>
                <a:gd name="T61" fmla="*/ 83 h 115"/>
                <a:gd name="T62" fmla="*/ 117 w 140"/>
                <a:gd name="T63" fmla="*/ 86 h 115"/>
                <a:gd name="T64" fmla="*/ 101 w 140"/>
                <a:gd name="T65" fmla="*/ 85 h 115"/>
                <a:gd name="T66" fmla="*/ 92 w 140"/>
                <a:gd name="T67" fmla="*/ 84 h 115"/>
                <a:gd name="T68" fmla="*/ 86 w 140"/>
                <a:gd name="T69" fmla="*/ 87 h 115"/>
                <a:gd name="T70" fmla="*/ 78 w 140"/>
                <a:gd name="T71" fmla="*/ 86 h 115"/>
                <a:gd name="T72" fmla="*/ 47 w 140"/>
                <a:gd name="T73" fmla="*/ 87 h 115"/>
                <a:gd name="T74" fmla="*/ 46 w 140"/>
                <a:gd name="T75" fmla="*/ 98 h 115"/>
                <a:gd name="T76" fmla="*/ 49 w 140"/>
                <a:gd name="T7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115">
                  <a:moveTo>
                    <a:pt x="49" y="114"/>
                  </a:moveTo>
                  <a:lnTo>
                    <a:pt x="36" y="109"/>
                  </a:lnTo>
                  <a:lnTo>
                    <a:pt x="28" y="110"/>
                  </a:lnTo>
                  <a:lnTo>
                    <a:pt x="21" y="115"/>
                  </a:lnTo>
                  <a:lnTo>
                    <a:pt x="13" y="110"/>
                  </a:lnTo>
                  <a:lnTo>
                    <a:pt x="10" y="103"/>
                  </a:lnTo>
                  <a:lnTo>
                    <a:pt x="1" y="99"/>
                  </a:lnTo>
                  <a:lnTo>
                    <a:pt x="0" y="87"/>
                  </a:lnTo>
                  <a:lnTo>
                    <a:pt x="5" y="78"/>
                  </a:lnTo>
                  <a:lnTo>
                    <a:pt x="5" y="71"/>
                  </a:lnTo>
                  <a:lnTo>
                    <a:pt x="19" y="54"/>
                  </a:lnTo>
                  <a:lnTo>
                    <a:pt x="22" y="40"/>
                  </a:lnTo>
                  <a:lnTo>
                    <a:pt x="27" y="34"/>
                  </a:lnTo>
                  <a:lnTo>
                    <a:pt x="36" y="37"/>
                  </a:lnTo>
                  <a:lnTo>
                    <a:pt x="44" y="33"/>
                  </a:lnTo>
                  <a:lnTo>
                    <a:pt x="46" y="28"/>
                  </a:lnTo>
                  <a:lnTo>
                    <a:pt x="61" y="18"/>
                  </a:lnTo>
                  <a:lnTo>
                    <a:pt x="64" y="12"/>
                  </a:lnTo>
                  <a:lnTo>
                    <a:pt x="81" y="3"/>
                  </a:lnTo>
                  <a:lnTo>
                    <a:pt x="91" y="0"/>
                  </a:lnTo>
                  <a:lnTo>
                    <a:pt x="95" y="4"/>
                  </a:lnTo>
                  <a:lnTo>
                    <a:pt x="107" y="4"/>
                  </a:lnTo>
                  <a:lnTo>
                    <a:pt x="106" y="14"/>
                  </a:lnTo>
                  <a:lnTo>
                    <a:pt x="108" y="24"/>
                  </a:lnTo>
                  <a:lnTo>
                    <a:pt x="118" y="37"/>
                  </a:lnTo>
                  <a:lnTo>
                    <a:pt x="119" y="47"/>
                  </a:lnTo>
                  <a:lnTo>
                    <a:pt x="140" y="52"/>
                  </a:lnTo>
                  <a:lnTo>
                    <a:pt x="140" y="66"/>
                  </a:lnTo>
                  <a:lnTo>
                    <a:pt x="136" y="73"/>
                  </a:lnTo>
                  <a:lnTo>
                    <a:pt x="127" y="74"/>
                  </a:lnTo>
                  <a:lnTo>
                    <a:pt x="123" y="83"/>
                  </a:lnTo>
                  <a:lnTo>
                    <a:pt x="117" y="86"/>
                  </a:lnTo>
                  <a:lnTo>
                    <a:pt x="101" y="85"/>
                  </a:lnTo>
                  <a:lnTo>
                    <a:pt x="92" y="84"/>
                  </a:lnTo>
                  <a:lnTo>
                    <a:pt x="86" y="87"/>
                  </a:lnTo>
                  <a:lnTo>
                    <a:pt x="78" y="86"/>
                  </a:lnTo>
                  <a:lnTo>
                    <a:pt x="47" y="87"/>
                  </a:lnTo>
                  <a:lnTo>
                    <a:pt x="46" y="98"/>
                  </a:lnTo>
                  <a:lnTo>
                    <a:pt x="49" y="11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10" name="Freeform 21"/>
            <p:cNvSpPr>
              <a:spLocks/>
            </p:cNvSpPr>
            <p:nvPr/>
          </p:nvSpPr>
          <p:spPr bwMode="auto">
            <a:xfrm>
              <a:off x="6677025" y="3036887"/>
              <a:ext cx="153988" cy="190500"/>
            </a:xfrm>
            <a:custGeom>
              <a:avLst/>
              <a:gdLst>
                <a:gd name="T0" fmla="*/ 94 w 97"/>
                <a:gd name="T1" fmla="*/ 92 h 120"/>
                <a:gd name="T2" fmla="*/ 97 w 97"/>
                <a:gd name="T3" fmla="*/ 106 h 120"/>
                <a:gd name="T4" fmla="*/ 90 w 97"/>
                <a:gd name="T5" fmla="*/ 103 h 120"/>
                <a:gd name="T6" fmla="*/ 94 w 97"/>
                <a:gd name="T7" fmla="*/ 120 h 120"/>
                <a:gd name="T8" fmla="*/ 87 w 97"/>
                <a:gd name="T9" fmla="*/ 109 h 120"/>
                <a:gd name="T10" fmla="*/ 84 w 97"/>
                <a:gd name="T11" fmla="*/ 99 h 120"/>
                <a:gd name="T12" fmla="*/ 79 w 97"/>
                <a:gd name="T13" fmla="*/ 89 h 120"/>
                <a:gd name="T14" fmla="*/ 69 w 97"/>
                <a:gd name="T15" fmla="*/ 76 h 120"/>
                <a:gd name="T16" fmla="*/ 53 w 97"/>
                <a:gd name="T17" fmla="*/ 76 h 120"/>
                <a:gd name="T18" fmla="*/ 56 w 97"/>
                <a:gd name="T19" fmla="*/ 84 h 120"/>
                <a:gd name="T20" fmla="*/ 52 w 97"/>
                <a:gd name="T21" fmla="*/ 96 h 120"/>
                <a:gd name="T22" fmla="*/ 44 w 97"/>
                <a:gd name="T23" fmla="*/ 92 h 120"/>
                <a:gd name="T24" fmla="*/ 42 w 97"/>
                <a:gd name="T25" fmla="*/ 95 h 120"/>
                <a:gd name="T26" fmla="*/ 36 w 97"/>
                <a:gd name="T27" fmla="*/ 93 h 120"/>
                <a:gd name="T28" fmla="*/ 29 w 97"/>
                <a:gd name="T29" fmla="*/ 91 h 120"/>
                <a:gd name="T30" fmla="*/ 23 w 97"/>
                <a:gd name="T31" fmla="*/ 74 h 120"/>
                <a:gd name="T32" fmla="*/ 14 w 97"/>
                <a:gd name="T33" fmla="*/ 58 h 120"/>
                <a:gd name="T34" fmla="*/ 15 w 97"/>
                <a:gd name="T35" fmla="*/ 46 h 120"/>
                <a:gd name="T36" fmla="*/ 3 w 97"/>
                <a:gd name="T37" fmla="*/ 40 h 120"/>
                <a:gd name="T38" fmla="*/ 6 w 97"/>
                <a:gd name="T39" fmla="*/ 33 h 120"/>
                <a:gd name="T40" fmla="*/ 16 w 97"/>
                <a:gd name="T41" fmla="*/ 25 h 120"/>
                <a:gd name="T42" fmla="*/ 0 w 97"/>
                <a:gd name="T43" fmla="*/ 14 h 120"/>
                <a:gd name="T44" fmla="*/ 4 w 97"/>
                <a:gd name="T45" fmla="*/ 0 h 120"/>
                <a:gd name="T46" fmla="*/ 20 w 97"/>
                <a:gd name="T47" fmla="*/ 9 h 120"/>
                <a:gd name="T48" fmla="*/ 28 w 97"/>
                <a:gd name="T49" fmla="*/ 10 h 120"/>
                <a:gd name="T50" fmla="*/ 33 w 97"/>
                <a:gd name="T51" fmla="*/ 24 h 120"/>
                <a:gd name="T52" fmla="*/ 50 w 97"/>
                <a:gd name="T53" fmla="*/ 27 h 120"/>
                <a:gd name="T54" fmla="*/ 67 w 97"/>
                <a:gd name="T55" fmla="*/ 27 h 120"/>
                <a:gd name="T56" fmla="*/ 78 w 97"/>
                <a:gd name="T57" fmla="*/ 31 h 120"/>
                <a:gd name="T58" fmla="*/ 73 w 97"/>
                <a:gd name="T59" fmla="*/ 48 h 120"/>
                <a:gd name="T60" fmla="*/ 65 w 97"/>
                <a:gd name="T61" fmla="*/ 49 h 120"/>
                <a:gd name="T62" fmla="*/ 62 w 97"/>
                <a:gd name="T63" fmla="*/ 61 h 120"/>
                <a:gd name="T64" fmla="*/ 74 w 97"/>
                <a:gd name="T65" fmla="*/ 72 h 120"/>
                <a:gd name="T66" fmla="*/ 74 w 97"/>
                <a:gd name="T67" fmla="*/ 59 h 120"/>
                <a:gd name="T68" fmla="*/ 79 w 97"/>
                <a:gd name="T69" fmla="*/ 59 h 120"/>
                <a:gd name="T70" fmla="*/ 94 w 97"/>
                <a:gd name="T71"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0">
                  <a:moveTo>
                    <a:pt x="94" y="92"/>
                  </a:moveTo>
                  <a:lnTo>
                    <a:pt x="97" y="106"/>
                  </a:lnTo>
                  <a:lnTo>
                    <a:pt x="90" y="103"/>
                  </a:lnTo>
                  <a:lnTo>
                    <a:pt x="94" y="120"/>
                  </a:lnTo>
                  <a:lnTo>
                    <a:pt x="87" y="109"/>
                  </a:lnTo>
                  <a:lnTo>
                    <a:pt x="84" y="99"/>
                  </a:lnTo>
                  <a:lnTo>
                    <a:pt x="79" y="89"/>
                  </a:lnTo>
                  <a:lnTo>
                    <a:pt x="69" y="76"/>
                  </a:lnTo>
                  <a:lnTo>
                    <a:pt x="53" y="76"/>
                  </a:lnTo>
                  <a:lnTo>
                    <a:pt x="56" y="84"/>
                  </a:lnTo>
                  <a:lnTo>
                    <a:pt x="52" y="96"/>
                  </a:lnTo>
                  <a:lnTo>
                    <a:pt x="44" y="92"/>
                  </a:lnTo>
                  <a:lnTo>
                    <a:pt x="42" y="95"/>
                  </a:lnTo>
                  <a:lnTo>
                    <a:pt x="36" y="93"/>
                  </a:lnTo>
                  <a:lnTo>
                    <a:pt x="29" y="91"/>
                  </a:lnTo>
                  <a:lnTo>
                    <a:pt x="23" y="74"/>
                  </a:lnTo>
                  <a:lnTo>
                    <a:pt x="14" y="58"/>
                  </a:lnTo>
                  <a:lnTo>
                    <a:pt x="15" y="46"/>
                  </a:lnTo>
                  <a:lnTo>
                    <a:pt x="3" y="40"/>
                  </a:lnTo>
                  <a:lnTo>
                    <a:pt x="6" y="33"/>
                  </a:lnTo>
                  <a:lnTo>
                    <a:pt x="16" y="25"/>
                  </a:lnTo>
                  <a:lnTo>
                    <a:pt x="0" y="14"/>
                  </a:lnTo>
                  <a:lnTo>
                    <a:pt x="4" y="0"/>
                  </a:lnTo>
                  <a:lnTo>
                    <a:pt x="20" y="9"/>
                  </a:lnTo>
                  <a:lnTo>
                    <a:pt x="28" y="10"/>
                  </a:lnTo>
                  <a:lnTo>
                    <a:pt x="33" y="24"/>
                  </a:lnTo>
                  <a:lnTo>
                    <a:pt x="50" y="27"/>
                  </a:lnTo>
                  <a:lnTo>
                    <a:pt x="67" y="27"/>
                  </a:lnTo>
                  <a:lnTo>
                    <a:pt x="78" y="31"/>
                  </a:lnTo>
                  <a:lnTo>
                    <a:pt x="73" y="48"/>
                  </a:lnTo>
                  <a:lnTo>
                    <a:pt x="65" y="49"/>
                  </a:lnTo>
                  <a:lnTo>
                    <a:pt x="62" y="61"/>
                  </a:lnTo>
                  <a:lnTo>
                    <a:pt x="74" y="72"/>
                  </a:lnTo>
                  <a:lnTo>
                    <a:pt x="74" y="59"/>
                  </a:lnTo>
                  <a:lnTo>
                    <a:pt x="79" y="59"/>
                  </a:lnTo>
                  <a:lnTo>
                    <a:pt x="94" y="9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12" name="Freeform 22"/>
            <p:cNvSpPr>
              <a:spLocks/>
            </p:cNvSpPr>
            <p:nvPr/>
          </p:nvSpPr>
          <p:spPr bwMode="auto">
            <a:xfrm>
              <a:off x="4772025" y="2452687"/>
              <a:ext cx="161925" cy="98425"/>
            </a:xfrm>
            <a:custGeom>
              <a:avLst/>
              <a:gdLst>
                <a:gd name="T0" fmla="*/ 3 w 102"/>
                <a:gd name="T1" fmla="*/ 0 h 62"/>
                <a:gd name="T2" fmla="*/ 9 w 102"/>
                <a:gd name="T3" fmla="*/ 9 h 62"/>
                <a:gd name="T4" fmla="*/ 15 w 102"/>
                <a:gd name="T5" fmla="*/ 7 h 62"/>
                <a:gd name="T6" fmla="*/ 28 w 102"/>
                <a:gd name="T7" fmla="*/ 10 h 62"/>
                <a:gd name="T8" fmla="*/ 53 w 102"/>
                <a:gd name="T9" fmla="*/ 12 h 62"/>
                <a:gd name="T10" fmla="*/ 60 w 102"/>
                <a:gd name="T11" fmla="*/ 6 h 62"/>
                <a:gd name="T12" fmla="*/ 80 w 102"/>
                <a:gd name="T13" fmla="*/ 2 h 62"/>
                <a:gd name="T14" fmla="*/ 92 w 102"/>
                <a:gd name="T15" fmla="*/ 9 h 62"/>
                <a:gd name="T16" fmla="*/ 102 w 102"/>
                <a:gd name="T17" fmla="*/ 11 h 62"/>
                <a:gd name="T18" fmla="*/ 95 w 102"/>
                <a:gd name="T19" fmla="*/ 20 h 62"/>
                <a:gd name="T20" fmla="*/ 91 w 102"/>
                <a:gd name="T21" fmla="*/ 34 h 62"/>
                <a:gd name="T22" fmla="*/ 98 w 102"/>
                <a:gd name="T23" fmla="*/ 46 h 62"/>
                <a:gd name="T24" fmla="*/ 83 w 102"/>
                <a:gd name="T25" fmla="*/ 43 h 62"/>
                <a:gd name="T26" fmla="*/ 66 w 102"/>
                <a:gd name="T27" fmla="*/ 50 h 62"/>
                <a:gd name="T28" fmla="*/ 67 w 102"/>
                <a:gd name="T29" fmla="*/ 60 h 62"/>
                <a:gd name="T30" fmla="*/ 52 w 102"/>
                <a:gd name="T31" fmla="*/ 62 h 62"/>
                <a:gd name="T32" fmla="*/ 40 w 102"/>
                <a:gd name="T33" fmla="*/ 55 h 62"/>
                <a:gd name="T34" fmla="*/ 27 w 102"/>
                <a:gd name="T35" fmla="*/ 60 h 62"/>
                <a:gd name="T36" fmla="*/ 14 w 102"/>
                <a:gd name="T37" fmla="*/ 60 h 62"/>
                <a:gd name="T38" fmla="*/ 12 w 102"/>
                <a:gd name="T39" fmla="*/ 46 h 62"/>
                <a:gd name="T40" fmla="*/ 3 w 102"/>
                <a:gd name="T41" fmla="*/ 40 h 62"/>
                <a:gd name="T42" fmla="*/ 5 w 102"/>
                <a:gd name="T43" fmla="*/ 37 h 62"/>
                <a:gd name="T44" fmla="*/ 3 w 102"/>
                <a:gd name="T45" fmla="*/ 34 h 62"/>
                <a:gd name="T46" fmla="*/ 5 w 102"/>
                <a:gd name="T47" fmla="*/ 28 h 62"/>
                <a:gd name="T48" fmla="*/ 11 w 102"/>
                <a:gd name="T49" fmla="*/ 21 h 62"/>
                <a:gd name="T50" fmla="*/ 2 w 102"/>
                <a:gd name="T51" fmla="*/ 13 h 62"/>
                <a:gd name="T52" fmla="*/ 0 w 102"/>
                <a:gd name="T53" fmla="*/ 5 h 62"/>
                <a:gd name="T54" fmla="*/ 3 w 102"/>
                <a:gd name="T5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2">
                  <a:moveTo>
                    <a:pt x="3" y="0"/>
                  </a:moveTo>
                  <a:lnTo>
                    <a:pt x="9" y="9"/>
                  </a:lnTo>
                  <a:lnTo>
                    <a:pt x="15" y="7"/>
                  </a:lnTo>
                  <a:lnTo>
                    <a:pt x="28" y="10"/>
                  </a:lnTo>
                  <a:lnTo>
                    <a:pt x="53" y="12"/>
                  </a:lnTo>
                  <a:lnTo>
                    <a:pt x="60" y="6"/>
                  </a:lnTo>
                  <a:lnTo>
                    <a:pt x="80" y="2"/>
                  </a:lnTo>
                  <a:lnTo>
                    <a:pt x="92" y="9"/>
                  </a:lnTo>
                  <a:lnTo>
                    <a:pt x="102" y="11"/>
                  </a:lnTo>
                  <a:lnTo>
                    <a:pt x="95" y="20"/>
                  </a:lnTo>
                  <a:lnTo>
                    <a:pt x="91" y="34"/>
                  </a:lnTo>
                  <a:lnTo>
                    <a:pt x="98" y="46"/>
                  </a:lnTo>
                  <a:lnTo>
                    <a:pt x="83" y="43"/>
                  </a:lnTo>
                  <a:lnTo>
                    <a:pt x="66" y="50"/>
                  </a:lnTo>
                  <a:lnTo>
                    <a:pt x="67" y="60"/>
                  </a:lnTo>
                  <a:lnTo>
                    <a:pt x="52" y="62"/>
                  </a:lnTo>
                  <a:lnTo>
                    <a:pt x="40" y="55"/>
                  </a:lnTo>
                  <a:lnTo>
                    <a:pt x="27" y="60"/>
                  </a:lnTo>
                  <a:lnTo>
                    <a:pt x="14" y="60"/>
                  </a:lnTo>
                  <a:lnTo>
                    <a:pt x="12" y="46"/>
                  </a:lnTo>
                  <a:lnTo>
                    <a:pt x="3" y="40"/>
                  </a:lnTo>
                  <a:lnTo>
                    <a:pt x="5" y="37"/>
                  </a:lnTo>
                  <a:lnTo>
                    <a:pt x="3" y="34"/>
                  </a:lnTo>
                  <a:lnTo>
                    <a:pt x="5" y="28"/>
                  </a:lnTo>
                  <a:lnTo>
                    <a:pt x="11" y="21"/>
                  </a:lnTo>
                  <a:lnTo>
                    <a:pt x="2" y="13"/>
                  </a:lnTo>
                  <a:lnTo>
                    <a:pt x="0" y="5"/>
                  </a:lnTo>
                  <a:lnTo>
                    <a:pt x="3"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3" name="Freeform 23"/>
            <p:cNvSpPr>
              <a:spLocks/>
            </p:cNvSpPr>
            <p:nvPr/>
          </p:nvSpPr>
          <p:spPr bwMode="auto">
            <a:xfrm>
              <a:off x="1957387" y="3078162"/>
              <a:ext cx="23813" cy="49213"/>
            </a:xfrm>
            <a:custGeom>
              <a:avLst/>
              <a:gdLst>
                <a:gd name="T0" fmla="*/ 13 w 15"/>
                <a:gd name="T1" fmla="*/ 30 h 31"/>
                <a:gd name="T2" fmla="*/ 8 w 15"/>
                <a:gd name="T3" fmla="*/ 31 h 31"/>
                <a:gd name="T4" fmla="*/ 5 w 15"/>
                <a:gd name="T5" fmla="*/ 19 h 31"/>
                <a:gd name="T6" fmla="*/ 0 w 15"/>
                <a:gd name="T7" fmla="*/ 13 h 31"/>
                <a:gd name="T8" fmla="*/ 6 w 15"/>
                <a:gd name="T9" fmla="*/ 0 h 31"/>
                <a:gd name="T10" fmla="*/ 11 w 15"/>
                <a:gd name="T11" fmla="*/ 0 h 31"/>
                <a:gd name="T12" fmla="*/ 15 w 15"/>
                <a:gd name="T13" fmla="*/ 18 h 31"/>
                <a:gd name="T14" fmla="*/ 13 w 15"/>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3" y="30"/>
                  </a:moveTo>
                  <a:lnTo>
                    <a:pt x="8" y="31"/>
                  </a:lnTo>
                  <a:lnTo>
                    <a:pt x="5" y="19"/>
                  </a:lnTo>
                  <a:lnTo>
                    <a:pt x="0" y="13"/>
                  </a:lnTo>
                  <a:lnTo>
                    <a:pt x="6" y="0"/>
                  </a:lnTo>
                  <a:lnTo>
                    <a:pt x="11" y="0"/>
                  </a:lnTo>
                  <a:lnTo>
                    <a:pt x="15" y="18"/>
                  </a:lnTo>
                  <a:lnTo>
                    <a:pt x="13" y="3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4" name="Freeform 24"/>
            <p:cNvSpPr>
              <a:spLocks/>
            </p:cNvSpPr>
            <p:nvPr/>
          </p:nvSpPr>
          <p:spPr bwMode="auto">
            <a:xfrm>
              <a:off x="1952625" y="3022600"/>
              <a:ext cx="33338" cy="15875"/>
            </a:xfrm>
            <a:custGeom>
              <a:avLst/>
              <a:gdLst>
                <a:gd name="T0" fmla="*/ 20 w 21"/>
                <a:gd name="T1" fmla="*/ 6 h 10"/>
                <a:gd name="T2" fmla="*/ 0 w 21"/>
                <a:gd name="T3" fmla="*/ 10 h 10"/>
                <a:gd name="T4" fmla="*/ 0 w 21"/>
                <a:gd name="T5" fmla="*/ 2 h 10"/>
                <a:gd name="T6" fmla="*/ 9 w 21"/>
                <a:gd name="T7" fmla="*/ 0 h 10"/>
                <a:gd name="T8" fmla="*/ 21 w 21"/>
                <a:gd name="T9" fmla="*/ 1 h 10"/>
                <a:gd name="T10" fmla="*/ 20 w 21"/>
                <a:gd name="T11" fmla="*/ 6 h 10"/>
              </a:gdLst>
              <a:ahLst/>
              <a:cxnLst>
                <a:cxn ang="0">
                  <a:pos x="T0" y="T1"/>
                </a:cxn>
                <a:cxn ang="0">
                  <a:pos x="T2" y="T3"/>
                </a:cxn>
                <a:cxn ang="0">
                  <a:pos x="T4" y="T5"/>
                </a:cxn>
                <a:cxn ang="0">
                  <a:pos x="T6" y="T7"/>
                </a:cxn>
                <a:cxn ang="0">
                  <a:pos x="T8" y="T9"/>
                </a:cxn>
                <a:cxn ang="0">
                  <a:pos x="T10" y="T11"/>
                </a:cxn>
              </a:cxnLst>
              <a:rect l="0" t="0" r="r" b="b"/>
              <a:pathLst>
                <a:path w="21" h="10">
                  <a:moveTo>
                    <a:pt x="20" y="6"/>
                  </a:moveTo>
                  <a:lnTo>
                    <a:pt x="0" y="10"/>
                  </a:lnTo>
                  <a:lnTo>
                    <a:pt x="0" y="2"/>
                  </a:lnTo>
                  <a:lnTo>
                    <a:pt x="9" y="0"/>
                  </a:lnTo>
                  <a:lnTo>
                    <a:pt x="21" y="1"/>
                  </a:lnTo>
                  <a:lnTo>
                    <a:pt x="20"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5" name="Freeform 25"/>
            <p:cNvSpPr>
              <a:spLocks/>
            </p:cNvSpPr>
            <p:nvPr/>
          </p:nvSpPr>
          <p:spPr bwMode="auto">
            <a:xfrm>
              <a:off x="1987550" y="3017837"/>
              <a:ext cx="20638" cy="38100"/>
            </a:xfrm>
            <a:custGeom>
              <a:avLst/>
              <a:gdLst>
                <a:gd name="T0" fmla="*/ 13 w 13"/>
                <a:gd name="T1" fmla="*/ 9 h 24"/>
                <a:gd name="T2" fmla="*/ 7 w 13"/>
                <a:gd name="T3" fmla="*/ 24 h 24"/>
                <a:gd name="T4" fmla="*/ 5 w 13"/>
                <a:gd name="T5" fmla="*/ 21 h 24"/>
                <a:gd name="T6" fmla="*/ 7 w 13"/>
                <a:gd name="T7" fmla="*/ 10 h 24"/>
                <a:gd name="T8" fmla="*/ 0 w 13"/>
                <a:gd name="T9" fmla="*/ 2 h 24"/>
                <a:gd name="T10" fmla="*/ 1 w 13"/>
                <a:gd name="T11" fmla="*/ 0 h 24"/>
                <a:gd name="T12" fmla="*/ 13 w 13"/>
                <a:gd name="T13" fmla="*/ 9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3" y="9"/>
                  </a:moveTo>
                  <a:lnTo>
                    <a:pt x="7" y="24"/>
                  </a:lnTo>
                  <a:lnTo>
                    <a:pt x="5" y="21"/>
                  </a:lnTo>
                  <a:lnTo>
                    <a:pt x="7" y="10"/>
                  </a:lnTo>
                  <a:lnTo>
                    <a:pt x="0" y="2"/>
                  </a:lnTo>
                  <a:lnTo>
                    <a:pt x="1" y="0"/>
                  </a:lnTo>
                  <a:lnTo>
                    <a:pt x="13"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6" name="Freeform 26"/>
            <p:cNvSpPr>
              <a:spLocks/>
            </p:cNvSpPr>
            <p:nvPr/>
          </p:nvSpPr>
          <p:spPr bwMode="auto">
            <a:xfrm>
              <a:off x="4594225" y="2420937"/>
              <a:ext cx="103188" cy="84138"/>
            </a:xfrm>
            <a:custGeom>
              <a:avLst/>
              <a:gdLst>
                <a:gd name="T0" fmla="*/ 54 w 65"/>
                <a:gd name="T1" fmla="*/ 7 h 53"/>
                <a:gd name="T2" fmla="*/ 60 w 65"/>
                <a:gd name="T3" fmla="*/ 7 h 53"/>
                <a:gd name="T4" fmla="*/ 56 w 65"/>
                <a:gd name="T5" fmla="*/ 16 h 53"/>
                <a:gd name="T6" fmla="*/ 65 w 65"/>
                <a:gd name="T7" fmla="*/ 24 h 53"/>
                <a:gd name="T8" fmla="*/ 64 w 65"/>
                <a:gd name="T9" fmla="*/ 34 h 53"/>
                <a:gd name="T10" fmla="*/ 60 w 65"/>
                <a:gd name="T11" fmla="*/ 35 h 53"/>
                <a:gd name="T12" fmla="*/ 57 w 65"/>
                <a:gd name="T13" fmla="*/ 37 h 53"/>
                <a:gd name="T14" fmla="*/ 52 w 65"/>
                <a:gd name="T15" fmla="*/ 42 h 53"/>
                <a:gd name="T16" fmla="*/ 50 w 65"/>
                <a:gd name="T17" fmla="*/ 53 h 53"/>
                <a:gd name="T18" fmla="*/ 35 w 65"/>
                <a:gd name="T19" fmla="*/ 45 h 53"/>
                <a:gd name="T20" fmla="*/ 28 w 65"/>
                <a:gd name="T21" fmla="*/ 37 h 53"/>
                <a:gd name="T22" fmla="*/ 21 w 65"/>
                <a:gd name="T23" fmla="*/ 32 h 53"/>
                <a:gd name="T24" fmla="*/ 13 w 65"/>
                <a:gd name="T25" fmla="*/ 24 h 53"/>
                <a:gd name="T26" fmla="*/ 9 w 65"/>
                <a:gd name="T27" fmla="*/ 18 h 53"/>
                <a:gd name="T28" fmla="*/ 0 w 65"/>
                <a:gd name="T29" fmla="*/ 8 h 53"/>
                <a:gd name="T30" fmla="*/ 3 w 65"/>
                <a:gd name="T31" fmla="*/ 0 h 53"/>
                <a:gd name="T32" fmla="*/ 9 w 65"/>
                <a:gd name="T33" fmla="*/ 5 h 53"/>
                <a:gd name="T34" fmla="*/ 13 w 65"/>
                <a:gd name="T35" fmla="*/ 0 h 53"/>
                <a:gd name="T36" fmla="*/ 20 w 65"/>
                <a:gd name="T37" fmla="*/ 0 h 53"/>
                <a:gd name="T38" fmla="*/ 35 w 65"/>
                <a:gd name="T39" fmla="*/ 3 h 53"/>
                <a:gd name="T40" fmla="*/ 46 w 65"/>
                <a:gd name="T41" fmla="*/ 3 h 53"/>
                <a:gd name="T42" fmla="*/ 54 w 65"/>
                <a:gd name="T4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3">
                  <a:moveTo>
                    <a:pt x="54" y="7"/>
                  </a:moveTo>
                  <a:lnTo>
                    <a:pt x="60" y="7"/>
                  </a:lnTo>
                  <a:lnTo>
                    <a:pt x="56" y="16"/>
                  </a:lnTo>
                  <a:lnTo>
                    <a:pt x="65" y="24"/>
                  </a:lnTo>
                  <a:lnTo>
                    <a:pt x="64" y="34"/>
                  </a:lnTo>
                  <a:lnTo>
                    <a:pt x="60" y="35"/>
                  </a:lnTo>
                  <a:lnTo>
                    <a:pt x="57" y="37"/>
                  </a:lnTo>
                  <a:lnTo>
                    <a:pt x="52" y="42"/>
                  </a:lnTo>
                  <a:lnTo>
                    <a:pt x="50" y="53"/>
                  </a:lnTo>
                  <a:lnTo>
                    <a:pt x="35" y="45"/>
                  </a:lnTo>
                  <a:lnTo>
                    <a:pt x="28" y="37"/>
                  </a:lnTo>
                  <a:lnTo>
                    <a:pt x="21" y="32"/>
                  </a:lnTo>
                  <a:lnTo>
                    <a:pt x="13" y="24"/>
                  </a:lnTo>
                  <a:lnTo>
                    <a:pt x="9" y="18"/>
                  </a:lnTo>
                  <a:lnTo>
                    <a:pt x="0" y="8"/>
                  </a:lnTo>
                  <a:lnTo>
                    <a:pt x="3" y="0"/>
                  </a:lnTo>
                  <a:lnTo>
                    <a:pt x="9" y="5"/>
                  </a:lnTo>
                  <a:lnTo>
                    <a:pt x="13" y="0"/>
                  </a:lnTo>
                  <a:lnTo>
                    <a:pt x="20" y="0"/>
                  </a:lnTo>
                  <a:lnTo>
                    <a:pt x="35" y="3"/>
                  </a:lnTo>
                  <a:lnTo>
                    <a:pt x="46" y="3"/>
                  </a:lnTo>
                  <a:lnTo>
                    <a:pt x="54"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7" name="Freeform 27"/>
            <p:cNvSpPr>
              <a:spLocks/>
            </p:cNvSpPr>
            <p:nvPr/>
          </p:nvSpPr>
          <p:spPr bwMode="auto">
            <a:xfrm>
              <a:off x="4759325" y="2071687"/>
              <a:ext cx="231775" cy="152400"/>
            </a:xfrm>
            <a:custGeom>
              <a:avLst/>
              <a:gdLst>
                <a:gd name="T0" fmla="*/ 1 w 146"/>
                <a:gd name="T1" fmla="*/ 44 h 96"/>
                <a:gd name="T2" fmla="*/ 15 w 146"/>
                <a:gd name="T3" fmla="*/ 44 h 96"/>
                <a:gd name="T4" fmla="*/ 31 w 146"/>
                <a:gd name="T5" fmla="*/ 37 h 96"/>
                <a:gd name="T6" fmla="*/ 33 w 146"/>
                <a:gd name="T7" fmla="*/ 26 h 96"/>
                <a:gd name="T8" fmla="*/ 45 w 146"/>
                <a:gd name="T9" fmla="*/ 20 h 96"/>
                <a:gd name="T10" fmla="*/ 42 w 146"/>
                <a:gd name="T11" fmla="*/ 11 h 96"/>
                <a:gd name="T12" fmla="*/ 50 w 146"/>
                <a:gd name="T13" fmla="*/ 7 h 96"/>
                <a:gd name="T14" fmla="*/ 65 w 146"/>
                <a:gd name="T15" fmla="*/ 0 h 96"/>
                <a:gd name="T16" fmla="*/ 82 w 146"/>
                <a:gd name="T17" fmla="*/ 5 h 96"/>
                <a:gd name="T18" fmla="*/ 85 w 146"/>
                <a:gd name="T19" fmla="*/ 10 h 96"/>
                <a:gd name="T20" fmla="*/ 93 w 146"/>
                <a:gd name="T21" fmla="*/ 7 h 96"/>
                <a:gd name="T22" fmla="*/ 109 w 146"/>
                <a:gd name="T23" fmla="*/ 12 h 96"/>
                <a:gd name="T24" fmla="*/ 112 w 146"/>
                <a:gd name="T25" fmla="*/ 21 h 96"/>
                <a:gd name="T26" fmla="*/ 110 w 146"/>
                <a:gd name="T27" fmla="*/ 27 h 96"/>
                <a:gd name="T28" fmla="*/ 122 w 146"/>
                <a:gd name="T29" fmla="*/ 40 h 96"/>
                <a:gd name="T30" fmla="*/ 129 w 146"/>
                <a:gd name="T31" fmla="*/ 43 h 96"/>
                <a:gd name="T32" fmla="*/ 129 w 146"/>
                <a:gd name="T33" fmla="*/ 47 h 96"/>
                <a:gd name="T34" fmla="*/ 140 w 146"/>
                <a:gd name="T35" fmla="*/ 50 h 96"/>
                <a:gd name="T36" fmla="*/ 146 w 146"/>
                <a:gd name="T37" fmla="*/ 56 h 96"/>
                <a:gd name="T38" fmla="*/ 140 w 146"/>
                <a:gd name="T39" fmla="*/ 60 h 96"/>
                <a:gd name="T40" fmla="*/ 128 w 146"/>
                <a:gd name="T41" fmla="*/ 59 h 96"/>
                <a:gd name="T42" fmla="*/ 125 w 146"/>
                <a:gd name="T43" fmla="*/ 61 h 96"/>
                <a:gd name="T44" fmla="*/ 130 w 146"/>
                <a:gd name="T45" fmla="*/ 68 h 96"/>
                <a:gd name="T46" fmla="*/ 136 w 146"/>
                <a:gd name="T47" fmla="*/ 81 h 96"/>
                <a:gd name="T48" fmla="*/ 123 w 146"/>
                <a:gd name="T49" fmla="*/ 82 h 96"/>
                <a:gd name="T50" fmla="*/ 119 w 146"/>
                <a:gd name="T51" fmla="*/ 86 h 96"/>
                <a:gd name="T52" fmla="*/ 119 w 146"/>
                <a:gd name="T53" fmla="*/ 96 h 96"/>
                <a:gd name="T54" fmla="*/ 113 w 146"/>
                <a:gd name="T55" fmla="*/ 95 h 96"/>
                <a:gd name="T56" fmla="*/ 99 w 146"/>
                <a:gd name="T57" fmla="*/ 95 h 96"/>
                <a:gd name="T58" fmla="*/ 94 w 146"/>
                <a:gd name="T59" fmla="*/ 91 h 96"/>
                <a:gd name="T60" fmla="*/ 88 w 146"/>
                <a:gd name="T61" fmla="*/ 94 h 96"/>
                <a:gd name="T62" fmla="*/ 82 w 146"/>
                <a:gd name="T63" fmla="*/ 91 h 96"/>
                <a:gd name="T64" fmla="*/ 70 w 146"/>
                <a:gd name="T65" fmla="*/ 91 h 96"/>
                <a:gd name="T66" fmla="*/ 51 w 146"/>
                <a:gd name="T67" fmla="*/ 86 h 96"/>
                <a:gd name="T68" fmla="*/ 35 w 146"/>
                <a:gd name="T69" fmla="*/ 84 h 96"/>
                <a:gd name="T70" fmla="*/ 23 w 146"/>
                <a:gd name="T71" fmla="*/ 85 h 96"/>
                <a:gd name="T72" fmla="*/ 15 w 146"/>
                <a:gd name="T73" fmla="*/ 90 h 96"/>
                <a:gd name="T74" fmla="*/ 8 w 146"/>
                <a:gd name="T75" fmla="*/ 91 h 96"/>
                <a:gd name="T76" fmla="*/ 6 w 146"/>
                <a:gd name="T77" fmla="*/ 82 h 96"/>
                <a:gd name="T78" fmla="*/ 0 w 146"/>
                <a:gd name="T79" fmla="*/ 73 h 96"/>
                <a:gd name="T80" fmla="*/ 9 w 146"/>
                <a:gd name="T81" fmla="*/ 69 h 96"/>
                <a:gd name="T82" fmla="*/ 8 w 146"/>
                <a:gd name="T83" fmla="*/ 61 h 96"/>
                <a:gd name="T84" fmla="*/ 3 w 146"/>
                <a:gd name="T85" fmla="*/ 53 h 96"/>
                <a:gd name="T86" fmla="*/ 1 w 146"/>
                <a:gd name="T8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96">
                  <a:moveTo>
                    <a:pt x="1" y="44"/>
                  </a:moveTo>
                  <a:lnTo>
                    <a:pt x="15" y="44"/>
                  </a:lnTo>
                  <a:lnTo>
                    <a:pt x="31" y="37"/>
                  </a:lnTo>
                  <a:lnTo>
                    <a:pt x="33" y="26"/>
                  </a:lnTo>
                  <a:lnTo>
                    <a:pt x="45" y="20"/>
                  </a:lnTo>
                  <a:lnTo>
                    <a:pt x="42" y="11"/>
                  </a:lnTo>
                  <a:lnTo>
                    <a:pt x="50" y="7"/>
                  </a:lnTo>
                  <a:lnTo>
                    <a:pt x="65" y="0"/>
                  </a:lnTo>
                  <a:lnTo>
                    <a:pt x="82" y="5"/>
                  </a:lnTo>
                  <a:lnTo>
                    <a:pt x="85" y="10"/>
                  </a:lnTo>
                  <a:lnTo>
                    <a:pt x="93" y="7"/>
                  </a:lnTo>
                  <a:lnTo>
                    <a:pt x="109" y="12"/>
                  </a:lnTo>
                  <a:lnTo>
                    <a:pt x="112" y="21"/>
                  </a:lnTo>
                  <a:lnTo>
                    <a:pt x="110" y="27"/>
                  </a:lnTo>
                  <a:lnTo>
                    <a:pt x="122" y="40"/>
                  </a:lnTo>
                  <a:lnTo>
                    <a:pt x="129" y="43"/>
                  </a:lnTo>
                  <a:lnTo>
                    <a:pt x="129" y="47"/>
                  </a:lnTo>
                  <a:lnTo>
                    <a:pt x="140" y="50"/>
                  </a:lnTo>
                  <a:lnTo>
                    <a:pt x="146" y="56"/>
                  </a:lnTo>
                  <a:lnTo>
                    <a:pt x="140" y="60"/>
                  </a:lnTo>
                  <a:lnTo>
                    <a:pt x="128" y="59"/>
                  </a:lnTo>
                  <a:lnTo>
                    <a:pt x="125" y="61"/>
                  </a:lnTo>
                  <a:lnTo>
                    <a:pt x="130" y="68"/>
                  </a:lnTo>
                  <a:lnTo>
                    <a:pt x="136" y="81"/>
                  </a:lnTo>
                  <a:lnTo>
                    <a:pt x="123" y="82"/>
                  </a:lnTo>
                  <a:lnTo>
                    <a:pt x="119" y="86"/>
                  </a:lnTo>
                  <a:lnTo>
                    <a:pt x="119" y="96"/>
                  </a:lnTo>
                  <a:lnTo>
                    <a:pt x="113" y="95"/>
                  </a:lnTo>
                  <a:lnTo>
                    <a:pt x="99" y="95"/>
                  </a:lnTo>
                  <a:lnTo>
                    <a:pt x="94" y="91"/>
                  </a:lnTo>
                  <a:lnTo>
                    <a:pt x="88" y="94"/>
                  </a:lnTo>
                  <a:lnTo>
                    <a:pt x="82" y="91"/>
                  </a:lnTo>
                  <a:lnTo>
                    <a:pt x="70" y="91"/>
                  </a:lnTo>
                  <a:lnTo>
                    <a:pt x="51" y="86"/>
                  </a:lnTo>
                  <a:lnTo>
                    <a:pt x="35" y="84"/>
                  </a:lnTo>
                  <a:lnTo>
                    <a:pt x="23" y="85"/>
                  </a:lnTo>
                  <a:lnTo>
                    <a:pt x="15" y="90"/>
                  </a:lnTo>
                  <a:lnTo>
                    <a:pt x="8" y="91"/>
                  </a:lnTo>
                  <a:lnTo>
                    <a:pt x="6" y="82"/>
                  </a:lnTo>
                  <a:lnTo>
                    <a:pt x="0" y="73"/>
                  </a:lnTo>
                  <a:lnTo>
                    <a:pt x="9" y="69"/>
                  </a:lnTo>
                  <a:lnTo>
                    <a:pt x="8" y="61"/>
                  </a:lnTo>
                  <a:lnTo>
                    <a:pt x="3" y="53"/>
                  </a:lnTo>
                  <a:lnTo>
                    <a:pt x="1" y="4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48" name="Freeform 28"/>
            <p:cNvSpPr>
              <a:spLocks/>
            </p:cNvSpPr>
            <p:nvPr/>
          </p:nvSpPr>
          <p:spPr bwMode="auto">
            <a:xfrm>
              <a:off x="1608137" y="3298825"/>
              <a:ext cx="41275" cy="85725"/>
            </a:xfrm>
            <a:custGeom>
              <a:avLst/>
              <a:gdLst>
                <a:gd name="T0" fmla="*/ 6 w 26"/>
                <a:gd name="T1" fmla="*/ 14 h 54"/>
                <a:gd name="T2" fmla="*/ 6 w 26"/>
                <a:gd name="T3" fmla="*/ 11 h 54"/>
                <a:gd name="T4" fmla="*/ 9 w 26"/>
                <a:gd name="T5" fmla="*/ 11 h 54"/>
                <a:gd name="T6" fmla="*/ 12 w 26"/>
                <a:gd name="T7" fmla="*/ 13 h 54"/>
                <a:gd name="T8" fmla="*/ 20 w 26"/>
                <a:gd name="T9" fmla="*/ 0 h 54"/>
                <a:gd name="T10" fmla="*/ 23 w 26"/>
                <a:gd name="T11" fmla="*/ 0 h 54"/>
                <a:gd name="T12" fmla="*/ 23 w 26"/>
                <a:gd name="T13" fmla="*/ 3 h 54"/>
                <a:gd name="T14" fmla="*/ 26 w 26"/>
                <a:gd name="T15" fmla="*/ 3 h 54"/>
                <a:gd name="T16" fmla="*/ 25 w 26"/>
                <a:gd name="T17" fmla="*/ 9 h 54"/>
                <a:gd name="T18" fmla="*/ 21 w 26"/>
                <a:gd name="T19" fmla="*/ 18 h 54"/>
                <a:gd name="T20" fmla="*/ 22 w 26"/>
                <a:gd name="T21" fmla="*/ 21 h 54"/>
                <a:gd name="T22" fmla="*/ 19 w 26"/>
                <a:gd name="T23" fmla="*/ 29 h 54"/>
                <a:gd name="T24" fmla="*/ 20 w 26"/>
                <a:gd name="T25" fmla="*/ 31 h 54"/>
                <a:gd name="T26" fmla="*/ 17 w 26"/>
                <a:gd name="T27" fmla="*/ 41 h 54"/>
                <a:gd name="T28" fmla="*/ 13 w 26"/>
                <a:gd name="T29" fmla="*/ 46 h 54"/>
                <a:gd name="T30" fmla="*/ 10 w 26"/>
                <a:gd name="T31" fmla="*/ 47 h 54"/>
                <a:gd name="T32" fmla="*/ 5 w 26"/>
                <a:gd name="T33" fmla="*/ 54 h 54"/>
                <a:gd name="T34" fmla="*/ 0 w 26"/>
                <a:gd name="T35" fmla="*/ 54 h 54"/>
                <a:gd name="T36" fmla="*/ 4 w 26"/>
                <a:gd name="T37" fmla="*/ 31 h 54"/>
                <a:gd name="T38" fmla="*/ 6 w 26"/>
                <a:gd name="T3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4">
                  <a:moveTo>
                    <a:pt x="6" y="14"/>
                  </a:moveTo>
                  <a:lnTo>
                    <a:pt x="6" y="11"/>
                  </a:lnTo>
                  <a:lnTo>
                    <a:pt x="9" y="11"/>
                  </a:lnTo>
                  <a:lnTo>
                    <a:pt x="12" y="13"/>
                  </a:lnTo>
                  <a:lnTo>
                    <a:pt x="20" y="0"/>
                  </a:lnTo>
                  <a:lnTo>
                    <a:pt x="23" y="0"/>
                  </a:lnTo>
                  <a:lnTo>
                    <a:pt x="23" y="3"/>
                  </a:lnTo>
                  <a:lnTo>
                    <a:pt x="26" y="3"/>
                  </a:lnTo>
                  <a:lnTo>
                    <a:pt x="25" y="9"/>
                  </a:lnTo>
                  <a:lnTo>
                    <a:pt x="21" y="18"/>
                  </a:lnTo>
                  <a:lnTo>
                    <a:pt x="22" y="21"/>
                  </a:lnTo>
                  <a:lnTo>
                    <a:pt x="19" y="29"/>
                  </a:lnTo>
                  <a:lnTo>
                    <a:pt x="20" y="31"/>
                  </a:lnTo>
                  <a:lnTo>
                    <a:pt x="17" y="41"/>
                  </a:lnTo>
                  <a:lnTo>
                    <a:pt x="13" y="46"/>
                  </a:lnTo>
                  <a:lnTo>
                    <a:pt x="10" y="47"/>
                  </a:lnTo>
                  <a:lnTo>
                    <a:pt x="5" y="54"/>
                  </a:lnTo>
                  <a:lnTo>
                    <a:pt x="0" y="54"/>
                  </a:lnTo>
                  <a:lnTo>
                    <a:pt x="4" y="31"/>
                  </a:lnTo>
                  <a:lnTo>
                    <a:pt x="6" y="1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1" name="Freeform 29"/>
            <p:cNvSpPr>
              <a:spLocks/>
            </p:cNvSpPr>
            <p:nvPr/>
          </p:nvSpPr>
          <p:spPr bwMode="auto">
            <a:xfrm>
              <a:off x="2163762" y="4230688"/>
              <a:ext cx="365125" cy="433388"/>
            </a:xfrm>
            <a:custGeom>
              <a:avLst/>
              <a:gdLst>
                <a:gd name="T0" fmla="*/ 141 w 230"/>
                <a:gd name="T1" fmla="*/ 255 h 273"/>
                <a:gd name="T2" fmla="*/ 121 w 230"/>
                <a:gd name="T3" fmla="*/ 254 h 273"/>
                <a:gd name="T4" fmla="*/ 116 w 230"/>
                <a:gd name="T5" fmla="*/ 271 h 273"/>
                <a:gd name="T6" fmla="*/ 104 w 230"/>
                <a:gd name="T7" fmla="*/ 256 h 273"/>
                <a:gd name="T8" fmla="*/ 79 w 230"/>
                <a:gd name="T9" fmla="*/ 251 h 273"/>
                <a:gd name="T10" fmla="*/ 67 w 230"/>
                <a:gd name="T11" fmla="*/ 270 h 273"/>
                <a:gd name="T12" fmla="*/ 54 w 230"/>
                <a:gd name="T13" fmla="*/ 273 h 273"/>
                <a:gd name="T14" fmla="*/ 43 w 230"/>
                <a:gd name="T15" fmla="*/ 244 h 273"/>
                <a:gd name="T16" fmla="*/ 31 w 230"/>
                <a:gd name="T17" fmla="*/ 221 h 273"/>
                <a:gd name="T18" fmla="*/ 34 w 230"/>
                <a:gd name="T19" fmla="*/ 201 h 273"/>
                <a:gd name="T20" fmla="*/ 24 w 230"/>
                <a:gd name="T21" fmla="*/ 192 h 273"/>
                <a:gd name="T22" fmla="*/ 20 w 230"/>
                <a:gd name="T23" fmla="*/ 177 h 273"/>
                <a:gd name="T24" fmla="*/ 10 w 230"/>
                <a:gd name="T25" fmla="*/ 163 h 273"/>
                <a:gd name="T26" fmla="*/ 19 w 230"/>
                <a:gd name="T27" fmla="*/ 140 h 273"/>
                <a:gd name="T28" fmla="*/ 10 w 230"/>
                <a:gd name="T29" fmla="*/ 123 h 273"/>
                <a:gd name="T30" fmla="*/ 13 w 230"/>
                <a:gd name="T31" fmla="*/ 116 h 273"/>
                <a:gd name="T32" fmla="*/ 10 w 230"/>
                <a:gd name="T33" fmla="*/ 108 h 273"/>
                <a:gd name="T34" fmla="*/ 16 w 230"/>
                <a:gd name="T35" fmla="*/ 98 h 273"/>
                <a:gd name="T36" fmla="*/ 15 w 230"/>
                <a:gd name="T37" fmla="*/ 80 h 273"/>
                <a:gd name="T38" fmla="*/ 15 w 230"/>
                <a:gd name="T39" fmla="*/ 65 h 273"/>
                <a:gd name="T40" fmla="*/ 18 w 230"/>
                <a:gd name="T41" fmla="*/ 58 h 273"/>
                <a:gd name="T42" fmla="*/ 0 w 230"/>
                <a:gd name="T43" fmla="*/ 25 h 273"/>
                <a:gd name="T44" fmla="*/ 14 w 230"/>
                <a:gd name="T45" fmla="*/ 27 h 273"/>
                <a:gd name="T46" fmla="*/ 23 w 230"/>
                <a:gd name="T47" fmla="*/ 26 h 273"/>
                <a:gd name="T48" fmla="*/ 27 w 230"/>
                <a:gd name="T49" fmla="*/ 20 h 273"/>
                <a:gd name="T50" fmla="*/ 43 w 230"/>
                <a:gd name="T51" fmla="*/ 12 h 273"/>
                <a:gd name="T52" fmla="*/ 52 w 230"/>
                <a:gd name="T53" fmla="*/ 4 h 273"/>
                <a:gd name="T54" fmla="*/ 76 w 230"/>
                <a:gd name="T55" fmla="*/ 0 h 273"/>
                <a:gd name="T56" fmla="*/ 74 w 230"/>
                <a:gd name="T57" fmla="*/ 16 h 273"/>
                <a:gd name="T58" fmla="*/ 77 w 230"/>
                <a:gd name="T59" fmla="*/ 24 h 273"/>
                <a:gd name="T60" fmla="*/ 76 w 230"/>
                <a:gd name="T61" fmla="*/ 38 h 273"/>
                <a:gd name="T62" fmla="*/ 97 w 230"/>
                <a:gd name="T63" fmla="*/ 56 h 273"/>
                <a:gd name="T64" fmla="*/ 118 w 230"/>
                <a:gd name="T65" fmla="*/ 60 h 273"/>
                <a:gd name="T66" fmla="*/ 126 w 230"/>
                <a:gd name="T67" fmla="*/ 68 h 273"/>
                <a:gd name="T68" fmla="*/ 138 w 230"/>
                <a:gd name="T69" fmla="*/ 72 h 273"/>
                <a:gd name="T70" fmla="*/ 146 w 230"/>
                <a:gd name="T71" fmla="*/ 78 h 273"/>
                <a:gd name="T72" fmla="*/ 158 w 230"/>
                <a:gd name="T73" fmla="*/ 77 h 273"/>
                <a:gd name="T74" fmla="*/ 169 w 230"/>
                <a:gd name="T75" fmla="*/ 84 h 273"/>
                <a:gd name="T76" fmla="*/ 170 w 230"/>
                <a:gd name="T77" fmla="*/ 96 h 273"/>
                <a:gd name="T78" fmla="*/ 174 w 230"/>
                <a:gd name="T79" fmla="*/ 102 h 273"/>
                <a:gd name="T80" fmla="*/ 175 w 230"/>
                <a:gd name="T81" fmla="*/ 111 h 273"/>
                <a:gd name="T82" fmla="*/ 170 w 230"/>
                <a:gd name="T83" fmla="*/ 111 h 273"/>
                <a:gd name="T84" fmla="*/ 179 w 230"/>
                <a:gd name="T85" fmla="*/ 135 h 273"/>
                <a:gd name="T86" fmla="*/ 213 w 230"/>
                <a:gd name="T87" fmla="*/ 136 h 273"/>
                <a:gd name="T88" fmla="*/ 212 w 230"/>
                <a:gd name="T89" fmla="*/ 148 h 273"/>
                <a:gd name="T90" fmla="*/ 214 w 230"/>
                <a:gd name="T91" fmla="*/ 156 h 273"/>
                <a:gd name="T92" fmla="*/ 225 w 230"/>
                <a:gd name="T93" fmla="*/ 162 h 273"/>
                <a:gd name="T94" fmla="*/ 230 w 230"/>
                <a:gd name="T95" fmla="*/ 175 h 273"/>
                <a:gd name="T96" fmla="*/ 228 w 230"/>
                <a:gd name="T97" fmla="*/ 191 h 273"/>
                <a:gd name="T98" fmla="*/ 224 w 230"/>
                <a:gd name="T99" fmla="*/ 201 h 273"/>
                <a:gd name="T100" fmla="*/ 227 w 230"/>
                <a:gd name="T101" fmla="*/ 212 h 273"/>
                <a:gd name="T102" fmla="*/ 222 w 230"/>
                <a:gd name="T103" fmla="*/ 217 h 273"/>
                <a:gd name="T104" fmla="*/ 221 w 230"/>
                <a:gd name="T105" fmla="*/ 210 h 273"/>
                <a:gd name="T106" fmla="*/ 203 w 230"/>
                <a:gd name="T107" fmla="*/ 200 h 273"/>
                <a:gd name="T108" fmla="*/ 186 w 230"/>
                <a:gd name="T109" fmla="*/ 199 h 273"/>
                <a:gd name="T110" fmla="*/ 155 w 230"/>
                <a:gd name="T111" fmla="*/ 205 h 273"/>
                <a:gd name="T112" fmla="*/ 148 w 230"/>
                <a:gd name="T113" fmla="*/ 224 h 273"/>
                <a:gd name="T114" fmla="*/ 149 w 230"/>
                <a:gd name="T115" fmla="*/ 235 h 273"/>
                <a:gd name="T116" fmla="*/ 145 w 230"/>
                <a:gd name="T117" fmla="*/ 260 h 273"/>
                <a:gd name="T118" fmla="*/ 141 w 230"/>
                <a:gd name="T119" fmla="*/ 25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3">
                  <a:moveTo>
                    <a:pt x="141" y="255"/>
                  </a:moveTo>
                  <a:lnTo>
                    <a:pt x="121" y="254"/>
                  </a:lnTo>
                  <a:lnTo>
                    <a:pt x="116" y="271"/>
                  </a:lnTo>
                  <a:lnTo>
                    <a:pt x="104" y="256"/>
                  </a:lnTo>
                  <a:lnTo>
                    <a:pt x="79" y="251"/>
                  </a:lnTo>
                  <a:lnTo>
                    <a:pt x="67" y="270"/>
                  </a:lnTo>
                  <a:lnTo>
                    <a:pt x="54" y="273"/>
                  </a:lnTo>
                  <a:lnTo>
                    <a:pt x="43" y="244"/>
                  </a:lnTo>
                  <a:lnTo>
                    <a:pt x="31" y="221"/>
                  </a:lnTo>
                  <a:lnTo>
                    <a:pt x="34" y="201"/>
                  </a:lnTo>
                  <a:lnTo>
                    <a:pt x="24" y="192"/>
                  </a:lnTo>
                  <a:lnTo>
                    <a:pt x="20" y="177"/>
                  </a:lnTo>
                  <a:lnTo>
                    <a:pt x="10" y="163"/>
                  </a:lnTo>
                  <a:lnTo>
                    <a:pt x="19" y="140"/>
                  </a:lnTo>
                  <a:lnTo>
                    <a:pt x="10" y="123"/>
                  </a:lnTo>
                  <a:lnTo>
                    <a:pt x="13" y="116"/>
                  </a:lnTo>
                  <a:lnTo>
                    <a:pt x="10" y="108"/>
                  </a:lnTo>
                  <a:lnTo>
                    <a:pt x="16" y="98"/>
                  </a:lnTo>
                  <a:lnTo>
                    <a:pt x="15" y="80"/>
                  </a:lnTo>
                  <a:lnTo>
                    <a:pt x="15" y="65"/>
                  </a:lnTo>
                  <a:lnTo>
                    <a:pt x="18" y="58"/>
                  </a:lnTo>
                  <a:lnTo>
                    <a:pt x="0" y="25"/>
                  </a:lnTo>
                  <a:lnTo>
                    <a:pt x="14" y="27"/>
                  </a:lnTo>
                  <a:lnTo>
                    <a:pt x="23" y="26"/>
                  </a:lnTo>
                  <a:lnTo>
                    <a:pt x="27" y="20"/>
                  </a:lnTo>
                  <a:lnTo>
                    <a:pt x="43" y="12"/>
                  </a:lnTo>
                  <a:lnTo>
                    <a:pt x="52" y="4"/>
                  </a:lnTo>
                  <a:lnTo>
                    <a:pt x="76" y="0"/>
                  </a:lnTo>
                  <a:lnTo>
                    <a:pt x="74" y="16"/>
                  </a:lnTo>
                  <a:lnTo>
                    <a:pt x="77" y="24"/>
                  </a:lnTo>
                  <a:lnTo>
                    <a:pt x="76" y="38"/>
                  </a:lnTo>
                  <a:lnTo>
                    <a:pt x="97" y="56"/>
                  </a:lnTo>
                  <a:lnTo>
                    <a:pt x="118" y="60"/>
                  </a:lnTo>
                  <a:lnTo>
                    <a:pt x="126" y="68"/>
                  </a:lnTo>
                  <a:lnTo>
                    <a:pt x="138" y="72"/>
                  </a:lnTo>
                  <a:lnTo>
                    <a:pt x="146" y="78"/>
                  </a:lnTo>
                  <a:lnTo>
                    <a:pt x="158" y="77"/>
                  </a:lnTo>
                  <a:lnTo>
                    <a:pt x="169" y="84"/>
                  </a:lnTo>
                  <a:lnTo>
                    <a:pt x="170" y="96"/>
                  </a:lnTo>
                  <a:lnTo>
                    <a:pt x="174" y="102"/>
                  </a:lnTo>
                  <a:lnTo>
                    <a:pt x="175" y="111"/>
                  </a:lnTo>
                  <a:lnTo>
                    <a:pt x="170" y="111"/>
                  </a:lnTo>
                  <a:lnTo>
                    <a:pt x="179" y="135"/>
                  </a:lnTo>
                  <a:lnTo>
                    <a:pt x="213" y="136"/>
                  </a:lnTo>
                  <a:lnTo>
                    <a:pt x="212" y="148"/>
                  </a:lnTo>
                  <a:lnTo>
                    <a:pt x="214" y="156"/>
                  </a:lnTo>
                  <a:lnTo>
                    <a:pt x="225" y="162"/>
                  </a:lnTo>
                  <a:lnTo>
                    <a:pt x="230" y="175"/>
                  </a:lnTo>
                  <a:lnTo>
                    <a:pt x="228" y="191"/>
                  </a:lnTo>
                  <a:lnTo>
                    <a:pt x="224" y="201"/>
                  </a:lnTo>
                  <a:lnTo>
                    <a:pt x="227" y="212"/>
                  </a:lnTo>
                  <a:lnTo>
                    <a:pt x="222" y="217"/>
                  </a:lnTo>
                  <a:lnTo>
                    <a:pt x="221" y="210"/>
                  </a:lnTo>
                  <a:lnTo>
                    <a:pt x="203" y="200"/>
                  </a:lnTo>
                  <a:lnTo>
                    <a:pt x="186" y="199"/>
                  </a:lnTo>
                  <a:lnTo>
                    <a:pt x="155" y="205"/>
                  </a:lnTo>
                  <a:lnTo>
                    <a:pt x="148" y="224"/>
                  </a:lnTo>
                  <a:lnTo>
                    <a:pt x="149" y="235"/>
                  </a:lnTo>
                  <a:lnTo>
                    <a:pt x="145" y="260"/>
                  </a:lnTo>
                  <a:lnTo>
                    <a:pt x="141" y="25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2" name="Freeform 30"/>
            <p:cNvSpPr>
              <a:spLocks/>
            </p:cNvSpPr>
            <p:nvPr/>
          </p:nvSpPr>
          <p:spPr bwMode="auto">
            <a:xfrm>
              <a:off x="2028825" y="3735388"/>
              <a:ext cx="1143000" cy="1287463"/>
            </a:xfrm>
            <a:custGeom>
              <a:avLst/>
              <a:gdLst>
                <a:gd name="T0" fmla="*/ 390 w 720"/>
                <a:gd name="T1" fmla="*/ 680 h 811"/>
                <a:gd name="T2" fmla="*/ 383 w 720"/>
                <a:gd name="T3" fmla="*/ 644 h 811"/>
                <a:gd name="T4" fmla="*/ 378 w 720"/>
                <a:gd name="T5" fmla="*/ 605 h 811"/>
                <a:gd name="T6" fmla="*/ 358 w 720"/>
                <a:gd name="T7" fmla="*/ 580 h 811"/>
                <a:gd name="T8" fmla="*/ 315 w 720"/>
                <a:gd name="T9" fmla="*/ 568 h 811"/>
                <a:gd name="T10" fmla="*/ 309 w 720"/>
                <a:gd name="T11" fmla="*/ 513 h 811"/>
                <a:gd name="T12" fmla="*/ 299 w 720"/>
                <a:gd name="T13" fmla="*/ 468 h 811"/>
                <a:gd name="T14" fmla="*/ 255 w 720"/>
                <a:gd name="T15" fmla="*/ 423 h 811"/>
                <a:gd name="T16" fmla="*/ 254 w 720"/>
                <a:gd name="T17" fmla="*/ 396 h 811"/>
                <a:gd name="T18" fmla="*/ 211 w 720"/>
                <a:gd name="T19" fmla="*/ 380 h 811"/>
                <a:gd name="T20" fmla="*/ 162 w 720"/>
                <a:gd name="T21" fmla="*/ 336 h 811"/>
                <a:gd name="T22" fmla="*/ 128 w 720"/>
                <a:gd name="T23" fmla="*/ 324 h 811"/>
                <a:gd name="T24" fmla="*/ 85 w 720"/>
                <a:gd name="T25" fmla="*/ 337 h 811"/>
                <a:gd name="T26" fmla="*/ 52 w 720"/>
                <a:gd name="T27" fmla="*/ 319 h 811"/>
                <a:gd name="T28" fmla="*/ 19 w 720"/>
                <a:gd name="T29" fmla="*/ 297 h 811"/>
                <a:gd name="T30" fmla="*/ 4 w 720"/>
                <a:gd name="T31" fmla="*/ 253 h 811"/>
                <a:gd name="T32" fmla="*/ 19 w 720"/>
                <a:gd name="T33" fmla="*/ 219 h 811"/>
                <a:gd name="T34" fmla="*/ 73 w 720"/>
                <a:gd name="T35" fmla="*/ 199 h 811"/>
                <a:gd name="T36" fmla="*/ 70 w 720"/>
                <a:gd name="T37" fmla="*/ 113 h 811"/>
                <a:gd name="T38" fmla="*/ 85 w 720"/>
                <a:gd name="T39" fmla="*/ 89 h 811"/>
                <a:gd name="T40" fmla="*/ 116 w 720"/>
                <a:gd name="T41" fmla="*/ 67 h 811"/>
                <a:gd name="T42" fmla="*/ 138 w 720"/>
                <a:gd name="T43" fmla="*/ 94 h 811"/>
                <a:gd name="T44" fmla="*/ 177 w 720"/>
                <a:gd name="T45" fmla="*/ 78 h 811"/>
                <a:gd name="T46" fmla="*/ 176 w 720"/>
                <a:gd name="T47" fmla="*/ 58 h 811"/>
                <a:gd name="T48" fmla="*/ 170 w 720"/>
                <a:gd name="T49" fmla="*/ 23 h 811"/>
                <a:gd name="T50" fmla="*/ 216 w 720"/>
                <a:gd name="T51" fmla="*/ 23 h 811"/>
                <a:gd name="T52" fmla="*/ 251 w 720"/>
                <a:gd name="T53" fmla="*/ 0 h 811"/>
                <a:gd name="T54" fmla="*/ 263 w 720"/>
                <a:gd name="T55" fmla="*/ 27 h 811"/>
                <a:gd name="T56" fmla="*/ 261 w 720"/>
                <a:gd name="T57" fmla="*/ 72 h 811"/>
                <a:gd name="T58" fmla="*/ 289 w 720"/>
                <a:gd name="T59" fmla="*/ 78 h 811"/>
                <a:gd name="T60" fmla="*/ 318 w 720"/>
                <a:gd name="T61" fmla="*/ 70 h 811"/>
                <a:gd name="T62" fmla="*/ 328 w 720"/>
                <a:gd name="T63" fmla="*/ 57 h 811"/>
                <a:gd name="T64" fmla="*/ 363 w 720"/>
                <a:gd name="T65" fmla="*/ 66 h 811"/>
                <a:gd name="T66" fmla="*/ 384 w 720"/>
                <a:gd name="T67" fmla="*/ 65 h 811"/>
                <a:gd name="T68" fmla="*/ 414 w 720"/>
                <a:gd name="T69" fmla="*/ 22 h 811"/>
                <a:gd name="T70" fmla="*/ 439 w 720"/>
                <a:gd name="T71" fmla="*/ 88 h 811"/>
                <a:gd name="T72" fmla="*/ 464 w 720"/>
                <a:gd name="T73" fmla="*/ 135 h 811"/>
                <a:gd name="T74" fmla="*/ 540 w 720"/>
                <a:gd name="T75" fmla="*/ 154 h 811"/>
                <a:gd name="T76" fmla="*/ 622 w 720"/>
                <a:gd name="T77" fmla="*/ 169 h 811"/>
                <a:gd name="T78" fmla="*/ 703 w 720"/>
                <a:gd name="T79" fmla="*/ 216 h 811"/>
                <a:gd name="T80" fmla="*/ 713 w 720"/>
                <a:gd name="T81" fmla="*/ 296 h 811"/>
                <a:gd name="T82" fmla="*/ 656 w 720"/>
                <a:gd name="T83" fmla="*/ 380 h 811"/>
                <a:gd name="T84" fmla="*/ 646 w 720"/>
                <a:gd name="T85" fmla="*/ 467 h 811"/>
                <a:gd name="T86" fmla="*/ 622 w 720"/>
                <a:gd name="T87" fmla="*/ 544 h 811"/>
                <a:gd name="T88" fmla="*/ 584 w 720"/>
                <a:gd name="T89" fmla="*/ 587 h 811"/>
                <a:gd name="T90" fmla="*/ 505 w 720"/>
                <a:gd name="T91" fmla="*/ 626 h 811"/>
                <a:gd name="T92" fmla="*/ 495 w 720"/>
                <a:gd name="T93" fmla="*/ 695 h 811"/>
                <a:gd name="T94" fmla="*/ 453 w 720"/>
                <a:gd name="T95" fmla="*/ 770 h 811"/>
                <a:gd name="T96" fmla="*/ 422 w 720"/>
                <a:gd name="T97" fmla="*/ 799 h 811"/>
                <a:gd name="T98" fmla="*/ 380 w 720"/>
                <a:gd name="T99" fmla="*/ 75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0" h="811">
                  <a:moveTo>
                    <a:pt x="342" y="737"/>
                  </a:moveTo>
                  <a:lnTo>
                    <a:pt x="362" y="709"/>
                  </a:lnTo>
                  <a:lnTo>
                    <a:pt x="379" y="689"/>
                  </a:lnTo>
                  <a:lnTo>
                    <a:pt x="390" y="680"/>
                  </a:lnTo>
                  <a:lnTo>
                    <a:pt x="403" y="669"/>
                  </a:lnTo>
                  <a:lnTo>
                    <a:pt x="401" y="652"/>
                  </a:lnTo>
                  <a:lnTo>
                    <a:pt x="391" y="640"/>
                  </a:lnTo>
                  <a:lnTo>
                    <a:pt x="383" y="644"/>
                  </a:lnTo>
                  <a:lnTo>
                    <a:pt x="385" y="632"/>
                  </a:lnTo>
                  <a:lnTo>
                    <a:pt x="386" y="620"/>
                  </a:lnTo>
                  <a:lnTo>
                    <a:pt x="385" y="608"/>
                  </a:lnTo>
                  <a:lnTo>
                    <a:pt x="378" y="605"/>
                  </a:lnTo>
                  <a:lnTo>
                    <a:pt x="371" y="608"/>
                  </a:lnTo>
                  <a:lnTo>
                    <a:pt x="365" y="607"/>
                  </a:lnTo>
                  <a:lnTo>
                    <a:pt x="362" y="599"/>
                  </a:lnTo>
                  <a:lnTo>
                    <a:pt x="358" y="580"/>
                  </a:lnTo>
                  <a:lnTo>
                    <a:pt x="354" y="574"/>
                  </a:lnTo>
                  <a:lnTo>
                    <a:pt x="341" y="568"/>
                  </a:lnTo>
                  <a:lnTo>
                    <a:pt x="334" y="572"/>
                  </a:lnTo>
                  <a:lnTo>
                    <a:pt x="315" y="568"/>
                  </a:lnTo>
                  <a:lnTo>
                    <a:pt x="313" y="540"/>
                  </a:lnTo>
                  <a:lnTo>
                    <a:pt x="307" y="529"/>
                  </a:lnTo>
                  <a:lnTo>
                    <a:pt x="312" y="524"/>
                  </a:lnTo>
                  <a:lnTo>
                    <a:pt x="309" y="513"/>
                  </a:lnTo>
                  <a:lnTo>
                    <a:pt x="313" y="503"/>
                  </a:lnTo>
                  <a:lnTo>
                    <a:pt x="315" y="487"/>
                  </a:lnTo>
                  <a:lnTo>
                    <a:pt x="310" y="474"/>
                  </a:lnTo>
                  <a:lnTo>
                    <a:pt x="299" y="468"/>
                  </a:lnTo>
                  <a:lnTo>
                    <a:pt x="297" y="460"/>
                  </a:lnTo>
                  <a:lnTo>
                    <a:pt x="298" y="448"/>
                  </a:lnTo>
                  <a:lnTo>
                    <a:pt x="264" y="447"/>
                  </a:lnTo>
                  <a:lnTo>
                    <a:pt x="255" y="423"/>
                  </a:lnTo>
                  <a:lnTo>
                    <a:pt x="260" y="423"/>
                  </a:lnTo>
                  <a:lnTo>
                    <a:pt x="259" y="414"/>
                  </a:lnTo>
                  <a:lnTo>
                    <a:pt x="255" y="408"/>
                  </a:lnTo>
                  <a:lnTo>
                    <a:pt x="254" y="396"/>
                  </a:lnTo>
                  <a:lnTo>
                    <a:pt x="243" y="389"/>
                  </a:lnTo>
                  <a:lnTo>
                    <a:pt x="231" y="390"/>
                  </a:lnTo>
                  <a:lnTo>
                    <a:pt x="223" y="384"/>
                  </a:lnTo>
                  <a:lnTo>
                    <a:pt x="211" y="380"/>
                  </a:lnTo>
                  <a:lnTo>
                    <a:pt x="203" y="372"/>
                  </a:lnTo>
                  <a:lnTo>
                    <a:pt x="182" y="368"/>
                  </a:lnTo>
                  <a:lnTo>
                    <a:pt x="161" y="350"/>
                  </a:lnTo>
                  <a:lnTo>
                    <a:pt x="162" y="336"/>
                  </a:lnTo>
                  <a:lnTo>
                    <a:pt x="159" y="328"/>
                  </a:lnTo>
                  <a:lnTo>
                    <a:pt x="161" y="312"/>
                  </a:lnTo>
                  <a:lnTo>
                    <a:pt x="137" y="316"/>
                  </a:lnTo>
                  <a:lnTo>
                    <a:pt x="128" y="324"/>
                  </a:lnTo>
                  <a:lnTo>
                    <a:pt x="112" y="332"/>
                  </a:lnTo>
                  <a:lnTo>
                    <a:pt x="108" y="338"/>
                  </a:lnTo>
                  <a:lnTo>
                    <a:pt x="99" y="339"/>
                  </a:lnTo>
                  <a:lnTo>
                    <a:pt x="85" y="337"/>
                  </a:lnTo>
                  <a:lnTo>
                    <a:pt x="75" y="341"/>
                  </a:lnTo>
                  <a:lnTo>
                    <a:pt x="67" y="338"/>
                  </a:lnTo>
                  <a:lnTo>
                    <a:pt x="66" y="307"/>
                  </a:lnTo>
                  <a:lnTo>
                    <a:pt x="52" y="319"/>
                  </a:lnTo>
                  <a:lnTo>
                    <a:pt x="36" y="318"/>
                  </a:lnTo>
                  <a:lnTo>
                    <a:pt x="28" y="307"/>
                  </a:lnTo>
                  <a:lnTo>
                    <a:pt x="16" y="306"/>
                  </a:lnTo>
                  <a:lnTo>
                    <a:pt x="19" y="297"/>
                  </a:lnTo>
                  <a:lnTo>
                    <a:pt x="9" y="284"/>
                  </a:lnTo>
                  <a:lnTo>
                    <a:pt x="0" y="266"/>
                  </a:lnTo>
                  <a:lnTo>
                    <a:pt x="5" y="262"/>
                  </a:lnTo>
                  <a:lnTo>
                    <a:pt x="4" y="253"/>
                  </a:lnTo>
                  <a:lnTo>
                    <a:pt x="15" y="247"/>
                  </a:lnTo>
                  <a:lnTo>
                    <a:pt x="13" y="236"/>
                  </a:lnTo>
                  <a:lnTo>
                    <a:pt x="18" y="229"/>
                  </a:lnTo>
                  <a:lnTo>
                    <a:pt x="19" y="219"/>
                  </a:lnTo>
                  <a:lnTo>
                    <a:pt x="39" y="205"/>
                  </a:lnTo>
                  <a:lnTo>
                    <a:pt x="54" y="201"/>
                  </a:lnTo>
                  <a:lnTo>
                    <a:pt x="56" y="198"/>
                  </a:lnTo>
                  <a:lnTo>
                    <a:pt x="73" y="199"/>
                  </a:lnTo>
                  <a:lnTo>
                    <a:pt x="80" y="142"/>
                  </a:lnTo>
                  <a:lnTo>
                    <a:pt x="81" y="133"/>
                  </a:lnTo>
                  <a:lnTo>
                    <a:pt x="78" y="121"/>
                  </a:lnTo>
                  <a:lnTo>
                    <a:pt x="70" y="113"/>
                  </a:lnTo>
                  <a:lnTo>
                    <a:pt x="70" y="98"/>
                  </a:lnTo>
                  <a:lnTo>
                    <a:pt x="80" y="95"/>
                  </a:lnTo>
                  <a:lnTo>
                    <a:pt x="84" y="97"/>
                  </a:lnTo>
                  <a:lnTo>
                    <a:pt x="85" y="89"/>
                  </a:lnTo>
                  <a:lnTo>
                    <a:pt x="74" y="87"/>
                  </a:lnTo>
                  <a:lnTo>
                    <a:pt x="74" y="74"/>
                  </a:lnTo>
                  <a:lnTo>
                    <a:pt x="109" y="74"/>
                  </a:lnTo>
                  <a:lnTo>
                    <a:pt x="116" y="67"/>
                  </a:lnTo>
                  <a:lnTo>
                    <a:pt x="121" y="74"/>
                  </a:lnTo>
                  <a:lnTo>
                    <a:pt x="124" y="86"/>
                  </a:lnTo>
                  <a:lnTo>
                    <a:pt x="128" y="83"/>
                  </a:lnTo>
                  <a:lnTo>
                    <a:pt x="138" y="94"/>
                  </a:lnTo>
                  <a:lnTo>
                    <a:pt x="152" y="93"/>
                  </a:lnTo>
                  <a:lnTo>
                    <a:pt x="156" y="87"/>
                  </a:lnTo>
                  <a:lnTo>
                    <a:pt x="169" y="82"/>
                  </a:lnTo>
                  <a:lnTo>
                    <a:pt x="177" y="78"/>
                  </a:lnTo>
                  <a:lnTo>
                    <a:pt x="179" y="70"/>
                  </a:lnTo>
                  <a:lnTo>
                    <a:pt x="192" y="64"/>
                  </a:lnTo>
                  <a:lnTo>
                    <a:pt x="191" y="59"/>
                  </a:lnTo>
                  <a:lnTo>
                    <a:pt x="176" y="58"/>
                  </a:lnTo>
                  <a:lnTo>
                    <a:pt x="173" y="44"/>
                  </a:lnTo>
                  <a:lnTo>
                    <a:pt x="174" y="30"/>
                  </a:lnTo>
                  <a:lnTo>
                    <a:pt x="166" y="25"/>
                  </a:lnTo>
                  <a:lnTo>
                    <a:pt x="170" y="23"/>
                  </a:lnTo>
                  <a:lnTo>
                    <a:pt x="183" y="26"/>
                  </a:lnTo>
                  <a:lnTo>
                    <a:pt x="198" y="31"/>
                  </a:lnTo>
                  <a:lnTo>
                    <a:pt x="203" y="26"/>
                  </a:lnTo>
                  <a:lnTo>
                    <a:pt x="216" y="23"/>
                  </a:lnTo>
                  <a:lnTo>
                    <a:pt x="237" y="15"/>
                  </a:lnTo>
                  <a:lnTo>
                    <a:pt x="244" y="7"/>
                  </a:lnTo>
                  <a:lnTo>
                    <a:pt x="242" y="1"/>
                  </a:lnTo>
                  <a:lnTo>
                    <a:pt x="251" y="0"/>
                  </a:lnTo>
                  <a:lnTo>
                    <a:pt x="255" y="5"/>
                  </a:lnTo>
                  <a:lnTo>
                    <a:pt x="253" y="14"/>
                  </a:lnTo>
                  <a:lnTo>
                    <a:pt x="259" y="18"/>
                  </a:lnTo>
                  <a:lnTo>
                    <a:pt x="263" y="27"/>
                  </a:lnTo>
                  <a:lnTo>
                    <a:pt x="258" y="34"/>
                  </a:lnTo>
                  <a:lnTo>
                    <a:pt x="255" y="52"/>
                  </a:lnTo>
                  <a:lnTo>
                    <a:pt x="259" y="63"/>
                  </a:lnTo>
                  <a:lnTo>
                    <a:pt x="261" y="72"/>
                  </a:lnTo>
                  <a:lnTo>
                    <a:pt x="272" y="82"/>
                  </a:lnTo>
                  <a:lnTo>
                    <a:pt x="281" y="83"/>
                  </a:lnTo>
                  <a:lnTo>
                    <a:pt x="283" y="79"/>
                  </a:lnTo>
                  <a:lnTo>
                    <a:pt x="289" y="78"/>
                  </a:lnTo>
                  <a:lnTo>
                    <a:pt x="297" y="74"/>
                  </a:lnTo>
                  <a:lnTo>
                    <a:pt x="303" y="69"/>
                  </a:lnTo>
                  <a:lnTo>
                    <a:pt x="313" y="71"/>
                  </a:lnTo>
                  <a:lnTo>
                    <a:pt x="318" y="70"/>
                  </a:lnTo>
                  <a:lnTo>
                    <a:pt x="328" y="72"/>
                  </a:lnTo>
                  <a:lnTo>
                    <a:pt x="329" y="67"/>
                  </a:lnTo>
                  <a:lnTo>
                    <a:pt x="326" y="63"/>
                  </a:lnTo>
                  <a:lnTo>
                    <a:pt x="328" y="57"/>
                  </a:lnTo>
                  <a:lnTo>
                    <a:pt x="336" y="59"/>
                  </a:lnTo>
                  <a:lnTo>
                    <a:pt x="344" y="57"/>
                  </a:lnTo>
                  <a:lnTo>
                    <a:pt x="355" y="61"/>
                  </a:lnTo>
                  <a:lnTo>
                    <a:pt x="363" y="66"/>
                  </a:lnTo>
                  <a:lnTo>
                    <a:pt x="368" y="60"/>
                  </a:lnTo>
                  <a:lnTo>
                    <a:pt x="373" y="61"/>
                  </a:lnTo>
                  <a:lnTo>
                    <a:pt x="375" y="67"/>
                  </a:lnTo>
                  <a:lnTo>
                    <a:pt x="384" y="65"/>
                  </a:lnTo>
                  <a:lnTo>
                    <a:pt x="391" y="57"/>
                  </a:lnTo>
                  <a:lnTo>
                    <a:pt x="397" y="42"/>
                  </a:lnTo>
                  <a:lnTo>
                    <a:pt x="408" y="23"/>
                  </a:lnTo>
                  <a:lnTo>
                    <a:pt x="414" y="22"/>
                  </a:lnTo>
                  <a:lnTo>
                    <a:pt x="419" y="34"/>
                  </a:lnTo>
                  <a:lnTo>
                    <a:pt x="429" y="70"/>
                  </a:lnTo>
                  <a:lnTo>
                    <a:pt x="438" y="73"/>
                  </a:lnTo>
                  <a:lnTo>
                    <a:pt x="439" y="88"/>
                  </a:lnTo>
                  <a:lnTo>
                    <a:pt x="425" y="105"/>
                  </a:lnTo>
                  <a:lnTo>
                    <a:pt x="430" y="111"/>
                  </a:lnTo>
                  <a:lnTo>
                    <a:pt x="463" y="114"/>
                  </a:lnTo>
                  <a:lnTo>
                    <a:pt x="464" y="135"/>
                  </a:lnTo>
                  <a:lnTo>
                    <a:pt x="478" y="121"/>
                  </a:lnTo>
                  <a:lnTo>
                    <a:pt x="501" y="129"/>
                  </a:lnTo>
                  <a:lnTo>
                    <a:pt x="531" y="142"/>
                  </a:lnTo>
                  <a:lnTo>
                    <a:pt x="540" y="154"/>
                  </a:lnTo>
                  <a:lnTo>
                    <a:pt x="537" y="165"/>
                  </a:lnTo>
                  <a:lnTo>
                    <a:pt x="559" y="159"/>
                  </a:lnTo>
                  <a:lnTo>
                    <a:pt x="595" y="170"/>
                  </a:lnTo>
                  <a:lnTo>
                    <a:pt x="622" y="169"/>
                  </a:lnTo>
                  <a:lnTo>
                    <a:pt x="649" y="186"/>
                  </a:lnTo>
                  <a:lnTo>
                    <a:pt x="673" y="210"/>
                  </a:lnTo>
                  <a:lnTo>
                    <a:pt x="687" y="216"/>
                  </a:lnTo>
                  <a:lnTo>
                    <a:pt x="703" y="216"/>
                  </a:lnTo>
                  <a:lnTo>
                    <a:pt x="710" y="223"/>
                  </a:lnTo>
                  <a:lnTo>
                    <a:pt x="716" y="249"/>
                  </a:lnTo>
                  <a:lnTo>
                    <a:pt x="720" y="262"/>
                  </a:lnTo>
                  <a:lnTo>
                    <a:pt x="713" y="296"/>
                  </a:lnTo>
                  <a:lnTo>
                    <a:pt x="704" y="310"/>
                  </a:lnTo>
                  <a:lnTo>
                    <a:pt x="679" y="339"/>
                  </a:lnTo>
                  <a:lnTo>
                    <a:pt x="668" y="362"/>
                  </a:lnTo>
                  <a:lnTo>
                    <a:pt x="656" y="380"/>
                  </a:lnTo>
                  <a:lnTo>
                    <a:pt x="651" y="381"/>
                  </a:lnTo>
                  <a:lnTo>
                    <a:pt x="647" y="396"/>
                  </a:lnTo>
                  <a:lnTo>
                    <a:pt x="649" y="435"/>
                  </a:lnTo>
                  <a:lnTo>
                    <a:pt x="646" y="467"/>
                  </a:lnTo>
                  <a:lnTo>
                    <a:pt x="645" y="481"/>
                  </a:lnTo>
                  <a:lnTo>
                    <a:pt x="640" y="489"/>
                  </a:lnTo>
                  <a:lnTo>
                    <a:pt x="638" y="516"/>
                  </a:lnTo>
                  <a:lnTo>
                    <a:pt x="622" y="544"/>
                  </a:lnTo>
                  <a:lnTo>
                    <a:pt x="620" y="565"/>
                  </a:lnTo>
                  <a:lnTo>
                    <a:pt x="606" y="574"/>
                  </a:lnTo>
                  <a:lnTo>
                    <a:pt x="603" y="587"/>
                  </a:lnTo>
                  <a:lnTo>
                    <a:pt x="584" y="587"/>
                  </a:lnTo>
                  <a:lnTo>
                    <a:pt x="556" y="595"/>
                  </a:lnTo>
                  <a:lnTo>
                    <a:pt x="544" y="604"/>
                  </a:lnTo>
                  <a:lnTo>
                    <a:pt x="525" y="610"/>
                  </a:lnTo>
                  <a:lnTo>
                    <a:pt x="505" y="626"/>
                  </a:lnTo>
                  <a:lnTo>
                    <a:pt x="492" y="647"/>
                  </a:lnTo>
                  <a:lnTo>
                    <a:pt x="491" y="662"/>
                  </a:lnTo>
                  <a:lnTo>
                    <a:pt x="496" y="674"/>
                  </a:lnTo>
                  <a:lnTo>
                    <a:pt x="495" y="695"/>
                  </a:lnTo>
                  <a:lnTo>
                    <a:pt x="492" y="705"/>
                  </a:lnTo>
                  <a:lnTo>
                    <a:pt x="481" y="717"/>
                  </a:lnTo>
                  <a:lnTo>
                    <a:pt x="466" y="753"/>
                  </a:lnTo>
                  <a:lnTo>
                    <a:pt x="453" y="770"/>
                  </a:lnTo>
                  <a:lnTo>
                    <a:pt x="443" y="779"/>
                  </a:lnTo>
                  <a:lnTo>
                    <a:pt x="438" y="799"/>
                  </a:lnTo>
                  <a:lnTo>
                    <a:pt x="429" y="811"/>
                  </a:lnTo>
                  <a:lnTo>
                    <a:pt x="422" y="799"/>
                  </a:lnTo>
                  <a:lnTo>
                    <a:pt x="428" y="789"/>
                  </a:lnTo>
                  <a:lnTo>
                    <a:pt x="416" y="775"/>
                  </a:lnTo>
                  <a:lnTo>
                    <a:pt x="400" y="764"/>
                  </a:lnTo>
                  <a:lnTo>
                    <a:pt x="380" y="750"/>
                  </a:lnTo>
                  <a:lnTo>
                    <a:pt x="374" y="751"/>
                  </a:lnTo>
                  <a:lnTo>
                    <a:pt x="353" y="735"/>
                  </a:lnTo>
                  <a:lnTo>
                    <a:pt x="342" y="7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3" name="Freeform 31"/>
            <p:cNvSpPr>
              <a:spLocks/>
            </p:cNvSpPr>
            <p:nvPr/>
          </p:nvSpPr>
          <p:spPr bwMode="auto">
            <a:xfrm>
              <a:off x="7510462" y="3729038"/>
              <a:ext cx="34925" cy="47625"/>
            </a:xfrm>
            <a:custGeom>
              <a:avLst/>
              <a:gdLst>
                <a:gd name="T0" fmla="*/ 0 w 22"/>
                <a:gd name="T1" fmla="*/ 19 h 30"/>
                <a:gd name="T2" fmla="*/ 7 w 22"/>
                <a:gd name="T3" fmla="*/ 12 h 30"/>
                <a:gd name="T4" fmla="*/ 22 w 22"/>
                <a:gd name="T5" fmla="*/ 0 h 30"/>
                <a:gd name="T6" fmla="*/ 22 w 22"/>
                <a:gd name="T7" fmla="*/ 11 h 30"/>
                <a:gd name="T8" fmla="*/ 21 w 22"/>
                <a:gd name="T9" fmla="*/ 24 h 30"/>
                <a:gd name="T10" fmla="*/ 12 w 22"/>
                <a:gd name="T11" fmla="*/ 23 h 30"/>
                <a:gd name="T12" fmla="*/ 9 w 22"/>
                <a:gd name="T13" fmla="*/ 30 h 30"/>
                <a:gd name="T14" fmla="*/ 0 w 22"/>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0" y="19"/>
                  </a:moveTo>
                  <a:lnTo>
                    <a:pt x="7" y="12"/>
                  </a:lnTo>
                  <a:lnTo>
                    <a:pt x="22" y="0"/>
                  </a:lnTo>
                  <a:lnTo>
                    <a:pt x="22" y="11"/>
                  </a:lnTo>
                  <a:lnTo>
                    <a:pt x="21" y="24"/>
                  </a:lnTo>
                  <a:lnTo>
                    <a:pt x="12" y="23"/>
                  </a:lnTo>
                  <a:lnTo>
                    <a:pt x="9" y="30"/>
                  </a:lnTo>
                  <a:lnTo>
                    <a:pt x="0"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4" name="Freeform 32"/>
            <p:cNvSpPr>
              <a:spLocks/>
            </p:cNvSpPr>
            <p:nvPr/>
          </p:nvSpPr>
          <p:spPr bwMode="auto">
            <a:xfrm>
              <a:off x="6684962" y="2976562"/>
              <a:ext cx="93663" cy="50800"/>
            </a:xfrm>
            <a:custGeom>
              <a:avLst/>
              <a:gdLst>
                <a:gd name="T0" fmla="*/ 49 w 59"/>
                <a:gd name="T1" fmla="*/ 11 h 32"/>
                <a:gd name="T2" fmla="*/ 57 w 59"/>
                <a:gd name="T3" fmla="*/ 17 h 32"/>
                <a:gd name="T4" fmla="*/ 59 w 59"/>
                <a:gd name="T5" fmla="*/ 30 h 32"/>
                <a:gd name="T6" fmla="*/ 45 w 59"/>
                <a:gd name="T7" fmla="*/ 31 h 32"/>
                <a:gd name="T8" fmla="*/ 29 w 59"/>
                <a:gd name="T9" fmla="*/ 29 h 32"/>
                <a:gd name="T10" fmla="*/ 19 w 59"/>
                <a:gd name="T11" fmla="*/ 32 h 32"/>
                <a:gd name="T12" fmla="*/ 1 w 59"/>
                <a:gd name="T13" fmla="*/ 24 h 32"/>
                <a:gd name="T14" fmla="*/ 0 w 59"/>
                <a:gd name="T15" fmla="*/ 20 h 32"/>
                <a:gd name="T16" fmla="*/ 8 w 59"/>
                <a:gd name="T17" fmla="*/ 5 h 32"/>
                <a:gd name="T18" fmla="*/ 17 w 59"/>
                <a:gd name="T19" fmla="*/ 0 h 32"/>
                <a:gd name="T20" fmla="*/ 30 w 59"/>
                <a:gd name="T21" fmla="*/ 4 h 32"/>
                <a:gd name="T22" fmla="*/ 40 w 59"/>
                <a:gd name="T23" fmla="*/ 5 h 32"/>
                <a:gd name="T24" fmla="*/ 49 w 59"/>
                <a:gd name="T2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32">
                  <a:moveTo>
                    <a:pt x="49" y="11"/>
                  </a:moveTo>
                  <a:lnTo>
                    <a:pt x="57" y="17"/>
                  </a:lnTo>
                  <a:lnTo>
                    <a:pt x="59" y="30"/>
                  </a:lnTo>
                  <a:lnTo>
                    <a:pt x="45" y="31"/>
                  </a:lnTo>
                  <a:lnTo>
                    <a:pt x="29" y="29"/>
                  </a:lnTo>
                  <a:lnTo>
                    <a:pt x="19" y="32"/>
                  </a:lnTo>
                  <a:lnTo>
                    <a:pt x="1" y="24"/>
                  </a:lnTo>
                  <a:lnTo>
                    <a:pt x="0" y="20"/>
                  </a:lnTo>
                  <a:lnTo>
                    <a:pt x="8" y="5"/>
                  </a:lnTo>
                  <a:lnTo>
                    <a:pt x="17" y="0"/>
                  </a:lnTo>
                  <a:lnTo>
                    <a:pt x="30" y="4"/>
                  </a:lnTo>
                  <a:lnTo>
                    <a:pt x="40" y="5"/>
                  </a:lnTo>
                  <a:lnTo>
                    <a:pt x="49"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5" name="Freeform 33"/>
            <p:cNvSpPr>
              <a:spLocks/>
            </p:cNvSpPr>
            <p:nvPr/>
          </p:nvSpPr>
          <p:spPr bwMode="auto">
            <a:xfrm>
              <a:off x="4746625" y="4491038"/>
              <a:ext cx="274638" cy="303213"/>
            </a:xfrm>
            <a:custGeom>
              <a:avLst/>
              <a:gdLst>
                <a:gd name="T0" fmla="*/ 108 w 173"/>
                <a:gd name="T1" fmla="*/ 19 h 191"/>
                <a:gd name="T2" fmla="*/ 112 w 173"/>
                <a:gd name="T3" fmla="*/ 22 h 191"/>
                <a:gd name="T4" fmla="*/ 117 w 173"/>
                <a:gd name="T5" fmla="*/ 34 h 191"/>
                <a:gd name="T6" fmla="*/ 137 w 173"/>
                <a:gd name="T7" fmla="*/ 57 h 191"/>
                <a:gd name="T8" fmla="*/ 144 w 173"/>
                <a:gd name="T9" fmla="*/ 59 h 191"/>
                <a:gd name="T10" fmla="*/ 144 w 173"/>
                <a:gd name="T11" fmla="*/ 67 h 191"/>
                <a:gd name="T12" fmla="*/ 149 w 173"/>
                <a:gd name="T13" fmla="*/ 80 h 191"/>
                <a:gd name="T14" fmla="*/ 162 w 173"/>
                <a:gd name="T15" fmla="*/ 83 h 191"/>
                <a:gd name="T16" fmla="*/ 173 w 173"/>
                <a:gd name="T17" fmla="*/ 92 h 191"/>
                <a:gd name="T18" fmla="*/ 147 w 173"/>
                <a:gd name="T19" fmla="*/ 108 h 191"/>
                <a:gd name="T20" fmla="*/ 130 w 173"/>
                <a:gd name="T21" fmla="*/ 123 h 191"/>
                <a:gd name="T22" fmla="*/ 124 w 173"/>
                <a:gd name="T23" fmla="*/ 137 h 191"/>
                <a:gd name="T24" fmla="*/ 118 w 173"/>
                <a:gd name="T25" fmla="*/ 145 h 191"/>
                <a:gd name="T26" fmla="*/ 108 w 173"/>
                <a:gd name="T27" fmla="*/ 146 h 191"/>
                <a:gd name="T28" fmla="*/ 104 w 173"/>
                <a:gd name="T29" fmla="*/ 156 h 191"/>
                <a:gd name="T30" fmla="*/ 102 w 173"/>
                <a:gd name="T31" fmla="*/ 163 h 191"/>
                <a:gd name="T32" fmla="*/ 90 w 173"/>
                <a:gd name="T33" fmla="*/ 168 h 191"/>
                <a:gd name="T34" fmla="*/ 76 w 173"/>
                <a:gd name="T35" fmla="*/ 167 h 191"/>
                <a:gd name="T36" fmla="*/ 68 w 173"/>
                <a:gd name="T37" fmla="*/ 161 h 191"/>
                <a:gd name="T38" fmla="*/ 60 w 173"/>
                <a:gd name="T39" fmla="*/ 158 h 191"/>
                <a:gd name="T40" fmla="*/ 51 w 173"/>
                <a:gd name="T41" fmla="*/ 163 h 191"/>
                <a:gd name="T42" fmla="*/ 47 w 173"/>
                <a:gd name="T43" fmla="*/ 173 h 191"/>
                <a:gd name="T44" fmla="*/ 38 w 173"/>
                <a:gd name="T45" fmla="*/ 179 h 191"/>
                <a:gd name="T46" fmla="*/ 28 w 173"/>
                <a:gd name="T47" fmla="*/ 189 h 191"/>
                <a:gd name="T48" fmla="*/ 16 w 173"/>
                <a:gd name="T49" fmla="*/ 191 h 191"/>
                <a:gd name="T50" fmla="*/ 12 w 173"/>
                <a:gd name="T51" fmla="*/ 183 h 191"/>
                <a:gd name="T52" fmla="*/ 14 w 173"/>
                <a:gd name="T53" fmla="*/ 171 h 191"/>
                <a:gd name="T54" fmla="*/ 4 w 173"/>
                <a:gd name="T55" fmla="*/ 151 h 191"/>
                <a:gd name="T56" fmla="*/ 0 w 173"/>
                <a:gd name="T57" fmla="*/ 148 h 191"/>
                <a:gd name="T58" fmla="*/ 2 w 173"/>
                <a:gd name="T59" fmla="*/ 87 h 191"/>
                <a:gd name="T60" fmla="*/ 20 w 173"/>
                <a:gd name="T61" fmla="*/ 87 h 191"/>
                <a:gd name="T62" fmla="*/ 23 w 173"/>
                <a:gd name="T63" fmla="*/ 13 h 191"/>
                <a:gd name="T64" fmla="*/ 36 w 173"/>
                <a:gd name="T65" fmla="*/ 12 h 191"/>
                <a:gd name="T66" fmla="*/ 65 w 173"/>
                <a:gd name="T67" fmla="*/ 5 h 191"/>
                <a:gd name="T68" fmla="*/ 71 w 173"/>
                <a:gd name="T69" fmla="*/ 13 h 191"/>
                <a:gd name="T70" fmla="*/ 83 w 173"/>
                <a:gd name="T71" fmla="*/ 5 h 191"/>
                <a:gd name="T72" fmla="*/ 89 w 173"/>
                <a:gd name="T73" fmla="*/ 5 h 191"/>
                <a:gd name="T74" fmla="*/ 99 w 173"/>
                <a:gd name="T75" fmla="*/ 0 h 191"/>
                <a:gd name="T76" fmla="*/ 102 w 173"/>
                <a:gd name="T77" fmla="*/ 2 h 191"/>
                <a:gd name="T78" fmla="*/ 108 w 173"/>
                <a:gd name="T79" fmla="*/ 1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 h="191">
                  <a:moveTo>
                    <a:pt x="108" y="19"/>
                  </a:moveTo>
                  <a:lnTo>
                    <a:pt x="112" y="22"/>
                  </a:lnTo>
                  <a:lnTo>
                    <a:pt x="117" y="34"/>
                  </a:lnTo>
                  <a:lnTo>
                    <a:pt x="137" y="57"/>
                  </a:lnTo>
                  <a:lnTo>
                    <a:pt x="144" y="59"/>
                  </a:lnTo>
                  <a:lnTo>
                    <a:pt x="144" y="67"/>
                  </a:lnTo>
                  <a:lnTo>
                    <a:pt x="149" y="80"/>
                  </a:lnTo>
                  <a:lnTo>
                    <a:pt x="162" y="83"/>
                  </a:lnTo>
                  <a:lnTo>
                    <a:pt x="173" y="92"/>
                  </a:lnTo>
                  <a:lnTo>
                    <a:pt x="147" y="108"/>
                  </a:lnTo>
                  <a:lnTo>
                    <a:pt x="130" y="123"/>
                  </a:lnTo>
                  <a:lnTo>
                    <a:pt x="124" y="137"/>
                  </a:lnTo>
                  <a:lnTo>
                    <a:pt x="118" y="145"/>
                  </a:lnTo>
                  <a:lnTo>
                    <a:pt x="108" y="146"/>
                  </a:lnTo>
                  <a:lnTo>
                    <a:pt x="104" y="156"/>
                  </a:lnTo>
                  <a:lnTo>
                    <a:pt x="102" y="163"/>
                  </a:lnTo>
                  <a:lnTo>
                    <a:pt x="90" y="168"/>
                  </a:lnTo>
                  <a:lnTo>
                    <a:pt x="76" y="167"/>
                  </a:lnTo>
                  <a:lnTo>
                    <a:pt x="68" y="161"/>
                  </a:lnTo>
                  <a:lnTo>
                    <a:pt x="60" y="158"/>
                  </a:lnTo>
                  <a:lnTo>
                    <a:pt x="51" y="163"/>
                  </a:lnTo>
                  <a:lnTo>
                    <a:pt x="47" y="173"/>
                  </a:lnTo>
                  <a:lnTo>
                    <a:pt x="38" y="179"/>
                  </a:lnTo>
                  <a:lnTo>
                    <a:pt x="28" y="189"/>
                  </a:lnTo>
                  <a:lnTo>
                    <a:pt x="16" y="191"/>
                  </a:lnTo>
                  <a:lnTo>
                    <a:pt x="12" y="183"/>
                  </a:lnTo>
                  <a:lnTo>
                    <a:pt x="14" y="171"/>
                  </a:lnTo>
                  <a:lnTo>
                    <a:pt x="4" y="151"/>
                  </a:lnTo>
                  <a:lnTo>
                    <a:pt x="0" y="148"/>
                  </a:lnTo>
                  <a:lnTo>
                    <a:pt x="2" y="87"/>
                  </a:lnTo>
                  <a:lnTo>
                    <a:pt x="20" y="87"/>
                  </a:lnTo>
                  <a:lnTo>
                    <a:pt x="23" y="13"/>
                  </a:lnTo>
                  <a:lnTo>
                    <a:pt x="36" y="12"/>
                  </a:lnTo>
                  <a:lnTo>
                    <a:pt x="65" y="5"/>
                  </a:lnTo>
                  <a:lnTo>
                    <a:pt x="71" y="13"/>
                  </a:lnTo>
                  <a:lnTo>
                    <a:pt x="83" y="5"/>
                  </a:lnTo>
                  <a:lnTo>
                    <a:pt x="89" y="5"/>
                  </a:lnTo>
                  <a:lnTo>
                    <a:pt x="99" y="0"/>
                  </a:lnTo>
                  <a:lnTo>
                    <a:pt x="102" y="2"/>
                  </a:lnTo>
                  <a:lnTo>
                    <a:pt x="108"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6" name="Freeform 34"/>
            <p:cNvSpPr>
              <a:spLocks/>
            </p:cNvSpPr>
            <p:nvPr/>
          </p:nvSpPr>
          <p:spPr bwMode="auto">
            <a:xfrm>
              <a:off x="4603750" y="3541713"/>
              <a:ext cx="376238" cy="292100"/>
            </a:xfrm>
            <a:custGeom>
              <a:avLst/>
              <a:gdLst>
                <a:gd name="T0" fmla="*/ 14 w 237"/>
                <a:gd name="T1" fmla="*/ 77 h 184"/>
                <a:gd name="T2" fmla="*/ 29 w 237"/>
                <a:gd name="T3" fmla="*/ 76 h 184"/>
                <a:gd name="T4" fmla="*/ 33 w 237"/>
                <a:gd name="T5" fmla="*/ 70 h 184"/>
                <a:gd name="T6" fmla="*/ 36 w 237"/>
                <a:gd name="T7" fmla="*/ 71 h 184"/>
                <a:gd name="T8" fmla="*/ 40 w 237"/>
                <a:gd name="T9" fmla="*/ 75 h 184"/>
                <a:gd name="T10" fmla="*/ 64 w 237"/>
                <a:gd name="T11" fmla="*/ 68 h 184"/>
                <a:gd name="T12" fmla="*/ 71 w 237"/>
                <a:gd name="T13" fmla="*/ 59 h 184"/>
                <a:gd name="T14" fmla="*/ 81 w 237"/>
                <a:gd name="T15" fmla="*/ 52 h 184"/>
                <a:gd name="T16" fmla="*/ 79 w 237"/>
                <a:gd name="T17" fmla="*/ 45 h 184"/>
                <a:gd name="T18" fmla="*/ 84 w 237"/>
                <a:gd name="T19" fmla="*/ 43 h 184"/>
                <a:gd name="T20" fmla="*/ 102 w 237"/>
                <a:gd name="T21" fmla="*/ 44 h 184"/>
                <a:gd name="T22" fmla="*/ 119 w 237"/>
                <a:gd name="T23" fmla="*/ 35 h 184"/>
                <a:gd name="T24" fmla="*/ 132 w 237"/>
                <a:gd name="T25" fmla="*/ 12 h 184"/>
                <a:gd name="T26" fmla="*/ 141 w 237"/>
                <a:gd name="T27" fmla="*/ 3 h 184"/>
                <a:gd name="T28" fmla="*/ 152 w 237"/>
                <a:gd name="T29" fmla="*/ 0 h 184"/>
                <a:gd name="T30" fmla="*/ 155 w 237"/>
                <a:gd name="T31" fmla="*/ 9 h 184"/>
                <a:gd name="T32" fmla="*/ 165 w 237"/>
                <a:gd name="T33" fmla="*/ 22 h 184"/>
                <a:gd name="T34" fmla="*/ 165 w 237"/>
                <a:gd name="T35" fmla="*/ 30 h 184"/>
                <a:gd name="T36" fmla="*/ 163 w 237"/>
                <a:gd name="T37" fmla="*/ 39 h 184"/>
                <a:gd name="T38" fmla="*/ 164 w 237"/>
                <a:gd name="T39" fmla="*/ 45 h 184"/>
                <a:gd name="T40" fmla="*/ 170 w 237"/>
                <a:gd name="T41" fmla="*/ 51 h 184"/>
                <a:gd name="T42" fmla="*/ 185 w 237"/>
                <a:gd name="T43" fmla="*/ 61 h 184"/>
                <a:gd name="T44" fmla="*/ 195 w 237"/>
                <a:gd name="T45" fmla="*/ 69 h 184"/>
                <a:gd name="T46" fmla="*/ 195 w 237"/>
                <a:gd name="T47" fmla="*/ 76 h 184"/>
                <a:gd name="T48" fmla="*/ 207 w 237"/>
                <a:gd name="T49" fmla="*/ 86 h 184"/>
                <a:gd name="T50" fmla="*/ 215 w 237"/>
                <a:gd name="T51" fmla="*/ 95 h 184"/>
                <a:gd name="T52" fmla="*/ 220 w 237"/>
                <a:gd name="T53" fmla="*/ 108 h 184"/>
                <a:gd name="T54" fmla="*/ 234 w 237"/>
                <a:gd name="T55" fmla="*/ 116 h 184"/>
                <a:gd name="T56" fmla="*/ 237 w 237"/>
                <a:gd name="T57" fmla="*/ 123 h 184"/>
                <a:gd name="T58" fmla="*/ 231 w 237"/>
                <a:gd name="T59" fmla="*/ 125 h 184"/>
                <a:gd name="T60" fmla="*/ 219 w 237"/>
                <a:gd name="T61" fmla="*/ 124 h 184"/>
                <a:gd name="T62" fmla="*/ 205 w 237"/>
                <a:gd name="T63" fmla="*/ 122 h 184"/>
                <a:gd name="T64" fmla="*/ 198 w 237"/>
                <a:gd name="T65" fmla="*/ 124 h 184"/>
                <a:gd name="T66" fmla="*/ 196 w 237"/>
                <a:gd name="T67" fmla="*/ 129 h 184"/>
                <a:gd name="T68" fmla="*/ 190 w 237"/>
                <a:gd name="T69" fmla="*/ 130 h 184"/>
                <a:gd name="T70" fmla="*/ 182 w 237"/>
                <a:gd name="T71" fmla="*/ 125 h 184"/>
                <a:gd name="T72" fmla="*/ 162 w 237"/>
                <a:gd name="T73" fmla="*/ 136 h 184"/>
                <a:gd name="T74" fmla="*/ 154 w 237"/>
                <a:gd name="T75" fmla="*/ 133 h 184"/>
                <a:gd name="T76" fmla="*/ 151 w 237"/>
                <a:gd name="T77" fmla="*/ 135 h 184"/>
                <a:gd name="T78" fmla="*/ 146 w 237"/>
                <a:gd name="T79" fmla="*/ 148 h 184"/>
                <a:gd name="T80" fmla="*/ 132 w 237"/>
                <a:gd name="T81" fmla="*/ 144 h 184"/>
                <a:gd name="T82" fmla="*/ 119 w 237"/>
                <a:gd name="T83" fmla="*/ 142 h 184"/>
                <a:gd name="T84" fmla="*/ 107 w 237"/>
                <a:gd name="T85" fmla="*/ 134 h 184"/>
                <a:gd name="T86" fmla="*/ 92 w 237"/>
                <a:gd name="T87" fmla="*/ 127 h 184"/>
                <a:gd name="T88" fmla="*/ 82 w 237"/>
                <a:gd name="T89" fmla="*/ 133 h 184"/>
                <a:gd name="T90" fmla="*/ 75 w 237"/>
                <a:gd name="T91" fmla="*/ 144 h 184"/>
                <a:gd name="T92" fmla="*/ 73 w 237"/>
                <a:gd name="T93" fmla="*/ 159 h 184"/>
                <a:gd name="T94" fmla="*/ 61 w 237"/>
                <a:gd name="T95" fmla="*/ 157 h 184"/>
                <a:gd name="T96" fmla="*/ 49 w 237"/>
                <a:gd name="T97" fmla="*/ 154 h 184"/>
                <a:gd name="T98" fmla="*/ 38 w 237"/>
                <a:gd name="T99" fmla="*/ 165 h 184"/>
                <a:gd name="T100" fmla="*/ 29 w 237"/>
                <a:gd name="T101" fmla="*/ 184 h 184"/>
                <a:gd name="T102" fmla="*/ 27 w 237"/>
                <a:gd name="T103" fmla="*/ 178 h 184"/>
                <a:gd name="T104" fmla="*/ 26 w 237"/>
                <a:gd name="T105" fmla="*/ 169 h 184"/>
                <a:gd name="T106" fmla="*/ 17 w 237"/>
                <a:gd name="T107" fmla="*/ 162 h 184"/>
                <a:gd name="T108" fmla="*/ 10 w 237"/>
                <a:gd name="T109" fmla="*/ 152 h 184"/>
                <a:gd name="T110" fmla="*/ 9 w 237"/>
                <a:gd name="T111" fmla="*/ 144 h 184"/>
                <a:gd name="T112" fmla="*/ 0 w 237"/>
                <a:gd name="T113" fmla="*/ 133 h 184"/>
                <a:gd name="T114" fmla="*/ 2 w 237"/>
                <a:gd name="T115" fmla="*/ 127 h 184"/>
                <a:gd name="T116" fmla="*/ 0 w 237"/>
                <a:gd name="T117" fmla="*/ 118 h 184"/>
                <a:gd name="T118" fmla="*/ 1 w 237"/>
                <a:gd name="T119" fmla="*/ 102 h 184"/>
                <a:gd name="T120" fmla="*/ 5 w 237"/>
                <a:gd name="T121" fmla="*/ 98 h 184"/>
                <a:gd name="T122" fmla="*/ 14 w 237"/>
                <a:gd name="T123" fmla="*/ 7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184">
                  <a:moveTo>
                    <a:pt x="14" y="77"/>
                  </a:moveTo>
                  <a:lnTo>
                    <a:pt x="29" y="76"/>
                  </a:lnTo>
                  <a:lnTo>
                    <a:pt x="33" y="70"/>
                  </a:lnTo>
                  <a:lnTo>
                    <a:pt x="36" y="71"/>
                  </a:lnTo>
                  <a:lnTo>
                    <a:pt x="40" y="75"/>
                  </a:lnTo>
                  <a:lnTo>
                    <a:pt x="64" y="68"/>
                  </a:lnTo>
                  <a:lnTo>
                    <a:pt x="71" y="59"/>
                  </a:lnTo>
                  <a:lnTo>
                    <a:pt x="81" y="52"/>
                  </a:lnTo>
                  <a:lnTo>
                    <a:pt x="79" y="45"/>
                  </a:lnTo>
                  <a:lnTo>
                    <a:pt x="84" y="43"/>
                  </a:lnTo>
                  <a:lnTo>
                    <a:pt x="102" y="44"/>
                  </a:lnTo>
                  <a:lnTo>
                    <a:pt x="119" y="35"/>
                  </a:lnTo>
                  <a:lnTo>
                    <a:pt x="132" y="12"/>
                  </a:lnTo>
                  <a:lnTo>
                    <a:pt x="141" y="3"/>
                  </a:lnTo>
                  <a:lnTo>
                    <a:pt x="152" y="0"/>
                  </a:lnTo>
                  <a:lnTo>
                    <a:pt x="155" y="9"/>
                  </a:lnTo>
                  <a:lnTo>
                    <a:pt x="165" y="22"/>
                  </a:lnTo>
                  <a:lnTo>
                    <a:pt x="165" y="30"/>
                  </a:lnTo>
                  <a:lnTo>
                    <a:pt x="163" y="39"/>
                  </a:lnTo>
                  <a:lnTo>
                    <a:pt x="164" y="45"/>
                  </a:lnTo>
                  <a:lnTo>
                    <a:pt x="170" y="51"/>
                  </a:lnTo>
                  <a:lnTo>
                    <a:pt x="185" y="61"/>
                  </a:lnTo>
                  <a:lnTo>
                    <a:pt x="195" y="69"/>
                  </a:lnTo>
                  <a:lnTo>
                    <a:pt x="195" y="76"/>
                  </a:lnTo>
                  <a:lnTo>
                    <a:pt x="207" y="86"/>
                  </a:lnTo>
                  <a:lnTo>
                    <a:pt x="215" y="95"/>
                  </a:lnTo>
                  <a:lnTo>
                    <a:pt x="220" y="108"/>
                  </a:lnTo>
                  <a:lnTo>
                    <a:pt x="234" y="116"/>
                  </a:lnTo>
                  <a:lnTo>
                    <a:pt x="237" y="123"/>
                  </a:lnTo>
                  <a:lnTo>
                    <a:pt x="231" y="125"/>
                  </a:lnTo>
                  <a:lnTo>
                    <a:pt x="219" y="124"/>
                  </a:lnTo>
                  <a:lnTo>
                    <a:pt x="205" y="122"/>
                  </a:lnTo>
                  <a:lnTo>
                    <a:pt x="198" y="124"/>
                  </a:lnTo>
                  <a:lnTo>
                    <a:pt x="196" y="129"/>
                  </a:lnTo>
                  <a:lnTo>
                    <a:pt x="190" y="130"/>
                  </a:lnTo>
                  <a:lnTo>
                    <a:pt x="182" y="125"/>
                  </a:lnTo>
                  <a:lnTo>
                    <a:pt x="162" y="136"/>
                  </a:lnTo>
                  <a:lnTo>
                    <a:pt x="154" y="133"/>
                  </a:lnTo>
                  <a:lnTo>
                    <a:pt x="151" y="135"/>
                  </a:lnTo>
                  <a:lnTo>
                    <a:pt x="146" y="148"/>
                  </a:lnTo>
                  <a:lnTo>
                    <a:pt x="132" y="144"/>
                  </a:lnTo>
                  <a:lnTo>
                    <a:pt x="119" y="142"/>
                  </a:lnTo>
                  <a:lnTo>
                    <a:pt x="107" y="134"/>
                  </a:lnTo>
                  <a:lnTo>
                    <a:pt x="92" y="127"/>
                  </a:lnTo>
                  <a:lnTo>
                    <a:pt x="82" y="133"/>
                  </a:lnTo>
                  <a:lnTo>
                    <a:pt x="75" y="144"/>
                  </a:lnTo>
                  <a:lnTo>
                    <a:pt x="73" y="159"/>
                  </a:lnTo>
                  <a:lnTo>
                    <a:pt x="61" y="157"/>
                  </a:lnTo>
                  <a:lnTo>
                    <a:pt x="49" y="154"/>
                  </a:lnTo>
                  <a:lnTo>
                    <a:pt x="38" y="165"/>
                  </a:lnTo>
                  <a:lnTo>
                    <a:pt x="29" y="184"/>
                  </a:lnTo>
                  <a:lnTo>
                    <a:pt x="27" y="178"/>
                  </a:lnTo>
                  <a:lnTo>
                    <a:pt x="26" y="169"/>
                  </a:lnTo>
                  <a:lnTo>
                    <a:pt x="17" y="162"/>
                  </a:lnTo>
                  <a:lnTo>
                    <a:pt x="10" y="152"/>
                  </a:lnTo>
                  <a:lnTo>
                    <a:pt x="9" y="144"/>
                  </a:lnTo>
                  <a:lnTo>
                    <a:pt x="0" y="133"/>
                  </a:lnTo>
                  <a:lnTo>
                    <a:pt x="2" y="127"/>
                  </a:lnTo>
                  <a:lnTo>
                    <a:pt x="0" y="118"/>
                  </a:lnTo>
                  <a:lnTo>
                    <a:pt x="1" y="102"/>
                  </a:lnTo>
                  <a:lnTo>
                    <a:pt x="5" y="98"/>
                  </a:lnTo>
                  <a:lnTo>
                    <a:pt x="14" y="7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7" name="Freeform 35"/>
            <p:cNvSpPr>
              <a:spLocks/>
            </p:cNvSpPr>
            <p:nvPr/>
          </p:nvSpPr>
          <p:spPr bwMode="auto">
            <a:xfrm>
              <a:off x="2514600" y="2362200"/>
              <a:ext cx="58738" cy="34925"/>
            </a:xfrm>
            <a:custGeom>
              <a:avLst/>
              <a:gdLst>
                <a:gd name="T0" fmla="*/ 11 w 37"/>
                <a:gd name="T1" fmla="*/ 10 h 22"/>
                <a:gd name="T2" fmla="*/ 22 w 37"/>
                <a:gd name="T3" fmla="*/ 13 h 22"/>
                <a:gd name="T4" fmla="*/ 37 w 37"/>
                <a:gd name="T5" fmla="*/ 12 h 22"/>
                <a:gd name="T6" fmla="*/ 26 w 37"/>
                <a:gd name="T7" fmla="*/ 21 h 22"/>
                <a:gd name="T8" fmla="*/ 20 w 37"/>
                <a:gd name="T9" fmla="*/ 22 h 22"/>
                <a:gd name="T10" fmla="*/ 2 w 37"/>
                <a:gd name="T11" fmla="*/ 13 h 22"/>
                <a:gd name="T12" fmla="*/ 0 w 37"/>
                <a:gd name="T13" fmla="*/ 6 h 22"/>
                <a:gd name="T14" fmla="*/ 8 w 37"/>
                <a:gd name="T15" fmla="*/ 0 h 22"/>
                <a:gd name="T16" fmla="*/ 11 w 37"/>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2">
                  <a:moveTo>
                    <a:pt x="11" y="10"/>
                  </a:moveTo>
                  <a:lnTo>
                    <a:pt x="22" y="13"/>
                  </a:lnTo>
                  <a:lnTo>
                    <a:pt x="37" y="12"/>
                  </a:lnTo>
                  <a:lnTo>
                    <a:pt x="26" y="21"/>
                  </a:lnTo>
                  <a:lnTo>
                    <a:pt x="20" y="22"/>
                  </a:lnTo>
                  <a:lnTo>
                    <a:pt x="2" y="13"/>
                  </a:lnTo>
                  <a:lnTo>
                    <a:pt x="0" y="6"/>
                  </a:lnTo>
                  <a:lnTo>
                    <a:pt x="8" y="0"/>
                  </a:lnTo>
                  <a:lnTo>
                    <a:pt x="11"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8" name="Freeform 36"/>
            <p:cNvSpPr>
              <a:spLocks noEditPoints="1"/>
            </p:cNvSpPr>
            <p:nvPr/>
          </p:nvSpPr>
          <p:spPr bwMode="auto">
            <a:xfrm>
              <a:off x="893762" y="1347787"/>
              <a:ext cx="2208213" cy="1189038"/>
            </a:xfrm>
            <a:custGeom>
              <a:avLst/>
              <a:gdLst>
                <a:gd name="T0" fmla="*/ 5030 w 5699"/>
                <a:gd name="T1" fmla="*/ 189 h 3068"/>
                <a:gd name="T2" fmla="*/ 4486 w 5699"/>
                <a:gd name="T3" fmla="*/ 395 h 3068"/>
                <a:gd name="T4" fmla="*/ 4419 w 5699"/>
                <a:gd name="T5" fmla="*/ 225 h 3068"/>
                <a:gd name="T6" fmla="*/ 4392 w 5699"/>
                <a:gd name="T7" fmla="*/ 58 h 3068"/>
                <a:gd name="T8" fmla="*/ 5423 w 5699"/>
                <a:gd name="T9" fmla="*/ 7 h 3068"/>
                <a:gd name="T10" fmla="*/ 4022 w 5699"/>
                <a:gd name="T11" fmla="*/ 136 h 3068"/>
                <a:gd name="T12" fmla="*/ 3430 w 5699"/>
                <a:gd name="T13" fmla="*/ 261 h 3068"/>
                <a:gd name="T14" fmla="*/ 3861 w 5699"/>
                <a:gd name="T15" fmla="*/ 239 h 3068"/>
                <a:gd name="T16" fmla="*/ 3040 w 5699"/>
                <a:gd name="T17" fmla="*/ 281 h 3068"/>
                <a:gd name="T18" fmla="*/ 2702 w 5699"/>
                <a:gd name="T19" fmla="*/ 373 h 3068"/>
                <a:gd name="T20" fmla="*/ 3998 w 5699"/>
                <a:gd name="T21" fmla="*/ 378 h 3068"/>
                <a:gd name="T22" fmla="*/ 4259 w 5699"/>
                <a:gd name="T23" fmla="*/ 497 h 3068"/>
                <a:gd name="T24" fmla="*/ 3108 w 5699"/>
                <a:gd name="T25" fmla="*/ 415 h 3068"/>
                <a:gd name="T26" fmla="*/ 2781 w 5699"/>
                <a:gd name="T27" fmla="*/ 376 h 3068"/>
                <a:gd name="T28" fmla="*/ 3397 w 5699"/>
                <a:gd name="T29" fmla="*/ 466 h 3068"/>
                <a:gd name="T30" fmla="*/ 3741 w 5699"/>
                <a:gd name="T31" fmla="*/ 428 h 3068"/>
                <a:gd name="T32" fmla="*/ 2485 w 5699"/>
                <a:gd name="T33" fmla="*/ 522 h 3068"/>
                <a:gd name="T34" fmla="*/ 3658 w 5699"/>
                <a:gd name="T35" fmla="*/ 525 h 3068"/>
                <a:gd name="T36" fmla="*/ 3220 w 5699"/>
                <a:gd name="T37" fmla="*/ 713 h 3068"/>
                <a:gd name="T38" fmla="*/ 4363 w 5699"/>
                <a:gd name="T39" fmla="*/ 644 h 3068"/>
                <a:gd name="T40" fmla="*/ 4935 w 5699"/>
                <a:gd name="T41" fmla="*/ 1030 h 3068"/>
                <a:gd name="T42" fmla="*/ 4609 w 5699"/>
                <a:gd name="T43" fmla="*/ 1331 h 3068"/>
                <a:gd name="T44" fmla="*/ 3970 w 5699"/>
                <a:gd name="T45" fmla="*/ 1206 h 3068"/>
                <a:gd name="T46" fmla="*/ 4260 w 5699"/>
                <a:gd name="T47" fmla="*/ 820 h 3068"/>
                <a:gd name="T48" fmla="*/ 4081 w 5699"/>
                <a:gd name="T49" fmla="*/ 547 h 3068"/>
                <a:gd name="T50" fmla="*/ 3095 w 5699"/>
                <a:gd name="T51" fmla="*/ 573 h 3068"/>
                <a:gd name="T52" fmla="*/ 2829 w 5699"/>
                <a:gd name="T53" fmla="*/ 664 h 3068"/>
                <a:gd name="T54" fmla="*/ 2787 w 5699"/>
                <a:gd name="T55" fmla="*/ 885 h 3068"/>
                <a:gd name="T56" fmla="*/ 2450 w 5699"/>
                <a:gd name="T57" fmla="*/ 782 h 3068"/>
                <a:gd name="T58" fmla="*/ 3509 w 5699"/>
                <a:gd name="T59" fmla="*/ 917 h 3068"/>
                <a:gd name="T60" fmla="*/ 3972 w 5699"/>
                <a:gd name="T61" fmla="*/ 981 h 3068"/>
                <a:gd name="T62" fmla="*/ 2985 w 5699"/>
                <a:gd name="T63" fmla="*/ 1402 h 3068"/>
                <a:gd name="T64" fmla="*/ 3247 w 5699"/>
                <a:gd name="T65" fmla="*/ 1941 h 3068"/>
                <a:gd name="T66" fmla="*/ 3750 w 5699"/>
                <a:gd name="T67" fmla="*/ 1783 h 3068"/>
                <a:gd name="T68" fmla="*/ 4337 w 5699"/>
                <a:gd name="T69" fmla="*/ 1477 h 3068"/>
                <a:gd name="T70" fmla="*/ 4740 w 5699"/>
                <a:gd name="T71" fmla="*/ 1945 h 3068"/>
                <a:gd name="T72" fmla="*/ 4219 w 5699"/>
                <a:gd name="T73" fmla="*/ 2347 h 3068"/>
                <a:gd name="T74" fmla="*/ 4164 w 5699"/>
                <a:gd name="T75" fmla="*/ 2685 h 3068"/>
                <a:gd name="T76" fmla="*/ 4034 w 5699"/>
                <a:gd name="T77" fmla="*/ 2767 h 3068"/>
                <a:gd name="T78" fmla="*/ 3533 w 5699"/>
                <a:gd name="T79" fmla="*/ 2788 h 3068"/>
                <a:gd name="T80" fmla="*/ 2912 w 5699"/>
                <a:gd name="T81" fmla="*/ 3023 h 3068"/>
                <a:gd name="T82" fmla="*/ 2877 w 5699"/>
                <a:gd name="T83" fmla="*/ 2695 h 3068"/>
                <a:gd name="T84" fmla="*/ 2569 w 5699"/>
                <a:gd name="T85" fmla="*/ 2536 h 3068"/>
                <a:gd name="T86" fmla="*/ 1634 w 5699"/>
                <a:gd name="T87" fmla="*/ 2455 h 3068"/>
                <a:gd name="T88" fmla="*/ 264 w 5699"/>
                <a:gd name="T89" fmla="*/ 2180 h 3068"/>
                <a:gd name="T90" fmla="*/ 224 w 5699"/>
                <a:gd name="T91" fmla="*/ 1603 h 3068"/>
                <a:gd name="T92" fmla="*/ 1272 w 5699"/>
                <a:gd name="T93" fmla="*/ 843 h 3068"/>
                <a:gd name="T94" fmla="*/ 1966 w 5699"/>
                <a:gd name="T95" fmla="*/ 852 h 3068"/>
                <a:gd name="T96" fmla="*/ 2624 w 5699"/>
                <a:gd name="T97" fmla="*/ 901 h 3068"/>
                <a:gd name="T98" fmla="*/ 3256 w 5699"/>
                <a:gd name="T99" fmla="*/ 947 h 3068"/>
                <a:gd name="T100" fmla="*/ 3159 w 5699"/>
                <a:gd name="T101" fmla="*/ 875 h 3068"/>
                <a:gd name="T102" fmla="*/ 4305 w 5699"/>
                <a:gd name="T103" fmla="*/ 930 h 3068"/>
                <a:gd name="T104" fmla="*/ 3839 w 5699"/>
                <a:gd name="T105" fmla="*/ 1271 h 3068"/>
                <a:gd name="T106" fmla="*/ 3588 w 5699"/>
                <a:gd name="T107" fmla="*/ 1392 h 3068"/>
                <a:gd name="T108" fmla="*/ 3812 w 5699"/>
                <a:gd name="T109" fmla="*/ 1392 h 3068"/>
                <a:gd name="T110" fmla="*/ 4766 w 5699"/>
                <a:gd name="T111" fmla="*/ 2387 h 3068"/>
                <a:gd name="T112" fmla="*/ 4866 w 5699"/>
                <a:gd name="T113" fmla="*/ 2637 h 3068"/>
                <a:gd name="T114" fmla="*/ 4753 w 5699"/>
                <a:gd name="T115" fmla="*/ 2312 h 3068"/>
                <a:gd name="T116" fmla="*/ 117 w 5699"/>
                <a:gd name="T117" fmla="*/ 2327 h 3068"/>
                <a:gd name="T118" fmla="*/ 4287 w 5699"/>
                <a:gd name="T119" fmla="*/ 2375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3068">
                  <a:moveTo>
                    <a:pt x="5423" y="7"/>
                  </a:moveTo>
                  <a:lnTo>
                    <a:pt x="5539" y="10"/>
                  </a:lnTo>
                  <a:lnTo>
                    <a:pt x="5629" y="17"/>
                  </a:lnTo>
                  <a:lnTo>
                    <a:pt x="5699" y="30"/>
                  </a:lnTo>
                  <a:lnTo>
                    <a:pt x="5686" y="44"/>
                  </a:lnTo>
                  <a:lnTo>
                    <a:pt x="5555" y="66"/>
                  </a:lnTo>
                  <a:lnTo>
                    <a:pt x="5436" y="76"/>
                  </a:lnTo>
                  <a:lnTo>
                    <a:pt x="5383" y="88"/>
                  </a:lnTo>
                  <a:lnTo>
                    <a:pt x="5484" y="87"/>
                  </a:lnTo>
                  <a:lnTo>
                    <a:pt x="5346" y="120"/>
                  </a:lnTo>
                  <a:lnTo>
                    <a:pt x="5257" y="135"/>
                  </a:lnTo>
                  <a:lnTo>
                    <a:pt x="5136" y="180"/>
                  </a:lnTo>
                  <a:lnTo>
                    <a:pt x="5030" y="189"/>
                  </a:lnTo>
                  <a:lnTo>
                    <a:pt x="4989" y="201"/>
                  </a:lnTo>
                  <a:lnTo>
                    <a:pt x="4840" y="207"/>
                  </a:lnTo>
                  <a:lnTo>
                    <a:pt x="4898" y="214"/>
                  </a:lnTo>
                  <a:lnTo>
                    <a:pt x="4856" y="224"/>
                  </a:lnTo>
                  <a:lnTo>
                    <a:pt x="4869" y="253"/>
                  </a:lnTo>
                  <a:lnTo>
                    <a:pt x="4804" y="273"/>
                  </a:lnTo>
                  <a:lnTo>
                    <a:pt x="4714" y="290"/>
                  </a:lnTo>
                  <a:lnTo>
                    <a:pt x="4669" y="313"/>
                  </a:lnTo>
                  <a:lnTo>
                    <a:pt x="4584" y="331"/>
                  </a:lnTo>
                  <a:lnTo>
                    <a:pt x="4578" y="345"/>
                  </a:lnTo>
                  <a:lnTo>
                    <a:pt x="4664" y="343"/>
                  </a:lnTo>
                  <a:lnTo>
                    <a:pt x="4652" y="357"/>
                  </a:lnTo>
                  <a:lnTo>
                    <a:pt x="4486" y="395"/>
                  </a:lnTo>
                  <a:lnTo>
                    <a:pt x="4373" y="377"/>
                  </a:lnTo>
                  <a:lnTo>
                    <a:pt x="4218" y="387"/>
                  </a:lnTo>
                  <a:lnTo>
                    <a:pt x="4152" y="380"/>
                  </a:lnTo>
                  <a:lnTo>
                    <a:pt x="4062" y="376"/>
                  </a:lnTo>
                  <a:lnTo>
                    <a:pt x="4086" y="347"/>
                  </a:lnTo>
                  <a:lnTo>
                    <a:pt x="4191" y="333"/>
                  </a:lnTo>
                  <a:lnTo>
                    <a:pt x="4212" y="290"/>
                  </a:lnTo>
                  <a:lnTo>
                    <a:pt x="4246" y="285"/>
                  </a:lnTo>
                  <a:lnTo>
                    <a:pt x="4349" y="311"/>
                  </a:lnTo>
                  <a:lnTo>
                    <a:pt x="4322" y="273"/>
                  </a:lnTo>
                  <a:lnTo>
                    <a:pt x="4256" y="262"/>
                  </a:lnTo>
                  <a:lnTo>
                    <a:pt x="4319" y="239"/>
                  </a:lnTo>
                  <a:lnTo>
                    <a:pt x="4419" y="225"/>
                  </a:lnTo>
                  <a:lnTo>
                    <a:pt x="4453" y="206"/>
                  </a:lnTo>
                  <a:lnTo>
                    <a:pt x="4411" y="184"/>
                  </a:lnTo>
                  <a:lnTo>
                    <a:pt x="4423" y="155"/>
                  </a:lnTo>
                  <a:lnTo>
                    <a:pt x="4548" y="157"/>
                  </a:lnTo>
                  <a:lnTo>
                    <a:pt x="4578" y="163"/>
                  </a:lnTo>
                  <a:lnTo>
                    <a:pt x="4673" y="143"/>
                  </a:lnTo>
                  <a:lnTo>
                    <a:pt x="4575" y="137"/>
                  </a:lnTo>
                  <a:lnTo>
                    <a:pt x="4408" y="140"/>
                  </a:lnTo>
                  <a:lnTo>
                    <a:pt x="4347" y="122"/>
                  </a:lnTo>
                  <a:lnTo>
                    <a:pt x="4335" y="100"/>
                  </a:lnTo>
                  <a:lnTo>
                    <a:pt x="4300" y="85"/>
                  </a:lnTo>
                  <a:lnTo>
                    <a:pt x="4312" y="67"/>
                  </a:lnTo>
                  <a:lnTo>
                    <a:pt x="4392" y="58"/>
                  </a:lnTo>
                  <a:lnTo>
                    <a:pt x="4447" y="56"/>
                  </a:lnTo>
                  <a:lnTo>
                    <a:pt x="4547" y="48"/>
                  </a:lnTo>
                  <a:lnTo>
                    <a:pt x="4636" y="29"/>
                  </a:lnTo>
                  <a:lnTo>
                    <a:pt x="4688" y="32"/>
                  </a:lnTo>
                  <a:lnTo>
                    <a:pt x="4721" y="46"/>
                  </a:lnTo>
                  <a:lnTo>
                    <a:pt x="4787" y="19"/>
                  </a:lnTo>
                  <a:lnTo>
                    <a:pt x="4855" y="11"/>
                  </a:lnTo>
                  <a:lnTo>
                    <a:pt x="4941" y="5"/>
                  </a:lnTo>
                  <a:lnTo>
                    <a:pt x="5080" y="3"/>
                  </a:lnTo>
                  <a:lnTo>
                    <a:pt x="5098" y="9"/>
                  </a:lnTo>
                  <a:lnTo>
                    <a:pt x="5236" y="0"/>
                  </a:lnTo>
                  <a:lnTo>
                    <a:pt x="5329" y="3"/>
                  </a:lnTo>
                  <a:lnTo>
                    <a:pt x="5423" y="7"/>
                  </a:lnTo>
                  <a:moveTo>
                    <a:pt x="4382" y="188"/>
                  </a:moveTo>
                  <a:lnTo>
                    <a:pt x="4419" y="206"/>
                  </a:lnTo>
                  <a:lnTo>
                    <a:pt x="4335" y="223"/>
                  </a:lnTo>
                  <a:lnTo>
                    <a:pt x="4199" y="267"/>
                  </a:lnTo>
                  <a:lnTo>
                    <a:pt x="4110" y="271"/>
                  </a:lnTo>
                  <a:lnTo>
                    <a:pt x="4018" y="263"/>
                  </a:lnTo>
                  <a:lnTo>
                    <a:pt x="3994" y="240"/>
                  </a:lnTo>
                  <a:lnTo>
                    <a:pt x="4019" y="219"/>
                  </a:lnTo>
                  <a:lnTo>
                    <a:pt x="4074" y="204"/>
                  </a:lnTo>
                  <a:lnTo>
                    <a:pt x="3987" y="204"/>
                  </a:lnTo>
                  <a:lnTo>
                    <a:pt x="3958" y="185"/>
                  </a:lnTo>
                  <a:lnTo>
                    <a:pt x="3959" y="160"/>
                  </a:lnTo>
                  <a:lnTo>
                    <a:pt x="4022" y="136"/>
                  </a:lnTo>
                  <a:lnTo>
                    <a:pt x="4075" y="119"/>
                  </a:lnTo>
                  <a:lnTo>
                    <a:pt x="4127" y="116"/>
                  </a:lnTo>
                  <a:lnTo>
                    <a:pt x="4123" y="103"/>
                  </a:lnTo>
                  <a:lnTo>
                    <a:pt x="4233" y="101"/>
                  </a:lnTo>
                  <a:lnTo>
                    <a:pt x="4257" y="129"/>
                  </a:lnTo>
                  <a:lnTo>
                    <a:pt x="4321" y="141"/>
                  </a:lnTo>
                  <a:lnTo>
                    <a:pt x="4386" y="151"/>
                  </a:lnTo>
                  <a:lnTo>
                    <a:pt x="4382" y="188"/>
                  </a:lnTo>
                  <a:moveTo>
                    <a:pt x="3671" y="265"/>
                  </a:moveTo>
                  <a:lnTo>
                    <a:pt x="3660" y="289"/>
                  </a:lnTo>
                  <a:lnTo>
                    <a:pt x="3589" y="283"/>
                  </a:lnTo>
                  <a:lnTo>
                    <a:pt x="3534" y="263"/>
                  </a:lnTo>
                  <a:lnTo>
                    <a:pt x="3430" y="261"/>
                  </a:lnTo>
                  <a:lnTo>
                    <a:pt x="3498" y="244"/>
                  </a:lnTo>
                  <a:lnTo>
                    <a:pt x="3458" y="230"/>
                  </a:lnTo>
                  <a:lnTo>
                    <a:pt x="3484" y="208"/>
                  </a:lnTo>
                  <a:lnTo>
                    <a:pt x="3567" y="216"/>
                  </a:lnTo>
                  <a:lnTo>
                    <a:pt x="3669" y="237"/>
                  </a:lnTo>
                  <a:lnTo>
                    <a:pt x="3671" y="265"/>
                  </a:lnTo>
                  <a:moveTo>
                    <a:pt x="3857" y="280"/>
                  </a:moveTo>
                  <a:lnTo>
                    <a:pt x="3771" y="293"/>
                  </a:lnTo>
                  <a:lnTo>
                    <a:pt x="3748" y="279"/>
                  </a:lnTo>
                  <a:lnTo>
                    <a:pt x="3753" y="257"/>
                  </a:lnTo>
                  <a:lnTo>
                    <a:pt x="3779" y="233"/>
                  </a:lnTo>
                  <a:lnTo>
                    <a:pt x="3838" y="235"/>
                  </a:lnTo>
                  <a:lnTo>
                    <a:pt x="3861" y="239"/>
                  </a:lnTo>
                  <a:lnTo>
                    <a:pt x="3894" y="259"/>
                  </a:lnTo>
                  <a:lnTo>
                    <a:pt x="3857" y="280"/>
                  </a:lnTo>
                  <a:moveTo>
                    <a:pt x="3231" y="248"/>
                  </a:moveTo>
                  <a:lnTo>
                    <a:pt x="3157" y="260"/>
                  </a:lnTo>
                  <a:lnTo>
                    <a:pt x="3078" y="260"/>
                  </a:lnTo>
                  <a:lnTo>
                    <a:pt x="3090" y="251"/>
                  </a:lnTo>
                  <a:lnTo>
                    <a:pt x="3163" y="234"/>
                  </a:lnTo>
                  <a:lnTo>
                    <a:pt x="3185" y="237"/>
                  </a:lnTo>
                  <a:lnTo>
                    <a:pt x="3231" y="248"/>
                  </a:lnTo>
                  <a:moveTo>
                    <a:pt x="3135" y="302"/>
                  </a:moveTo>
                  <a:lnTo>
                    <a:pt x="3021" y="319"/>
                  </a:lnTo>
                  <a:lnTo>
                    <a:pt x="2975" y="300"/>
                  </a:lnTo>
                  <a:lnTo>
                    <a:pt x="3040" y="281"/>
                  </a:lnTo>
                  <a:lnTo>
                    <a:pt x="3119" y="275"/>
                  </a:lnTo>
                  <a:lnTo>
                    <a:pt x="3175" y="284"/>
                  </a:lnTo>
                  <a:lnTo>
                    <a:pt x="3135" y="302"/>
                  </a:lnTo>
                  <a:moveTo>
                    <a:pt x="3917" y="312"/>
                  </a:moveTo>
                  <a:lnTo>
                    <a:pt x="3893" y="314"/>
                  </a:lnTo>
                  <a:lnTo>
                    <a:pt x="3806" y="310"/>
                  </a:lnTo>
                  <a:lnTo>
                    <a:pt x="3812" y="294"/>
                  </a:lnTo>
                  <a:lnTo>
                    <a:pt x="3909" y="294"/>
                  </a:lnTo>
                  <a:lnTo>
                    <a:pt x="3930" y="305"/>
                  </a:lnTo>
                  <a:lnTo>
                    <a:pt x="3917" y="312"/>
                  </a:lnTo>
                  <a:moveTo>
                    <a:pt x="2839" y="305"/>
                  </a:moveTo>
                  <a:lnTo>
                    <a:pt x="2768" y="351"/>
                  </a:lnTo>
                  <a:lnTo>
                    <a:pt x="2702" y="373"/>
                  </a:lnTo>
                  <a:lnTo>
                    <a:pt x="2651" y="376"/>
                  </a:lnTo>
                  <a:lnTo>
                    <a:pt x="2523" y="402"/>
                  </a:lnTo>
                  <a:lnTo>
                    <a:pt x="2430" y="412"/>
                  </a:lnTo>
                  <a:lnTo>
                    <a:pt x="2382" y="398"/>
                  </a:lnTo>
                  <a:lnTo>
                    <a:pt x="2382" y="398"/>
                  </a:lnTo>
                  <a:lnTo>
                    <a:pt x="2530" y="352"/>
                  </a:lnTo>
                  <a:lnTo>
                    <a:pt x="2686" y="313"/>
                  </a:lnTo>
                  <a:lnTo>
                    <a:pt x="2760" y="314"/>
                  </a:lnTo>
                  <a:lnTo>
                    <a:pt x="2839" y="305"/>
                  </a:lnTo>
                  <a:moveTo>
                    <a:pt x="3847" y="338"/>
                  </a:moveTo>
                  <a:lnTo>
                    <a:pt x="3880" y="358"/>
                  </a:lnTo>
                  <a:lnTo>
                    <a:pt x="3977" y="357"/>
                  </a:lnTo>
                  <a:lnTo>
                    <a:pt x="3998" y="378"/>
                  </a:lnTo>
                  <a:lnTo>
                    <a:pt x="3963" y="401"/>
                  </a:lnTo>
                  <a:lnTo>
                    <a:pt x="4005" y="415"/>
                  </a:lnTo>
                  <a:lnTo>
                    <a:pt x="4022" y="430"/>
                  </a:lnTo>
                  <a:lnTo>
                    <a:pt x="4087" y="433"/>
                  </a:lnTo>
                  <a:lnTo>
                    <a:pt x="4155" y="438"/>
                  </a:lnTo>
                  <a:lnTo>
                    <a:pt x="4247" y="425"/>
                  </a:lnTo>
                  <a:lnTo>
                    <a:pt x="4354" y="419"/>
                  </a:lnTo>
                  <a:lnTo>
                    <a:pt x="4431" y="424"/>
                  </a:lnTo>
                  <a:lnTo>
                    <a:pt x="4463" y="448"/>
                  </a:lnTo>
                  <a:lnTo>
                    <a:pt x="4451" y="474"/>
                  </a:lnTo>
                  <a:lnTo>
                    <a:pt x="4405" y="491"/>
                  </a:lnTo>
                  <a:lnTo>
                    <a:pt x="4317" y="505"/>
                  </a:lnTo>
                  <a:lnTo>
                    <a:pt x="4259" y="497"/>
                  </a:lnTo>
                  <a:lnTo>
                    <a:pt x="4104" y="507"/>
                  </a:lnTo>
                  <a:lnTo>
                    <a:pt x="3998" y="509"/>
                  </a:lnTo>
                  <a:lnTo>
                    <a:pt x="3924" y="501"/>
                  </a:lnTo>
                  <a:lnTo>
                    <a:pt x="3810" y="480"/>
                  </a:lnTo>
                  <a:lnTo>
                    <a:pt x="3828" y="444"/>
                  </a:lnTo>
                  <a:lnTo>
                    <a:pt x="3855" y="413"/>
                  </a:lnTo>
                  <a:lnTo>
                    <a:pt x="3834" y="386"/>
                  </a:lnTo>
                  <a:lnTo>
                    <a:pt x="3740" y="378"/>
                  </a:lnTo>
                  <a:lnTo>
                    <a:pt x="3704" y="359"/>
                  </a:lnTo>
                  <a:lnTo>
                    <a:pt x="3751" y="334"/>
                  </a:lnTo>
                  <a:lnTo>
                    <a:pt x="3847" y="338"/>
                  </a:lnTo>
                  <a:moveTo>
                    <a:pt x="3116" y="393"/>
                  </a:moveTo>
                  <a:lnTo>
                    <a:pt x="3108" y="415"/>
                  </a:lnTo>
                  <a:lnTo>
                    <a:pt x="3165" y="405"/>
                  </a:lnTo>
                  <a:lnTo>
                    <a:pt x="3214" y="408"/>
                  </a:lnTo>
                  <a:lnTo>
                    <a:pt x="3186" y="439"/>
                  </a:lnTo>
                  <a:lnTo>
                    <a:pt x="3120" y="469"/>
                  </a:lnTo>
                  <a:lnTo>
                    <a:pt x="2937" y="479"/>
                  </a:lnTo>
                  <a:lnTo>
                    <a:pt x="2775" y="507"/>
                  </a:lnTo>
                  <a:lnTo>
                    <a:pt x="2696" y="508"/>
                  </a:lnTo>
                  <a:lnTo>
                    <a:pt x="2716" y="487"/>
                  </a:lnTo>
                  <a:lnTo>
                    <a:pt x="2856" y="459"/>
                  </a:lnTo>
                  <a:lnTo>
                    <a:pt x="2618" y="466"/>
                  </a:lnTo>
                  <a:lnTo>
                    <a:pt x="2563" y="455"/>
                  </a:lnTo>
                  <a:lnTo>
                    <a:pt x="2712" y="393"/>
                  </a:lnTo>
                  <a:lnTo>
                    <a:pt x="2781" y="376"/>
                  </a:lnTo>
                  <a:lnTo>
                    <a:pt x="2894" y="397"/>
                  </a:lnTo>
                  <a:lnTo>
                    <a:pt x="2935" y="434"/>
                  </a:lnTo>
                  <a:lnTo>
                    <a:pt x="3017" y="439"/>
                  </a:lnTo>
                  <a:lnTo>
                    <a:pt x="3020" y="379"/>
                  </a:lnTo>
                  <a:lnTo>
                    <a:pt x="3094" y="356"/>
                  </a:lnTo>
                  <a:lnTo>
                    <a:pt x="3136" y="364"/>
                  </a:lnTo>
                  <a:lnTo>
                    <a:pt x="3116" y="393"/>
                  </a:lnTo>
                  <a:moveTo>
                    <a:pt x="3634" y="361"/>
                  </a:moveTo>
                  <a:lnTo>
                    <a:pt x="3639" y="390"/>
                  </a:lnTo>
                  <a:lnTo>
                    <a:pt x="3605" y="422"/>
                  </a:lnTo>
                  <a:lnTo>
                    <a:pt x="3531" y="469"/>
                  </a:lnTo>
                  <a:lnTo>
                    <a:pt x="3440" y="476"/>
                  </a:lnTo>
                  <a:lnTo>
                    <a:pt x="3397" y="466"/>
                  </a:lnTo>
                  <a:lnTo>
                    <a:pt x="3440" y="428"/>
                  </a:lnTo>
                  <a:lnTo>
                    <a:pt x="3353" y="433"/>
                  </a:lnTo>
                  <a:lnTo>
                    <a:pt x="3406" y="385"/>
                  </a:lnTo>
                  <a:lnTo>
                    <a:pt x="3457" y="387"/>
                  </a:lnTo>
                  <a:lnTo>
                    <a:pt x="3555" y="366"/>
                  </a:lnTo>
                  <a:lnTo>
                    <a:pt x="3621" y="369"/>
                  </a:lnTo>
                  <a:lnTo>
                    <a:pt x="3634" y="361"/>
                  </a:lnTo>
                  <a:moveTo>
                    <a:pt x="3759" y="471"/>
                  </a:moveTo>
                  <a:lnTo>
                    <a:pt x="3706" y="496"/>
                  </a:lnTo>
                  <a:lnTo>
                    <a:pt x="3637" y="491"/>
                  </a:lnTo>
                  <a:lnTo>
                    <a:pt x="3593" y="474"/>
                  </a:lnTo>
                  <a:lnTo>
                    <a:pt x="3651" y="445"/>
                  </a:lnTo>
                  <a:lnTo>
                    <a:pt x="3741" y="428"/>
                  </a:lnTo>
                  <a:lnTo>
                    <a:pt x="3762" y="450"/>
                  </a:lnTo>
                  <a:lnTo>
                    <a:pt x="3759" y="471"/>
                  </a:lnTo>
                  <a:moveTo>
                    <a:pt x="2102" y="711"/>
                  </a:moveTo>
                  <a:lnTo>
                    <a:pt x="1922" y="744"/>
                  </a:lnTo>
                  <a:lnTo>
                    <a:pt x="1931" y="714"/>
                  </a:lnTo>
                  <a:lnTo>
                    <a:pt x="1854" y="677"/>
                  </a:lnTo>
                  <a:lnTo>
                    <a:pt x="1914" y="648"/>
                  </a:lnTo>
                  <a:lnTo>
                    <a:pt x="2013" y="599"/>
                  </a:lnTo>
                  <a:lnTo>
                    <a:pt x="2115" y="555"/>
                  </a:lnTo>
                  <a:lnTo>
                    <a:pt x="2118" y="515"/>
                  </a:lnTo>
                  <a:lnTo>
                    <a:pt x="2304" y="505"/>
                  </a:lnTo>
                  <a:lnTo>
                    <a:pt x="2359" y="518"/>
                  </a:lnTo>
                  <a:lnTo>
                    <a:pt x="2485" y="522"/>
                  </a:lnTo>
                  <a:lnTo>
                    <a:pt x="2511" y="541"/>
                  </a:lnTo>
                  <a:lnTo>
                    <a:pt x="2532" y="569"/>
                  </a:lnTo>
                  <a:lnTo>
                    <a:pt x="2446" y="586"/>
                  </a:lnTo>
                  <a:lnTo>
                    <a:pt x="2261" y="633"/>
                  </a:lnTo>
                  <a:lnTo>
                    <a:pt x="2138" y="681"/>
                  </a:lnTo>
                  <a:lnTo>
                    <a:pt x="2102" y="711"/>
                  </a:lnTo>
                  <a:moveTo>
                    <a:pt x="3636" y="616"/>
                  </a:moveTo>
                  <a:lnTo>
                    <a:pt x="3531" y="667"/>
                  </a:lnTo>
                  <a:lnTo>
                    <a:pt x="3474" y="664"/>
                  </a:lnTo>
                  <a:lnTo>
                    <a:pt x="3499" y="605"/>
                  </a:lnTo>
                  <a:lnTo>
                    <a:pt x="3534" y="571"/>
                  </a:lnTo>
                  <a:lnTo>
                    <a:pt x="3589" y="543"/>
                  </a:lnTo>
                  <a:lnTo>
                    <a:pt x="3658" y="525"/>
                  </a:lnTo>
                  <a:lnTo>
                    <a:pt x="3762" y="528"/>
                  </a:lnTo>
                  <a:lnTo>
                    <a:pt x="3844" y="544"/>
                  </a:lnTo>
                  <a:lnTo>
                    <a:pt x="3710" y="603"/>
                  </a:lnTo>
                  <a:lnTo>
                    <a:pt x="3636" y="616"/>
                  </a:lnTo>
                  <a:moveTo>
                    <a:pt x="3338" y="545"/>
                  </a:moveTo>
                  <a:lnTo>
                    <a:pt x="3385" y="558"/>
                  </a:lnTo>
                  <a:lnTo>
                    <a:pt x="3485" y="550"/>
                  </a:lnTo>
                  <a:lnTo>
                    <a:pt x="3479" y="569"/>
                  </a:lnTo>
                  <a:lnTo>
                    <a:pt x="3398" y="601"/>
                  </a:lnTo>
                  <a:lnTo>
                    <a:pt x="3448" y="630"/>
                  </a:lnTo>
                  <a:lnTo>
                    <a:pt x="3378" y="692"/>
                  </a:lnTo>
                  <a:lnTo>
                    <a:pt x="3265" y="718"/>
                  </a:lnTo>
                  <a:lnTo>
                    <a:pt x="3220" y="713"/>
                  </a:lnTo>
                  <a:lnTo>
                    <a:pt x="3210" y="686"/>
                  </a:lnTo>
                  <a:lnTo>
                    <a:pt x="3133" y="634"/>
                  </a:lnTo>
                  <a:lnTo>
                    <a:pt x="3157" y="612"/>
                  </a:lnTo>
                  <a:lnTo>
                    <a:pt x="3254" y="620"/>
                  </a:lnTo>
                  <a:lnTo>
                    <a:pt x="3243" y="577"/>
                  </a:lnTo>
                  <a:lnTo>
                    <a:pt x="3338" y="545"/>
                  </a:lnTo>
                  <a:moveTo>
                    <a:pt x="4004" y="590"/>
                  </a:moveTo>
                  <a:lnTo>
                    <a:pt x="4008" y="632"/>
                  </a:lnTo>
                  <a:lnTo>
                    <a:pt x="4104" y="578"/>
                  </a:lnTo>
                  <a:lnTo>
                    <a:pt x="4258" y="551"/>
                  </a:lnTo>
                  <a:lnTo>
                    <a:pt x="4288" y="620"/>
                  </a:lnTo>
                  <a:lnTo>
                    <a:pt x="4244" y="664"/>
                  </a:lnTo>
                  <a:lnTo>
                    <a:pt x="4363" y="644"/>
                  </a:lnTo>
                  <a:lnTo>
                    <a:pt x="4434" y="618"/>
                  </a:lnTo>
                  <a:lnTo>
                    <a:pt x="4523" y="652"/>
                  </a:lnTo>
                  <a:lnTo>
                    <a:pt x="4571" y="684"/>
                  </a:lnTo>
                  <a:lnTo>
                    <a:pt x="4556" y="714"/>
                  </a:lnTo>
                  <a:lnTo>
                    <a:pt x="4665" y="699"/>
                  </a:lnTo>
                  <a:lnTo>
                    <a:pt x="4689" y="743"/>
                  </a:lnTo>
                  <a:lnTo>
                    <a:pt x="4799" y="771"/>
                  </a:lnTo>
                  <a:lnTo>
                    <a:pt x="4828" y="799"/>
                  </a:lnTo>
                  <a:lnTo>
                    <a:pt x="4836" y="866"/>
                  </a:lnTo>
                  <a:lnTo>
                    <a:pt x="4715" y="899"/>
                  </a:lnTo>
                  <a:lnTo>
                    <a:pt x="4815" y="946"/>
                  </a:lnTo>
                  <a:lnTo>
                    <a:pt x="4893" y="962"/>
                  </a:lnTo>
                  <a:lnTo>
                    <a:pt x="4935" y="1030"/>
                  </a:lnTo>
                  <a:lnTo>
                    <a:pt x="5020" y="1035"/>
                  </a:lnTo>
                  <a:lnTo>
                    <a:pt x="4975" y="1087"/>
                  </a:lnTo>
                  <a:lnTo>
                    <a:pt x="4828" y="1174"/>
                  </a:lnTo>
                  <a:lnTo>
                    <a:pt x="4776" y="1142"/>
                  </a:lnTo>
                  <a:lnTo>
                    <a:pt x="4727" y="1070"/>
                  </a:lnTo>
                  <a:lnTo>
                    <a:pt x="4649" y="1079"/>
                  </a:lnTo>
                  <a:lnTo>
                    <a:pt x="4617" y="1122"/>
                  </a:lnTo>
                  <a:lnTo>
                    <a:pt x="4652" y="1166"/>
                  </a:lnTo>
                  <a:lnTo>
                    <a:pt x="4710" y="1201"/>
                  </a:lnTo>
                  <a:lnTo>
                    <a:pt x="4723" y="1221"/>
                  </a:lnTo>
                  <a:lnTo>
                    <a:pt x="4721" y="1296"/>
                  </a:lnTo>
                  <a:lnTo>
                    <a:pt x="4672" y="1352"/>
                  </a:lnTo>
                  <a:lnTo>
                    <a:pt x="4609" y="1331"/>
                  </a:lnTo>
                  <a:lnTo>
                    <a:pt x="4496" y="1269"/>
                  </a:lnTo>
                  <a:lnTo>
                    <a:pt x="4542" y="1335"/>
                  </a:lnTo>
                  <a:lnTo>
                    <a:pt x="4579" y="1382"/>
                  </a:lnTo>
                  <a:lnTo>
                    <a:pt x="4575" y="1409"/>
                  </a:lnTo>
                  <a:lnTo>
                    <a:pt x="4431" y="1378"/>
                  </a:lnTo>
                  <a:lnTo>
                    <a:pt x="4330" y="1333"/>
                  </a:lnTo>
                  <a:lnTo>
                    <a:pt x="4281" y="1296"/>
                  </a:lnTo>
                  <a:lnTo>
                    <a:pt x="4313" y="1274"/>
                  </a:lnTo>
                  <a:lnTo>
                    <a:pt x="4250" y="1235"/>
                  </a:lnTo>
                  <a:lnTo>
                    <a:pt x="4189" y="1198"/>
                  </a:lnTo>
                  <a:lnTo>
                    <a:pt x="4176" y="1220"/>
                  </a:lnTo>
                  <a:lnTo>
                    <a:pt x="4002" y="1232"/>
                  </a:lnTo>
                  <a:lnTo>
                    <a:pt x="3970" y="1206"/>
                  </a:lnTo>
                  <a:lnTo>
                    <a:pt x="4044" y="1151"/>
                  </a:lnTo>
                  <a:lnTo>
                    <a:pt x="4152" y="1149"/>
                  </a:lnTo>
                  <a:lnTo>
                    <a:pt x="4275" y="1140"/>
                  </a:lnTo>
                  <a:lnTo>
                    <a:pt x="4273" y="1113"/>
                  </a:lnTo>
                  <a:lnTo>
                    <a:pt x="4317" y="1076"/>
                  </a:lnTo>
                  <a:lnTo>
                    <a:pt x="4435" y="1004"/>
                  </a:lnTo>
                  <a:lnTo>
                    <a:pt x="4441" y="971"/>
                  </a:lnTo>
                  <a:lnTo>
                    <a:pt x="4436" y="946"/>
                  </a:lnTo>
                  <a:lnTo>
                    <a:pt x="4376" y="911"/>
                  </a:lnTo>
                  <a:lnTo>
                    <a:pt x="4282" y="887"/>
                  </a:lnTo>
                  <a:lnTo>
                    <a:pt x="4330" y="868"/>
                  </a:lnTo>
                  <a:lnTo>
                    <a:pt x="4305" y="824"/>
                  </a:lnTo>
                  <a:lnTo>
                    <a:pt x="4260" y="820"/>
                  </a:lnTo>
                  <a:lnTo>
                    <a:pt x="4235" y="796"/>
                  </a:lnTo>
                  <a:lnTo>
                    <a:pt x="4191" y="817"/>
                  </a:lnTo>
                  <a:lnTo>
                    <a:pt x="4086" y="826"/>
                  </a:lnTo>
                  <a:lnTo>
                    <a:pt x="3902" y="810"/>
                  </a:lnTo>
                  <a:lnTo>
                    <a:pt x="3805" y="789"/>
                  </a:lnTo>
                  <a:lnTo>
                    <a:pt x="3727" y="779"/>
                  </a:lnTo>
                  <a:lnTo>
                    <a:pt x="3704" y="754"/>
                  </a:lnTo>
                  <a:lnTo>
                    <a:pt x="3787" y="722"/>
                  </a:lnTo>
                  <a:lnTo>
                    <a:pt x="3712" y="722"/>
                  </a:lnTo>
                  <a:lnTo>
                    <a:pt x="3758" y="652"/>
                  </a:lnTo>
                  <a:lnTo>
                    <a:pt x="3854" y="592"/>
                  </a:lnTo>
                  <a:lnTo>
                    <a:pt x="3932" y="565"/>
                  </a:lnTo>
                  <a:lnTo>
                    <a:pt x="4081" y="547"/>
                  </a:lnTo>
                  <a:lnTo>
                    <a:pt x="4004" y="590"/>
                  </a:lnTo>
                  <a:moveTo>
                    <a:pt x="4530" y="594"/>
                  </a:moveTo>
                  <a:lnTo>
                    <a:pt x="4520" y="612"/>
                  </a:lnTo>
                  <a:lnTo>
                    <a:pt x="4467" y="610"/>
                  </a:lnTo>
                  <a:lnTo>
                    <a:pt x="4412" y="609"/>
                  </a:lnTo>
                  <a:lnTo>
                    <a:pt x="4347" y="618"/>
                  </a:lnTo>
                  <a:lnTo>
                    <a:pt x="4336" y="614"/>
                  </a:lnTo>
                  <a:lnTo>
                    <a:pt x="4308" y="578"/>
                  </a:lnTo>
                  <a:lnTo>
                    <a:pt x="4331" y="554"/>
                  </a:lnTo>
                  <a:lnTo>
                    <a:pt x="4359" y="550"/>
                  </a:lnTo>
                  <a:lnTo>
                    <a:pt x="4471" y="557"/>
                  </a:lnTo>
                  <a:lnTo>
                    <a:pt x="4530" y="594"/>
                  </a:lnTo>
                  <a:moveTo>
                    <a:pt x="3095" y="573"/>
                  </a:moveTo>
                  <a:lnTo>
                    <a:pt x="3001" y="617"/>
                  </a:lnTo>
                  <a:lnTo>
                    <a:pt x="2972" y="570"/>
                  </a:lnTo>
                  <a:lnTo>
                    <a:pt x="3000" y="561"/>
                  </a:lnTo>
                  <a:lnTo>
                    <a:pt x="3072" y="558"/>
                  </a:lnTo>
                  <a:lnTo>
                    <a:pt x="3095" y="573"/>
                  </a:lnTo>
                  <a:moveTo>
                    <a:pt x="2573" y="593"/>
                  </a:moveTo>
                  <a:lnTo>
                    <a:pt x="2509" y="624"/>
                  </a:lnTo>
                  <a:lnTo>
                    <a:pt x="2649" y="604"/>
                  </a:lnTo>
                  <a:lnTo>
                    <a:pt x="2682" y="638"/>
                  </a:lnTo>
                  <a:lnTo>
                    <a:pt x="2780" y="603"/>
                  </a:lnTo>
                  <a:lnTo>
                    <a:pt x="2803" y="625"/>
                  </a:lnTo>
                  <a:lnTo>
                    <a:pt x="2772" y="692"/>
                  </a:lnTo>
                  <a:lnTo>
                    <a:pt x="2829" y="664"/>
                  </a:lnTo>
                  <a:lnTo>
                    <a:pt x="2869" y="595"/>
                  </a:lnTo>
                  <a:lnTo>
                    <a:pt x="2926" y="585"/>
                  </a:lnTo>
                  <a:lnTo>
                    <a:pt x="2965" y="596"/>
                  </a:lnTo>
                  <a:lnTo>
                    <a:pt x="2994" y="623"/>
                  </a:lnTo>
                  <a:lnTo>
                    <a:pt x="2956" y="689"/>
                  </a:lnTo>
                  <a:lnTo>
                    <a:pt x="2922" y="738"/>
                  </a:lnTo>
                  <a:lnTo>
                    <a:pt x="2976" y="773"/>
                  </a:lnTo>
                  <a:lnTo>
                    <a:pt x="3041" y="806"/>
                  </a:lnTo>
                  <a:lnTo>
                    <a:pt x="3005" y="837"/>
                  </a:lnTo>
                  <a:lnTo>
                    <a:pt x="2910" y="843"/>
                  </a:lnTo>
                  <a:lnTo>
                    <a:pt x="2919" y="870"/>
                  </a:lnTo>
                  <a:lnTo>
                    <a:pt x="2875" y="897"/>
                  </a:lnTo>
                  <a:lnTo>
                    <a:pt x="2787" y="885"/>
                  </a:lnTo>
                  <a:lnTo>
                    <a:pt x="2712" y="866"/>
                  </a:lnTo>
                  <a:lnTo>
                    <a:pt x="2644" y="870"/>
                  </a:lnTo>
                  <a:lnTo>
                    <a:pt x="2517" y="895"/>
                  </a:lnTo>
                  <a:lnTo>
                    <a:pt x="2367" y="906"/>
                  </a:lnTo>
                  <a:lnTo>
                    <a:pt x="2263" y="912"/>
                  </a:lnTo>
                  <a:lnTo>
                    <a:pt x="2269" y="878"/>
                  </a:lnTo>
                  <a:lnTo>
                    <a:pt x="2215" y="859"/>
                  </a:lnTo>
                  <a:lnTo>
                    <a:pt x="2158" y="867"/>
                  </a:lnTo>
                  <a:lnTo>
                    <a:pt x="2154" y="810"/>
                  </a:lnTo>
                  <a:lnTo>
                    <a:pt x="2198" y="803"/>
                  </a:lnTo>
                  <a:lnTo>
                    <a:pt x="2294" y="791"/>
                  </a:lnTo>
                  <a:lnTo>
                    <a:pt x="2367" y="794"/>
                  </a:lnTo>
                  <a:lnTo>
                    <a:pt x="2450" y="782"/>
                  </a:lnTo>
                  <a:lnTo>
                    <a:pt x="2365" y="765"/>
                  </a:lnTo>
                  <a:lnTo>
                    <a:pt x="2244" y="771"/>
                  </a:lnTo>
                  <a:lnTo>
                    <a:pt x="2170" y="770"/>
                  </a:lnTo>
                  <a:lnTo>
                    <a:pt x="2171" y="744"/>
                  </a:lnTo>
                  <a:lnTo>
                    <a:pt x="2326" y="716"/>
                  </a:lnTo>
                  <a:lnTo>
                    <a:pt x="2244" y="717"/>
                  </a:lnTo>
                  <a:lnTo>
                    <a:pt x="2172" y="699"/>
                  </a:lnTo>
                  <a:lnTo>
                    <a:pt x="2278" y="647"/>
                  </a:lnTo>
                  <a:lnTo>
                    <a:pt x="2347" y="620"/>
                  </a:lnTo>
                  <a:lnTo>
                    <a:pt x="2535" y="580"/>
                  </a:lnTo>
                  <a:lnTo>
                    <a:pt x="2573" y="593"/>
                  </a:lnTo>
                  <a:moveTo>
                    <a:pt x="3571" y="843"/>
                  </a:moveTo>
                  <a:lnTo>
                    <a:pt x="3509" y="917"/>
                  </a:lnTo>
                  <a:lnTo>
                    <a:pt x="3629" y="860"/>
                  </a:lnTo>
                  <a:lnTo>
                    <a:pt x="3656" y="907"/>
                  </a:lnTo>
                  <a:lnTo>
                    <a:pt x="3596" y="961"/>
                  </a:lnTo>
                  <a:lnTo>
                    <a:pt x="3611" y="1010"/>
                  </a:lnTo>
                  <a:lnTo>
                    <a:pt x="3711" y="957"/>
                  </a:lnTo>
                  <a:lnTo>
                    <a:pt x="3800" y="894"/>
                  </a:lnTo>
                  <a:lnTo>
                    <a:pt x="3866" y="816"/>
                  </a:lnTo>
                  <a:lnTo>
                    <a:pt x="3938" y="821"/>
                  </a:lnTo>
                  <a:lnTo>
                    <a:pt x="4010" y="832"/>
                  </a:lnTo>
                  <a:lnTo>
                    <a:pt x="4055" y="867"/>
                  </a:lnTo>
                  <a:lnTo>
                    <a:pt x="4032" y="903"/>
                  </a:lnTo>
                  <a:lnTo>
                    <a:pt x="3962" y="942"/>
                  </a:lnTo>
                  <a:lnTo>
                    <a:pt x="3972" y="981"/>
                  </a:lnTo>
                  <a:lnTo>
                    <a:pt x="3939" y="1016"/>
                  </a:lnTo>
                  <a:lnTo>
                    <a:pt x="3792" y="1068"/>
                  </a:lnTo>
                  <a:lnTo>
                    <a:pt x="3706" y="1080"/>
                  </a:lnTo>
                  <a:lnTo>
                    <a:pt x="3664" y="1057"/>
                  </a:lnTo>
                  <a:lnTo>
                    <a:pt x="3619" y="1095"/>
                  </a:lnTo>
                  <a:lnTo>
                    <a:pt x="3518" y="1158"/>
                  </a:lnTo>
                  <a:lnTo>
                    <a:pt x="3477" y="1191"/>
                  </a:lnTo>
                  <a:lnTo>
                    <a:pt x="3373" y="1242"/>
                  </a:lnTo>
                  <a:lnTo>
                    <a:pt x="3287" y="1247"/>
                  </a:lnTo>
                  <a:lnTo>
                    <a:pt x="3218" y="1280"/>
                  </a:lnTo>
                  <a:lnTo>
                    <a:pt x="3178" y="1330"/>
                  </a:lnTo>
                  <a:lnTo>
                    <a:pt x="3103" y="1339"/>
                  </a:lnTo>
                  <a:lnTo>
                    <a:pt x="2985" y="1402"/>
                  </a:lnTo>
                  <a:lnTo>
                    <a:pt x="2858" y="1490"/>
                  </a:lnTo>
                  <a:lnTo>
                    <a:pt x="2792" y="1552"/>
                  </a:lnTo>
                  <a:lnTo>
                    <a:pt x="2726" y="1644"/>
                  </a:lnTo>
                  <a:lnTo>
                    <a:pt x="2806" y="1657"/>
                  </a:lnTo>
                  <a:lnTo>
                    <a:pt x="2785" y="1732"/>
                  </a:lnTo>
                  <a:lnTo>
                    <a:pt x="2776" y="1793"/>
                  </a:lnTo>
                  <a:lnTo>
                    <a:pt x="2872" y="1777"/>
                  </a:lnTo>
                  <a:lnTo>
                    <a:pt x="2966" y="1812"/>
                  </a:lnTo>
                  <a:lnTo>
                    <a:pt x="3010" y="1842"/>
                  </a:lnTo>
                  <a:lnTo>
                    <a:pt x="3032" y="1880"/>
                  </a:lnTo>
                  <a:lnTo>
                    <a:pt x="3098" y="1903"/>
                  </a:lnTo>
                  <a:lnTo>
                    <a:pt x="3146" y="1937"/>
                  </a:lnTo>
                  <a:lnTo>
                    <a:pt x="3247" y="1941"/>
                  </a:lnTo>
                  <a:lnTo>
                    <a:pt x="3311" y="1949"/>
                  </a:lnTo>
                  <a:lnTo>
                    <a:pt x="3264" y="2020"/>
                  </a:lnTo>
                  <a:lnTo>
                    <a:pt x="3242" y="2102"/>
                  </a:lnTo>
                  <a:lnTo>
                    <a:pt x="3244" y="2194"/>
                  </a:lnTo>
                  <a:lnTo>
                    <a:pt x="3304" y="2272"/>
                  </a:lnTo>
                  <a:lnTo>
                    <a:pt x="3366" y="2245"/>
                  </a:lnTo>
                  <a:lnTo>
                    <a:pt x="3439" y="2160"/>
                  </a:lnTo>
                  <a:lnTo>
                    <a:pt x="3468" y="2031"/>
                  </a:lnTo>
                  <a:lnTo>
                    <a:pt x="3445" y="1988"/>
                  </a:lnTo>
                  <a:lnTo>
                    <a:pt x="3565" y="1950"/>
                  </a:lnTo>
                  <a:lnTo>
                    <a:pt x="3664" y="1893"/>
                  </a:lnTo>
                  <a:lnTo>
                    <a:pt x="3727" y="1837"/>
                  </a:lnTo>
                  <a:lnTo>
                    <a:pt x="3750" y="1783"/>
                  </a:lnTo>
                  <a:lnTo>
                    <a:pt x="3744" y="1715"/>
                  </a:lnTo>
                  <a:lnTo>
                    <a:pt x="3702" y="1655"/>
                  </a:lnTo>
                  <a:lnTo>
                    <a:pt x="3820" y="1572"/>
                  </a:lnTo>
                  <a:lnTo>
                    <a:pt x="3835" y="1501"/>
                  </a:lnTo>
                  <a:lnTo>
                    <a:pt x="3888" y="1379"/>
                  </a:lnTo>
                  <a:lnTo>
                    <a:pt x="3939" y="1361"/>
                  </a:lnTo>
                  <a:lnTo>
                    <a:pt x="4028" y="1382"/>
                  </a:lnTo>
                  <a:lnTo>
                    <a:pt x="4084" y="1390"/>
                  </a:lnTo>
                  <a:lnTo>
                    <a:pt x="4144" y="1370"/>
                  </a:lnTo>
                  <a:lnTo>
                    <a:pt x="4184" y="1396"/>
                  </a:lnTo>
                  <a:lnTo>
                    <a:pt x="4232" y="1441"/>
                  </a:lnTo>
                  <a:lnTo>
                    <a:pt x="4233" y="1471"/>
                  </a:lnTo>
                  <a:lnTo>
                    <a:pt x="4337" y="1477"/>
                  </a:lnTo>
                  <a:lnTo>
                    <a:pt x="4301" y="1543"/>
                  </a:lnTo>
                  <a:lnTo>
                    <a:pt x="4270" y="1643"/>
                  </a:lnTo>
                  <a:lnTo>
                    <a:pt x="4320" y="1656"/>
                  </a:lnTo>
                  <a:lnTo>
                    <a:pt x="4342" y="1702"/>
                  </a:lnTo>
                  <a:lnTo>
                    <a:pt x="4451" y="1658"/>
                  </a:lnTo>
                  <a:lnTo>
                    <a:pt x="4550" y="1571"/>
                  </a:lnTo>
                  <a:lnTo>
                    <a:pt x="4608" y="1534"/>
                  </a:lnTo>
                  <a:lnTo>
                    <a:pt x="4621" y="1605"/>
                  </a:lnTo>
                  <a:lnTo>
                    <a:pt x="4655" y="1706"/>
                  </a:lnTo>
                  <a:lnTo>
                    <a:pt x="4683" y="1802"/>
                  </a:lnTo>
                  <a:lnTo>
                    <a:pt x="4637" y="1853"/>
                  </a:lnTo>
                  <a:lnTo>
                    <a:pt x="4702" y="1898"/>
                  </a:lnTo>
                  <a:lnTo>
                    <a:pt x="4740" y="1945"/>
                  </a:lnTo>
                  <a:lnTo>
                    <a:pt x="4833" y="1966"/>
                  </a:lnTo>
                  <a:lnTo>
                    <a:pt x="4864" y="1992"/>
                  </a:lnTo>
                  <a:lnTo>
                    <a:pt x="4864" y="2061"/>
                  </a:lnTo>
                  <a:lnTo>
                    <a:pt x="4910" y="2072"/>
                  </a:lnTo>
                  <a:lnTo>
                    <a:pt x="4925" y="2102"/>
                  </a:lnTo>
                  <a:lnTo>
                    <a:pt x="4899" y="2195"/>
                  </a:lnTo>
                  <a:lnTo>
                    <a:pt x="4842" y="2226"/>
                  </a:lnTo>
                  <a:lnTo>
                    <a:pt x="4786" y="2254"/>
                  </a:lnTo>
                  <a:lnTo>
                    <a:pt x="4670" y="2284"/>
                  </a:lnTo>
                  <a:lnTo>
                    <a:pt x="4565" y="2352"/>
                  </a:lnTo>
                  <a:lnTo>
                    <a:pt x="4450" y="2365"/>
                  </a:lnTo>
                  <a:lnTo>
                    <a:pt x="4317" y="2348"/>
                  </a:lnTo>
                  <a:lnTo>
                    <a:pt x="4219" y="2347"/>
                  </a:lnTo>
                  <a:lnTo>
                    <a:pt x="4149" y="2353"/>
                  </a:lnTo>
                  <a:lnTo>
                    <a:pt x="4073" y="2412"/>
                  </a:lnTo>
                  <a:lnTo>
                    <a:pt x="3976" y="2449"/>
                  </a:lnTo>
                  <a:lnTo>
                    <a:pt x="3840" y="2559"/>
                  </a:lnTo>
                  <a:lnTo>
                    <a:pt x="3736" y="2636"/>
                  </a:lnTo>
                  <a:lnTo>
                    <a:pt x="3798" y="2622"/>
                  </a:lnTo>
                  <a:lnTo>
                    <a:pt x="3943" y="2513"/>
                  </a:lnTo>
                  <a:lnTo>
                    <a:pt x="4107" y="2444"/>
                  </a:lnTo>
                  <a:lnTo>
                    <a:pt x="4208" y="2435"/>
                  </a:lnTo>
                  <a:lnTo>
                    <a:pt x="4252" y="2476"/>
                  </a:lnTo>
                  <a:lnTo>
                    <a:pt x="4171" y="2532"/>
                  </a:lnTo>
                  <a:lnTo>
                    <a:pt x="4162" y="2622"/>
                  </a:lnTo>
                  <a:lnTo>
                    <a:pt x="4164" y="2685"/>
                  </a:lnTo>
                  <a:lnTo>
                    <a:pt x="4238" y="2727"/>
                  </a:lnTo>
                  <a:lnTo>
                    <a:pt x="4353" y="2715"/>
                  </a:lnTo>
                  <a:lnTo>
                    <a:pt x="4448" y="2621"/>
                  </a:lnTo>
                  <a:lnTo>
                    <a:pt x="4434" y="2681"/>
                  </a:lnTo>
                  <a:lnTo>
                    <a:pt x="4469" y="2712"/>
                  </a:lnTo>
                  <a:lnTo>
                    <a:pt x="4370" y="2766"/>
                  </a:lnTo>
                  <a:lnTo>
                    <a:pt x="4206" y="2816"/>
                  </a:lnTo>
                  <a:lnTo>
                    <a:pt x="4129" y="2850"/>
                  </a:lnTo>
                  <a:lnTo>
                    <a:pt x="4035" y="2911"/>
                  </a:lnTo>
                  <a:lnTo>
                    <a:pt x="3985" y="2905"/>
                  </a:lnTo>
                  <a:lnTo>
                    <a:pt x="4004" y="2834"/>
                  </a:lnTo>
                  <a:lnTo>
                    <a:pt x="4142" y="2764"/>
                  </a:lnTo>
                  <a:lnTo>
                    <a:pt x="4034" y="2767"/>
                  </a:lnTo>
                  <a:lnTo>
                    <a:pt x="3955" y="2777"/>
                  </a:lnTo>
                  <a:lnTo>
                    <a:pt x="3927" y="2730"/>
                  </a:lnTo>
                  <a:lnTo>
                    <a:pt x="3965" y="2616"/>
                  </a:lnTo>
                  <a:lnTo>
                    <a:pt x="3943" y="2592"/>
                  </a:lnTo>
                  <a:lnTo>
                    <a:pt x="3894" y="2606"/>
                  </a:lnTo>
                  <a:lnTo>
                    <a:pt x="3879" y="2584"/>
                  </a:lnTo>
                  <a:lnTo>
                    <a:pt x="3806" y="2647"/>
                  </a:lnTo>
                  <a:lnTo>
                    <a:pt x="3764" y="2712"/>
                  </a:lnTo>
                  <a:lnTo>
                    <a:pt x="3727" y="2750"/>
                  </a:lnTo>
                  <a:lnTo>
                    <a:pt x="3694" y="2763"/>
                  </a:lnTo>
                  <a:lnTo>
                    <a:pt x="3671" y="2767"/>
                  </a:lnTo>
                  <a:lnTo>
                    <a:pt x="3657" y="2788"/>
                  </a:lnTo>
                  <a:lnTo>
                    <a:pt x="3533" y="2788"/>
                  </a:lnTo>
                  <a:lnTo>
                    <a:pt x="3430" y="2789"/>
                  </a:lnTo>
                  <a:lnTo>
                    <a:pt x="3394" y="2804"/>
                  </a:lnTo>
                  <a:lnTo>
                    <a:pt x="3301" y="2864"/>
                  </a:lnTo>
                  <a:lnTo>
                    <a:pt x="3291" y="2871"/>
                  </a:lnTo>
                  <a:lnTo>
                    <a:pt x="3258" y="2904"/>
                  </a:lnTo>
                  <a:lnTo>
                    <a:pt x="3195" y="2904"/>
                  </a:lnTo>
                  <a:lnTo>
                    <a:pt x="3128" y="2904"/>
                  </a:lnTo>
                  <a:lnTo>
                    <a:pt x="3093" y="2917"/>
                  </a:lnTo>
                  <a:lnTo>
                    <a:pt x="3098" y="2934"/>
                  </a:lnTo>
                  <a:lnTo>
                    <a:pt x="3095" y="2960"/>
                  </a:lnTo>
                  <a:lnTo>
                    <a:pt x="3091" y="2968"/>
                  </a:lnTo>
                  <a:lnTo>
                    <a:pt x="2987" y="3010"/>
                  </a:lnTo>
                  <a:lnTo>
                    <a:pt x="2912" y="3023"/>
                  </a:lnTo>
                  <a:lnTo>
                    <a:pt x="2816" y="3068"/>
                  </a:lnTo>
                  <a:lnTo>
                    <a:pt x="2799" y="3068"/>
                  </a:lnTo>
                  <a:lnTo>
                    <a:pt x="2780" y="3055"/>
                  </a:lnTo>
                  <a:lnTo>
                    <a:pt x="2777" y="3043"/>
                  </a:lnTo>
                  <a:lnTo>
                    <a:pt x="2782" y="3034"/>
                  </a:lnTo>
                  <a:lnTo>
                    <a:pt x="2807" y="3005"/>
                  </a:lnTo>
                  <a:lnTo>
                    <a:pt x="2856" y="2958"/>
                  </a:lnTo>
                  <a:lnTo>
                    <a:pt x="2894" y="2909"/>
                  </a:lnTo>
                  <a:lnTo>
                    <a:pt x="2908" y="2836"/>
                  </a:lnTo>
                  <a:lnTo>
                    <a:pt x="2923" y="2760"/>
                  </a:lnTo>
                  <a:lnTo>
                    <a:pt x="2868" y="2720"/>
                  </a:lnTo>
                  <a:lnTo>
                    <a:pt x="2882" y="2705"/>
                  </a:lnTo>
                  <a:lnTo>
                    <a:pt x="2877" y="2695"/>
                  </a:lnTo>
                  <a:lnTo>
                    <a:pt x="2858" y="2695"/>
                  </a:lnTo>
                  <a:lnTo>
                    <a:pt x="2850" y="2682"/>
                  </a:lnTo>
                  <a:lnTo>
                    <a:pt x="2855" y="2662"/>
                  </a:lnTo>
                  <a:lnTo>
                    <a:pt x="2838" y="2671"/>
                  </a:lnTo>
                  <a:lnTo>
                    <a:pt x="2822" y="2668"/>
                  </a:lnTo>
                  <a:lnTo>
                    <a:pt x="2829" y="2660"/>
                  </a:lnTo>
                  <a:lnTo>
                    <a:pt x="2817" y="2652"/>
                  </a:lnTo>
                  <a:lnTo>
                    <a:pt x="2820" y="2630"/>
                  </a:lnTo>
                  <a:lnTo>
                    <a:pt x="2779" y="2603"/>
                  </a:lnTo>
                  <a:lnTo>
                    <a:pt x="2738" y="2575"/>
                  </a:lnTo>
                  <a:lnTo>
                    <a:pt x="2687" y="2543"/>
                  </a:lnTo>
                  <a:lnTo>
                    <a:pt x="2639" y="2513"/>
                  </a:lnTo>
                  <a:lnTo>
                    <a:pt x="2569" y="2536"/>
                  </a:lnTo>
                  <a:lnTo>
                    <a:pt x="2547" y="2537"/>
                  </a:lnTo>
                  <a:lnTo>
                    <a:pt x="2475" y="2515"/>
                  </a:lnTo>
                  <a:lnTo>
                    <a:pt x="2416" y="2526"/>
                  </a:lnTo>
                  <a:lnTo>
                    <a:pt x="2365" y="2500"/>
                  </a:lnTo>
                  <a:lnTo>
                    <a:pt x="2304" y="2487"/>
                  </a:lnTo>
                  <a:lnTo>
                    <a:pt x="2260" y="2482"/>
                  </a:lnTo>
                  <a:lnTo>
                    <a:pt x="2247" y="2468"/>
                  </a:lnTo>
                  <a:lnTo>
                    <a:pt x="2258" y="2422"/>
                  </a:lnTo>
                  <a:lnTo>
                    <a:pt x="2236" y="2423"/>
                  </a:lnTo>
                  <a:lnTo>
                    <a:pt x="2219" y="2455"/>
                  </a:lnTo>
                  <a:lnTo>
                    <a:pt x="2083" y="2455"/>
                  </a:lnTo>
                  <a:lnTo>
                    <a:pt x="1858" y="2455"/>
                  </a:lnTo>
                  <a:lnTo>
                    <a:pt x="1634" y="2455"/>
                  </a:lnTo>
                  <a:lnTo>
                    <a:pt x="1436" y="2455"/>
                  </a:lnTo>
                  <a:lnTo>
                    <a:pt x="1239" y="2455"/>
                  </a:lnTo>
                  <a:lnTo>
                    <a:pt x="1045" y="2455"/>
                  </a:lnTo>
                  <a:lnTo>
                    <a:pt x="844" y="2455"/>
                  </a:lnTo>
                  <a:lnTo>
                    <a:pt x="779" y="2455"/>
                  </a:lnTo>
                  <a:lnTo>
                    <a:pt x="584" y="2455"/>
                  </a:lnTo>
                  <a:lnTo>
                    <a:pt x="397" y="2455"/>
                  </a:lnTo>
                  <a:lnTo>
                    <a:pt x="388" y="2455"/>
                  </a:lnTo>
                  <a:lnTo>
                    <a:pt x="316" y="2373"/>
                  </a:lnTo>
                  <a:lnTo>
                    <a:pt x="294" y="2337"/>
                  </a:lnTo>
                  <a:lnTo>
                    <a:pt x="200" y="2303"/>
                  </a:lnTo>
                  <a:lnTo>
                    <a:pt x="217" y="2230"/>
                  </a:lnTo>
                  <a:lnTo>
                    <a:pt x="264" y="2180"/>
                  </a:lnTo>
                  <a:lnTo>
                    <a:pt x="209" y="2145"/>
                  </a:lnTo>
                  <a:lnTo>
                    <a:pt x="249" y="2079"/>
                  </a:lnTo>
                  <a:lnTo>
                    <a:pt x="220" y="2019"/>
                  </a:lnTo>
                  <a:lnTo>
                    <a:pt x="253" y="1977"/>
                  </a:lnTo>
                  <a:lnTo>
                    <a:pt x="320" y="1938"/>
                  </a:lnTo>
                  <a:lnTo>
                    <a:pt x="362" y="1887"/>
                  </a:lnTo>
                  <a:lnTo>
                    <a:pt x="300" y="1836"/>
                  </a:lnTo>
                  <a:lnTo>
                    <a:pt x="319" y="1744"/>
                  </a:lnTo>
                  <a:lnTo>
                    <a:pt x="333" y="1687"/>
                  </a:lnTo>
                  <a:lnTo>
                    <a:pt x="311" y="1651"/>
                  </a:lnTo>
                  <a:lnTo>
                    <a:pt x="302" y="1618"/>
                  </a:lnTo>
                  <a:lnTo>
                    <a:pt x="309" y="1577"/>
                  </a:lnTo>
                  <a:lnTo>
                    <a:pt x="224" y="1603"/>
                  </a:lnTo>
                  <a:lnTo>
                    <a:pt x="121" y="1647"/>
                  </a:lnTo>
                  <a:lnTo>
                    <a:pt x="119" y="1595"/>
                  </a:lnTo>
                  <a:lnTo>
                    <a:pt x="111" y="1561"/>
                  </a:lnTo>
                  <a:lnTo>
                    <a:pt x="75" y="1539"/>
                  </a:lnTo>
                  <a:lnTo>
                    <a:pt x="18" y="1536"/>
                  </a:lnTo>
                  <a:lnTo>
                    <a:pt x="510" y="1099"/>
                  </a:lnTo>
                  <a:lnTo>
                    <a:pt x="854" y="828"/>
                  </a:lnTo>
                  <a:lnTo>
                    <a:pt x="933" y="845"/>
                  </a:lnTo>
                  <a:lnTo>
                    <a:pt x="974" y="880"/>
                  </a:lnTo>
                  <a:lnTo>
                    <a:pt x="1022" y="886"/>
                  </a:lnTo>
                  <a:lnTo>
                    <a:pt x="1108" y="856"/>
                  </a:lnTo>
                  <a:lnTo>
                    <a:pt x="1202" y="834"/>
                  </a:lnTo>
                  <a:lnTo>
                    <a:pt x="1272" y="843"/>
                  </a:lnTo>
                  <a:lnTo>
                    <a:pt x="1392" y="812"/>
                  </a:lnTo>
                  <a:lnTo>
                    <a:pt x="1502" y="794"/>
                  </a:lnTo>
                  <a:lnTo>
                    <a:pt x="1503" y="823"/>
                  </a:lnTo>
                  <a:lnTo>
                    <a:pt x="1564" y="807"/>
                  </a:lnTo>
                  <a:lnTo>
                    <a:pt x="1617" y="774"/>
                  </a:lnTo>
                  <a:lnTo>
                    <a:pt x="1644" y="781"/>
                  </a:lnTo>
                  <a:lnTo>
                    <a:pt x="1659" y="845"/>
                  </a:lnTo>
                  <a:lnTo>
                    <a:pt x="1788" y="796"/>
                  </a:lnTo>
                  <a:lnTo>
                    <a:pt x="1732" y="850"/>
                  </a:lnTo>
                  <a:lnTo>
                    <a:pt x="1812" y="839"/>
                  </a:lnTo>
                  <a:lnTo>
                    <a:pt x="1857" y="818"/>
                  </a:lnTo>
                  <a:lnTo>
                    <a:pt x="1917" y="822"/>
                  </a:lnTo>
                  <a:lnTo>
                    <a:pt x="1966" y="852"/>
                  </a:lnTo>
                  <a:lnTo>
                    <a:pt x="2065" y="878"/>
                  </a:lnTo>
                  <a:lnTo>
                    <a:pt x="2127" y="890"/>
                  </a:lnTo>
                  <a:lnTo>
                    <a:pt x="2185" y="886"/>
                  </a:lnTo>
                  <a:lnTo>
                    <a:pt x="2220" y="922"/>
                  </a:lnTo>
                  <a:lnTo>
                    <a:pt x="2105" y="958"/>
                  </a:lnTo>
                  <a:lnTo>
                    <a:pt x="2189" y="974"/>
                  </a:lnTo>
                  <a:lnTo>
                    <a:pt x="2347" y="965"/>
                  </a:lnTo>
                  <a:lnTo>
                    <a:pt x="2407" y="953"/>
                  </a:lnTo>
                  <a:lnTo>
                    <a:pt x="2423" y="997"/>
                  </a:lnTo>
                  <a:lnTo>
                    <a:pt x="2520" y="960"/>
                  </a:lnTo>
                  <a:lnTo>
                    <a:pt x="2494" y="929"/>
                  </a:lnTo>
                  <a:lnTo>
                    <a:pt x="2554" y="904"/>
                  </a:lnTo>
                  <a:lnTo>
                    <a:pt x="2624" y="901"/>
                  </a:lnTo>
                  <a:lnTo>
                    <a:pt x="2675" y="893"/>
                  </a:lnTo>
                  <a:lnTo>
                    <a:pt x="2702" y="911"/>
                  </a:lnTo>
                  <a:lnTo>
                    <a:pt x="2720" y="950"/>
                  </a:lnTo>
                  <a:lnTo>
                    <a:pt x="2787" y="944"/>
                  </a:lnTo>
                  <a:lnTo>
                    <a:pt x="2854" y="977"/>
                  </a:lnTo>
                  <a:lnTo>
                    <a:pt x="2951" y="965"/>
                  </a:lnTo>
                  <a:lnTo>
                    <a:pt x="3030" y="967"/>
                  </a:lnTo>
                  <a:lnTo>
                    <a:pt x="3064" y="922"/>
                  </a:lnTo>
                  <a:lnTo>
                    <a:pt x="3124" y="909"/>
                  </a:lnTo>
                  <a:lnTo>
                    <a:pt x="3188" y="934"/>
                  </a:lnTo>
                  <a:lnTo>
                    <a:pt x="3128" y="1003"/>
                  </a:lnTo>
                  <a:lnTo>
                    <a:pt x="3213" y="945"/>
                  </a:lnTo>
                  <a:lnTo>
                    <a:pt x="3256" y="947"/>
                  </a:lnTo>
                  <a:lnTo>
                    <a:pt x="3344" y="874"/>
                  </a:lnTo>
                  <a:lnTo>
                    <a:pt x="3325" y="830"/>
                  </a:lnTo>
                  <a:lnTo>
                    <a:pt x="3288" y="801"/>
                  </a:lnTo>
                  <a:lnTo>
                    <a:pt x="3365" y="724"/>
                  </a:lnTo>
                  <a:lnTo>
                    <a:pt x="3475" y="674"/>
                  </a:lnTo>
                  <a:lnTo>
                    <a:pt x="3534" y="685"/>
                  </a:lnTo>
                  <a:lnTo>
                    <a:pt x="3559" y="715"/>
                  </a:lnTo>
                  <a:lnTo>
                    <a:pt x="3561" y="794"/>
                  </a:lnTo>
                  <a:lnTo>
                    <a:pt x="3483" y="829"/>
                  </a:lnTo>
                  <a:lnTo>
                    <a:pt x="3571" y="843"/>
                  </a:lnTo>
                  <a:moveTo>
                    <a:pt x="3269" y="871"/>
                  </a:moveTo>
                  <a:lnTo>
                    <a:pt x="3213" y="896"/>
                  </a:lnTo>
                  <a:lnTo>
                    <a:pt x="3159" y="875"/>
                  </a:lnTo>
                  <a:lnTo>
                    <a:pt x="3107" y="882"/>
                  </a:lnTo>
                  <a:lnTo>
                    <a:pt x="3062" y="850"/>
                  </a:lnTo>
                  <a:lnTo>
                    <a:pt x="3131" y="828"/>
                  </a:lnTo>
                  <a:lnTo>
                    <a:pt x="3197" y="797"/>
                  </a:lnTo>
                  <a:lnTo>
                    <a:pt x="3236" y="818"/>
                  </a:lnTo>
                  <a:lnTo>
                    <a:pt x="3257" y="830"/>
                  </a:lnTo>
                  <a:lnTo>
                    <a:pt x="3261" y="844"/>
                  </a:lnTo>
                  <a:lnTo>
                    <a:pt x="3269" y="871"/>
                  </a:lnTo>
                  <a:moveTo>
                    <a:pt x="4250" y="1014"/>
                  </a:moveTo>
                  <a:lnTo>
                    <a:pt x="4184" y="1017"/>
                  </a:lnTo>
                  <a:lnTo>
                    <a:pt x="4195" y="981"/>
                  </a:lnTo>
                  <a:lnTo>
                    <a:pt x="4247" y="940"/>
                  </a:lnTo>
                  <a:lnTo>
                    <a:pt x="4305" y="930"/>
                  </a:lnTo>
                  <a:lnTo>
                    <a:pt x="4334" y="951"/>
                  </a:lnTo>
                  <a:lnTo>
                    <a:pt x="4313" y="982"/>
                  </a:lnTo>
                  <a:lnTo>
                    <a:pt x="4300" y="992"/>
                  </a:lnTo>
                  <a:lnTo>
                    <a:pt x="4250" y="1014"/>
                  </a:lnTo>
                  <a:moveTo>
                    <a:pt x="3649" y="1125"/>
                  </a:moveTo>
                  <a:lnTo>
                    <a:pt x="3636" y="1158"/>
                  </a:lnTo>
                  <a:lnTo>
                    <a:pt x="3673" y="1146"/>
                  </a:lnTo>
                  <a:lnTo>
                    <a:pt x="3692" y="1166"/>
                  </a:lnTo>
                  <a:lnTo>
                    <a:pt x="3737" y="1192"/>
                  </a:lnTo>
                  <a:lnTo>
                    <a:pt x="3787" y="1215"/>
                  </a:lnTo>
                  <a:lnTo>
                    <a:pt x="3768" y="1251"/>
                  </a:lnTo>
                  <a:lnTo>
                    <a:pt x="3814" y="1246"/>
                  </a:lnTo>
                  <a:lnTo>
                    <a:pt x="3839" y="1271"/>
                  </a:lnTo>
                  <a:lnTo>
                    <a:pt x="3772" y="1295"/>
                  </a:lnTo>
                  <a:lnTo>
                    <a:pt x="3693" y="1277"/>
                  </a:lnTo>
                  <a:lnTo>
                    <a:pt x="3684" y="1242"/>
                  </a:lnTo>
                  <a:lnTo>
                    <a:pt x="3599" y="1283"/>
                  </a:lnTo>
                  <a:lnTo>
                    <a:pt x="3489" y="1323"/>
                  </a:lnTo>
                  <a:lnTo>
                    <a:pt x="3500" y="1278"/>
                  </a:lnTo>
                  <a:lnTo>
                    <a:pt x="3416" y="1285"/>
                  </a:lnTo>
                  <a:lnTo>
                    <a:pt x="3493" y="1247"/>
                  </a:lnTo>
                  <a:lnTo>
                    <a:pt x="3543" y="1187"/>
                  </a:lnTo>
                  <a:lnTo>
                    <a:pt x="3612" y="1118"/>
                  </a:lnTo>
                  <a:lnTo>
                    <a:pt x="3649" y="1125"/>
                  </a:lnTo>
                  <a:moveTo>
                    <a:pt x="3684" y="1349"/>
                  </a:moveTo>
                  <a:lnTo>
                    <a:pt x="3588" y="1392"/>
                  </a:lnTo>
                  <a:lnTo>
                    <a:pt x="3547" y="1390"/>
                  </a:lnTo>
                  <a:lnTo>
                    <a:pt x="3548" y="1369"/>
                  </a:lnTo>
                  <a:lnTo>
                    <a:pt x="3615" y="1333"/>
                  </a:lnTo>
                  <a:lnTo>
                    <a:pt x="3695" y="1334"/>
                  </a:lnTo>
                  <a:lnTo>
                    <a:pt x="3684" y="1349"/>
                  </a:lnTo>
                  <a:moveTo>
                    <a:pt x="3812" y="1392"/>
                  </a:moveTo>
                  <a:lnTo>
                    <a:pt x="3764" y="1432"/>
                  </a:lnTo>
                  <a:lnTo>
                    <a:pt x="3741" y="1426"/>
                  </a:lnTo>
                  <a:lnTo>
                    <a:pt x="3740" y="1403"/>
                  </a:lnTo>
                  <a:lnTo>
                    <a:pt x="3746" y="1397"/>
                  </a:lnTo>
                  <a:lnTo>
                    <a:pt x="3783" y="1374"/>
                  </a:lnTo>
                  <a:lnTo>
                    <a:pt x="3807" y="1376"/>
                  </a:lnTo>
                  <a:lnTo>
                    <a:pt x="3812" y="1392"/>
                  </a:lnTo>
                  <a:moveTo>
                    <a:pt x="43" y="2029"/>
                  </a:moveTo>
                  <a:lnTo>
                    <a:pt x="64" y="2040"/>
                  </a:lnTo>
                  <a:lnTo>
                    <a:pt x="130" y="2033"/>
                  </a:lnTo>
                  <a:lnTo>
                    <a:pt x="37" y="2126"/>
                  </a:lnTo>
                  <a:lnTo>
                    <a:pt x="41" y="2192"/>
                  </a:lnTo>
                  <a:lnTo>
                    <a:pt x="15" y="2192"/>
                  </a:lnTo>
                  <a:lnTo>
                    <a:pt x="6" y="2154"/>
                  </a:lnTo>
                  <a:lnTo>
                    <a:pt x="12" y="2116"/>
                  </a:lnTo>
                  <a:lnTo>
                    <a:pt x="0" y="2091"/>
                  </a:lnTo>
                  <a:lnTo>
                    <a:pt x="18" y="2055"/>
                  </a:lnTo>
                  <a:lnTo>
                    <a:pt x="43" y="2029"/>
                  </a:lnTo>
                  <a:moveTo>
                    <a:pt x="4831" y="2315"/>
                  </a:moveTo>
                  <a:lnTo>
                    <a:pt x="4766" y="2387"/>
                  </a:lnTo>
                  <a:lnTo>
                    <a:pt x="4817" y="2359"/>
                  </a:lnTo>
                  <a:lnTo>
                    <a:pt x="4855" y="2377"/>
                  </a:lnTo>
                  <a:lnTo>
                    <a:pt x="4824" y="2406"/>
                  </a:lnTo>
                  <a:lnTo>
                    <a:pt x="4875" y="2429"/>
                  </a:lnTo>
                  <a:lnTo>
                    <a:pt x="4911" y="2409"/>
                  </a:lnTo>
                  <a:lnTo>
                    <a:pt x="4969" y="2434"/>
                  </a:lnTo>
                  <a:lnTo>
                    <a:pt x="4932" y="2495"/>
                  </a:lnTo>
                  <a:lnTo>
                    <a:pt x="4982" y="2481"/>
                  </a:lnTo>
                  <a:lnTo>
                    <a:pt x="4978" y="2525"/>
                  </a:lnTo>
                  <a:lnTo>
                    <a:pt x="4985" y="2577"/>
                  </a:lnTo>
                  <a:lnTo>
                    <a:pt x="4937" y="2650"/>
                  </a:lnTo>
                  <a:lnTo>
                    <a:pt x="4906" y="2653"/>
                  </a:lnTo>
                  <a:lnTo>
                    <a:pt x="4866" y="2637"/>
                  </a:lnTo>
                  <a:lnTo>
                    <a:pt x="4899" y="2569"/>
                  </a:lnTo>
                  <a:lnTo>
                    <a:pt x="4884" y="2559"/>
                  </a:lnTo>
                  <a:lnTo>
                    <a:pt x="4786" y="2631"/>
                  </a:lnTo>
                  <a:lnTo>
                    <a:pt x="4747" y="2628"/>
                  </a:lnTo>
                  <a:lnTo>
                    <a:pt x="4805" y="2589"/>
                  </a:lnTo>
                  <a:lnTo>
                    <a:pt x="4747" y="2569"/>
                  </a:lnTo>
                  <a:lnTo>
                    <a:pt x="4675" y="2574"/>
                  </a:lnTo>
                  <a:lnTo>
                    <a:pt x="4546" y="2571"/>
                  </a:lnTo>
                  <a:lnTo>
                    <a:pt x="4544" y="2546"/>
                  </a:lnTo>
                  <a:lnTo>
                    <a:pt x="4594" y="2517"/>
                  </a:lnTo>
                  <a:lnTo>
                    <a:pt x="4572" y="2494"/>
                  </a:lnTo>
                  <a:lnTo>
                    <a:pt x="4643" y="2444"/>
                  </a:lnTo>
                  <a:lnTo>
                    <a:pt x="4753" y="2312"/>
                  </a:lnTo>
                  <a:lnTo>
                    <a:pt x="4808" y="2265"/>
                  </a:lnTo>
                  <a:lnTo>
                    <a:pt x="4873" y="2237"/>
                  </a:lnTo>
                  <a:lnTo>
                    <a:pt x="4902" y="2241"/>
                  </a:lnTo>
                  <a:lnTo>
                    <a:pt x="4883" y="2263"/>
                  </a:lnTo>
                  <a:lnTo>
                    <a:pt x="4831" y="2315"/>
                  </a:lnTo>
                  <a:moveTo>
                    <a:pt x="326" y="2496"/>
                  </a:moveTo>
                  <a:lnTo>
                    <a:pt x="285" y="2507"/>
                  </a:lnTo>
                  <a:lnTo>
                    <a:pt x="202" y="2469"/>
                  </a:lnTo>
                  <a:lnTo>
                    <a:pt x="202" y="2440"/>
                  </a:lnTo>
                  <a:lnTo>
                    <a:pt x="163" y="2411"/>
                  </a:lnTo>
                  <a:lnTo>
                    <a:pt x="167" y="2387"/>
                  </a:lnTo>
                  <a:lnTo>
                    <a:pt x="110" y="2372"/>
                  </a:lnTo>
                  <a:lnTo>
                    <a:pt x="117" y="2327"/>
                  </a:lnTo>
                  <a:lnTo>
                    <a:pt x="137" y="2308"/>
                  </a:lnTo>
                  <a:lnTo>
                    <a:pt x="192" y="2326"/>
                  </a:lnTo>
                  <a:lnTo>
                    <a:pt x="223" y="2339"/>
                  </a:lnTo>
                  <a:lnTo>
                    <a:pt x="278" y="2347"/>
                  </a:lnTo>
                  <a:lnTo>
                    <a:pt x="281" y="2376"/>
                  </a:lnTo>
                  <a:lnTo>
                    <a:pt x="286" y="2415"/>
                  </a:lnTo>
                  <a:lnTo>
                    <a:pt x="329" y="2450"/>
                  </a:lnTo>
                  <a:lnTo>
                    <a:pt x="326" y="2496"/>
                  </a:lnTo>
                  <a:moveTo>
                    <a:pt x="4418" y="2446"/>
                  </a:moveTo>
                  <a:lnTo>
                    <a:pt x="4385" y="2448"/>
                  </a:lnTo>
                  <a:lnTo>
                    <a:pt x="4309" y="2422"/>
                  </a:lnTo>
                  <a:lnTo>
                    <a:pt x="4262" y="2382"/>
                  </a:lnTo>
                  <a:lnTo>
                    <a:pt x="4287" y="2375"/>
                  </a:lnTo>
                  <a:lnTo>
                    <a:pt x="4366" y="2396"/>
                  </a:lnTo>
                  <a:lnTo>
                    <a:pt x="4421" y="2431"/>
                  </a:lnTo>
                  <a:lnTo>
                    <a:pt x="4418" y="2446"/>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9" name="Freeform 37"/>
            <p:cNvSpPr>
              <a:spLocks/>
            </p:cNvSpPr>
            <p:nvPr/>
          </p:nvSpPr>
          <p:spPr bwMode="auto">
            <a:xfrm>
              <a:off x="4338637" y="2336800"/>
              <a:ext cx="112713" cy="66675"/>
            </a:xfrm>
            <a:custGeom>
              <a:avLst/>
              <a:gdLst>
                <a:gd name="T0" fmla="*/ 57 w 71"/>
                <a:gd name="T1" fmla="*/ 6 h 42"/>
                <a:gd name="T2" fmla="*/ 58 w 71"/>
                <a:gd name="T3" fmla="*/ 10 h 42"/>
                <a:gd name="T4" fmla="*/ 56 w 71"/>
                <a:gd name="T5" fmla="*/ 15 h 42"/>
                <a:gd name="T6" fmla="*/ 63 w 71"/>
                <a:gd name="T7" fmla="*/ 19 h 42"/>
                <a:gd name="T8" fmla="*/ 71 w 71"/>
                <a:gd name="T9" fmla="*/ 19 h 42"/>
                <a:gd name="T10" fmla="*/ 71 w 71"/>
                <a:gd name="T11" fmla="*/ 27 h 42"/>
                <a:gd name="T12" fmla="*/ 64 w 71"/>
                <a:gd name="T13" fmla="*/ 31 h 42"/>
                <a:gd name="T14" fmla="*/ 51 w 71"/>
                <a:gd name="T15" fmla="*/ 28 h 42"/>
                <a:gd name="T16" fmla="*/ 48 w 71"/>
                <a:gd name="T17" fmla="*/ 37 h 42"/>
                <a:gd name="T18" fmla="*/ 40 w 71"/>
                <a:gd name="T19" fmla="*/ 37 h 42"/>
                <a:gd name="T20" fmla="*/ 38 w 71"/>
                <a:gd name="T21" fmla="*/ 34 h 42"/>
                <a:gd name="T22" fmla="*/ 29 w 71"/>
                <a:gd name="T23" fmla="*/ 41 h 42"/>
                <a:gd name="T24" fmla="*/ 21 w 71"/>
                <a:gd name="T25" fmla="*/ 42 h 42"/>
                <a:gd name="T26" fmla="*/ 13 w 71"/>
                <a:gd name="T27" fmla="*/ 38 h 42"/>
                <a:gd name="T28" fmla="*/ 8 w 71"/>
                <a:gd name="T29" fmla="*/ 29 h 42"/>
                <a:gd name="T30" fmla="*/ 0 w 71"/>
                <a:gd name="T31" fmla="*/ 32 h 42"/>
                <a:gd name="T32" fmla="*/ 0 w 71"/>
                <a:gd name="T33" fmla="*/ 22 h 42"/>
                <a:gd name="T34" fmla="*/ 11 w 71"/>
                <a:gd name="T35" fmla="*/ 11 h 42"/>
                <a:gd name="T36" fmla="*/ 11 w 71"/>
                <a:gd name="T37" fmla="*/ 6 h 42"/>
                <a:gd name="T38" fmla="*/ 18 w 71"/>
                <a:gd name="T39" fmla="*/ 8 h 42"/>
                <a:gd name="T40" fmla="*/ 22 w 71"/>
                <a:gd name="T41" fmla="*/ 4 h 42"/>
                <a:gd name="T42" fmla="*/ 36 w 71"/>
                <a:gd name="T43" fmla="*/ 4 h 42"/>
                <a:gd name="T44" fmla="*/ 40 w 71"/>
                <a:gd name="T45" fmla="*/ 0 h 42"/>
                <a:gd name="T46" fmla="*/ 57 w 71"/>
                <a:gd name="T4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2">
                  <a:moveTo>
                    <a:pt x="57" y="6"/>
                  </a:moveTo>
                  <a:lnTo>
                    <a:pt x="58" y="10"/>
                  </a:lnTo>
                  <a:lnTo>
                    <a:pt x="56" y="15"/>
                  </a:lnTo>
                  <a:lnTo>
                    <a:pt x="63" y="19"/>
                  </a:lnTo>
                  <a:lnTo>
                    <a:pt x="71" y="19"/>
                  </a:lnTo>
                  <a:lnTo>
                    <a:pt x="71" y="27"/>
                  </a:lnTo>
                  <a:lnTo>
                    <a:pt x="64" y="31"/>
                  </a:lnTo>
                  <a:lnTo>
                    <a:pt x="51" y="28"/>
                  </a:lnTo>
                  <a:lnTo>
                    <a:pt x="48" y="37"/>
                  </a:lnTo>
                  <a:lnTo>
                    <a:pt x="40" y="37"/>
                  </a:lnTo>
                  <a:lnTo>
                    <a:pt x="38" y="34"/>
                  </a:lnTo>
                  <a:lnTo>
                    <a:pt x="29" y="41"/>
                  </a:lnTo>
                  <a:lnTo>
                    <a:pt x="21" y="42"/>
                  </a:lnTo>
                  <a:lnTo>
                    <a:pt x="13" y="38"/>
                  </a:lnTo>
                  <a:lnTo>
                    <a:pt x="8" y="29"/>
                  </a:lnTo>
                  <a:lnTo>
                    <a:pt x="0" y="32"/>
                  </a:lnTo>
                  <a:lnTo>
                    <a:pt x="0" y="22"/>
                  </a:lnTo>
                  <a:lnTo>
                    <a:pt x="11" y="11"/>
                  </a:lnTo>
                  <a:lnTo>
                    <a:pt x="11" y="6"/>
                  </a:lnTo>
                  <a:lnTo>
                    <a:pt x="18" y="8"/>
                  </a:lnTo>
                  <a:lnTo>
                    <a:pt x="22" y="4"/>
                  </a:lnTo>
                  <a:lnTo>
                    <a:pt x="36" y="4"/>
                  </a:lnTo>
                  <a:lnTo>
                    <a:pt x="40" y="0"/>
                  </a:lnTo>
                  <a:lnTo>
                    <a:pt x="57"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0" name="Freeform 38"/>
            <p:cNvSpPr>
              <a:spLocks noEditPoints="1"/>
            </p:cNvSpPr>
            <p:nvPr/>
          </p:nvSpPr>
          <p:spPr bwMode="auto">
            <a:xfrm>
              <a:off x="2159000" y="4489450"/>
              <a:ext cx="387350" cy="1239838"/>
            </a:xfrm>
            <a:custGeom>
              <a:avLst/>
              <a:gdLst>
                <a:gd name="T0" fmla="*/ 233 w 999"/>
                <a:gd name="T1" fmla="*/ 450 h 3202"/>
                <a:gd name="T2" fmla="*/ 296 w 999"/>
                <a:gd name="T3" fmla="*/ 460 h 3202"/>
                <a:gd name="T4" fmla="*/ 208 w 999"/>
                <a:gd name="T5" fmla="*/ 590 h 3202"/>
                <a:gd name="T6" fmla="*/ 221 w 999"/>
                <a:gd name="T7" fmla="*/ 759 h 3202"/>
                <a:gd name="T8" fmla="*/ 205 w 999"/>
                <a:gd name="T9" fmla="*/ 846 h 3202"/>
                <a:gd name="T10" fmla="*/ 159 w 999"/>
                <a:gd name="T11" fmla="*/ 1003 h 3202"/>
                <a:gd name="T12" fmla="*/ 154 w 999"/>
                <a:gd name="T13" fmla="*/ 1173 h 3202"/>
                <a:gd name="T14" fmla="*/ 239 w 999"/>
                <a:gd name="T15" fmla="*/ 1335 h 3202"/>
                <a:gd name="T16" fmla="*/ 234 w 999"/>
                <a:gd name="T17" fmla="*/ 1496 h 3202"/>
                <a:gd name="T18" fmla="*/ 212 w 999"/>
                <a:gd name="T19" fmla="*/ 1622 h 3202"/>
                <a:gd name="T20" fmla="*/ 275 w 999"/>
                <a:gd name="T21" fmla="*/ 1782 h 3202"/>
                <a:gd name="T22" fmla="*/ 244 w 999"/>
                <a:gd name="T23" fmla="*/ 1888 h 3202"/>
                <a:gd name="T24" fmla="*/ 295 w 999"/>
                <a:gd name="T25" fmla="*/ 2078 h 3202"/>
                <a:gd name="T26" fmla="*/ 319 w 999"/>
                <a:gd name="T27" fmla="*/ 2192 h 3202"/>
                <a:gd name="T28" fmla="*/ 349 w 999"/>
                <a:gd name="T29" fmla="*/ 2259 h 3202"/>
                <a:gd name="T30" fmla="*/ 404 w 999"/>
                <a:gd name="T31" fmla="*/ 2307 h 3202"/>
                <a:gd name="T32" fmla="*/ 404 w 999"/>
                <a:gd name="T33" fmla="*/ 2372 h 3202"/>
                <a:gd name="T34" fmla="*/ 409 w 999"/>
                <a:gd name="T35" fmla="*/ 2554 h 3202"/>
                <a:gd name="T36" fmla="*/ 431 w 999"/>
                <a:gd name="T37" fmla="*/ 2649 h 3202"/>
                <a:gd name="T38" fmla="*/ 436 w 999"/>
                <a:gd name="T39" fmla="*/ 2774 h 3202"/>
                <a:gd name="T40" fmla="*/ 513 w 999"/>
                <a:gd name="T41" fmla="*/ 2798 h 3202"/>
                <a:gd name="T42" fmla="*/ 583 w 999"/>
                <a:gd name="T43" fmla="*/ 2908 h 3202"/>
                <a:gd name="T44" fmla="*/ 808 w 999"/>
                <a:gd name="T45" fmla="*/ 2932 h 3202"/>
                <a:gd name="T46" fmla="*/ 728 w 999"/>
                <a:gd name="T47" fmla="*/ 2952 h 3202"/>
                <a:gd name="T48" fmla="*/ 706 w 999"/>
                <a:gd name="T49" fmla="*/ 3058 h 3202"/>
                <a:gd name="T50" fmla="*/ 596 w 999"/>
                <a:gd name="T51" fmla="*/ 3033 h 3202"/>
                <a:gd name="T52" fmla="*/ 498 w 999"/>
                <a:gd name="T53" fmla="*/ 2976 h 3202"/>
                <a:gd name="T54" fmla="*/ 354 w 999"/>
                <a:gd name="T55" fmla="*/ 2877 h 3202"/>
                <a:gd name="T56" fmla="*/ 296 w 999"/>
                <a:gd name="T57" fmla="*/ 2774 h 3202"/>
                <a:gd name="T58" fmla="*/ 226 w 999"/>
                <a:gd name="T59" fmla="*/ 2552 h 3202"/>
                <a:gd name="T60" fmla="*/ 162 w 999"/>
                <a:gd name="T61" fmla="*/ 2463 h 3202"/>
                <a:gd name="T62" fmla="*/ 173 w 999"/>
                <a:gd name="T63" fmla="*/ 2250 h 3202"/>
                <a:gd name="T64" fmla="*/ 237 w 999"/>
                <a:gd name="T65" fmla="*/ 2105 h 3202"/>
                <a:gd name="T66" fmla="*/ 196 w 999"/>
                <a:gd name="T67" fmla="*/ 2188 h 3202"/>
                <a:gd name="T68" fmla="*/ 132 w 999"/>
                <a:gd name="T69" fmla="*/ 2056 h 3202"/>
                <a:gd name="T70" fmla="*/ 124 w 999"/>
                <a:gd name="T71" fmla="*/ 1842 h 3202"/>
                <a:gd name="T72" fmla="*/ 50 w 999"/>
                <a:gd name="T73" fmla="*/ 1664 h 3202"/>
                <a:gd name="T74" fmla="*/ 88 w 999"/>
                <a:gd name="T75" fmla="*/ 1524 h 3202"/>
                <a:gd name="T76" fmla="*/ 107 w 999"/>
                <a:gd name="T77" fmla="*/ 1262 h 3202"/>
                <a:gd name="T78" fmla="*/ 72 w 999"/>
                <a:gd name="T79" fmla="*/ 1065 h 3202"/>
                <a:gd name="T80" fmla="*/ 68 w 999"/>
                <a:gd name="T81" fmla="*/ 856 h 3202"/>
                <a:gd name="T82" fmla="*/ 52 w 999"/>
                <a:gd name="T83" fmla="*/ 515 h 3202"/>
                <a:gd name="T84" fmla="*/ 28 w 999"/>
                <a:gd name="T85" fmla="*/ 185 h 3202"/>
                <a:gd name="T86" fmla="*/ 36 w 999"/>
                <a:gd name="T87" fmla="*/ 43 h 3202"/>
                <a:gd name="T88" fmla="*/ 93 w 999"/>
                <a:gd name="T89" fmla="*/ 57 h 3202"/>
                <a:gd name="T90" fmla="*/ 152 w 999"/>
                <a:gd name="T91" fmla="*/ 155 h 3202"/>
                <a:gd name="T92" fmla="*/ 189 w 999"/>
                <a:gd name="T93" fmla="*/ 333 h 3202"/>
                <a:gd name="T94" fmla="*/ 893 w 999"/>
                <a:gd name="T95" fmla="*/ 3142 h 3202"/>
                <a:gd name="T96" fmla="*/ 999 w 999"/>
                <a:gd name="T97" fmla="*/ 3144 h 3202"/>
                <a:gd name="T98" fmla="*/ 950 w 999"/>
                <a:gd name="T99" fmla="*/ 3202 h 3202"/>
                <a:gd name="T100" fmla="*/ 878 w 999"/>
                <a:gd name="T101" fmla="*/ 3193 h 3202"/>
                <a:gd name="T102" fmla="*/ 750 w 999"/>
                <a:gd name="T103" fmla="*/ 3157 h 3202"/>
                <a:gd name="T104" fmla="*/ 565 w 999"/>
                <a:gd name="T105" fmla="*/ 3068 h 3202"/>
                <a:gd name="T106" fmla="*/ 497 w 999"/>
                <a:gd name="T107" fmla="*/ 2993 h 3202"/>
                <a:gd name="T108" fmla="*/ 708 w 999"/>
                <a:gd name="T109" fmla="*/ 3077 h 3202"/>
                <a:gd name="T110" fmla="*/ 721 w 999"/>
                <a:gd name="T111" fmla="*/ 2984 h 3202"/>
                <a:gd name="T112" fmla="*/ 816 w 999"/>
                <a:gd name="T113" fmla="*/ 296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9" h="3202">
                  <a:moveTo>
                    <a:pt x="189" y="333"/>
                  </a:moveTo>
                  <a:lnTo>
                    <a:pt x="233" y="450"/>
                  </a:lnTo>
                  <a:lnTo>
                    <a:pt x="284" y="439"/>
                  </a:lnTo>
                  <a:lnTo>
                    <a:pt x="296" y="460"/>
                  </a:lnTo>
                  <a:lnTo>
                    <a:pt x="282" y="548"/>
                  </a:lnTo>
                  <a:lnTo>
                    <a:pt x="208" y="590"/>
                  </a:lnTo>
                  <a:lnTo>
                    <a:pt x="231" y="732"/>
                  </a:lnTo>
                  <a:lnTo>
                    <a:pt x="221" y="759"/>
                  </a:lnTo>
                  <a:lnTo>
                    <a:pt x="248" y="793"/>
                  </a:lnTo>
                  <a:lnTo>
                    <a:pt x="205" y="846"/>
                  </a:lnTo>
                  <a:lnTo>
                    <a:pt x="171" y="926"/>
                  </a:lnTo>
                  <a:lnTo>
                    <a:pt x="159" y="1003"/>
                  </a:lnTo>
                  <a:lnTo>
                    <a:pt x="181" y="1085"/>
                  </a:lnTo>
                  <a:lnTo>
                    <a:pt x="154" y="1173"/>
                  </a:lnTo>
                  <a:lnTo>
                    <a:pt x="217" y="1319"/>
                  </a:lnTo>
                  <a:lnTo>
                    <a:pt x="239" y="1335"/>
                  </a:lnTo>
                  <a:lnTo>
                    <a:pt x="256" y="1413"/>
                  </a:lnTo>
                  <a:lnTo>
                    <a:pt x="234" y="1496"/>
                  </a:lnTo>
                  <a:lnTo>
                    <a:pt x="252" y="1566"/>
                  </a:lnTo>
                  <a:lnTo>
                    <a:pt x="212" y="1622"/>
                  </a:lnTo>
                  <a:lnTo>
                    <a:pt x="232" y="1700"/>
                  </a:lnTo>
                  <a:lnTo>
                    <a:pt x="275" y="1782"/>
                  </a:lnTo>
                  <a:lnTo>
                    <a:pt x="242" y="1813"/>
                  </a:lnTo>
                  <a:lnTo>
                    <a:pt x="244" y="1888"/>
                  </a:lnTo>
                  <a:lnTo>
                    <a:pt x="253" y="1975"/>
                  </a:lnTo>
                  <a:lnTo>
                    <a:pt x="295" y="2078"/>
                  </a:lnTo>
                  <a:lnTo>
                    <a:pt x="273" y="2095"/>
                  </a:lnTo>
                  <a:lnTo>
                    <a:pt x="319" y="2192"/>
                  </a:lnTo>
                  <a:lnTo>
                    <a:pt x="360" y="2224"/>
                  </a:lnTo>
                  <a:lnTo>
                    <a:pt x="349" y="2259"/>
                  </a:lnTo>
                  <a:lnTo>
                    <a:pt x="386" y="2276"/>
                  </a:lnTo>
                  <a:lnTo>
                    <a:pt x="404" y="2307"/>
                  </a:lnTo>
                  <a:lnTo>
                    <a:pt x="380" y="2323"/>
                  </a:lnTo>
                  <a:lnTo>
                    <a:pt x="404" y="2372"/>
                  </a:lnTo>
                  <a:lnTo>
                    <a:pt x="418" y="2483"/>
                  </a:lnTo>
                  <a:lnTo>
                    <a:pt x="409" y="2554"/>
                  </a:lnTo>
                  <a:lnTo>
                    <a:pt x="432" y="2596"/>
                  </a:lnTo>
                  <a:lnTo>
                    <a:pt x="431" y="2649"/>
                  </a:lnTo>
                  <a:lnTo>
                    <a:pt x="395" y="2686"/>
                  </a:lnTo>
                  <a:lnTo>
                    <a:pt x="436" y="2774"/>
                  </a:lnTo>
                  <a:lnTo>
                    <a:pt x="471" y="2804"/>
                  </a:lnTo>
                  <a:lnTo>
                    <a:pt x="513" y="2798"/>
                  </a:lnTo>
                  <a:lnTo>
                    <a:pt x="537" y="2860"/>
                  </a:lnTo>
                  <a:lnTo>
                    <a:pt x="583" y="2908"/>
                  </a:lnTo>
                  <a:lnTo>
                    <a:pt x="744" y="2919"/>
                  </a:lnTo>
                  <a:lnTo>
                    <a:pt x="808" y="2932"/>
                  </a:lnTo>
                  <a:lnTo>
                    <a:pt x="751" y="2931"/>
                  </a:lnTo>
                  <a:lnTo>
                    <a:pt x="728" y="2952"/>
                  </a:lnTo>
                  <a:lnTo>
                    <a:pt x="683" y="2981"/>
                  </a:lnTo>
                  <a:lnTo>
                    <a:pt x="706" y="3058"/>
                  </a:lnTo>
                  <a:lnTo>
                    <a:pt x="680" y="3060"/>
                  </a:lnTo>
                  <a:lnTo>
                    <a:pt x="596" y="3033"/>
                  </a:lnTo>
                  <a:lnTo>
                    <a:pt x="498" y="2976"/>
                  </a:lnTo>
                  <a:lnTo>
                    <a:pt x="498" y="2976"/>
                  </a:lnTo>
                  <a:lnTo>
                    <a:pt x="397" y="2929"/>
                  </a:lnTo>
                  <a:lnTo>
                    <a:pt x="354" y="2877"/>
                  </a:lnTo>
                  <a:lnTo>
                    <a:pt x="352" y="2829"/>
                  </a:lnTo>
                  <a:lnTo>
                    <a:pt x="296" y="2774"/>
                  </a:lnTo>
                  <a:lnTo>
                    <a:pt x="230" y="2632"/>
                  </a:lnTo>
                  <a:lnTo>
                    <a:pt x="226" y="2552"/>
                  </a:lnTo>
                  <a:lnTo>
                    <a:pt x="272" y="2488"/>
                  </a:lnTo>
                  <a:lnTo>
                    <a:pt x="162" y="2463"/>
                  </a:lnTo>
                  <a:lnTo>
                    <a:pt x="199" y="2389"/>
                  </a:lnTo>
                  <a:lnTo>
                    <a:pt x="173" y="2250"/>
                  </a:lnTo>
                  <a:lnTo>
                    <a:pt x="258" y="2280"/>
                  </a:lnTo>
                  <a:lnTo>
                    <a:pt x="237" y="2105"/>
                  </a:lnTo>
                  <a:lnTo>
                    <a:pt x="184" y="2083"/>
                  </a:lnTo>
                  <a:lnTo>
                    <a:pt x="196" y="2188"/>
                  </a:lnTo>
                  <a:lnTo>
                    <a:pt x="150" y="2176"/>
                  </a:lnTo>
                  <a:lnTo>
                    <a:pt x="132" y="2056"/>
                  </a:lnTo>
                  <a:lnTo>
                    <a:pt x="109" y="1900"/>
                  </a:lnTo>
                  <a:lnTo>
                    <a:pt x="124" y="1842"/>
                  </a:lnTo>
                  <a:lnTo>
                    <a:pt x="81" y="1759"/>
                  </a:lnTo>
                  <a:lnTo>
                    <a:pt x="50" y="1664"/>
                  </a:lnTo>
                  <a:lnTo>
                    <a:pt x="79" y="1661"/>
                  </a:lnTo>
                  <a:lnTo>
                    <a:pt x="88" y="1524"/>
                  </a:lnTo>
                  <a:lnTo>
                    <a:pt x="105" y="1389"/>
                  </a:lnTo>
                  <a:lnTo>
                    <a:pt x="107" y="1262"/>
                  </a:lnTo>
                  <a:lnTo>
                    <a:pt x="65" y="1135"/>
                  </a:lnTo>
                  <a:lnTo>
                    <a:pt x="72" y="1065"/>
                  </a:lnTo>
                  <a:lnTo>
                    <a:pt x="44" y="960"/>
                  </a:lnTo>
                  <a:lnTo>
                    <a:pt x="68" y="856"/>
                  </a:lnTo>
                  <a:lnTo>
                    <a:pt x="55" y="691"/>
                  </a:lnTo>
                  <a:lnTo>
                    <a:pt x="52" y="515"/>
                  </a:lnTo>
                  <a:lnTo>
                    <a:pt x="50" y="324"/>
                  </a:lnTo>
                  <a:lnTo>
                    <a:pt x="28" y="185"/>
                  </a:lnTo>
                  <a:lnTo>
                    <a:pt x="0" y="65"/>
                  </a:lnTo>
                  <a:lnTo>
                    <a:pt x="36" y="43"/>
                  </a:lnTo>
                  <a:lnTo>
                    <a:pt x="51" y="0"/>
                  </a:lnTo>
                  <a:lnTo>
                    <a:pt x="93" y="57"/>
                  </a:lnTo>
                  <a:lnTo>
                    <a:pt x="110" y="119"/>
                  </a:lnTo>
                  <a:lnTo>
                    <a:pt x="152" y="155"/>
                  </a:lnTo>
                  <a:lnTo>
                    <a:pt x="138" y="237"/>
                  </a:lnTo>
                  <a:lnTo>
                    <a:pt x="189" y="333"/>
                  </a:lnTo>
                  <a:moveTo>
                    <a:pt x="816" y="2960"/>
                  </a:moveTo>
                  <a:lnTo>
                    <a:pt x="893" y="3142"/>
                  </a:lnTo>
                  <a:lnTo>
                    <a:pt x="960" y="3142"/>
                  </a:lnTo>
                  <a:lnTo>
                    <a:pt x="999" y="3144"/>
                  </a:lnTo>
                  <a:lnTo>
                    <a:pt x="992" y="3177"/>
                  </a:lnTo>
                  <a:lnTo>
                    <a:pt x="950" y="3202"/>
                  </a:lnTo>
                  <a:lnTo>
                    <a:pt x="918" y="3200"/>
                  </a:lnTo>
                  <a:lnTo>
                    <a:pt x="878" y="3193"/>
                  </a:lnTo>
                  <a:lnTo>
                    <a:pt x="821" y="3169"/>
                  </a:lnTo>
                  <a:lnTo>
                    <a:pt x="750" y="3157"/>
                  </a:lnTo>
                  <a:lnTo>
                    <a:pt x="650" y="3112"/>
                  </a:lnTo>
                  <a:lnTo>
                    <a:pt x="565" y="3068"/>
                  </a:lnTo>
                  <a:lnTo>
                    <a:pt x="436" y="2976"/>
                  </a:lnTo>
                  <a:lnTo>
                    <a:pt x="497" y="2993"/>
                  </a:lnTo>
                  <a:lnTo>
                    <a:pt x="611" y="3048"/>
                  </a:lnTo>
                  <a:lnTo>
                    <a:pt x="708" y="3077"/>
                  </a:lnTo>
                  <a:lnTo>
                    <a:pt x="724" y="3040"/>
                  </a:lnTo>
                  <a:lnTo>
                    <a:pt x="721" y="2984"/>
                  </a:lnTo>
                  <a:lnTo>
                    <a:pt x="766" y="2950"/>
                  </a:lnTo>
                  <a:lnTo>
                    <a:pt x="816" y="296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1" name="Freeform 39"/>
            <p:cNvSpPr>
              <a:spLocks/>
            </p:cNvSpPr>
            <p:nvPr/>
          </p:nvSpPr>
          <p:spPr bwMode="auto">
            <a:xfrm>
              <a:off x="7299325" y="3246437"/>
              <a:ext cx="65088" cy="61913"/>
            </a:xfrm>
            <a:custGeom>
              <a:avLst/>
              <a:gdLst>
                <a:gd name="T0" fmla="*/ 33 w 41"/>
                <a:gd name="T1" fmla="*/ 29 h 39"/>
                <a:gd name="T2" fmla="*/ 19 w 41"/>
                <a:gd name="T3" fmla="*/ 39 h 39"/>
                <a:gd name="T4" fmla="*/ 3 w 41"/>
                <a:gd name="T5" fmla="*/ 33 h 39"/>
                <a:gd name="T6" fmla="*/ 0 w 41"/>
                <a:gd name="T7" fmla="*/ 15 h 39"/>
                <a:gd name="T8" fmla="*/ 7 w 41"/>
                <a:gd name="T9" fmla="*/ 6 h 39"/>
                <a:gd name="T10" fmla="*/ 25 w 41"/>
                <a:gd name="T11" fmla="*/ 0 h 39"/>
                <a:gd name="T12" fmla="*/ 36 w 41"/>
                <a:gd name="T13" fmla="*/ 0 h 39"/>
                <a:gd name="T14" fmla="*/ 41 w 41"/>
                <a:gd name="T15" fmla="*/ 8 h 39"/>
                <a:gd name="T16" fmla="*/ 35 w 41"/>
                <a:gd name="T17" fmla="*/ 17 h 39"/>
                <a:gd name="T18" fmla="*/ 33 w 41"/>
                <a:gd name="T19"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9">
                  <a:moveTo>
                    <a:pt x="33" y="29"/>
                  </a:moveTo>
                  <a:lnTo>
                    <a:pt x="19" y="39"/>
                  </a:lnTo>
                  <a:lnTo>
                    <a:pt x="3" y="33"/>
                  </a:lnTo>
                  <a:lnTo>
                    <a:pt x="0" y="15"/>
                  </a:lnTo>
                  <a:lnTo>
                    <a:pt x="7" y="6"/>
                  </a:lnTo>
                  <a:lnTo>
                    <a:pt x="25" y="0"/>
                  </a:lnTo>
                  <a:lnTo>
                    <a:pt x="36" y="0"/>
                  </a:lnTo>
                  <a:lnTo>
                    <a:pt x="41" y="8"/>
                  </a:lnTo>
                  <a:lnTo>
                    <a:pt x="35" y="17"/>
                  </a:lnTo>
                  <a:lnTo>
                    <a:pt x="33" y="2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2" name="Freeform 40"/>
            <p:cNvSpPr>
              <a:spLocks/>
            </p:cNvSpPr>
            <p:nvPr/>
          </p:nvSpPr>
          <p:spPr bwMode="auto">
            <a:xfrm>
              <a:off x="6167437" y="2157412"/>
              <a:ext cx="1493838" cy="1082675"/>
            </a:xfrm>
            <a:custGeom>
              <a:avLst/>
              <a:gdLst>
                <a:gd name="T0" fmla="*/ 872 w 941"/>
                <a:gd name="T1" fmla="*/ 114 h 682"/>
                <a:gd name="T2" fmla="*/ 932 w 941"/>
                <a:gd name="T3" fmla="*/ 118 h 682"/>
                <a:gd name="T4" fmla="*/ 919 w 941"/>
                <a:gd name="T5" fmla="*/ 164 h 682"/>
                <a:gd name="T6" fmla="*/ 928 w 941"/>
                <a:gd name="T7" fmla="*/ 214 h 682"/>
                <a:gd name="T8" fmla="*/ 895 w 941"/>
                <a:gd name="T9" fmla="*/ 232 h 682"/>
                <a:gd name="T10" fmla="*/ 873 w 941"/>
                <a:gd name="T11" fmla="*/ 251 h 682"/>
                <a:gd name="T12" fmla="*/ 825 w 941"/>
                <a:gd name="T13" fmla="*/ 291 h 682"/>
                <a:gd name="T14" fmla="*/ 813 w 941"/>
                <a:gd name="T15" fmla="*/ 265 h 682"/>
                <a:gd name="T16" fmla="*/ 771 w 941"/>
                <a:gd name="T17" fmla="*/ 289 h 682"/>
                <a:gd name="T18" fmla="*/ 781 w 941"/>
                <a:gd name="T19" fmla="*/ 317 h 682"/>
                <a:gd name="T20" fmla="*/ 833 w 941"/>
                <a:gd name="T21" fmla="*/ 325 h 682"/>
                <a:gd name="T22" fmla="*/ 827 w 941"/>
                <a:gd name="T23" fmla="*/ 354 h 682"/>
                <a:gd name="T24" fmla="*/ 849 w 941"/>
                <a:gd name="T25" fmla="*/ 410 h 682"/>
                <a:gd name="T26" fmla="*/ 880 w 941"/>
                <a:gd name="T27" fmla="*/ 466 h 682"/>
                <a:gd name="T28" fmla="*/ 903 w 941"/>
                <a:gd name="T29" fmla="*/ 517 h 682"/>
                <a:gd name="T30" fmla="*/ 871 w 941"/>
                <a:gd name="T31" fmla="*/ 593 h 682"/>
                <a:gd name="T32" fmla="*/ 801 w 941"/>
                <a:gd name="T33" fmla="*/ 642 h 682"/>
                <a:gd name="T34" fmla="*/ 744 w 941"/>
                <a:gd name="T35" fmla="*/ 659 h 682"/>
                <a:gd name="T36" fmla="*/ 727 w 941"/>
                <a:gd name="T37" fmla="*/ 659 h 682"/>
                <a:gd name="T38" fmla="*/ 664 w 941"/>
                <a:gd name="T39" fmla="*/ 642 h 682"/>
                <a:gd name="T40" fmla="*/ 624 w 941"/>
                <a:gd name="T41" fmla="*/ 629 h 682"/>
                <a:gd name="T42" fmla="*/ 576 w 941"/>
                <a:gd name="T43" fmla="*/ 640 h 682"/>
                <a:gd name="T44" fmla="*/ 569 w 941"/>
                <a:gd name="T45" fmla="*/ 649 h 682"/>
                <a:gd name="T46" fmla="*/ 535 w 941"/>
                <a:gd name="T47" fmla="*/ 627 h 682"/>
                <a:gd name="T48" fmla="*/ 494 w 941"/>
                <a:gd name="T49" fmla="*/ 582 h 682"/>
                <a:gd name="T50" fmla="*/ 491 w 941"/>
                <a:gd name="T51" fmla="*/ 527 h 682"/>
                <a:gd name="T52" fmla="*/ 456 w 941"/>
                <a:gd name="T53" fmla="*/ 505 h 682"/>
                <a:gd name="T54" fmla="*/ 401 w 941"/>
                <a:gd name="T55" fmla="*/ 508 h 682"/>
                <a:gd name="T56" fmla="*/ 356 w 941"/>
                <a:gd name="T57" fmla="*/ 520 h 682"/>
                <a:gd name="T58" fmla="*/ 321 w 941"/>
                <a:gd name="T59" fmla="*/ 520 h 682"/>
                <a:gd name="T60" fmla="*/ 253 w 941"/>
                <a:gd name="T61" fmla="*/ 508 h 682"/>
                <a:gd name="T62" fmla="*/ 199 w 941"/>
                <a:gd name="T63" fmla="*/ 478 h 682"/>
                <a:gd name="T64" fmla="*/ 129 w 941"/>
                <a:gd name="T65" fmla="*/ 449 h 682"/>
                <a:gd name="T66" fmla="*/ 120 w 941"/>
                <a:gd name="T67" fmla="*/ 408 h 682"/>
                <a:gd name="T68" fmla="*/ 54 w 941"/>
                <a:gd name="T69" fmla="*/ 342 h 682"/>
                <a:gd name="T70" fmla="*/ 26 w 941"/>
                <a:gd name="T71" fmla="*/ 307 h 682"/>
                <a:gd name="T72" fmla="*/ 3 w 941"/>
                <a:gd name="T73" fmla="*/ 280 h 682"/>
                <a:gd name="T74" fmla="*/ 42 w 941"/>
                <a:gd name="T75" fmla="*/ 264 h 682"/>
                <a:gd name="T76" fmla="*/ 91 w 941"/>
                <a:gd name="T77" fmla="*/ 230 h 682"/>
                <a:gd name="T78" fmla="*/ 68 w 941"/>
                <a:gd name="T79" fmla="*/ 172 h 682"/>
                <a:gd name="T80" fmla="*/ 136 w 941"/>
                <a:gd name="T81" fmla="*/ 130 h 682"/>
                <a:gd name="T82" fmla="*/ 151 w 941"/>
                <a:gd name="T83" fmla="*/ 85 h 682"/>
                <a:gd name="T84" fmla="*/ 213 w 941"/>
                <a:gd name="T85" fmla="*/ 116 h 682"/>
                <a:gd name="T86" fmla="*/ 267 w 941"/>
                <a:gd name="T87" fmla="*/ 168 h 682"/>
                <a:gd name="T88" fmla="*/ 343 w 941"/>
                <a:gd name="T89" fmla="*/ 205 h 682"/>
                <a:gd name="T90" fmla="*/ 433 w 941"/>
                <a:gd name="T91" fmla="*/ 219 h 682"/>
                <a:gd name="T92" fmla="*/ 512 w 941"/>
                <a:gd name="T93" fmla="*/ 241 h 682"/>
                <a:gd name="T94" fmla="*/ 591 w 941"/>
                <a:gd name="T95" fmla="*/ 214 h 682"/>
                <a:gd name="T96" fmla="*/ 590 w 941"/>
                <a:gd name="T97" fmla="*/ 182 h 682"/>
                <a:gd name="T98" fmla="*/ 632 w 941"/>
                <a:gd name="T99" fmla="*/ 164 h 682"/>
                <a:gd name="T100" fmla="*/ 687 w 941"/>
                <a:gd name="T101" fmla="*/ 134 h 682"/>
                <a:gd name="T102" fmla="*/ 659 w 941"/>
                <a:gd name="T103" fmla="*/ 108 h 682"/>
                <a:gd name="T104" fmla="*/ 616 w 941"/>
                <a:gd name="T105" fmla="*/ 107 h 682"/>
                <a:gd name="T106" fmla="*/ 652 w 941"/>
                <a:gd name="T107" fmla="*/ 66 h 682"/>
                <a:gd name="T108" fmla="*/ 642 w 941"/>
                <a:gd name="T109" fmla="*/ 18 h 682"/>
                <a:gd name="T110" fmla="*/ 672 w 941"/>
                <a:gd name="T111" fmla="*/ 0 h 682"/>
                <a:gd name="T112" fmla="*/ 757 w 941"/>
                <a:gd name="T113" fmla="*/ 4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1" h="682">
                  <a:moveTo>
                    <a:pt x="791" y="74"/>
                  </a:moveTo>
                  <a:lnTo>
                    <a:pt x="823" y="80"/>
                  </a:lnTo>
                  <a:lnTo>
                    <a:pt x="852" y="95"/>
                  </a:lnTo>
                  <a:lnTo>
                    <a:pt x="872" y="114"/>
                  </a:lnTo>
                  <a:lnTo>
                    <a:pt x="896" y="114"/>
                  </a:lnTo>
                  <a:lnTo>
                    <a:pt x="905" y="106"/>
                  </a:lnTo>
                  <a:lnTo>
                    <a:pt x="927" y="100"/>
                  </a:lnTo>
                  <a:lnTo>
                    <a:pt x="932" y="118"/>
                  </a:lnTo>
                  <a:lnTo>
                    <a:pt x="930" y="126"/>
                  </a:lnTo>
                  <a:lnTo>
                    <a:pt x="940" y="148"/>
                  </a:lnTo>
                  <a:lnTo>
                    <a:pt x="941" y="168"/>
                  </a:lnTo>
                  <a:lnTo>
                    <a:pt x="919" y="164"/>
                  </a:lnTo>
                  <a:lnTo>
                    <a:pt x="909" y="171"/>
                  </a:lnTo>
                  <a:lnTo>
                    <a:pt x="924" y="189"/>
                  </a:lnTo>
                  <a:lnTo>
                    <a:pt x="936" y="213"/>
                  </a:lnTo>
                  <a:lnTo>
                    <a:pt x="928" y="214"/>
                  </a:lnTo>
                  <a:lnTo>
                    <a:pt x="934" y="224"/>
                  </a:lnTo>
                  <a:lnTo>
                    <a:pt x="916" y="212"/>
                  </a:lnTo>
                  <a:lnTo>
                    <a:pt x="916" y="223"/>
                  </a:lnTo>
                  <a:lnTo>
                    <a:pt x="895" y="232"/>
                  </a:lnTo>
                  <a:lnTo>
                    <a:pt x="904" y="243"/>
                  </a:lnTo>
                  <a:lnTo>
                    <a:pt x="889" y="243"/>
                  </a:lnTo>
                  <a:lnTo>
                    <a:pt x="877" y="236"/>
                  </a:lnTo>
                  <a:lnTo>
                    <a:pt x="873" y="251"/>
                  </a:lnTo>
                  <a:lnTo>
                    <a:pt x="861" y="262"/>
                  </a:lnTo>
                  <a:lnTo>
                    <a:pt x="853" y="275"/>
                  </a:lnTo>
                  <a:lnTo>
                    <a:pt x="833" y="281"/>
                  </a:lnTo>
                  <a:lnTo>
                    <a:pt x="825" y="291"/>
                  </a:lnTo>
                  <a:lnTo>
                    <a:pt x="809" y="296"/>
                  </a:lnTo>
                  <a:lnTo>
                    <a:pt x="814" y="287"/>
                  </a:lnTo>
                  <a:lnTo>
                    <a:pt x="806" y="279"/>
                  </a:lnTo>
                  <a:lnTo>
                    <a:pt x="813" y="265"/>
                  </a:lnTo>
                  <a:lnTo>
                    <a:pt x="799" y="254"/>
                  </a:lnTo>
                  <a:lnTo>
                    <a:pt x="788" y="261"/>
                  </a:lnTo>
                  <a:lnTo>
                    <a:pt x="776" y="275"/>
                  </a:lnTo>
                  <a:lnTo>
                    <a:pt x="771" y="289"/>
                  </a:lnTo>
                  <a:lnTo>
                    <a:pt x="755" y="290"/>
                  </a:lnTo>
                  <a:lnTo>
                    <a:pt x="751" y="299"/>
                  </a:lnTo>
                  <a:lnTo>
                    <a:pt x="766" y="313"/>
                  </a:lnTo>
                  <a:lnTo>
                    <a:pt x="781" y="317"/>
                  </a:lnTo>
                  <a:lnTo>
                    <a:pt x="786" y="326"/>
                  </a:lnTo>
                  <a:lnTo>
                    <a:pt x="802" y="332"/>
                  </a:lnTo>
                  <a:lnTo>
                    <a:pt x="815" y="317"/>
                  </a:lnTo>
                  <a:lnTo>
                    <a:pt x="833" y="325"/>
                  </a:lnTo>
                  <a:lnTo>
                    <a:pt x="845" y="326"/>
                  </a:lnTo>
                  <a:lnTo>
                    <a:pt x="852" y="337"/>
                  </a:lnTo>
                  <a:lnTo>
                    <a:pt x="830" y="343"/>
                  </a:lnTo>
                  <a:lnTo>
                    <a:pt x="827" y="354"/>
                  </a:lnTo>
                  <a:lnTo>
                    <a:pt x="815" y="364"/>
                  </a:lnTo>
                  <a:lnTo>
                    <a:pt x="811" y="378"/>
                  </a:lnTo>
                  <a:lnTo>
                    <a:pt x="834" y="390"/>
                  </a:lnTo>
                  <a:lnTo>
                    <a:pt x="849" y="410"/>
                  </a:lnTo>
                  <a:lnTo>
                    <a:pt x="867" y="429"/>
                  </a:lnTo>
                  <a:lnTo>
                    <a:pt x="884" y="445"/>
                  </a:lnTo>
                  <a:lnTo>
                    <a:pt x="889" y="461"/>
                  </a:lnTo>
                  <a:lnTo>
                    <a:pt x="880" y="466"/>
                  </a:lnTo>
                  <a:lnTo>
                    <a:pt x="888" y="477"/>
                  </a:lnTo>
                  <a:lnTo>
                    <a:pt x="900" y="484"/>
                  </a:lnTo>
                  <a:lnTo>
                    <a:pt x="903" y="501"/>
                  </a:lnTo>
                  <a:lnTo>
                    <a:pt x="903" y="517"/>
                  </a:lnTo>
                  <a:lnTo>
                    <a:pt x="894" y="519"/>
                  </a:lnTo>
                  <a:lnTo>
                    <a:pt x="888" y="541"/>
                  </a:lnTo>
                  <a:lnTo>
                    <a:pt x="881" y="569"/>
                  </a:lnTo>
                  <a:lnTo>
                    <a:pt x="871" y="593"/>
                  </a:lnTo>
                  <a:lnTo>
                    <a:pt x="851" y="613"/>
                  </a:lnTo>
                  <a:lnTo>
                    <a:pt x="830" y="630"/>
                  </a:lnTo>
                  <a:lnTo>
                    <a:pt x="810" y="632"/>
                  </a:lnTo>
                  <a:lnTo>
                    <a:pt x="801" y="642"/>
                  </a:lnTo>
                  <a:lnTo>
                    <a:pt x="793" y="635"/>
                  </a:lnTo>
                  <a:lnTo>
                    <a:pt x="785" y="645"/>
                  </a:lnTo>
                  <a:lnTo>
                    <a:pt x="762" y="656"/>
                  </a:lnTo>
                  <a:lnTo>
                    <a:pt x="744" y="659"/>
                  </a:lnTo>
                  <a:lnTo>
                    <a:pt x="742" y="681"/>
                  </a:lnTo>
                  <a:lnTo>
                    <a:pt x="732" y="682"/>
                  </a:lnTo>
                  <a:lnTo>
                    <a:pt x="725" y="667"/>
                  </a:lnTo>
                  <a:lnTo>
                    <a:pt x="727" y="659"/>
                  </a:lnTo>
                  <a:lnTo>
                    <a:pt x="702" y="652"/>
                  </a:lnTo>
                  <a:lnTo>
                    <a:pt x="694" y="656"/>
                  </a:lnTo>
                  <a:lnTo>
                    <a:pt x="675" y="650"/>
                  </a:lnTo>
                  <a:lnTo>
                    <a:pt x="664" y="642"/>
                  </a:lnTo>
                  <a:lnTo>
                    <a:pt x="665" y="630"/>
                  </a:lnTo>
                  <a:lnTo>
                    <a:pt x="648" y="626"/>
                  </a:lnTo>
                  <a:lnTo>
                    <a:pt x="638" y="618"/>
                  </a:lnTo>
                  <a:lnTo>
                    <a:pt x="624" y="629"/>
                  </a:lnTo>
                  <a:lnTo>
                    <a:pt x="608" y="632"/>
                  </a:lnTo>
                  <a:lnTo>
                    <a:pt x="593" y="632"/>
                  </a:lnTo>
                  <a:lnTo>
                    <a:pt x="585" y="637"/>
                  </a:lnTo>
                  <a:lnTo>
                    <a:pt x="576" y="640"/>
                  </a:lnTo>
                  <a:lnTo>
                    <a:pt x="583" y="663"/>
                  </a:lnTo>
                  <a:lnTo>
                    <a:pt x="573" y="663"/>
                  </a:lnTo>
                  <a:lnTo>
                    <a:pt x="571" y="658"/>
                  </a:lnTo>
                  <a:lnTo>
                    <a:pt x="569" y="649"/>
                  </a:lnTo>
                  <a:lnTo>
                    <a:pt x="557" y="656"/>
                  </a:lnTo>
                  <a:lnTo>
                    <a:pt x="548" y="652"/>
                  </a:lnTo>
                  <a:lnTo>
                    <a:pt x="533" y="644"/>
                  </a:lnTo>
                  <a:lnTo>
                    <a:pt x="535" y="627"/>
                  </a:lnTo>
                  <a:lnTo>
                    <a:pt x="523" y="623"/>
                  </a:lnTo>
                  <a:lnTo>
                    <a:pt x="515" y="604"/>
                  </a:lnTo>
                  <a:lnTo>
                    <a:pt x="497" y="607"/>
                  </a:lnTo>
                  <a:lnTo>
                    <a:pt x="494" y="582"/>
                  </a:lnTo>
                  <a:lnTo>
                    <a:pt x="507" y="565"/>
                  </a:lnTo>
                  <a:lnTo>
                    <a:pt x="504" y="548"/>
                  </a:lnTo>
                  <a:lnTo>
                    <a:pt x="500" y="532"/>
                  </a:lnTo>
                  <a:lnTo>
                    <a:pt x="491" y="527"/>
                  </a:lnTo>
                  <a:lnTo>
                    <a:pt x="482" y="515"/>
                  </a:lnTo>
                  <a:lnTo>
                    <a:pt x="472" y="516"/>
                  </a:lnTo>
                  <a:lnTo>
                    <a:pt x="452" y="513"/>
                  </a:lnTo>
                  <a:lnTo>
                    <a:pt x="456" y="505"/>
                  </a:lnTo>
                  <a:lnTo>
                    <a:pt x="445" y="492"/>
                  </a:lnTo>
                  <a:lnTo>
                    <a:pt x="434" y="500"/>
                  </a:lnTo>
                  <a:lnTo>
                    <a:pt x="418" y="495"/>
                  </a:lnTo>
                  <a:lnTo>
                    <a:pt x="401" y="508"/>
                  </a:lnTo>
                  <a:lnTo>
                    <a:pt x="389" y="524"/>
                  </a:lnTo>
                  <a:lnTo>
                    <a:pt x="375" y="527"/>
                  </a:lnTo>
                  <a:lnTo>
                    <a:pt x="366" y="521"/>
                  </a:lnTo>
                  <a:lnTo>
                    <a:pt x="356" y="520"/>
                  </a:lnTo>
                  <a:lnTo>
                    <a:pt x="343" y="516"/>
                  </a:lnTo>
                  <a:lnTo>
                    <a:pt x="334" y="521"/>
                  </a:lnTo>
                  <a:lnTo>
                    <a:pt x="326" y="536"/>
                  </a:lnTo>
                  <a:lnTo>
                    <a:pt x="321" y="520"/>
                  </a:lnTo>
                  <a:lnTo>
                    <a:pt x="311" y="524"/>
                  </a:lnTo>
                  <a:lnTo>
                    <a:pt x="290" y="522"/>
                  </a:lnTo>
                  <a:lnTo>
                    <a:pt x="269" y="517"/>
                  </a:lnTo>
                  <a:lnTo>
                    <a:pt x="253" y="508"/>
                  </a:lnTo>
                  <a:lnTo>
                    <a:pt x="238" y="504"/>
                  </a:lnTo>
                  <a:lnTo>
                    <a:pt x="230" y="494"/>
                  </a:lnTo>
                  <a:lnTo>
                    <a:pt x="219" y="491"/>
                  </a:lnTo>
                  <a:lnTo>
                    <a:pt x="199" y="478"/>
                  </a:lnTo>
                  <a:lnTo>
                    <a:pt x="183" y="472"/>
                  </a:lnTo>
                  <a:lnTo>
                    <a:pt x="177" y="476"/>
                  </a:lnTo>
                  <a:lnTo>
                    <a:pt x="149" y="462"/>
                  </a:lnTo>
                  <a:lnTo>
                    <a:pt x="129" y="449"/>
                  </a:lnTo>
                  <a:lnTo>
                    <a:pt x="119" y="426"/>
                  </a:lnTo>
                  <a:lnTo>
                    <a:pt x="132" y="429"/>
                  </a:lnTo>
                  <a:lnTo>
                    <a:pt x="130" y="418"/>
                  </a:lnTo>
                  <a:lnTo>
                    <a:pt x="120" y="408"/>
                  </a:lnTo>
                  <a:lnTo>
                    <a:pt x="118" y="391"/>
                  </a:lnTo>
                  <a:lnTo>
                    <a:pt x="93" y="366"/>
                  </a:lnTo>
                  <a:lnTo>
                    <a:pt x="63" y="358"/>
                  </a:lnTo>
                  <a:lnTo>
                    <a:pt x="54" y="342"/>
                  </a:lnTo>
                  <a:lnTo>
                    <a:pt x="38" y="333"/>
                  </a:lnTo>
                  <a:lnTo>
                    <a:pt x="34" y="327"/>
                  </a:lnTo>
                  <a:lnTo>
                    <a:pt x="28" y="315"/>
                  </a:lnTo>
                  <a:lnTo>
                    <a:pt x="26" y="307"/>
                  </a:lnTo>
                  <a:lnTo>
                    <a:pt x="15" y="302"/>
                  </a:lnTo>
                  <a:lnTo>
                    <a:pt x="9" y="304"/>
                  </a:lnTo>
                  <a:lnTo>
                    <a:pt x="0" y="285"/>
                  </a:lnTo>
                  <a:lnTo>
                    <a:pt x="3" y="280"/>
                  </a:lnTo>
                  <a:lnTo>
                    <a:pt x="0" y="276"/>
                  </a:lnTo>
                  <a:lnTo>
                    <a:pt x="13" y="266"/>
                  </a:lnTo>
                  <a:lnTo>
                    <a:pt x="23" y="262"/>
                  </a:lnTo>
                  <a:lnTo>
                    <a:pt x="42" y="264"/>
                  </a:lnTo>
                  <a:lnTo>
                    <a:pt x="44" y="252"/>
                  </a:lnTo>
                  <a:lnTo>
                    <a:pt x="65" y="249"/>
                  </a:lnTo>
                  <a:lnTo>
                    <a:pt x="68" y="241"/>
                  </a:lnTo>
                  <a:lnTo>
                    <a:pt x="91" y="230"/>
                  </a:lnTo>
                  <a:lnTo>
                    <a:pt x="92" y="225"/>
                  </a:lnTo>
                  <a:lnTo>
                    <a:pt x="87" y="213"/>
                  </a:lnTo>
                  <a:lnTo>
                    <a:pt x="96" y="208"/>
                  </a:lnTo>
                  <a:lnTo>
                    <a:pt x="68" y="172"/>
                  </a:lnTo>
                  <a:lnTo>
                    <a:pt x="98" y="164"/>
                  </a:lnTo>
                  <a:lnTo>
                    <a:pt x="104" y="160"/>
                  </a:lnTo>
                  <a:lnTo>
                    <a:pt x="101" y="123"/>
                  </a:lnTo>
                  <a:lnTo>
                    <a:pt x="136" y="130"/>
                  </a:lnTo>
                  <a:lnTo>
                    <a:pt x="141" y="121"/>
                  </a:lnTo>
                  <a:lnTo>
                    <a:pt x="133" y="100"/>
                  </a:lnTo>
                  <a:lnTo>
                    <a:pt x="146" y="98"/>
                  </a:lnTo>
                  <a:lnTo>
                    <a:pt x="151" y="85"/>
                  </a:lnTo>
                  <a:lnTo>
                    <a:pt x="157" y="83"/>
                  </a:lnTo>
                  <a:lnTo>
                    <a:pt x="168" y="97"/>
                  </a:lnTo>
                  <a:lnTo>
                    <a:pt x="186" y="108"/>
                  </a:lnTo>
                  <a:lnTo>
                    <a:pt x="213" y="116"/>
                  </a:lnTo>
                  <a:lnTo>
                    <a:pt x="232" y="132"/>
                  </a:lnTo>
                  <a:lnTo>
                    <a:pt x="236" y="156"/>
                  </a:lnTo>
                  <a:lnTo>
                    <a:pt x="246" y="165"/>
                  </a:lnTo>
                  <a:lnTo>
                    <a:pt x="267" y="168"/>
                  </a:lnTo>
                  <a:lnTo>
                    <a:pt x="290" y="171"/>
                  </a:lnTo>
                  <a:lnTo>
                    <a:pt x="316" y="184"/>
                  </a:lnTo>
                  <a:lnTo>
                    <a:pt x="327" y="186"/>
                  </a:lnTo>
                  <a:lnTo>
                    <a:pt x="343" y="205"/>
                  </a:lnTo>
                  <a:lnTo>
                    <a:pt x="358" y="217"/>
                  </a:lnTo>
                  <a:lnTo>
                    <a:pt x="376" y="217"/>
                  </a:lnTo>
                  <a:lnTo>
                    <a:pt x="412" y="222"/>
                  </a:lnTo>
                  <a:lnTo>
                    <a:pt x="433" y="219"/>
                  </a:lnTo>
                  <a:lnTo>
                    <a:pt x="451" y="222"/>
                  </a:lnTo>
                  <a:lnTo>
                    <a:pt x="481" y="234"/>
                  </a:lnTo>
                  <a:lnTo>
                    <a:pt x="502" y="234"/>
                  </a:lnTo>
                  <a:lnTo>
                    <a:pt x="512" y="241"/>
                  </a:lnTo>
                  <a:lnTo>
                    <a:pt x="527" y="230"/>
                  </a:lnTo>
                  <a:lnTo>
                    <a:pt x="550" y="222"/>
                  </a:lnTo>
                  <a:lnTo>
                    <a:pt x="575" y="222"/>
                  </a:lnTo>
                  <a:lnTo>
                    <a:pt x="591" y="214"/>
                  </a:lnTo>
                  <a:lnTo>
                    <a:pt x="598" y="203"/>
                  </a:lnTo>
                  <a:lnTo>
                    <a:pt x="606" y="196"/>
                  </a:lnTo>
                  <a:lnTo>
                    <a:pt x="600" y="190"/>
                  </a:lnTo>
                  <a:lnTo>
                    <a:pt x="590" y="182"/>
                  </a:lnTo>
                  <a:lnTo>
                    <a:pt x="592" y="169"/>
                  </a:lnTo>
                  <a:lnTo>
                    <a:pt x="602" y="171"/>
                  </a:lnTo>
                  <a:lnTo>
                    <a:pt x="621" y="175"/>
                  </a:lnTo>
                  <a:lnTo>
                    <a:pt x="632" y="164"/>
                  </a:lnTo>
                  <a:lnTo>
                    <a:pt x="653" y="156"/>
                  </a:lnTo>
                  <a:lnTo>
                    <a:pt x="657" y="142"/>
                  </a:lnTo>
                  <a:lnTo>
                    <a:pt x="665" y="137"/>
                  </a:lnTo>
                  <a:lnTo>
                    <a:pt x="687" y="134"/>
                  </a:lnTo>
                  <a:lnTo>
                    <a:pt x="702" y="136"/>
                  </a:lnTo>
                  <a:lnTo>
                    <a:pt x="699" y="129"/>
                  </a:lnTo>
                  <a:lnTo>
                    <a:pt x="676" y="115"/>
                  </a:lnTo>
                  <a:lnTo>
                    <a:pt x="659" y="108"/>
                  </a:lnTo>
                  <a:lnTo>
                    <a:pt x="651" y="116"/>
                  </a:lnTo>
                  <a:lnTo>
                    <a:pt x="633" y="112"/>
                  </a:lnTo>
                  <a:lnTo>
                    <a:pt x="625" y="115"/>
                  </a:lnTo>
                  <a:lnTo>
                    <a:pt x="616" y="107"/>
                  </a:lnTo>
                  <a:lnTo>
                    <a:pt x="615" y="87"/>
                  </a:lnTo>
                  <a:lnTo>
                    <a:pt x="613" y="71"/>
                  </a:lnTo>
                  <a:lnTo>
                    <a:pt x="638" y="79"/>
                  </a:lnTo>
                  <a:lnTo>
                    <a:pt x="652" y="66"/>
                  </a:lnTo>
                  <a:lnTo>
                    <a:pt x="646" y="57"/>
                  </a:lnTo>
                  <a:lnTo>
                    <a:pt x="646" y="36"/>
                  </a:lnTo>
                  <a:lnTo>
                    <a:pt x="650" y="30"/>
                  </a:lnTo>
                  <a:lnTo>
                    <a:pt x="642" y="18"/>
                  </a:lnTo>
                  <a:lnTo>
                    <a:pt x="630" y="14"/>
                  </a:lnTo>
                  <a:lnTo>
                    <a:pt x="635" y="4"/>
                  </a:lnTo>
                  <a:lnTo>
                    <a:pt x="652" y="0"/>
                  </a:lnTo>
                  <a:lnTo>
                    <a:pt x="672" y="0"/>
                  </a:lnTo>
                  <a:lnTo>
                    <a:pt x="700" y="5"/>
                  </a:lnTo>
                  <a:lnTo>
                    <a:pt x="719" y="13"/>
                  </a:lnTo>
                  <a:lnTo>
                    <a:pt x="744" y="33"/>
                  </a:lnTo>
                  <a:lnTo>
                    <a:pt x="757" y="42"/>
                  </a:lnTo>
                  <a:lnTo>
                    <a:pt x="771" y="54"/>
                  </a:lnTo>
                  <a:lnTo>
                    <a:pt x="791" y="7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3" name="Freeform 41"/>
            <p:cNvSpPr>
              <a:spLocks/>
            </p:cNvSpPr>
            <p:nvPr/>
          </p:nvSpPr>
          <p:spPr bwMode="auto">
            <a:xfrm>
              <a:off x="3932237" y="3562350"/>
              <a:ext cx="174625" cy="203200"/>
            </a:xfrm>
            <a:custGeom>
              <a:avLst/>
              <a:gdLst>
                <a:gd name="T0" fmla="*/ 105 w 110"/>
                <a:gd name="T1" fmla="*/ 115 h 128"/>
                <a:gd name="T2" fmla="*/ 97 w 110"/>
                <a:gd name="T3" fmla="*/ 115 h 128"/>
                <a:gd name="T4" fmla="*/ 84 w 110"/>
                <a:gd name="T5" fmla="*/ 111 h 128"/>
                <a:gd name="T6" fmla="*/ 72 w 110"/>
                <a:gd name="T7" fmla="*/ 111 h 128"/>
                <a:gd name="T8" fmla="*/ 50 w 110"/>
                <a:gd name="T9" fmla="*/ 115 h 128"/>
                <a:gd name="T10" fmla="*/ 37 w 110"/>
                <a:gd name="T11" fmla="*/ 121 h 128"/>
                <a:gd name="T12" fmla="*/ 19 w 110"/>
                <a:gd name="T13" fmla="*/ 128 h 128"/>
                <a:gd name="T14" fmla="*/ 16 w 110"/>
                <a:gd name="T15" fmla="*/ 128 h 128"/>
                <a:gd name="T16" fmla="*/ 17 w 110"/>
                <a:gd name="T17" fmla="*/ 111 h 128"/>
                <a:gd name="T18" fmla="*/ 19 w 110"/>
                <a:gd name="T19" fmla="*/ 108 h 128"/>
                <a:gd name="T20" fmla="*/ 18 w 110"/>
                <a:gd name="T21" fmla="*/ 100 h 128"/>
                <a:gd name="T22" fmla="*/ 11 w 110"/>
                <a:gd name="T23" fmla="*/ 91 h 128"/>
                <a:gd name="T24" fmla="*/ 5 w 110"/>
                <a:gd name="T25" fmla="*/ 90 h 128"/>
                <a:gd name="T26" fmla="*/ 0 w 110"/>
                <a:gd name="T27" fmla="*/ 84 h 128"/>
                <a:gd name="T28" fmla="*/ 3 w 110"/>
                <a:gd name="T29" fmla="*/ 75 h 128"/>
                <a:gd name="T30" fmla="*/ 2 w 110"/>
                <a:gd name="T31" fmla="*/ 65 h 128"/>
                <a:gd name="T32" fmla="*/ 3 w 110"/>
                <a:gd name="T33" fmla="*/ 59 h 128"/>
                <a:gd name="T34" fmla="*/ 6 w 110"/>
                <a:gd name="T35" fmla="*/ 59 h 128"/>
                <a:gd name="T36" fmla="*/ 7 w 110"/>
                <a:gd name="T37" fmla="*/ 50 h 128"/>
                <a:gd name="T38" fmla="*/ 5 w 110"/>
                <a:gd name="T39" fmla="*/ 46 h 128"/>
                <a:gd name="T40" fmla="*/ 7 w 110"/>
                <a:gd name="T41" fmla="*/ 43 h 128"/>
                <a:gd name="T42" fmla="*/ 14 w 110"/>
                <a:gd name="T43" fmla="*/ 40 h 128"/>
                <a:gd name="T44" fmla="*/ 9 w 110"/>
                <a:gd name="T45" fmla="*/ 24 h 128"/>
                <a:gd name="T46" fmla="*/ 5 w 110"/>
                <a:gd name="T47" fmla="*/ 15 h 128"/>
                <a:gd name="T48" fmla="*/ 7 w 110"/>
                <a:gd name="T49" fmla="*/ 8 h 128"/>
                <a:gd name="T50" fmla="*/ 11 w 110"/>
                <a:gd name="T51" fmla="*/ 6 h 128"/>
                <a:gd name="T52" fmla="*/ 13 w 110"/>
                <a:gd name="T53" fmla="*/ 5 h 128"/>
                <a:gd name="T54" fmla="*/ 18 w 110"/>
                <a:gd name="T55" fmla="*/ 7 h 128"/>
                <a:gd name="T56" fmla="*/ 32 w 110"/>
                <a:gd name="T57" fmla="*/ 8 h 128"/>
                <a:gd name="T58" fmla="*/ 35 w 110"/>
                <a:gd name="T59" fmla="*/ 2 h 128"/>
                <a:gd name="T60" fmla="*/ 39 w 110"/>
                <a:gd name="T61" fmla="*/ 2 h 128"/>
                <a:gd name="T62" fmla="*/ 44 w 110"/>
                <a:gd name="T63" fmla="*/ 0 h 128"/>
                <a:gd name="T64" fmla="*/ 47 w 110"/>
                <a:gd name="T65" fmla="*/ 9 h 128"/>
                <a:gd name="T66" fmla="*/ 51 w 110"/>
                <a:gd name="T67" fmla="*/ 6 h 128"/>
                <a:gd name="T68" fmla="*/ 58 w 110"/>
                <a:gd name="T69" fmla="*/ 3 h 128"/>
                <a:gd name="T70" fmla="*/ 67 w 110"/>
                <a:gd name="T71" fmla="*/ 7 h 128"/>
                <a:gd name="T72" fmla="*/ 70 w 110"/>
                <a:gd name="T73" fmla="*/ 14 h 128"/>
                <a:gd name="T74" fmla="*/ 78 w 110"/>
                <a:gd name="T75" fmla="*/ 19 h 128"/>
                <a:gd name="T76" fmla="*/ 85 w 110"/>
                <a:gd name="T77" fmla="*/ 14 h 128"/>
                <a:gd name="T78" fmla="*/ 93 w 110"/>
                <a:gd name="T79" fmla="*/ 13 h 128"/>
                <a:gd name="T80" fmla="*/ 106 w 110"/>
                <a:gd name="T81" fmla="*/ 18 h 128"/>
                <a:gd name="T82" fmla="*/ 110 w 110"/>
                <a:gd name="T83" fmla="*/ 48 h 128"/>
                <a:gd name="T84" fmla="*/ 103 w 110"/>
                <a:gd name="T85" fmla="*/ 65 h 128"/>
                <a:gd name="T86" fmla="*/ 98 w 110"/>
                <a:gd name="T87" fmla="*/ 88 h 128"/>
                <a:gd name="T88" fmla="*/ 106 w 110"/>
                <a:gd name="T89" fmla="*/ 107 h 128"/>
                <a:gd name="T90" fmla="*/ 105 w 110"/>
                <a:gd name="T9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 h="128">
                  <a:moveTo>
                    <a:pt x="105" y="115"/>
                  </a:moveTo>
                  <a:lnTo>
                    <a:pt x="97" y="115"/>
                  </a:lnTo>
                  <a:lnTo>
                    <a:pt x="84" y="111"/>
                  </a:lnTo>
                  <a:lnTo>
                    <a:pt x="72" y="111"/>
                  </a:lnTo>
                  <a:lnTo>
                    <a:pt x="50" y="115"/>
                  </a:lnTo>
                  <a:lnTo>
                    <a:pt x="37" y="121"/>
                  </a:lnTo>
                  <a:lnTo>
                    <a:pt x="19" y="128"/>
                  </a:lnTo>
                  <a:lnTo>
                    <a:pt x="16" y="128"/>
                  </a:lnTo>
                  <a:lnTo>
                    <a:pt x="17" y="111"/>
                  </a:lnTo>
                  <a:lnTo>
                    <a:pt x="19" y="108"/>
                  </a:lnTo>
                  <a:lnTo>
                    <a:pt x="18" y="100"/>
                  </a:lnTo>
                  <a:lnTo>
                    <a:pt x="11" y="91"/>
                  </a:lnTo>
                  <a:lnTo>
                    <a:pt x="5" y="90"/>
                  </a:lnTo>
                  <a:lnTo>
                    <a:pt x="0" y="84"/>
                  </a:lnTo>
                  <a:lnTo>
                    <a:pt x="3" y="75"/>
                  </a:lnTo>
                  <a:lnTo>
                    <a:pt x="2" y="65"/>
                  </a:lnTo>
                  <a:lnTo>
                    <a:pt x="3" y="59"/>
                  </a:lnTo>
                  <a:lnTo>
                    <a:pt x="6" y="59"/>
                  </a:lnTo>
                  <a:lnTo>
                    <a:pt x="7" y="50"/>
                  </a:lnTo>
                  <a:lnTo>
                    <a:pt x="5" y="46"/>
                  </a:lnTo>
                  <a:lnTo>
                    <a:pt x="7" y="43"/>
                  </a:lnTo>
                  <a:lnTo>
                    <a:pt x="14" y="40"/>
                  </a:lnTo>
                  <a:lnTo>
                    <a:pt x="9" y="24"/>
                  </a:lnTo>
                  <a:lnTo>
                    <a:pt x="5" y="15"/>
                  </a:lnTo>
                  <a:lnTo>
                    <a:pt x="7" y="8"/>
                  </a:lnTo>
                  <a:lnTo>
                    <a:pt x="11" y="6"/>
                  </a:lnTo>
                  <a:lnTo>
                    <a:pt x="13" y="5"/>
                  </a:lnTo>
                  <a:lnTo>
                    <a:pt x="18" y="7"/>
                  </a:lnTo>
                  <a:lnTo>
                    <a:pt x="32" y="8"/>
                  </a:lnTo>
                  <a:lnTo>
                    <a:pt x="35" y="2"/>
                  </a:lnTo>
                  <a:lnTo>
                    <a:pt x="39" y="2"/>
                  </a:lnTo>
                  <a:lnTo>
                    <a:pt x="44" y="0"/>
                  </a:lnTo>
                  <a:lnTo>
                    <a:pt x="47" y="9"/>
                  </a:lnTo>
                  <a:lnTo>
                    <a:pt x="51" y="6"/>
                  </a:lnTo>
                  <a:lnTo>
                    <a:pt x="58" y="3"/>
                  </a:lnTo>
                  <a:lnTo>
                    <a:pt x="67" y="7"/>
                  </a:lnTo>
                  <a:lnTo>
                    <a:pt x="70" y="14"/>
                  </a:lnTo>
                  <a:lnTo>
                    <a:pt x="78" y="19"/>
                  </a:lnTo>
                  <a:lnTo>
                    <a:pt x="85" y="14"/>
                  </a:lnTo>
                  <a:lnTo>
                    <a:pt x="93" y="13"/>
                  </a:lnTo>
                  <a:lnTo>
                    <a:pt x="106" y="18"/>
                  </a:lnTo>
                  <a:lnTo>
                    <a:pt x="110" y="48"/>
                  </a:lnTo>
                  <a:lnTo>
                    <a:pt x="103" y="65"/>
                  </a:lnTo>
                  <a:lnTo>
                    <a:pt x="98" y="88"/>
                  </a:lnTo>
                  <a:lnTo>
                    <a:pt x="106" y="107"/>
                  </a:lnTo>
                  <a:lnTo>
                    <a:pt x="105" y="1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4" name="Freeform 42"/>
            <p:cNvSpPr>
              <a:spLocks/>
            </p:cNvSpPr>
            <p:nvPr/>
          </p:nvSpPr>
          <p:spPr bwMode="auto">
            <a:xfrm>
              <a:off x="4429125" y="3484562"/>
              <a:ext cx="220663" cy="366713"/>
            </a:xfrm>
            <a:custGeom>
              <a:avLst/>
              <a:gdLst>
                <a:gd name="T0" fmla="*/ 85 w 139"/>
                <a:gd name="T1" fmla="*/ 220 h 231"/>
                <a:gd name="T2" fmla="*/ 82 w 139"/>
                <a:gd name="T3" fmla="*/ 219 h 231"/>
                <a:gd name="T4" fmla="*/ 71 w 139"/>
                <a:gd name="T5" fmla="*/ 222 h 231"/>
                <a:gd name="T6" fmla="*/ 60 w 139"/>
                <a:gd name="T7" fmla="*/ 219 h 231"/>
                <a:gd name="T8" fmla="*/ 52 w 139"/>
                <a:gd name="T9" fmla="*/ 220 h 231"/>
                <a:gd name="T10" fmla="*/ 22 w 139"/>
                <a:gd name="T11" fmla="*/ 220 h 231"/>
                <a:gd name="T12" fmla="*/ 24 w 139"/>
                <a:gd name="T13" fmla="*/ 204 h 231"/>
                <a:gd name="T14" fmla="*/ 17 w 139"/>
                <a:gd name="T15" fmla="*/ 190 h 231"/>
                <a:gd name="T16" fmla="*/ 9 w 139"/>
                <a:gd name="T17" fmla="*/ 186 h 231"/>
                <a:gd name="T18" fmla="*/ 5 w 139"/>
                <a:gd name="T19" fmla="*/ 177 h 231"/>
                <a:gd name="T20" fmla="*/ 0 w 139"/>
                <a:gd name="T21" fmla="*/ 174 h 231"/>
                <a:gd name="T22" fmla="*/ 0 w 139"/>
                <a:gd name="T23" fmla="*/ 168 h 231"/>
                <a:gd name="T24" fmla="*/ 5 w 139"/>
                <a:gd name="T25" fmla="*/ 154 h 231"/>
                <a:gd name="T26" fmla="*/ 14 w 139"/>
                <a:gd name="T27" fmla="*/ 134 h 231"/>
                <a:gd name="T28" fmla="*/ 19 w 139"/>
                <a:gd name="T29" fmla="*/ 133 h 231"/>
                <a:gd name="T30" fmla="*/ 30 w 139"/>
                <a:gd name="T31" fmla="*/ 121 h 231"/>
                <a:gd name="T32" fmla="*/ 37 w 139"/>
                <a:gd name="T33" fmla="*/ 121 h 231"/>
                <a:gd name="T34" fmla="*/ 47 w 139"/>
                <a:gd name="T35" fmla="*/ 129 h 231"/>
                <a:gd name="T36" fmla="*/ 60 w 139"/>
                <a:gd name="T37" fmla="*/ 122 h 231"/>
                <a:gd name="T38" fmla="*/ 61 w 139"/>
                <a:gd name="T39" fmla="*/ 114 h 231"/>
                <a:gd name="T40" fmla="*/ 66 w 139"/>
                <a:gd name="T41" fmla="*/ 105 h 231"/>
                <a:gd name="T42" fmla="*/ 68 w 139"/>
                <a:gd name="T43" fmla="*/ 95 h 231"/>
                <a:gd name="T44" fmla="*/ 78 w 139"/>
                <a:gd name="T45" fmla="*/ 86 h 231"/>
                <a:gd name="T46" fmla="*/ 81 w 139"/>
                <a:gd name="T47" fmla="*/ 72 h 231"/>
                <a:gd name="T48" fmla="*/ 85 w 139"/>
                <a:gd name="T49" fmla="*/ 67 h 231"/>
                <a:gd name="T50" fmla="*/ 88 w 139"/>
                <a:gd name="T51" fmla="*/ 56 h 231"/>
                <a:gd name="T52" fmla="*/ 93 w 139"/>
                <a:gd name="T53" fmla="*/ 43 h 231"/>
                <a:gd name="T54" fmla="*/ 108 w 139"/>
                <a:gd name="T55" fmla="*/ 27 h 231"/>
                <a:gd name="T56" fmla="*/ 108 w 139"/>
                <a:gd name="T57" fmla="*/ 20 h 231"/>
                <a:gd name="T58" fmla="*/ 110 w 139"/>
                <a:gd name="T59" fmla="*/ 16 h 231"/>
                <a:gd name="T60" fmla="*/ 103 w 139"/>
                <a:gd name="T61" fmla="*/ 8 h 231"/>
                <a:gd name="T62" fmla="*/ 104 w 139"/>
                <a:gd name="T63" fmla="*/ 1 h 231"/>
                <a:gd name="T64" fmla="*/ 109 w 139"/>
                <a:gd name="T65" fmla="*/ 0 h 231"/>
                <a:gd name="T66" fmla="*/ 116 w 139"/>
                <a:gd name="T67" fmla="*/ 14 h 231"/>
                <a:gd name="T68" fmla="*/ 118 w 139"/>
                <a:gd name="T69" fmla="*/ 27 h 231"/>
                <a:gd name="T70" fmla="*/ 117 w 139"/>
                <a:gd name="T71" fmla="*/ 41 h 231"/>
                <a:gd name="T72" fmla="*/ 127 w 139"/>
                <a:gd name="T73" fmla="*/ 60 h 231"/>
                <a:gd name="T74" fmla="*/ 117 w 139"/>
                <a:gd name="T75" fmla="*/ 60 h 231"/>
                <a:gd name="T76" fmla="*/ 112 w 139"/>
                <a:gd name="T77" fmla="*/ 61 h 231"/>
                <a:gd name="T78" fmla="*/ 104 w 139"/>
                <a:gd name="T79" fmla="*/ 59 h 231"/>
                <a:gd name="T80" fmla="*/ 100 w 139"/>
                <a:gd name="T81" fmla="*/ 69 h 231"/>
                <a:gd name="T82" fmla="*/ 111 w 139"/>
                <a:gd name="T83" fmla="*/ 81 h 231"/>
                <a:gd name="T84" fmla="*/ 119 w 139"/>
                <a:gd name="T85" fmla="*/ 85 h 231"/>
                <a:gd name="T86" fmla="*/ 121 w 139"/>
                <a:gd name="T87" fmla="*/ 93 h 231"/>
                <a:gd name="T88" fmla="*/ 127 w 139"/>
                <a:gd name="T89" fmla="*/ 107 h 231"/>
                <a:gd name="T90" fmla="*/ 124 w 139"/>
                <a:gd name="T91" fmla="*/ 113 h 231"/>
                <a:gd name="T92" fmla="*/ 115 w 139"/>
                <a:gd name="T93" fmla="*/ 134 h 231"/>
                <a:gd name="T94" fmla="*/ 111 w 139"/>
                <a:gd name="T95" fmla="*/ 138 h 231"/>
                <a:gd name="T96" fmla="*/ 110 w 139"/>
                <a:gd name="T97" fmla="*/ 154 h 231"/>
                <a:gd name="T98" fmla="*/ 112 w 139"/>
                <a:gd name="T99" fmla="*/ 163 h 231"/>
                <a:gd name="T100" fmla="*/ 110 w 139"/>
                <a:gd name="T101" fmla="*/ 169 h 231"/>
                <a:gd name="T102" fmla="*/ 119 w 139"/>
                <a:gd name="T103" fmla="*/ 180 h 231"/>
                <a:gd name="T104" fmla="*/ 120 w 139"/>
                <a:gd name="T105" fmla="*/ 188 h 231"/>
                <a:gd name="T106" fmla="*/ 127 w 139"/>
                <a:gd name="T107" fmla="*/ 198 h 231"/>
                <a:gd name="T108" fmla="*/ 136 w 139"/>
                <a:gd name="T109" fmla="*/ 205 h 231"/>
                <a:gd name="T110" fmla="*/ 137 w 139"/>
                <a:gd name="T111" fmla="*/ 214 h 231"/>
                <a:gd name="T112" fmla="*/ 139 w 139"/>
                <a:gd name="T113" fmla="*/ 220 h 231"/>
                <a:gd name="T114" fmla="*/ 137 w 139"/>
                <a:gd name="T115" fmla="*/ 231 h 231"/>
                <a:gd name="T116" fmla="*/ 123 w 139"/>
                <a:gd name="T117" fmla="*/ 227 h 231"/>
                <a:gd name="T118" fmla="*/ 108 w 139"/>
                <a:gd name="T119" fmla="*/ 221 h 231"/>
                <a:gd name="T120" fmla="*/ 85 w 139"/>
                <a:gd name="T121" fmla="*/ 22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231">
                  <a:moveTo>
                    <a:pt x="85" y="220"/>
                  </a:moveTo>
                  <a:lnTo>
                    <a:pt x="82" y="219"/>
                  </a:lnTo>
                  <a:lnTo>
                    <a:pt x="71" y="222"/>
                  </a:lnTo>
                  <a:lnTo>
                    <a:pt x="60" y="219"/>
                  </a:lnTo>
                  <a:lnTo>
                    <a:pt x="52" y="220"/>
                  </a:lnTo>
                  <a:lnTo>
                    <a:pt x="22" y="220"/>
                  </a:lnTo>
                  <a:lnTo>
                    <a:pt x="24" y="204"/>
                  </a:lnTo>
                  <a:lnTo>
                    <a:pt x="17" y="190"/>
                  </a:lnTo>
                  <a:lnTo>
                    <a:pt x="9" y="186"/>
                  </a:lnTo>
                  <a:lnTo>
                    <a:pt x="5" y="177"/>
                  </a:lnTo>
                  <a:lnTo>
                    <a:pt x="0" y="174"/>
                  </a:lnTo>
                  <a:lnTo>
                    <a:pt x="0" y="168"/>
                  </a:lnTo>
                  <a:lnTo>
                    <a:pt x="5" y="154"/>
                  </a:lnTo>
                  <a:lnTo>
                    <a:pt x="14" y="134"/>
                  </a:lnTo>
                  <a:lnTo>
                    <a:pt x="19" y="133"/>
                  </a:lnTo>
                  <a:lnTo>
                    <a:pt x="30" y="121"/>
                  </a:lnTo>
                  <a:lnTo>
                    <a:pt x="37" y="121"/>
                  </a:lnTo>
                  <a:lnTo>
                    <a:pt x="47" y="129"/>
                  </a:lnTo>
                  <a:lnTo>
                    <a:pt x="60" y="122"/>
                  </a:lnTo>
                  <a:lnTo>
                    <a:pt x="61" y="114"/>
                  </a:lnTo>
                  <a:lnTo>
                    <a:pt x="66" y="105"/>
                  </a:lnTo>
                  <a:lnTo>
                    <a:pt x="68" y="95"/>
                  </a:lnTo>
                  <a:lnTo>
                    <a:pt x="78" y="86"/>
                  </a:lnTo>
                  <a:lnTo>
                    <a:pt x="81" y="72"/>
                  </a:lnTo>
                  <a:lnTo>
                    <a:pt x="85" y="67"/>
                  </a:lnTo>
                  <a:lnTo>
                    <a:pt x="88" y="56"/>
                  </a:lnTo>
                  <a:lnTo>
                    <a:pt x="93" y="43"/>
                  </a:lnTo>
                  <a:lnTo>
                    <a:pt x="108" y="27"/>
                  </a:lnTo>
                  <a:lnTo>
                    <a:pt x="108" y="20"/>
                  </a:lnTo>
                  <a:lnTo>
                    <a:pt x="110" y="16"/>
                  </a:lnTo>
                  <a:lnTo>
                    <a:pt x="103" y="8"/>
                  </a:lnTo>
                  <a:lnTo>
                    <a:pt x="104" y="1"/>
                  </a:lnTo>
                  <a:lnTo>
                    <a:pt x="109" y="0"/>
                  </a:lnTo>
                  <a:lnTo>
                    <a:pt x="116" y="14"/>
                  </a:lnTo>
                  <a:lnTo>
                    <a:pt x="118" y="27"/>
                  </a:lnTo>
                  <a:lnTo>
                    <a:pt x="117" y="41"/>
                  </a:lnTo>
                  <a:lnTo>
                    <a:pt x="127" y="60"/>
                  </a:lnTo>
                  <a:lnTo>
                    <a:pt x="117" y="60"/>
                  </a:lnTo>
                  <a:lnTo>
                    <a:pt x="112" y="61"/>
                  </a:lnTo>
                  <a:lnTo>
                    <a:pt x="104" y="59"/>
                  </a:lnTo>
                  <a:lnTo>
                    <a:pt x="100" y="69"/>
                  </a:lnTo>
                  <a:lnTo>
                    <a:pt x="111" y="81"/>
                  </a:lnTo>
                  <a:lnTo>
                    <a:pt x="119" y="85"/>
                  </a:lnTo>
                  <a:lnTo>
                    <a:pt x="121" y="93"/>
                  </a:lnTo>
                  <a:lnTo>
                    <a:pt x="127" y="107"/>
                  </a:lnTo>
                  <a:lnTo>
                    <a:pt x="124" y="113"/>
                  </a:lnTo>
                  <a:lnTo>
                    <a:pt x="115" y="134"/>
                  </a:lnTo>
                  <a:lnTo>
                    <a:pt x="111" y="138"/>
                  </a:lnTo>
                  <a:lnTo>
                    <a:pt x="110" y="154"/>
                  </a:lnTo>
                  <a:lnTo>
                    <a:pt x="112" y="163"/>
                  </a:lnTo>
                  <a:lnTo>
                    <a:pt x="110" y="169"/>
                  </a:lnTo>
                  <a:lnTo>
                    <a:pt x="119" y="180"/>
                  </a:lnTo>
                  <a:lnTo>
                    <a:pt x="120" y="188"/>
                  </a:lnTo>
                  <a:lnTo>
                    <a:pt x="127" y="198"/>
                  </a:lnTo>
                  <a:lnTo>
                    <a:pt x="136" y="205"/>
                  </a:lnTo>
                  <a:lnTo>
                    <a:pt x="137" y="214"/>
                  </a:lnTo>
                  <a:lnTo>
                    <a:pt x="139" y="220"/>
                  </a:lnTo>
                  <a:lnTo>
                    <a:pt x="137" y="231"/>
                  </a:lnTo>
                  <a:lnTo>
                    <a:pt x="123" y="227"/>
                  </a:lnTo>
                  <a:lnTo>
                    <a:pt x="108" y="221"/>
                  </a:lnTo>
                  <a:lnTo>
                    <a:pt x="85" y="2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5" name="Freeform 43"/>
            <p:cNvSpPr>
              <a:spLocks/>
            </p:cNvSpPr>
            <p:nvPr/>
          </p:nvSpPr>
          <p:spPr bwMode="auto">
            <a:xfrm>
              <a:off x="4537075" y="3735388"/>
              <a:ext cx="554038" cy="611188"/>
            </a:xfrm>
            <a:custGeom>
              <a:avLst/>
              <a:gdLst>
                <a:gd name="T0" fmla="*/ 342 w 349"/>
                <a:gd name="T1" fmla="*/ 61 h 385"/>
                <a:gd name="T2" fmla="*/ 343 w 349"/>
                <a:gd name="T3" fmla="*/ 71 h 385"/>
                <a:gd name="T4" fmla="*/ 329 w 349"/>
                <a:gd name="T5" fmla="*/ 87 h 385"/>
                <a:gd name="T6" fmla="*/ 324 w 349"/>
                <a:gd name="T7" fmla="*/ 114 h 385"/>
                <a:gd name="T8" fmla="*/ 320 w 349"/>
                <a:gd name="T9" fmla="*/ 137 h 385"/>
                <a:gd name="T10" fmla="*/ 314 w 349"/>
                <a:gd name="T11" fmla="*/ 155 h 385"/>
                <a:gd name="T12" fmla="*/ 310 w 349"/>
                <a:gd name="T13" fmla="*/ 168 h 385"/>
                <a:gd name="T14" fmla="*/ 315 w 349"/>
                <a:gd name="T15" fmla="*/ 203 h 385"/>
                <a:gd name="T16" fmla="*/ 316 w 349"/>
                <a:gd name="T17" fmla="*/ 233 h 385"/>
                <a:gd name="T18" fmla="*/ 330 w 349"/>
                <a:gd name="T19" fmla="*/ 256 h 385"/>
                <a:gd name="T20" fmla="*/ 332 w 349"/>
                <a:gd name="T21" fmla="*/ 281 h 385"/>
                <a:gd name="T22" fmla="*/ 303 w 349"/>
                <a:gd name="T23" fmla="*/ 287 h 385"/>
                <a:gd name="T24" fmla="*/ 301 w 349"/>
                <a:gd name="T25" fmla="*/ 309 h 385"/>
                <a:gd name="T26" fmla="*/ 295 w 349"/>
                <a:gd name="T27" fmla="*/ 354 h 385"/>
                <a:gd name="T28" fmla="*/ 312 w 349"/>
                <a:gd name="T29" fmla="*/ 366 h 385"/>
                <a:gd name="T30" fmla="*/ 318 w 349"/>
                <a:gd name="T31" fmla="*/ 385 h 385"/>
                <a:gd name="T32" fmla="*/ 297 w 349"/>
                <a:gd name="T33" fmla="*/ 373 h 385"/>
                <a:gd name="T34" fmla="*/ 276 w 349"/>
                <a:gd name="T35" fmla="*/ 362 h 385"/>
                <a:gd name="T36" fmla="*/ 261 w 349"/>
                <a:gd name="T37" fmla="*/ 357 h 385"/>
                <a:gd name="T38" fmla="*/ 241 w 349"/>
                <a:gd name="T39" fmla="*/ 345 h 385"/>
                <a:gd name="T40" fmla="*/ 221 w 349"/>
                <a:gd name="T41" fmla="*/ 344 h 385"/>
                <a:gd name="T42" fmla="*/ 214 w 349"/>
                <a:gd name="T43" fmla="*/ 336 h 385"/>
                <a:gd name="T44" fmla="*/ 194 w 349"/>
                <a:gd name="T45" fmla="*/ 338 h 385"/>
                <a:gd name="T46" fmla="*/ 181 w 349"/>
                <a:gd name="T47" fmla="*/ 340 h 385"/>
                <a:gd name="T48" fmla="*/ 177 w 349"/>
                <a:gd name="T49" fmla="*/ 307 h 385"/>
                <a:gd name="T50" fmla="*/ 178 w 349"/>
                <a:gd name="T51" fmla="*/ 282 h 385"/>
                <a:gd name="T52" fmla="*/ 175 w 349"/>
                <a:gd name="T53" fmla="*/ 261 h 385"/>
                <a:gd name="T54" fmla="*/ 154 w 349"/>
                <a:gd name="T55" fmla="*/ 253 h 385"/>
                <a:gd name="T56" fmla="*/ 144 w 349"/>
                <a:gd name="T57" fmla="*/ 257 h 385"/>
                <a:gd name="T58" fmla="*/ 128 w 349"/>
                <a:gd name="T59" fmla="*/ 270 h 385"/>
                <a:gd name="T60" fmla="*/ 115 w 349"/>
                <a:gd name="T61" fmla="*/ 273 h 385"/>
                <a:gd name="T62" fmla="*/ 97 w 349"/>
                <a:gd name="T63" fmla="*/ 277 h 385"/>
                <a:gd name="T64" fmla="*/ 85 w 349"/>
                <a:gd name="T65" fmla="*/ 260 h 385"/>
                <a:gd name="T66" fmla="*/ 76 w 349"/>
                <a:gd name="T67" fmla="*/ 232 h 385"/>
                <a:gd name="T68" fmla="*/ 15 w 349"/>
                <a:gd name="T69" fmla="*/ 234 h 385"/>
                <a:gd name="T70" fmla="*/ 2 w 349"/>
                <a:gd name="T71" fmla="*/ 236 h 385"/>
                <a:gd name="T72" fmla="*/ 5 w 349"/>
                <a:gd name="T73" fmla="*/ 228 h 385"/>
                <a:gd name="T74" fmla="*/ 8 w 349"/>
                <a:gd name="T75" fmla="*/ 213 h 385"/>
                <a:gd name="T76" fmla="*/ 20 w 349"/>
                <a:gd name="T77" fmla="*/ 211 h 385"/>
                <a:gd name="T78" fmla="*/ 36 w 349"/>
                <a:gd name="T79" fmla="*/ 203 h 385"/>
                <a:gd name="T80" fmla="*/ 44 w 349"/>
                <a:gd name="T81" fmla="*/ 213 h 385"/>
                <a:gd name="T82" fmla="*/ 66 w 349"/>
                <a:gd name="T83" fmla="*/ 190 h 385"/>
                <a:gd name="T84" fmla="*/ 70 w 349"/>
                <a:gd name="T85" fmla="*/ 166 h 385"/>
                <a:gd name="T86" fmla="*/ 86 w 349"/>
                <a:gd name="T87" fmla="*/ 135 h 385"/>
                <a:gd name="T88" fmla="*/ 101 w 349"/>
                <a:gd name="T89" fmla="*/ 118 h 385"/>
                <a:gd name="T90" fmla="*/ 104 w 349"/>
                <a:gd name="T91" fmla="*/ 103 h 385"/>
                <a:gd name="T92" fmla="*/ 105 w 349"/>
                <a:gd name="T93" fmla="*/ 73 h 385"/>
                <a:gd name="T94" fmla="*/ 114 w 349"/>
                <a:gd name="T95" fmla="*/ 49 h 385"/>
                <a:gd name="T96" fmla="*/ 117 w 349"/>
                <a:gd name="T97" fmla="*/ 22 h 385"/>
                <a:gd name="T98" fmla="*/ 134 w 349"/>
                <a:gd name="T99" fmla="*/ 5 h 385"/>
                <a:gd name="T100" fmla="*/ 161 w 349"/>
                <a:gd name="T101" fmla="*/ 20 h 385"/>
                <a:gd name="T102" fmla="*/ 188 w 349"/>
                <a:gd name="T103" fmla="*/ 26 h 385"/>
                <a:gd name="T104" fmla="*/ 196 w 349"/>
                <a:gd name="T105" fmla="*/ 11 h 385"/>
                <a:gd name="T106" fmla="*/ 224 w 349"/>
                <a:gd name="T107" fmla="*/ 3 h 385"/>
                <a:gd name="T108" fmla="*/ 238 w 349"/>
                <a:gd name="T109" fmla="*/ 7 h 385"/>
                <a:gd name="T110" fmla="*/ 247 w 349"/>
                <a:gd name="T111" fmla="*/ 0 h 385"/>
                <a:gd name="T112" fmla="*/ 273 w 349"/>
                <a:gd name="T113" fmla="*/ 3 h 385"/>
                <a:gd name="T114" fmla="*/ 290 w 349"/>
                <a:gd name="T115" fmla="*/ 18 h 385"/>
                <a:gd name="T116" fmla="*/ 303 w 349"/>
                <a:gd name="T117" fmla="*/ 17 h 385"/>
                <a:gd name="T118" fmla="*/ 322 w 349"/>
                <a:gd name="T119" fmla="*/ 14 h 385"/>
                <a:gd name="T120" fmla="*/ 343 w 349"/>
                <a:gd name="T121"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 h="385">
                  <a:moveTo>
                    <a:pt x="343" y="37"/>
                  </a:moveTo>
                  <a:lnTo>
                    <a:pt x="342" y="61"/>
                  </a:lnTo>
                  <a:lnTo>
                    <a:pt x="349" y="64"/>
                  </a:lnTo>
                  <a:lnTo>
                    <a:pt x="343" y="71"/>
                  </a:lnTo>
                  <a:lnTo>
                    <a:pt x="336" y="77"/>
                  </a:lnTo>
                  <a:lnTo>
                    <a:pt x="329" y="87"/>
                  </a:lnTo>
                  <a:lnTo>
                    <a:pt x="325" y="97"/>
                  </a:lnTo>
                  <a:lnTo>
                    <a:pt x="324" y="114"/>
                  </a:lnTo>
                  <a:lnTo>
                    <a:pt x="320" y="122"/>
                  </a:lnTo>
                  <a:lnTo>
                    <a:pt x="320" y="137"/>
                  </a:lnTo>
                  <a:lnTo>
                    <a:pt x="314" y="143"/>
                  </a:lnTo>
                  <a:lnTo>
                    <a:pt x="314" y="155"/>
                  </a:lnTo>
                  <a:lnTo>
                    <a:pt x="311" y="157"/>
                  </a:lnTo>
                  <a:lnTo>
                    <a:pt x="310" y="168"/>
                  </a:lnTo>
                  <a:lnTo>
                    <a:pt x="314" y="178"/>
                  </a:lnTo>
                  <a:lnTo>
                    <a:pt x="315" y="203"/>
                  </a:lnTo>
                  <a:lnTo>
                    <a:pt x="318" y="222"/>
                  </a:lnTo>
                  <a:lnTo>
                    <a:pt x="316" y="233"/>
                  </a:lnTo>
                  <a:lnTo>
                    <a:pt x="320" y="245"/>
                  </a:lnTo>
                  <a:lnTo>
                    <a:pt x="330" y="256"/>
                  </a:lnTo>
                  <a:lnTo>
                    <a:pt x="340" y="283"/>
                  </a:lnTo>
                  <a:lnTo>
                    <a:pt x="332" y="281"/>
                  </a:lnTo>
                  <a:lnTo>
                    <a:pt x="308" y="284"/>
                  </a:lnTo>
                  <a:lnTo>
                    <a:pt x="303" y="287"/>
                  </a:lnTo>
                  <a:lnTo>
                    <a:pt x="297" y="300"/>
                  </a:lnTo>
                  <a:lnTo>
                    <a:pt x="301" y="309"/>
                  </a:lnTo>
                  <a:lnTo>
                    <a:pt x="297" y="334"/>
                  </a:lnTo>
                  <a:lnTo>
                    <a:pt x="295" y="354"/>
                  </a:lnTo>
                  <a:lnTo>
                    <a:pt x="300" y="358"/>
                  </a:lnTo>
                  <a:lnTo>
                    <a:pt x="312" y="366"/>
                  </a:lnTo>
                  <a:lnTo>
                    <a:pt x="317" y="363"/>
                  </a:lnTo>
                  <a:lnTo>
                    <a:pt x="318" y="385"/>
                  </a:lnTo>
                  <a:lnTo>
                    <a:pt x="304" y="385"/>
                  </a:lnTo>
                  <a:lnTo>
                    <a:pt x="297" y="373"/>
                  </a:lnTo>
                  <a:lnTo>
                    <a:pt x="290" y="364"/>
                  </a:lnTo>
                  <a:lnTo>
                    <a:pt x="276" y="362"/>
                  </a:lnTo>
                  <a:lnTo>
                    <a:pt x="273" y="351"/>
                  </a:lnTo>
                  <a:lnTo>
                    <a:pt x="261" y="357"/>
                  </a:lnTo>
                  <a:lnTo>
                    <a:pt x="247" y="354"/>
                  </a:lnTo>
                  <a:lnTo>
                    <a:pt x="241" y="345"/>
                  </a:lnTo>
                  <a:lnTo>
                    <a:pt x="229" y="343"/>
                  </a:lnTo>
                  <a:lnTo>
                    <a:pt x="221" y="344"/>
                  </a:lnTo>
                  <a:lnTo>
                    <a:pt x="220" y="337"/>
                  </a:lnTo>
                  <a:lnTo>
                    <a:pt x="214" y="336"/>
                  </a:lnTo>
                  <a:lnTo>
                    <a:pt x="205" y="335"/>
                  </a:lnTo>
                  <a:lnTo>
                    <a:pt x="194" y="338"/>
                  </a:lnTo>
                  <a:lnTo>
                    <a:pt x="186" y="338"/>
                  </a:lnTo>
                  <a:lnTo>
                    <a:pt x="181" y="340"/>
                  </a:lnTo>
                  <a:lnTo>
                    <a:pt x="183" y="315"/>
                  </a:lnTo>
                  <a:lnTo>
                    <a:pt x="177" y="307"/>
                  </a:lnTo>
                  <a:lnTo>
                    <a:pt x="176" y="294"/>
                  </a:lnTo>
                  <a:lnTo>
                    <a:pt x="178" y="282"/>
                  </a:lnTo>
                  <a:lnTo>
                    <a:pt x="175" y="274"/>
                  </a:lnTo>
                  <a:lnTo>
                    <a:pt x="175" y="261"/>
                  </a:lnTo>
                  <a:lnTo>
                    <a:pt x="153" y="261"/>
                  </a:lnTo>
                  <a:lnTo>
                    <a:pt x="154" y="253"/>
                  </a:lnTo>
                  <a:lnTo>
                    <a:pt x="145" y="254"/>
                  </a:lnTo>
                  <a:lnTo>
                    <a:pt x="144" y="257"/>
                  </a:lnTo>
                  <a:lnTo>
                    <a:pt x="132" y="258"/>
                  </a:lnTo>
                  <a:lnTo>
                    <a:pt x="128" y="270"/>
                  </a:lnTo>
                  <a:lnTo>
                    <a:pt x="125" y="275"/>
                  </a:lnTo>
                  <a:lnTo>
                    <a:pt x="115" y="273"/>
                  </a:lnTo>
                  <a:lnTo>
                    <a:pt x="109" y="275"/>
                  </a:lnTo>
                  <a:lnTo>
                    <a:pt x="97" y="277"/>
                  </a:lnTo>
                  <a:lnTo>
                    <a:pt x="90" y="266"/>
                  </a:lnTo>
                  <a:lnTo>
                    <a:pt x="85" y="260"/>
                  </a:lnTo>
                  <a:lnTo>
                    <a:pt x="80" y="247"/>
                  </a:lnTo>
                  <a:lnTo>
                    <a:pt x="76" y="232"/>
                  </a:lnTo>
                  <a:lnTo>
                    <a:pt x="22" y="231"/>
                  </a:lnTo>
                  <a:lnTo>
                    <a:pt x="15" y="234"/>
                  </a:lnTo>
                  <a:lnTo>
                    <a:pt x="10" y="233"/>
                  </a:lnTo>
                  <a:lnTo>
                    <a:pt x="2" y="236"/>
                  </a:lnTo>
                  <a:lnTo>
                    <a:pt x="0" y="230"/>
                  </a:lnTo>
                  <a:lnTo>
                    <a:pt x="5" y="228"/>
                  </a:lnTo>
                  <a:lnTo>
                    <a:pt x="5" y="218"/>
                  </a:lnTo>
                  <a:lnTo>
                    <a:pt x="8" y="213"/>
                  </a:lnTo>
                  <a:lnTo>
                    <a:pt x="15" y="209"/>
                  </a:lnTo>
                  <a:lnTo>
                    <a:pt x="20" y="211"/>
                  </a:lnTo>
                  <a:lnTo>
                    <a:pt x="26" y="203"/>
                  </a:lnTo>
                  <a:lnTo>
                    <a:pt x="36" y="203"/>
                  </a:lnTo>
                  <a:lnTo>
                    <a:pt x="37" y="209"/>
                  </a:lnTo>
                  <a:lnTo>
                    <a:pt x="44" y="213"/>
                  </a:lnTo>
                  <a:lnTo>
                    <a:pt x="55" y="200"/>
                  </a:lnTo>
                  <a:lnTo>
                    <a:pt x="66" y="190"/>
                  </a:lnTo>
                  <a:lnTo>
                    <a:pt x="70" y="183"/>
                  </a:lnTo>
                  <a:lnTo>
                    <a:pt x="70" y="166"/>
                  </a:lnTo>
                  <a:lnTo>
                    <a:pt x="78" y="146"/>
                  </a:lnTo>
                  <a:lnTo>
                    <a:pt x="86" y="135"/>
                  </a:lnTo>
                  <a:lnTo>
                    <a:pt x="98" y="125"/>
                  </a:lnTo>
                  <a:lnTo>
                    <a:pt x="101" y="118"/>
                  </a:lnTo>
                  <a:lnTo>
                    <a:pt x="101" y="111"/>
                  </a:lnTo>
                  <a:lnTo>
                    <a:pt x="104" y="103"/>
                  </a:lnTo>
                  <a:lnTo>
                    <a:pt x="103" y="92"/>
                  </a:lnTo>
                  <a:lnTo>
                    <a:pt x="105" y="73"/>
                  </a:lnTo>
                  <a:lnTo>
                    <a:pt x="109" y="60"/>
                  </a:lnTo>
                  <a:lnTo>
                    <a:pt x="114" y="49"/>
                  </a:lnTo>
                  <a:lnTo>
                    <a:pt x="115" y="37"/>
                  </a:lnTo>
                  <a:lnTo>
                    <a:pt x="117" y="22"/>
                  </a:lnTo>
                  <a:lnTo>
                    <a:pt x="124" y="11"/>
                  </a:lnTo>
                  <a:lnTo>
                    <a:pt x="134" y="5"/>
                  </a:lnTo>
                  <a:lnTo>
                    <a:pt x="149" y="12"/>
                  </a:lnTo>
                  <a:lnTo>
                    <a:pt x="161" y="20"/>
                  </a:lnTo>
                  <a:lnTo>
                    <a:pt x="174" y="22"/>
                  </a:lnTo>
                  <a:lnTo>
                    <a:pt x="188" y="26"/>
                  </a:lnTo>
                  <a:lnTo>
                    <a:pt x="193" y="13"/>
                  </a:lnTo>
                  <a:lnTo>
                    <a:pt x="196" y="11"/>
                  </a:lnTo>
                  <a:lnTo>
                    <a:pt x="204" y="14"/>
                  </a:lnTo>
                  <a:lnTo>
                    <a:pt x="224" y="3"/>
                  </a:lnTo>
                  <a:lnTo>
                    <a:pt x="232" y="8"/>
                  </a:lnTo>
                  <a:lnTo>
                    <a:pt x="238" y="7"/>
                  </a:lnTo>
                  <a:lnTo>
                    <a:pt x="240" y="2"/>
                  </a:lnTo>
                  <a:lnTo>
                    <a:pt x="247" y="0"/>
                  </a:lnTo>
                  <a:lnTo>
                    <a:pt x="261" y="2"/>
                  </a:lnTo>
                  <a:lnTo>
                    <a:pt x="273" y="3"/>
                  </a:lnTo>
                  <a:lnTo>
                    <a:pt x="279" y="1"/>
                  </a:lnTo>
                  <a:lnTo>
                    <a:pt x="290" y="18"/>
                  </a:lnTo>
                  <a:lnTo>
                    <a:pt x="298" y="20"/>
                  </a:lnTo>
                  <a:lnTo>
                    <a:pt x="303" y="17"/>
                  </a:lnTo>
                  <a:lnTo>
                    <a:pt x="312" y="18"/>
                  </a:lnTo>
                  <a:lnTo>
                    <a:pt x="322" y="14"/>
                  </a:lnTo>
                  <a:lnTo>
                    <a:pt x="326" y="23"/>
                  </a:lnTo>
                  <a:lnTo>
                    <a:pt x="343" y="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6" name="Freeform 44"/>
            <p:cNvSpPr>
              <a:spLocks/>
            </p:cNvSpPr>
            <p:nvPr/>
          </p:nvSpPr>
          <p:spPr bwMode="auto">
            <a:xfrm>
              <a:off x="4505325" y="3786188"/>
              <a:ext cx="214313" cy="288925"/>
            </a:xfrm>
            <a:custGeom>
              <a:avLst/>
              <a:gdLst>
                <a:gd name="T0" fmla="*/ 35 w 135"/>
                <a:gd name="T1" fmla="*/ 177 h 182"/>
                <a:gd name="T2" fmla="*/ 28 w 135"/>
                <a:gd name="T3" fmla="*/ 170 h 182"/>
                <a:gd name="T4" fmla="*/ 22 w 135"/>
                <a:gd name="T5" fmla="*/ 173 h 182"/>
                <a:gd name="T6" fmla="*/ 15 w 135"/>
                <a:gd name="T7" fmla="*/ 182 h 182"/>
                <a:gd name="T8" fmla="*/ 0 w 135"/>
                <a:gd name="T9" fmla="*/ 160 h 182"/>
                <a:gd name="T10" fmla="*/ 14 w 135"/>
                <a:gd name="T11" fmla="*/ 149 h 182"/>
                <a:gd name="T12" fmla="*/ 7 w 135"/>
                <a:gd name="T13" fmla="*/ 135 h 182"/>
                <a:gd name="T14" fmla="*/ 14 w 135"/>
                <a:gd name="T15" fmla="*/ 130 h 182"/>
                <a:gd name="T16" fmla="*/ 26 w 135"/>
                <a:gd name="T17" fmla="*/ 127 h 182"/>
                <a:gd name="T18" fmla="*/ 27 w 135"/>
                <a:gd name="T19" fmla="*/ 118 h 182"/>
                <a:gd name="T20" fmla="*/ 37 w 135"/>
                <a:gd name="T21" fmla="*/ 128 h 182"/>
                <a:gd name="T22" fmla="*/ 53 w 135"/>
                <a:gd name="T23" fmla="*/ 129 h 182"/>
                <a:gd name="T24" fmla="*/ 59 w 135"/>
                <a:gd name="T25" fmla="*/ 119 h 182"/>
                <a:gd name="T26" fmla="*/ 61 w 135"/>
                <a:gd name="T27" fmla="*/ 105 h 182"/>
                <a:gd name="T28" fmla="*/ 60 w 135"/>
                <a:gd name="T29" fmla="*/ 89 h 182"/>
                <a:gd name="T30" fmla="*/ 51 w 135"/>
                <a:gd name="T31" fmla="*/ 77 h 182"/>
                <a:gd name="T32" fmla="*/ 59 w 135"/>
                <a:gd name="T33" fmla="*/ 53 h 182"/>
                <a:gd name="T34" fmla="*/ 54 w 135"/>
                <a:gd name="T35" fmla="*/ 48 h 182"/>
                <a:gd name="T36" fmla="*/ 40 w 135"/>
                <a:gd name="T37" fmla="*/ 50 h 182"/>
                <a:gd name="T38" fmla="*/ 35 w 135"/>
                <a:gd name="T39" fmla="*/ 39 h 182"/>
                <a:gd name="T40" fmla="*/ 37 w 135"/>
                <a:gd name="T41" fmla="*/ 30 h 182"/>
                <a:gd name="T42" fmla="*/ 60 w 135"/>
                <a:gd name="T43" fmla="*/ 31 h 182"/>
                <a:gd name="T44" fmla="*/ 75 w 135"/>
                <a:gd name="T45" fmla="*/ 37 h 182"/>
                <a:gd name="T46" fmla="*/ 89 w 135"/>
                <a:gd name="T47" fmla="*/ 41 h 182"/>
                <a:gd name="T48" fmla="*/ 91 w 135"/>
                <a:gd name="T49" fmla="*/ 30 h 182"/>
                <a:gd name="T50" fmla="*/ 100 w 135"/>
                <a:gd name="T51" fmla="*/ 11 h 182"/>
                <a:gd name="T52" fmla="*/ 111 w 135"/>
                <a:gd name="T53" fmla="*/ 0 h 182"/>
                <a:gd name="T54" fmla="*/ 123 w 135"/>
                <a:gd name="T55" fmla="*/ 3 h 182"/>
                <a:gd name="T56" fmla="*/ 135 w 135"/>
                <a:gd name="T57" fmla="*/ 5 h 182"/>
                <a:gd name="T58" fmla="*/ 134 w 135"/>
                <a:gd name="T59" fmla="*/ 17 h 182"/>
                <a:gd name="T60" fmla="*/ 129 w 135"/>
                <a:gd name="T61" fmla="*/ 28 h 182"/>
                <a:gd name="T62" fmla="*/ 125 w 135"/>
                <a:gd name="T63" fmla="*/ 41 h 182"/>
                <a:gd name="T64" fmla="*/ 123 w 135"/>
                <a:gd name="T65" fmla="*/ 60 h 182"/>
                <a:gd name="T66" fmla="*/ 124 w 135"/>
                <a:gd name="T67" fmla="*/ 71 h 182"/>
                <a:gd name="T68" fmla="*/ 121 w 135"/>
                <a:gd name="T69" fmla="*/ 79 h 182"/>
                <a:gd name="T70" fmla="*/ 121 w 135"/>
                <a:gd name="T71" fmla="*/ 86 h 182"/>
                <a:gd name="T72" fmla="*/ 118 w 135"/>
                <a:gd name="T73" fmla="*/ 93 h 182"/>
                <a:gd name="T74" fmla="*/ 106 w 135"/>
                <a:gd name="T75" fmla="*/ 103 h 182"/>
                <a:gd name="T76" fmla="*/ 98 w 135"/>
                <a:gd name="T77" fmla="*/ 114 h 182"/>
                <a:gd name="T78" fmla="*/ 90 w 135"/>
                <a:gd name="T79" fmla="*/ 134 h 182"/>
                <a:gd name="T80" fmla="*/ 90 w 135"/>
                <a:gd name="T81" fmla="*/ 151 h 182"/>
                <a:gd name="T82" fmla="*/ 86 w 135"/>
                <a:gd name="T83" fmla="*/ 158 h 182"/>
                <a:gd name="T84" fmla="*/ 75 w 135"/>
                <a:gd name="T85" fmla="*/ 168 h 182"/>
                <a:gd name="T86" fmla="*/ 64 w 135"/>
                <a:gd name="T87" fmla="*/ 181 h 182"/>
                <a:gd name="T88" fmla="*/ 57 w 135"/>
                <a:gd name="T89" fmla="*/ 177 h 182"/>
                <a:gd name="T90" fmla="*/ 56 w 135"/>
                <a:gd name="T91" fmla="*/ 171 h 182"/>
                <a:gd name="T92" fmla="*/ 46 w 135"/>
                <a:gd name="T93" fmla="*/ 171 h 182"/>
                <a:gd name="T94" fmla="*/ 40 w 135"/>
                <a:gd name="T95" fmla="*/ 179 h 182"/>
                <a:gd name="T96" fmla="*/ 35 w 135"/>
                <a:gd name="T9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82">
                  <a:moveTo>
                    <a:pt x="35" y="177"/>
                  </a:moveTo>
                  <a:lnTo>
                    <a:pt x="28" y="170"/>
                  </a:lnTo>
                  <a:lnTo>
                    <a:pt x="22" y="173"/>
                  </a:lnTo>
                  <a:lnTo>
                    <a:pt x="15" y="182"/>
                  </a:lnTo>
                  <a:lnTo>
                    <a:pt x="0" y="160"/>
                  </a:lnTo>
                  <a:lnTo>
                    <a:pt x="14" y="149"/>
                  </a:lnTo>
                  <a:lnTo>
                    <a:pt x="7" y="135"/>
                  </a:lnTo>
                  <a:lnTo>
                    <a:pt x="14" y="130"/>
                  </a:lnTo>
                  <a:lnTo>
                    <a:pt x="26" y="127"/>
                  </a:lnTo>
                  <a:lnTo>
                    <a:pt x="27" y="118"/>
                  </a:lnTo>
                  <a:lnTo>
                    <a:pt x="37" y="128"/>
                  </a:lnTo>
                  <a:lnTo>
                    <a:pt x="53" y="129"/>
                  </a:lnTo>
                  <a:lnTo>
                    <a:pt x="59" y="119"/>
                  </a:lnTo>
                  <a:lnTo>
                    <a:pt x="61" y="105"/>
                  </a:lnTo>
                  <a:lnTo>
                    <a:pt x="60" y="89"/>
                  </a:lnTo>
                  <a:lnTo>
                    <a:pt x="51" y="77"/>
                  </a:lnTo>
                  <a:lnTo>
                    <a:pt x="59" y="53"/>
                  </a:lnTo>
                  <a:lnTo>
                    <a:pt x="54" y="48"/>
                  </a:lnTo>
                  <a:lnTo>
                    <a:pt x="40" y="50"/>
                  </a:lnTo>
                  <a:lnTo>
                    <a:pt x="35" y="39"/>
                  </a:lnTo>
                  <a:lnTo>
                    <a:pt x="37" y="30"/>
                  </a:lnTo>
                  <a:lnTo>
                    <a:pt x="60" y="31"/>
                  </a:lnTo>
                  <a:lnTo>
                    <a:pt x="75" y="37"/>
                  </a:lnTo>
                  <a:lnTo>
                    <a:pt x="89" y="41"/>
                  </a:lnTo>
                  <a:lnTo>
                    <a:pt x="91" y="30"/>
                  </a:lnTo>
                  <a:lnTo>
                    <a:pt x="100" y="11"/>
                  </a:lnTo>
                  <a:lnTo>
                    <a:pt x="111" y="0"/>
                  </a:lnTo>
                  <a:lnTo>
                    <a:pt x="123" y="3"/>
                  </a:lnTo>
                  <a:lnTo>
                    <a:pt x="135" y="5"/>
                  </a:lnTo>
                  <a:lnTo>
                    <a:pt x="134" y="17"/>
                  </a:lnTo>
                  <a:lnTo>
                    <a:pt x="129" y="28"/>
                  </a:lnTo>
                  <a:lnTo>
                    <a:pt x="125" y="41"/>
                  </a:lnTo>
                  <a:lnTo>
                    <a:pt x="123" y="60"/>
                  </a:lnTo>
                  <a:lnTo>
                    <a:pt x="124" y="71"/>
                  </a:lnTo>
                  <a:lnTo>
                    <a:pt x="121" y="79"/>
                  </a:lnTo>
                  <a:lnTo>
                    <a:pt x="121" y="86"/>
                  </a:lnTo>
                  <a:lnTo>
                    <a:pt x="118" y="93"/>
                  </a:lnTo>
                  <a:lnTo>
                    <a:pt x="106" y="103"/>
                  </a:lnTo>
                  <a:lnTo>
                    <a:pt x="98" y="114"/>
                  </a:lnTo>
                  <a:lnTo>
                    <a:pt x="90" y="134"/>
                  </a:lnTo>
                  <a:lnTo>
                    <a:pt x="90" y="151"/>
                  </a:lnTo>
                  <a:lnTo>
                    <a:pt x="86" y="158"/>
                  </a:lnTo>
                  <a:lnTo>
                    <a:pt x="75" y="168"/>
                  </a:lnTo>
                  <a:lnTo>
                    <a:pt x="64" y="181"/>
                  </a:lnTo>
                  <a:lnTo>
                    <a:pt x="57" y="177"/>
                  </a:lnTo>
                  <a:lnTo>
                    <a:pt x="56" y="171"/>
                  </a:lnTo>
                  <a:lnTo>
                    <a:pt x="46" y="171"/>
                  </a:lnTo>
                  <a:lnTo>
                    <a:pt x="40" y="179"/>
                  </a:lnTo>
                  <a:lnTo>
                    <a:pt x="35" y="17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7" name="Freeform 45"/>
            <p:cNvSpPr>
              <a:spLocks/>
            </p:cNvSpPr>
            <p:nvPr/>
          </p:nvSpPr>
          <p:spPr bwMode="auto">
            <a:xfrm>
              <a:off x="1878012" y="3498850"/>
              <a:ext cx="354013" cy="552450"/>
            </a:xfrm>
            <a:custGeom>
              <a:avLst/>
              <a:gdLst>
                <a:gd name="T0" fmla="*/ 59 w 223"/>
                <a:gd name="T1" fmla="*/ 257 h 348"/>
                <a:gd name="T2" fmla="*/ 44 w 223"/>
                <a:gd name="T3" fmla="*/ 253 h 348"/>
                <a:gd name="T4" fmla="*/ 24 w 223"/>
                <a:gd name="T5" fmla="*/ 241 h 348"/>
                <a:gd name="T6" fmla="*/ 3 w 223"/>
                <a:gd name="T7" fmla="*/ 230 h 348"/>
                <a:gd name="T8" fmla="*/ 7 w 223"/>
                <a:gd name="T9" fmla="*/ 222 h 348"/>
                <a:gd name="T10" fmla="*/ 11 w 223"/>
                <a:gd name="T11" fmla="*/ 204 h 348"/>
                <a:gd name="T12" fmla="*/ 28 w 223"/>
                <a:gd name="T13" fmla="*/ 189 h 348"/>
                <a:gd name="T14" fmla="*/ 28 w 223"/>
                <a:gd name="T15" fmla="*/ 173 h 348"/>
                <a:gd name="T16" fmla="*/ 29 w 223"/>
                <a:gd name="T17" fmla="*/ 142 h 348"/>
                <a:gd name="T18" fmla="*/ 30 w 223"/>
                <a:gd name="T19" fmla="*/ 119 h 348"/>
                <a:gd name="T20" fmla="*/ 26 w 223"/>
                <a:gd name="T21" fmla="*/ 98 h 348"/>
                <a:gd name="T22" fmla="*/ 36 w 223"/>
                <a:gd name="T23" fmla="*/ 94 h 348"/>
                <a:gd name="T24" fmla="*/ 34 w 223"/>
                <a:gd name="T25" fmla="*/ 78 h 348"/>
                <a:gd name="T26" fmla="*/ 58 w 223"/>
                <a:gd name="T27" fmla="*/ 64 h 348"/>
                <a:gd name="T28" fmla="*/ 67 w 223"/>
                <a:gd name="T29" fmla="*/ 55 h 348"/>
                <a:gd name="T30" fmla="*/ 82 w 223"/>
                <a:gd name="T31" fmla="*/ 28 h 348"/>
                <a:gd name="T32" fmla="*/ 96 w 223"/>
                <a:gd name="T33" fmla="*/ 23 h 348"/>
                <a:gd name="T34" fmla="*/ 125 w 223"/>
                <a:gd name="T35" fmla="*/ 15 h 348"/>
                <a:gd name="T36" fmla="*/ 142 w 223"/>
                <a:gd name="T37" fmla="*/ 0 h 348"/>
                <a:gd name="T38" fmla="*/ 152 w 223"/>
                <a:gd name="T39" fmla="*/ 7 h 348"/>
                <a:gd name="T40" fmla="*/ 137 w 223"/>
                <a:gd name="T41" fmla="*/ 17 h 348"/>
                <a:gd name="T42" fmla="*/ 124 w 223"/>
                <a:gd name="T43" fmla="*/ 34 h 348"/>
                <a:gd name="T44" fmla="*/ 115 w 223"/>
                <a:gd name="T45" fmla="*/ 56 h 348"/>
                <a:gd name="T46" fmla="*/ 118 w 223"/>
                <a:gd name="T47" fmla="*/ 70 h 348"/>
                <a:gd name="T48" fmla="*/ 124 w 223"/>
                <a:gd name="T49" fmla="*/ 84 h 348"/>
                <a:gd name="T50" fmla="*/ 123 w 223"/>
                <a:gd name="T51" fmla="*/ 100 h 348"/>
                <a:gd name="T52" fmla="*/ 128 w 223"/>
                <a:gd name="T53" fmla="*/ 106 h 348"/>
                <a:gd name="T54" fmla="*/ 156 w 223"/>
                <a:gd name="T55" fmla="*/ 111 h 348"/>
                <a:gd name="T56" fmla="*/ 178 w 223"/>
                <a:gd name="T57" fmla="*/ 132 h 348"/>
                <a:gd name="T58" fmla="*/ 199 w 223"/>
                <a:gd name="T59" fmla="*/ 131 h 348"/>
                <a:gd name="T60" fmla="*/ 216 w 223"/>
                <a:gd name="T61" fmla="*/ 132 h 348"/>
                <a:gd name="T62" fmla="*/ 208 w 223"/>
                <a:gd name="T63" fmla="*/ 150 h 348"/>
                <a:gd name="T64" fmla="*/ 210 w 223"/>
                <a:gd name="T65" fmla="*/ 179 h 348"/>
                <a:gd name="T66" fmla="*/ 215 w 223"/>
                <a:gd name="T67" fmla="*/ 189 h 348"/>
                <a:gd name="T68" fmla="*/ 212 w 223"/>
                <a:gd name="T69" fmla="*/ 204 h 348"/>
                <a:gd name="T70" fmla="*/ 223 w 223"/>
                <a:gd name="T71" fmla="*/ 232 h 348"/>
                <a:gd name="T72" fmla="*/ 216 w 223"/>
                <a:gd name="T73" fmla="*/ 223 h 348"/>
                <a:gd name="T74" fmla="*/ 204 w 223"/>
                <a:gd name="T75" fmla="*/ 223 h 348"/>
                <a:gd name="T76" fmla="*/ 169 w 223"/>
                <a:gd name="T77" fmla="*/ 236 h 348"/>
                <a:gd name="T78" fmla="*/ 179 w 223"/>
                <a:gd name="T79" fmla="*/ 246 h 348"/>
                <a:gd name="T80" fmla="*/ 165 w 223"/>
                <a:gd name="T81" fmla="*/ 247 h 348"/>
                <a:gd name="T82" fmla="*/ 173 w 223"/>
                <a:gd name="T83" fmla="*/ 270 h 348"/>
                <a:gd name="T84" fmla="*/ 175 w 223"/>
                <a:gd name="T85" fmla="*/ 291 h 348"/>
                <a:gd name="T86" fmla="*/ 159 w 223"/>
                <a:gd name="T87" fmla="*/ 337 h 348"/>
                <a:gd name="T88" fmla="*/ 165 w 223"/>
                <a:gd name="T89" fmla="*/ 315 h 348"/>
                <a:gd name="T90" fmla="*/ 139 w 223"/>
                <a:gd name="T91" fmla="*/ 307 h 348"/>
                <a:gd name="T92" fmla="*/ 123 w 223"/>
                <a:gd name="T93" fmla="*/ 309 h 348"/>
                <a:gd name="T94" fmla="*/ 98 w 223"/>
                <a:gd name="T95" fmla="*/ 285 h 348"/>
                <a:gd name="T96" fmla="*/ 84 w 223"/>
                <a:gd name="T97" fmla="*/ 270 h 348"/>
                <a:gd name="T98" fmla="*/ 66 w 223"/>
                <a:gd name="T99" fmla="*/ 26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 h="348">
                  <a:moveTo>
                    <a:pt x="66" y="261"/>
                  </a:moveTo>
                  <a:lnTo>
                    <a:pt x="59" y="257"/>
                  </a:lnTo>
                  <a:lnTo>
                    <a:pt x="50" y="250"/>
                  </a:lnTo>
                  <a:lnTo>
                    <a:pt x="44" y="253"/>
                  </a:lnTo>
                  <a:lnTo>
                    <a:pt x="29" y="250"/>
                  </a:lnTo>
                  <a:lnTo>
                    <a:pt x="24" y="241"/>
                  </a:lnTo>
                  <a:lnTo>
                    <a:pt x="21" y="242"/>
                  </a:lnTo>
                  <a:lnTo>
                    <a:pt x="3" y="230"/>
                  </a:lnTo>
                  <a:lnTo>
                    <a:pt x="0" y="223"/>
                  </a:lnTo>
                  <a:lnTo>
                    <a:pt x="7" y="222"/>
                  </a:lnTo>
                  <a:lnTo>
                    <a:pt x="6" y="211"/>
                  </a:lnTo>
                  <a:lnTo>
                    <a:pt x="11" y="204"/>
                  </a:lnTo>
                  <a:lnTo>
                    <a:pt x="20" y="202"/>
                  </a:lnTo>
                  <a:lnTo>
                    <a:pt x="28" y="189"/>
                  </a:lnTo>
                  <a:lnTo>
                    <a:pt x="35" y="179"/>
                  </a:lnTo>
                  <a:lnTo>
                    <a:pt x="28" y="173"/>
                  </a:lnTo>
                  <a:lnTo>
                    <a:pt x="32" y="161"/>
                  </a:lnTo>
                  <a:lnTo>
                    <a:pt x="29" y="142"/>
                  </a:lnTo>
                  <a:lnTo>
                    <a:pt x="33" y="137"/>
                  </a:lnTo>
                  <a:lnTo>
                    <a:pt x="30" y="119"/>
                  </a:lnTo>
                  <a:lnTo>
                    <a:pt x="23" y="108"/>
                  </a:lnTo>
                  <a:lnTo>
                    <a:pt x="26" y="98"/>
                  </a:lnTo>
                  <a:lnTo>
                    <a:pt x="32" y="100"/>
                  </a:lnTo>
                  <a:lnTo>
                    <a:pt x="36" y="94"/>
                  </a:lnTo>
                  <a:lnTo>
                    <a:pt x="32" y="81"/>
                  </a:lnTo>
                  <a:lnTo>
                    <a:pt x="34" y="78"/>
                  </a:lnTo>
                  <a:lnTo>
                    <a:pt x="44" y="79"/>
                  </a:lnTo>
                  <a:lnTo>
                    <a:pt x="58" y="64"/>
                  </a:lnTo>
                  <a:lnTo>
                    <a:pt x="66" y="62"/>
                  </a:lnTo>
                  <a:lnTo>
                    <a:pt x="67" y="55"/>
                  </a:lnTo>
                  <a:lnTo>
                    <a:pt x="71" y="38"/>
                  </a:lnTo>
                  <a:lnTo>
                    <a:pt x="82" y="28"/>
                  </a:lnTo>
                  <a:lnTo>
                    <a:pt x="94" y="28"/>
                  </a:lnTo>
                  <a:lnTo>
                    <a:pt x="96" y="23"/>
                  </a:lnTo>
                  <a:lnTo>
                    <a:pt x="110" y="25"/>
                  </a:lnTo>
                  <a:lnTo>
                    <a:pt x="125" y="15"/>
                  </a:lnTo>
                  <a:lnTo>
                    <a:pt x="132" y="10"/>
                  </a:lnTo>
                  <a:lnTo>
                    <a:pt x="142" y="0"/>
                  </a:lnTo>
                  <a:lnTo>
                    <a:pt x="148" y="1"/>
                  </a:lnTo>
                  <a:lnTo>
                    <a:pt x="152" y="7"/>
                  </a:lnTo>
                  <a:lnTo>
                    <a:pt x="149" y="14"/>
                  </a:lnTo>
                  <a:lnTo>
                    <a:pt x="137" y="17"/>
                  </a:lnTo>
                  <a:lnTo>
                    <a:pt x="131" y="28"/>
                  </a:lnTo>
                  <a:lnTo>
                    <a:pt x="124" y="34"/>
                  </a:lnTo>
                  <a:lnTo>
                    <a:pt x="118" y="41"/>
                  </a:lnTo>
                  <a:lnTo>
                    <a:pt x="115" y="56"/>
                  </a:lnTo>
                  <a:lnTo>
                    <a:pt x="109" y="68"/>
                  </a:lnTo>
                  <a:lnTo>
                    <a:pt x="118" y="70"/>
                  </a:lnTo>
                  <a:lnTo>
                    <a:pt x="120" y="79"/>
                  </a:lnTo>
                  <a:lnTo>
                    <a:pt x="124" y="84"/>
                  </a:lnTo>
                  <a:lnTo>
                    <a:pt x="125" y="92"/>
                  </a:lnTo>
                  <a:lnTo>
                    <a:pt x="123" y="100"/>
                  </a:lnTo>
                  <a:lnTo>
                    <a:pt x="123" y="104"/>
                  </a:lnTo>
                  <a:lnTo>
                    <a:pt x="128" y="106"/>
                  </a:lnTo>
                  <a:lnTo>
                    <a:pt x="132" y="113"/>
                  </a:lnTo>
                  <a:lnTo>
                    <a:pt x="156" y="111"/>
                  </a:lnTo>
                  <a:lnTo>
                    <a:pt x="166" y="114"/>
                  </a:lnTo>
                  <a:lnTo>
                    <a:pt x="178" y="132"/>
                  </a:lnTo>
                  <a:lnTo>
                    <a:pt x="186" y="129"/>
                  </a:lnTo>
                  <a:lnTo>
                    <a:pt x="199" y="131"/>
                  </a:lnTo>
                  <a:lnTo>
                    <a:pt x="210" y="128"/>
                  </a:lnTo>
                  <a:lnTo>
                    <a:pt x="216" y="132"/>
                  </a:lnTo>
                  <a:lnTo>
                    <a:pt x="212" y="143"/>
                  </a:lnTo>
                  <a:lnTo>
                    <a:pt x="208" y="150"/>
                  </a:lnTo>
                  <a:lnTo>
                    <a:pt x="206" y="165"/>
                  </a:lnTo>
                  <a:lnTo>
                    <a:pt x="210" y="179"/>
                  </a:lnTo>
                  <a:lnTo>
                    <a:pt x="215" y="185"/>
                  </a:lnTo>
                  <a:lnTo>
                    <a:pt x="215" y="189"/>
                  </a:lnTo>
                  <a:lnTo>
                    <a:pt x="206" y="200"/>
                  </a:lnTo>
                  <a:lnTo>
                    <a:pt x="212" y="204"/>
                  </a:lnTo>
                  <a:lnTo>
                    <a:pt x="217" y="212"/>
                  </a:lnTo>
                  <a:lnTo>
                    <a:pt x="223" y="232"/>
                  </a:lnTo>
                  <a:lnTo>
                    <a:pt x="219" y="235"/>
                  </a:lnTo>
                  <a:lnTo>
                    <a:pt x="216" y="223"/>
                  </a:lnTo>
                  <a:lnTo>
                    <a:pt x="211" y="216"/>
                  </a:lnTo>
                  <a:lnTo>
                    <a:pt x="204" y="223"/>
                  </a:lnTo>
                  <a:lnTo>
                    <a:pt x="169" y="223"/>
                  </a:lnTo>
                  <a:lnTo>
                    <a:pt x="169" y="236"/>
                  </a:lnTo>
                  <a:lnTo>
                    <a:pt x="180" y="238"/>
                  </a:lnTo>
                  <a:lnTo>
                    <a:pt x="179" y="246"/>
                  </a:lnTo>
                  <a:lnTo>
                    <a:pt x="175" y="244"/>
                  </a:lnTo>
                  <a:lnTo>
                    <a:pt x="165" y="247"/>
                  </a:lnTo>
                  <a:lnTo>
                    <a:pt x="165" y="262"/>
                  </a:lnTo>
                  <a:lnTo>
                    <a:pt x="173" y="270"/>
                  </a:lnTo>
                  <a:lnTo>
                    <a:pt x="176" y="282"/>
                  </a:lnTo>
                  <a:lnTo>
                    <a:pt x="175" y="291"/>
                  </a:lnTo>
                  <a:lnTo>
                    <a:pt x="168" y="348"/>
                  </a:lnTo>
                  <a:lnTo>
                    <a:pt x="159" y="337"/>
                  </a:lnTo>
                  <a:lnTo>
                    <a:pt x="153" y="336"/>
                  </a:lnTo>
                  <a:lnTo>
                    <a:pt x="165" y="315"/>
                  </a:lnTo>
                  <a:lnTo>
                    <a:pt x="150" y="305"/>
                  </a:lnTo>
                  <a:lnTo>
                    <a:pt x="139" y="307"/>
                  </a:lnTo>
                  <a:lnTo>
                    <a:pt x="133" y="303"/>
                  </a:lnTo>
                  <a:lnTo>
                    <a:pt x="123" y="309"/>
                  </a:lnTo>
                  <a:lnTo>
                    <a:pt x="109" y="306"/>
                  </a:lnTo>
                  <a:lnTo>
                    <a:pt x="98" y="285"/>
                  </a:lnTo>
                  <a:lnTo>
                    <a:pt x="89" y="279"/>
                  </a:lnTo>
                  <a:lnTo>
                    <a:pt x="84" y="270"/>
                  </a:lnTo>
                  <a:lnTo>
                    <a:pt x="71" y="260"/>
                  </a:lnTo>
                  <a:lnTo>
                    <a:pt x="66" y="2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8" name="Freeform 46"/>
            <p:cNvSpPr>
              <a:spLocks/>
            </p:cNvSpPr>
            <p:nvPr/>
          </p:nvSpPr>
          <p:spPr bwMode="auto">
            <a:xfrm>
              <a:off x="1687512" y="3538538"/>
              <a:ext cx="95250" cy="100013"/>
            </a:xfrm>
            <a:custGeom>
              <a:avLst/>
              <a:gdLst>
                <a:gd name="T0" fmla="*/ 51 w 60"/>
                <a:gd name="T1" fmla="*/ 63 h 63"/>
                <a:gd name="T2" fmla="*/ 41 w 60"/>
                <a:gd name="T3" fmla="*/ 58 h 63"/>
                <a:gd name="T4" fmla="*/ 38 w 60"/>
                <a:gd name="T5" fmla="*/ 53 h 63"/>
                <a:gd name="T6" fmla="*/ 40 w 60"/>
                <a:gd name="T7" fmla="*/ 50 h 63"/>
                <a:gd name="T8" fmla="*/ 40 w 60"/>
                <a:gd name="T9" fmla="*/ 45 h 63"/>
                <a:gd name="T10" fmla="*/ 35 w 60"/>
                <a:gd name="T11" fmla="*/ 40 h 63"/>
                <a:gd name="T12" fmla="*/ 28 w 60"/>
                <a:gd name="T13" fmla="*/ 36 h 63"/>
                <a:gd name="T14" fmla="*/ 22 w 60"/>
                <a:gd name="T15" fmla="*/ 34 h 63"/>
                <a:gd name="T16" fmla="*/ 21 w 60"/>
                <a:gd name="T17" fmla="*/ 28 h 63"/>
                <a:gd name="T18" fmla="*/ 17 w 60"/>
                <a:gd name="T19" fmla="*/ 24 h 63"/>
                <a:gd name="T20" fmla="*/ 18 w 60"/>
                <a:gd name="T21" fmla="*/ 30 h 63"/>
                <a:gd name="T22" fmla="*/ 14 w 60"/>
                <a:gd name="T23" fmla="*/ 35 h 63"/>
                <a:gd name="T24" fmla="*/ 10 w 60"/>
                <a:gd name="T25" fmla="*/ 29 h 63"/>
                <a:gd name="T26" fmla="*/ 4 w 60"/>
                <a:gd name="T27" fmla="*/ 27 h 63"/>
                <a:gd name="T28" fmla="*/ 2 w 60"/>
                <a:gd name="T29" fmla="*/ 23 h 63"/>
                <a:gd name="T30" fmla="*/ 2 w 60"/>
                <a:gd name="T31" fmla="*/ 17 h 63"/>
                <a:gd name="T32" fmla="*/ 5 w 60"/>
                <a:gd name="T33" fmla="*/ 10 h 63"/>
                <a:gd name="T34" fmla="*/ 0 w 60"/>
                <a:gd name="T35" fmla="*/ 7 h 63"/>
                <a:gd name="T36" fmla="*/ 5 w 60"/>
                <a:gd name="T37" fmla="*/ 3 h 63"/>
                <a:gd name="T38" fmla="*/ 8 w 60"/>
                <a:gd name="T39" fmla="*/ 0 h 63"/>
                <a:gd name="T40" fmla="*/ 19 w 60"/>
                <a:gd name="T41" fmla="*/ 6 h 63"/>
                <a:gd name="T42" fmla="*/ 24 w 60"/>
                <a:gd name="T43" fmla="*/ 3 h 63"/>
                <a:gd name="T44" fmla="*/ 29 w 60"/>
                <a:gd name="T45" fmla="*/ 5 h 63"/>
                <a:gd name="T46" fmla="*/ 32 w 60"/>
                <a:gd name="T47" fmla="*/ 9 h 63"/>
                <a:gd name="T48" fmla="*/ 37 w 60"/>
                <a:gd name="T49" fmla="*/ 11 h 63"/>
                <a:gd name="T50" fmla="*/ 42 w 60"/>
                <a:gd name="T51" fmla="*/ 6 h 63"/>
                <a:gd name="T52" fmla="*/ 46 w 60"/>
                <a:gd name="T53" fmla="*/ 17 h 63"/>
                <a:gd name="T54" fmla="*/ 52 w 60"/>
                <a:gd name="T55" fmla="*/ 26 h 63"/>
                <a:gd name="T56" fmla="*/ 60 w 60"/>
                <a:gd name="T57" fmla="*/ 35 h 63"/>
                <a:gd name="T58" fmla="*/ 53 w 60"/>
                <a:gd name="T59" fmla="*/ 36 h 63"/>
                <a:gd name="T60" fmla="*/ 53 w 60"/>
                <a:gd name="T61" fmla="*/ 45 h 63"/>
                <a:gd name="T62" fmla="*/ 57 w 60"/>
                <a:gd name="T63" fmla="*/ 48 h 63"/>
                <a:gd name="T64" fmla="*/ 54 w 60"/>
                <a:gd name="T65" fmla="*/ 51 h 63"/>
                <a:gd name="T66" fmla="*/ 54 w 60"/>
                <a:gd name="T67" fmla="*/ 54 h 63"/>
                <a:gd name="T68" fmla="*/ 52 w 60"/>
                <a:gd name="T69" fmla="*/ 58 h 63"/>
                <a:gd name="T70" fmla="*/ 51 w 60"/>
                <a:gd name="T7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3">
                  <a:moveTo>
                    <a:pt x="51" y="63"/>
                  </a:moveTo>
                  <a:lnTo>
                    <a:pt x="41" y="58"/>
                  </a:lnTo>
                  <a:lnTo>
                    <a:pt x="38" y="53"/>
                  </a:lnTo>
                  <a:lnTo>
                    <a:pt x="40" y="50"/>
                  </a:lnTo>
                  <a:lnTo>
                    <a:pt x="40" y="45"/>
                  </a:lnTo>
                  <a:lnTo>
                    <a:pt x="35" y="40"/>
                  </a:lnTo>
                  <a:lnTo>
                    <a:pt x="28" y="36"/>
                  </a:lnTo>
                  <a:lnTo>
                    <a:pt x="22" y="34"/>
                  </a:lnTo>
                  <a:lnTo>
                    <a:pt x="21" y="28"/>
                  </a:lnTo>
                  <a:lnTo>
                    <a:pt x="17" y="24"/>
                  </a:lnTo>
                  <a:lnTo>
                    <a:pt x="18" y="30"/>
                  </a:lnTo>
                  <a:lnTo>
                    <a:pt x="14" y="35"/>
                  </a:lnTo>
                  <a:lnTo>
                    <a:pt x="10" y="29"/>
                  </a:lnTo>
                  <a:lnTo>
                    <a:pt x="4" y="27"/>
                  </a:lnTo>
                  <a:lnTo>
                    <a:pt x="2" y="23"/>
                  </a:lnTo>
                  <a:lnTo>
                    <a:pt x="2" y="17"/>
                  </a:lnTo>
                  <a:lnTo>
                    <a:pt x="5" y="10"/>
                  </a:lnTo>
                  <a:lnTo>
                    <a:pt x="0" y="7"/>
                  </a:lnTo>
                  <a:lnTo>
                    <a:pt x="5" y="3"/>
                  </a:lnTo>
                  <a:lnTo>
                    <a:pt x="8" y="0"/>
                  </a:lnTo>
                  <a:lnTo>
                    <a:pt x="19" y="6"/>
                  </a:lnTo>
                  <a:lnTo>
                    <a:pt x="24" y="3"/>
                  </a:lnTo>
                  <a:lnTo>
                    <a:pt x="29" y="5"/>
                  </a:lnTo>
                  <a:lnTo>
                    <a:pt x="32" y="9"/>
                  </a:lnTo>
                  <a:lnTo>
                    <a:pt x="37" y="11"/>
                  </a:lnTo>
                  <a:lnTo>
                    <a:pt x="42" y="6"/>
                  </a:lnTo>
                  <a:lnTo>
                    <a:pt x="46" y="17"/>
                  </a:lnTo>
                  <a:lnTo>
                    <a:pt x="52" y="26"/>
                  </a:lnTo>
                  <a:lnTo>
                    <a:pt x="60" y="35"/>
                  </a:lnTo>
                  <a:lnTo>
                    <a:pt x="53" y="36"/>
                  </a:lnTo>
                  <a:lnTo>
                    <a:pt x="53" y="45"/>
                  </a:lnTo>
                  <a:lnTo>
                    <a:pt x="57" y="48"/>
                  </a:lnTo>
                  <a:lnTo>
                    <a:pt x="54" y="51"/>
                  </a:lnTo>
                  <a:lnTo>
                    <a:pt x="54" y="54"/>
                  </a:lnTo>
                  <a:lnTo>
                    <a:pt x="52" y="58"/>
                  </a:lnTo>
                  <a:lnTo>
                    <a:pt x="51" y="6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9" name="Freeform 47"/>
            <p:cNvSpPr>
              <a:spLocks/>
            </p:cNvSpPr>
            <p:nvPr/>
          </p:nvSpPr>
          <p:spPr bwMode="auto">
            <a:xfrm>
              <a:off x="1755775" y="3144837"/>
              <a:ext cx="301625" cy="109538"/>
            </a:xfrm>
            <a:custGeom>
              <a:avLst/>
              <a:gdLst>
                <a:gd name="T0" fmla="*/ 53 w 190"/>
                <a:gd name="T1" fmla="*/ 0 h 69"/>
                <a:gd name="T2" fmla="*/ 68 w 190"/>
                <a:gd name="T3" fmla="*/ 1 h 69"/>
                <a:gd name="T4" fmla="*/ 82 w 190"/>
                <a:gd name="T5" fmla="*/ 1 h 69"/>
                <a:gd name="T6" fmla="*/ 98 w 190"/>
                <a:gd name="T7" fmla="*/ 8 h 69"/>
                <a:gd name="T8" fmla="*/ 104 w 190"/>
                <a:gd name="T9" fmla="*/ 16 h 69"/>
                <a:gd name="T10" fmla="*/ 121 w 190"/>
                <a:gd name="T11" fmla="*/ 14 h 69"/>
                <a:gd name="T12" fmla="*/ 127 w 190"/>
                <a:gd name="T13" fmla="*/ 19 h 69"/>
                <a:gd name="T14" fmla="*/ 140 w 190"/>
                <a:gd name="T15" fmla="*/ 31 h 69"/>
                <a:gd name="T16" fmla="*/ 150 w 190"/>
                <a:gd name="T17" fmla="*/ 41 h 69"/>
                <a:gd name="T18" fmla="*/ 156 w 190"/>
                <a:gd name="T19" fmla="*/ 40 h 69"/>
                <a:gd name="T20" fmla="*/ 166 w 190"/>
                <a:gd name="T21" fmla="*/ 45 h 69"/>
                <a:gd name="T22" fmla="*/ 164 w 190"/>
                <a:gd name="T23" fmla="*/ 51 h 69"/>
                <a:gd name="T24" fmla="*/ 177 w 190"/>
                <a:gd name="T25" fmla="*/ 51 h 69"/>
                <a:gd name="T26" fmla="*/ 190 w 190"/>
                <a:gd name="T27" fmla="*/ 60 h 69"/>
                <a:gd name="T28" fmla="*/ 187 w 190"/>
                <a:gd name="T29" fmla="*/ 65 h 69"/>
                <a:gd name="T30" fmla="*/ 175 w 190"/>
                <a:gd name="T31" fmla="*/ 67 h 69"/>
                <a:gd name="T32" fmla="*/ 163 w 190"/>
                <a:gd name="T33" fmla="*/ 68 h 69"/>
                <a:gd name="T34" fmla="*/ 151 w 190"/>
                <a:gd name="T35" fmla="*/ 67 h 69"/>
                <a:gd name="T36" fmla="*/ 124 w 190"/>
                <a:gd name="T37" fmla="*/ 69 h 69"/>
                <a:gd name="T38" fmla="*/ 138 w 190"/>
                <a:gd name="T39" fmla="*/ 57 h 69"/>
                <a:gd name="T40" fmla="*/ 131 w 190"/>
                <a:gd name="T41" fmla="*/ 52 h 69"/>
                <a:gd name="T42" fmla="*/ 120 w 190"/>
                <a:gd name="T43" fmla="*/ 50 h 69"/>
                <a:gd name="T44" fmla="*/ 114 w 190"/>
                <a:gd name="T45" fmla="*/ 45 h 69"/>
                <a:gd name="T46" fmla="*/ 112 w 190"/>
                <a:gd name="T47" fmla="*/ 33 h 69"/>
                <a:gd name="T48" fmla="*/ 101 w 190"/>
                <a:gd name="T49" fmla="*/ 34 h 69"/>
                <a:gd name="T50" fmla="*/ 86 w 190"/>
                <a:gd name="T51" fmla="*/ 28 h 69"/>
                <a:gd name="T52" fmla="*/ 81 w 190"/>
                <a:gd name="T53" fmla="*/ 24 h 69"/>
                <a:gd name="T54" fmla="*/ 58 w 190"/>
                <a:gd name="T55" fmla="*/ 20 h 69"/>
                <a:gd name="T56" fmla="*/ 52 w 190"/>
                <a:gd name="T57" fmla="*/ 16 h 69"/>
                <a:gd name="T58" fmla="*/ 60 w 190"/>
                <a:gd name="T59" fmla="*/ 11 h 69"/>
                <a:gd name="T60" fmla="*/ 42 w 190"/>
                <a:gd name="T61" fmla="*/ 10 h 69"/>
                <a:gd name="T62" fmla="*/ 28 w 190"/>
                <a:gd name="T63" fmla="*/ 21 h 69"/>
                <a:gd name="T64" fmla="*/ 20 w 190"/>
                <a:gd name="T65" fmla="*/ 21 h 69"/>
                <a:gd name="T66" fmla="*/ 17 w 190"/>
                <a:gd name="T67" fmla="*/ 26 h 69"/>
                <a:gd name="T68" fmla="*/ 7 w 190"/>
                <a:gd name="T69" fmla="*/ 28 h 69"/>
                <a:gd name="T70" fmla="*/ 0 w 190"/>
                <a:gd name="T71" fmla="*/ 27 h 69"/>
                <a:gd name="T72" fmla="*/ 11 w 190"/>
                <a:gd name="T73" fmla="*/ 20 h 69"/>
                <a:gd name="T74" fmla="*/ 16 w 190"/>
                <a:gd name="T75" fmla="*/ 13 h 69"/>
                <a:gd name="T76" fmla="*/ 25 w 190"/>
                <a:gd name="T77" fmla="*/ 8 h 69"/>
                <a:gd name="T78" fmla="*/ 34 w 190"/>
                <a:gd name="T79" fmla="*/ 4 h 69"/>
                <a:gd name="T80" fmla="*/ 48 w 190"/>
                <a:gd name="T81" fmla="*/ 2 h 69"/>
                <a:gd name="T82" fmla="*/ 53 w 190"/>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0" h="69">
                  <a:moveTo>
                    <a:pt x="53" y="0"/>
                  </a:moveTo>
                  <a:lnTo>
                    <a:pt x="68" y="1"/>
                  </a:lnTo>
                  <a:lnTo>
                    <a:pt x="82" y="1"/>
                  </a:lnTo>
                  <a:lnTo>
                    <a:pt x="98" y="8"/>
                  </a:lnTo>
                  <a:lnTo>
                    <a:pt x="104" y="16"/>
                  </a:lnTo>
                  <a:lnTo>
                    <a:pt x="121" y="14"/>
                  </a:lnTo>
                  <a:lnTo>
                    <a:pt x="127" y="19"/>
                  </a:lnTo>
                  <a:lnTo>
                    <a:pt x="140" y="31"/>
                  </a:lnTo>
                  <a:lnTo>
                    <a:pt x="150" y="41"/>
                  </a:lnTo>
                  <a:lnTo>
                    <a:pt x="156" y="40"/>
                  </a:lnTo>
                  <a:lnTo>
                    <a:pt x="166" y="45"/>
                  </a:lnTo>
                  <a:lnTo>
                    <a:pt x="164" y="51"/>
                  </a:lnTo>
                  <a:lnTo>
                    <a:pt x="177" y="51"/>
                  </a:lnTo>
                  <a:lnTo>
                    <a:pt x="190" y="60"/>
                  </a:lnTo>
                  <a:lnTo>
                    <a:pt x="187" y="65"/>
                  </a:lnTo>
                  <a:lnTo>
                    <a:pt x="175" y="67"/>
                  </a:lnTo>
                  <a:lnTo>
                    <a:pt x="163" y="68"/>
                  </a:lnTo>
                  <a:lnTo>
                    <a:pt x="151" y="67"/>
                  </a:lnTo>
                  <a:lnTo>
                    <a:pt x="124" y="69"/>
                  </a:lnTo>
                  <a:lnTo>
                    <a:pt x="138" y="57"/>
                  </a:lnTo>
                  <a:lnTo>
                    <a:pt x="131" y="52"/>
                  </a:lnTo>
                  <a:lnTo>
                    <a:pt x="120" y="50"/>
                  </a:lnTo>
                  <a:lnTo>
                    <a:pt x="114" y="45"/>
                  </a:lnTo>
                  <a:lnTo>
                    <a:pt x="112" y="33"/>
                  </a:lnTo>
                  <a:lnTo>
                    <a:pt x="101" y="34"/>
                  </a:lnTo>
                  <a:lnTo>
                    <a:pt x="86" y="28"/>
                  </a:lnTo>
                  <a:lnTo>
                    <a:pt x="81" y="24"/>
                  </a:lnTo>
                  <a:lnTo>
                    <a:pt x="58" y="20"/>
                  </a:lnTo>
                  <a:lnTo>
                    <a:pt x="52" y="16"/>
                  </a:lnTo>
                  <a:lnTo>
                    <a:pt x="60" y="11"/>
                  </a:lnTo>
                  <a:lnTo>
                    <a:pt x="42" y="10"/>
                  </a:lnTo>
                  <a:lnTo>
                    <a:pt x="28" y="21"/>
                  </a:lnTo>
                  <a:lnTo>
                    <a:pt x="20" y="21"/>
                  </a:lnTo>
                  <a:lnTo>
                    <a:pt x="17" y="26"/>
                  </a:lnTo>
                  <a:lnTo>
                    <a:pt x="7" y="28"/>
                  </a:lnTo>
                  <a:lnTo>
                    <a:pt x="0" y="27"/>
                  </a:lnTo>
                  <a:lnTo>
                    <a:pt x="11" y="20"/>
                  </a:lnTo>
                  <a:lnTo>
                    <a:pt x="16" y="13"/>
                  </a:lnTo>
                  <a:lnTo>
                    <a:pt x="25" y="8"/>
                  </a:lnTo>
                  <a:lnTo>
                    <a:pt x="34" y="4"/>
                  </a:lnTo>
                  <a:lnTo>
                    <a:pt x="48" y="2"/>
                  </a:lnTo>
                  <a:lnTo>
                    <a:pt x="53"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0" name="Freeform 48"/>
            <p:cNvSpPr>
              <a:spLocks/>
            </p:cNvSpPr>
            <p:nvPr/>
          </p:nvSpPr>
          <p:spPr bwMode="auto">
            <a:xfrm>
              <a:off x="5080000" y="2733675"/>
              <a:ext cx="49213" cy="22225"/>
            </a:xfrm>
            <a:custGeom>
              <a:avLst/>
              <a:gdLst>
                <a:gd name="T0" fmla="*/ 0 w 31"/>
                <a:gd name="T1" fmla="*/ 11 h 14"/>
                <a:gd name="T2" fmla="*/ 1 w 31"/>
                <a:gd name="T3" fmla="*/ 11 h 14"/>
                <a:gd name="T4" fmla="*/ 3 w 31"/>
                <a:gd name="T5" fmla="*/ 6 h 14"/>
                <a:gd name="T6" fmla="*/ 16 w 31"/>
                <a:gd name="T7" fmla="*/ 6 h 14"/>
                <a:gd name="T8" fmla="*/ 31 w 31"/>
                <a:gd name="T9" fmla="*/ 0 h 14"/>
                <a:gd name="T10" fmla="*/ 20 w 31"/>
                <a:gd name="T11" fmla="*/ 9 h 14"/>
                <a:gd name="T12" fmla="*/ 22 w 31"/>
                <a:gd name="T13" fmla="*/ 12 h 14"/>
                <a:gd name="T14" fmla="*/ 20 w 31"/>
                <a:gd name="T15" fmla="*/ 12 h 14"/>
                <a:gd name="T16" fmla="*/ 17 w 31"/>
                <a:gd name="T17" fmla="*/ 13 h 14"/>
                <a:gd name="T18" fmla="*/ 14 w 31"/>
                <a:gd name="T19" fmla="*/ 13 h 14"/>
                <a:gd name="T20" fmla="*/ 13 w 31"/>
                <a:gd name="T21" fmla="*/ 14 h 14"/>
                <a:gd name="T22" fmla="*/ 13 w 31"/>
                <a:gd name="T23" fmla="*/ 12 h 14"/>
                <a:gd name="T24" fmla="*/ 11 w 31"/>
                <a:gd name="T25" fmla="*/ 10 h 14"/>
                <a:gd name="T26" fmla="*/ 8 w 31"/>
                <a:gd name="T27" fmla="*/ 10 h 14"/>
                <a:gd name="T28" fmla="*/ 4 w 31"/>
                <a:gd name="T29" fmla="*/ 12 h 14"/>
                <a:gd name="T30" fmla="*/ 0 w 3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4">
                  <a:moveTo>
                    <a:pt x="0" y="11"/>
                  </a:moveTo>
                  <a:lnTo>
                    <a:pt x="1" y="11"/>
                  </a:lnTo>
                  <a:lnTo>
                    <a:pt x="3" y="6"/>
                  </a:lnTo>
                  <a:lnTo>
                    <a:pt x="16" y="6"/>
                  </a:lnTo>
                  <a:lnTo>
                    <a:pt x="31" y="0"/>
                  </a:lnTo>
                  <a:lnTo>
                    <a:pt x="20" y="9"/>
                  </a:lnTo>
                  <a:lnTo>
                    <a:pt x="22" y="12"/>
                  </a:lnTo>
                  <a:lnTo>
                    <a:pt x="20" y="12"/>
                  </a:lnTo>
                  <a:lnTo>
                    <a:pt x="17" y="13"/>
                  </a:lnTo>
                  <a:lnTo>
                    <a:pt x="14" y="13"/>
                  </a:lnTo>
                  <a:lnTo>
                    <a:pt x="13" y="14"/>
                  </a:lnTo>
                  <a:lnTo>
                    <a:pt x="13" y="12"/>
                  </a:lnTo>
                  <a:lnTo>
                    <a:pt x="11" y="10"/>
                  </a:lnTo>
                  <a:lnTo>
                    <a:pt x="8" y="10"/>
                  </a:lnTo>
                  <a:lnTo>
                    <a:pt x="4" y="12"/>
                  </a:lnTo>
                  <a:lnTo>
                    <a:pt x="0"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1" name="Freeform 49"/>
            <p:cNvSpPr>
              <a:spLocks/>
            </p:cNvSpPr>
            <p:nvPr/>
          </p:nvSpPr>
          <p:spPr bwMode="auto">
            <a:xfrm>
              <a:off x="5067300" y="2749550"/>
              <a:ext cx="49213" cy="19050"/>
            </a:xfrm>
            <a:custGeom>
              <a:avLst/>
              <a:gdLst>
                <a:gd name="T0" fmla="*/ 30 w 31"/>
                <a:gd name="T1" fmla="*/ 2 h 12"/>
                <a:gd name="T2" fmla="*/ 31 w 31"/>
                <a:gd name="T3" fmla="*/ 4 h 12"/>
                <a:gd name="T4" fmla="*/ 14 w 31"/>
                <a:gd name="T5" fmla="*/ 12 h 12"/>
                <a:gd name="T6" fmla="*/ 5 w 31"/>
                <a:gd name="T7" fmla="*/ 10 h 12"/>
                <a:gd name="T8" fmla="*/ 0 w 31"/>
                <a:gd name="T9" fmla="*/ 2 h 12"/>
                <a:gd name="T10" fmla="*/ 8 w 31"/>
                <a:gd name="T11" fmla="*/ 1 h 12"/>
                <a:gd name="T12" fmla="*/ 12 w 31"/>
                <a:gd name="T13" fmla="*/ 2 h 12"/>
                <a:gd name="T14" fmla="*/ 16 w 31"/>
                <a:gd name="T15" fmla="*/ 0 h 12"/>
                <a:gd name="T16" fmla="*/ 19 w 31"/>
                <a:gd name="T17" fmla="*/ 0 h 12"/>
                <a:gd name="T18" fmla="*/ 21 w 31"/>
                <a:gd name="T19" fmla="*/ 2 h 12"/>
                <a:gd name="T20" fmla="*/ 21 w 31"/>
                <a:gd name="T21" fmla="*/ 4 h 12"/>
                <a:gd name="T22" fmla="*/ 22 w 31"/>
                <a:gd name="T23" fmla="*/ 3 h 12"/>
                <a:gd name="T24" fmla="*/ 25 w 31"/>
                <a:gd name="T25" fmla="*/ 3 h 12"/>
                <a:gd name="T26" fmla="*/ 28 w 31"/>
                <a:gd name="T27" fmla="*/ 2 h 12"/>
                <a:gd name="T28" fmla="*/ 30 w 31"/>
                <a:gd name="T2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2">
                  <a:moveTo>
                    <a:pt x="30" y="2"/>
                  </a:moveTo>
                  <a:lnTo>
                    <a:pt x="31" y="4"/>
                  </a:lnTo>
                  <a:lnTo>
                    <a:pt x="14" y="12"/>
                  </a:lnTo>
                  <a:lnTo>
                    <a:pt x="5" y="10"/>
                  </a:lnTo>
                  <a:lnTo>
                    <a:pt x="0" y="2"/>
                  </a:lnTo>
                  <a:lnTo>
                    <a:pt x="8" y="1"/>
                  </a:lnTo>
                  <a:lnTo>
                    <a:pt x="12" y="2"/>
                  </a:lnTo>
                  <a:lnTo>
                    <a:pt x="16" y="0"/>
                  </a:lnTo>
                  <a:lnTo>
                    <a:pt x="19" y="0"/>
                  </a:lnTo>
                  <a:lnTo>
                    <a:pt x="21" y="2"/>
                  </a:lnTo>
                  <a:lnTo>
                    <a:pt x="21" y="4"/>
                  </a:lnTo>
                  <a:lnTo>
                    <a:pt x="22" y="3"/>
                  </a:lnTo>
                  <a:lnTo>
                    <a:pt x="25" y="3"/>
                  </a:lnTo>
                  <a:lnTo>
                    <a:pt x="28" y="2"/>
                  </a:lnTo>
                  <a:lnTo>
                    <a:pt x="30" y="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2" name="Freeform 50"/>
            <p:cNvSpPr>
              <a:spLocks/>
            </p:cNvSpPr>
            <p:nvPr/>
          </p:nvSpPr>
          <p:spPr bwMode="auto">
            <a:xfrm>
              <a:off x="4491037" y="2230437"/>
              <a:ext cx="169863" cy="82550"/>
            </a:xfrm>
            <a:custGeom>
              <a:avLst/>
              <a:gdLst>
                <a:gd name="T0" fmla="*/ 79 w 107"/>
                <a:gd name="T1" fmla="*/ 51 h 52"/>
                <a:gd name="T2" fmla="*/ 71 w 107"/>
                <a:gd name="T3" fmla="*/ 48 h 52"/>
                <a:gd name="T4" fmla="*/ 63 w 107"/>
                <a:gd name="T5" fmla="*/ 49 h 52"/>
                <a:gd name="T6" fmla="*/ 50 w 107"/>
                <a:gd name="T7" fmla="*/ 43 h 52"/>
                <a:gd name="T8" fmla="*/ 45 w 107"/>
                <a:gd name="T9" fmla="*/ 44 h 52"/>
                <a:gd name="T10" fmla="*/ 37 w 107"/>
                <a:gd name="T11" fmla="*/ 52 h 52"/>
                <a:gd name="T12" fmla="*/ 24 w 107"/>
                <a:gd name="T13" fmla="*/ 46 h 52"/>
                <a:gd name="T14" fmla="*/ 14 w 107"/>
                <a:gd name="T15" fmla="*/ 37 h 52"/>
                <a:gd name="T16" fmla="*/ 6 w 107"/>
                <a:gd name="T17" fmla="*/ 32 h 52"/>
                <a:gd name="T18" fmla="*/ 4 w 107"/>
                <a:gd name="T19" fmla="*/ 24 h 52"/>
                <a:gd name="T20" fmla="*/ 0 w 107"/>
                <a:gd name="T21" fmla="*/ 18 h 52"/>
                <a:gd name="T22" fmla="*/ 12 w 107"/>
                <a:gd name="T23" fmla="*/ 13 h 52"/>
                <a:gd name="T24" fmla="*/ 17 w 107"/>
                <a:gd name="T25" fmla="*/ 8 h 52"/>
                <a:gd name="T26" fmla="*/ 28 w 107"/>
                <a:gd name="T27" fmla="*/ 4 h 52"/>
                <a:gd name="T28" fmla="*/ 32 w 107"/>
                <a:gd name="T29" fmla="*/ 0 h 52"/>
                <a:gd name="T30" fmla="*/ 36 w 107"/>
                <a:gd name="T31" fmla="*/ 3 h 52"/>
                <a:gd name="T32" fmla="*/ 43 w 107"/>
                <a:gd name="T33" fmla="*/ 1 h 52"/>
                <a:gd name="T34" fmla="*/ 51 w 107"/>
                <a:gd name="T35" fmla="*/ 7 h 52"/>
                <a:gd name="T36" fmla="*/ 63 w 107"/>
                <a:gd name="T37" fmla="*/ 9 h 52"/>
                <a:gd name="T38" fmla="*/ 63 w 107"/>
                <a:gd name="T39" fmla="*/ 15 h 52"/>
                <a:gd name="T40" fmla="*/ 72 w 107"/>
                <a:gd name="T41" fmla="*/ 19 h 52"/>
                <a:gd name="T42" fmla="*/ 74 w 107"/>
                <a:gd name="T43" fmla="*/ 14 h 52"/>
                <a:gd name="T44" fmla="*/ 85 w 107"/>
                <a:gd name="T45" fmla="*/ 16 h 52"/>
                <a:gd name="T46" fmla="*/ 87 w 107"/>
                <a:gd name="T47" fmla="*/ 22 h 52"/>
                <a:gd name="T48" fmla="*/ 99 w 107"/>
                <a:gd name="T49" fmla="*/ 23 h 52"/>
                <a:gd name="T50" fmla="*/ 107 w 107"/>
                <a:gd name="T51" fmla="*/ 33 h 52"/>
                <a:gd name="T52" fmla="*/ 103 w 107"/>
                <a:gd name="T53" fmla="*/ 33 h 52"/>
                <a:gd name="T54" fmla="*/ 100 w 107"/>
                <a:gd name="T55" fmla="*/ 37 h 52"/>
                <a:gd name="T56" fmla="*/ 97 w 107"/>
                <a:gd name="T57" fmla="*/ 38 h 52"/>
                <a:gd name="T58" fmla="*/ 96 w 107"/>
                <a:gd name="T59" fmla="*/ 42 h 52"/>
                <a:gd name="T60" fmla="*/ 93 w 107"/>
                <a:gd name="T61" fmla="*/ 43 h 52"/>
                <a:gd name="T62" fmla="*/ 93 w 107"/>
                <a:gd name="T63" fmla="*/ 45 h 52"/>
                <a:gd name="T64" fmla="*/ 88 w 107"/>
                <a:gd name="T65" fmla="*/ 47 h 52"/>
                <a:gd name="T66" fmla="*/ 80 w 107"/>
                <a:gd name="T67" fmla="*/ 47 h 52"/>
                <a:gd name="T68" fmla="*/ 79 w 107"/>
                <a:gd name="T69"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52">
                  <a:moveTo>
                    <a:pt x="79" y="51"/>
                  </a:moveTo>
                  <a:lnTo>
                    <a:pt x="71" y="48"/>
                  </a:lnTo>
                  <a:lnTo>
                    <a:pt x="63" y="49"/>
                  </a:lnTo>
                  <a:lnTo>
                    <a:pt x="50" y="43"/>
                  </a:lnTo>
                  <a:lnTo>
                    <a:pt x="45" y="44"/>
                  </a:lnTo>
                  <a:lnTo>
                    <a:pt x="37" y="52"/>
                  </a:lnTo>
                  <a:lnTo>
                    <a:pt x="24" y="46"/>
                  </a:lnTo>
                  <a:lnTo>
                    <a:pt x="14" y="37"/>
                  </a:lnTo>
                  <a:lnTo>
                    <a:pt x="6" y="32"/>
                  </a:lnTo>
                  <a:lnTo>
                    <a:pt x="4" y="24"/>
                  </a:lnTo>
                  <a:lnTo>
                    <a:pt x="0" y="18"/>
                  </a:lnTo>
                  <a:lnTo>
                    <a:pt x="12" y="13"/>
                  </a:lnTo>
                  <a:lnTo>
                    <a:pt x="17" y="8"/>
                  </a:lnTo>
                  <a:lnTo>
                    <a:pt x="28" y="4"/>
                  </a:lnTo>
                  <a:lnTo>
                    <a:pt x="32" y="0"/>
                  </a:lnTo>
                  <a:lnTo>
                    <a:pt x="36" y="3"/>
                  </a:lnTo>
                  <a:lnTo>
                    <a:pt x="43" y="1"/>
                  </a:lnTo>
                  <a:lnTo>
                    <a:pt x="51" y="7"/>
                  </a:lnTo>
                  <a:lnTo>
                    <a:pt x="63" y="9"/>
                  </a:lnTo>
                  <a:lnTo>
                    <a:pt x="63" y="15"/>
                  </a:lnTo>
                  <a:lnTo>
                    <a:pt x="72" y="19"/>
                  </a:lnTo>
                  <a:lnTo>
                    <a:pt x="74" y="14"/>
                  </a:lnTo>
                  <a:lnTo>
                    <a:pt x="85" y="16"/>
                  </a:lnTo>
                  <a:lnTo>
                    <a:pt x="87" y="22"/>
                  </a:lnTo>
                  <a:lnTo>
                    <a:pt x="99" y="23"/>
                  </a:lnTo>
                  <a:lnTo>
                    <a:pt x="107" y="33"/>
                  </a:lnTo>
                  <a:lnTo>
                    <a:pt x="103" y="33"/>
                  </a:lnTo>
                  <a:lnTo>
                    <a:pt x="100" y="37"/>
                  </a:lnTo>
                  <a:lnTo>
                    <a:pt x="97" y="38"/>
                  </a:lnTo>
                  <a:lnTo>
                    <a:pt x="96" y="42"/>
                  </a:lnTo>
                  <a:lnTo>
                    <a:pt x="93" y="43"/>
                  </a:lnTo>
                  <a:lnTo>
                    <a:pt x="93" y="45"/>
                  </a:lnTo>
                  <a:lnTo>
                    <a:pt x="88" y="47"/>
                  </a:lnTo>
                  <a:lnTo>
                    <a:pt x="80" y="47"/>
                  </a:lnTo>
                  <a:lnTo>
                    <a:pt x="79" y="5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3" name="Freeform 51"/>
            <p:cNvSpPr>
              <a:spLocks/>
            </p:cNvSpPr>
            <p:nvPr/>
          </p:nvSpPr>
          <p:spPr bwMode="auto">
            <a:xfrm>
              <a:off x="4332287" y="2108200"/>
              <a:ext cx="227013" cy="246063"/>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solidFill>
                  <a:prstClr val="black"/>
                </a:solidFill>
                <a:latin typeface="Arial" pitchFamily="34" charset="0"/>
                <a:cs typeface="Arial" pitchFamily="34" charset="0"/>
              </a:endParaRPr>
            </a:p>
          </p:txBody>
        </p:sp>
        <p:sp>
          <p:nvSpPr>
            <p:cNvPr id="384" name="Freeform 52"/>
            <p:cNvSpPr>
              <a:spLocks/>
            </p:cNvSpPr>
            <p:nvPr/>
          </p:nvSpPr>
          <p:spPr bwMode="auto">
            <a:xfrm>
              <a:off x="5389562" y="3490912"/>
              <a:ext cx="47625" cy="57150"/>
            </a:xfrm>
            <a:custGeom>
              <a:avLst/>
              <a:gdLst>
                <a:gd name="T0" fmla="*/ 25 w 30"/>
                <a:gd name="T1" fmla="*/ 0 h 36"/>
                <a:gd name="T2" fmla="*/ 30 w 30"/>
                <a:gd name="T3" fmla="*/ 6 h 36"/>
                <a:gd name="T4" fmla="*/ 30 w 30"/>
                <a:gd name="T5" fmla="*/ 15 h 36"/>
                <a:gd name="T6" fmla="*/ 20 w 30"/>
                <a:gd name="T7" fmla="*/ 20 h 36"/>
                <a:gd name="T8" fmla="*/ 28 w 30"/>
                <a:gd name="T9" fmla="*/ 25 h 36"/>
                <a:gd name="T10" fmla="*/ 21 w 30"/>
                <a:gd name="T11" fmla="*/ 36 h 36"/>
                <a:gd name="T12" fmla="*/ 17 w 30"/>
                <a:gd name="T13" fmla="*/ 33 h 36"/>
                <a:gd name="T14" fmla="*/ 13 w 30"/>
                <a:gd name="T15" fmla="*/ 34 h 36"/>
                <a:gd name="T16" fmla="*/ 3 w 30"/>
                <a:gd name="T17" fmla="*/ 34 h 36"/>
                <a:gd name="T18" fmla="*/ 2 w 30"/>
                <a:gd name="T19" fmla="*/ 28 h 36"/>
                <a:gd name="T20" fmla="*/ 0 w 30"/>
                <a:gd name="T21" fmla="*/ 22 h 36"/>
                <a:gd name="T22" fmla="*/ 6 w 30"/>
                <a:gd name="T23" fmla="*/ 12 h 36"/>
                <a:gd name="T24" fmla="*/ 12 w 30"/>
                <a:gd name="T25" fmla="*/ 3 h 36"/>
                <a:gd name="T26" fmla="*/ 20 w 30"/>
                <a:gd name="T27" fmla="*/ 5 h 36"/>
                <a:gd name="T28" fmla="*/ 25 w 30"/>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6">
                  <a:moveTo>
                    <a:pt x="25" y="0"/>
                  </a:moveTo>
                  <a:lnTo>
                    <a:pt x="30" y="6"/>
                  </a:lnTo>
                  <a:lnTo>
                    <a:pt x="30" y="15"/>
                  </a:lnTo>
                  <a:lnTo>
                    <a:pt x="20" y="20"/>
                  </a:lnTo>
                  <a:lnTo>
                    <a:pt x="28" y="25"/>
                  </a:lnTo>
                  <a:lnTo>
                    <a:pt x="21" y="36"/>
                  </a:lnTo>
                  <a:lnTo>
                    <a:pt x="17" y="33"/>
                  </a:lnTo>
                  <a:lnTo>
                    <a:pt x="13" y="34"/>
                  </a:lnTo>
                  <a:lnTo>
                    <a:pt x="3" y="34"/>
                  </a:lnTo>
                  <a:lnTo>
                    <a:pt x="2" y="28"/>
                  </a:lnTo>
                  <a:lnTo>
                    <a:pt x="0" y="22"/>
                  </a:lnTo>
                  <a:lnTo>
                    <a:pt x="6" y="12"/>
                  </a:lnTo>
                  <a:lnTo>
                    <a:pt x="12" y="3"/>
                  </a:lnTo>
                  <a:lnTo>
                    <a:pt x="20" y="5"/>
                  </a:lnTo>
                  <a:lnTo>
                    <a:pt x="25"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5" name="Freeform 53"/>
            <p:cNvSpPr>
              <a:spLocks/>
            </p:cNvSpPr>
            <p:nvPr/>
          </p:nvSpPr>
          <p:spPr bwMode="auto">
            <a:xfrm>
              <a:off x="4446587" y="2073275"/>
              <a:ext cx="42863" cy="41275"/>
            </a:xfrm>
            <a:custGeom>
              <a:avLst/>
              <a:gdLst>
                <a:gd name="T0" fmla="*/ 27 w 27"/>
                <a:gd name="T1" fmla="*/ 10 h 26"/>
                <a:gd name="T2" fmla="*/ 20 w 27"/>
                <a:gd name="T3" fmla="*/ 26 h 26"/>
                <a:gd name="T4" fmla="*/ 3 w 27"/>
                <a:gd name="T5" fmla="*/ 15 h 26"/>
                <a:gd name="T6" fmla="*/ 0 w 27"/>
                <a:gd name="T7" fmla="*/ 6 h 26"/>
                <a:gd name="T8" fmla="*/ 22 w 27"/>
                <a:gd name="T9" fmla="*/ 0 h 26"/>
                <a:gd name="T10" fmla="*/ 27 w 27"/>
                <a:gd name="T11" fmla="*/ 10 h 26"/>
              </a:gdLst>
              <a:ahLst/>
              <a:cxnLst>
                <a:cxn ang="0">
                  <a:pos x="T0" y="T1"/>
                </a:cxn>
                <a:cxn ang="0">
                  <a:pos x="T2" y="T3"/>
                </a:cxn>
                <a:cxn ang="0">
                  <a:pos x="T4" y="T5"/>
                </a:cxn>
                <a:cxn ang="0">
                  <a:pos x="T6" y="T7"/>
                </a:cxn>
                <a:cxn ang="0">
                  <a:pos x="T8" y="T9"/>
                </a:cxn>
                <a:cxn ang="0">
                  <a:pos x="T10" y="T11"/>
                </a:cxn>
              </a:cxnLst>
              <a:rect l="0" t="0" r="r" b="b"/>
              <a:pathLst>
                <a:path w="27" h="26">
                  <a:moveTo>
                    <a:pt x="27" y="10"/>
                  </a:moveTo>
                  <a:lnTo>
                    <a:pt x="20" y="26"/>
                  </a:lnTo>
                  <a:lnTo>
                    <a:pt x="3" y="15"/>
                  </a:lnTo>
                  <a:lnTo>
                    <a:pt x="0" y="6"/>
                  </a:lnTo>
                  <a:lnTo>
                    <a:pt x="22" y="0"/>
                  </a:lnTo>
                  <a:lnTo>
                    <a:pt x="27"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6" name="Freeform 54"/>
            <p:cNvSpPr>
              <a:spLocks/>
            </p:cNvSpPr>
            <p:nvPr/>
          </p:nvSpPr>
          <p:spPr bwMode="auto">
            <a:xfrm>
              <a:off x="4376737" y="2022475"/>
              <a:ext cx="68263" cy="90488"/>
            </a:xfrm>
            <a:custGeom>
              <a:avLst/>
              <a:gdLst>
                <a:gd name="T0" fmla="*/ 43 w 43"/>
                <a:gd name="T1" fmla="*/ 25 h 57"/>
                <a:gd name="T2" fmla="*/ 40 w 43"/>
                <a:gd name="T3" fmla="*/ 33 h 57"/>
                <a:gd name="T4" fmla="*/ 35 w 43"/>
                <a:gd name="T5" fmla="*/ 30 h 57"/>
                <a:gd name="T6" fmla="*/ 25 w 43"/>
                <a:gd name="T7" fmla="*/ 44 h 57"/>
                <a:gd name="T8" fmla="*/ 30 w 43"/>
                <a:gd name="T9" fmla="*/ 54 h 57"/>
                <a:gd name="T10" fmla="*/ 20 w 43"/>
                <a:gd name="T11" fmla="*/ 57 h 57"/>
                <a:gd name="T12" fmla="*/ 8 w 43"/>
                <a:gd name="T13" fmla="*/ 55 h 57"/>
                <a:gd name="T14" fmla="*/ 2 w 43"/>
                <a:gd name="T15" fmla="*/ 44 h 57"/>
                <a:gd name="T16" fmla="*/ 0 w 43"/>
                <a:gd name="T17" fmla="*/ 24 h 57"/>
                <a:gd name="T18" fmla="*/ 2 w 43"/>
                <a:gd name="T19" fmla="*/ 18 h 57"/>
                <a:gd name="T20" fmla="*/ 6 w 43"/>
                <a:gd name="T21" fmla="*/ 12 h 57"/>
                <a:gd name="T22" fmla="*/ 20 w 43"/>
                <a:gd name="T23" fmla="*/ 11 h 57"/>
                <a:gd name="T24" fmla="*/ 25 w 43"/>
                <a:gd name="T25" fmla="*/ 6 h 57"/>
                <a:gd name="T26" fmla="*/ 36 w 43"/>
                <a:gd name="T27" fmla="*/ 0 h 57"/>
                <a:gd name="T28" fmla="*/ 37 w 43"/>
                <a:gd name="T29" fmla="*/ 10 h 57"/>
                <a:gd name="T30" fmla="*/ 32 w 43"/>
                <a:gd name="T31" fmla="*/ 16 h 57"/>
                <a:gd name="T32" fmla="*/ 35 w 43"/>
                <a:gd name="T33" fmla="*/ 22 h 57"/>
                <a:gd name="T34" fmla="*/ 43 w 43"/>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7">
                  <a:moveTo>
                    <a:pt x="43" y="25"/>
                  </a:moveTo>
                  <a:lnTo>
                    <a:pt x="40" y="33"/>
                  </a:lnTo>
                  <a:lnTo>
                    <a:pt x="35" y="30"/>
                  </a:lnTo>
                  <a:lnTo>
                    <a:pt x="25" y="44"/>
                  </a:lnTo>
                  <a:lnTo>
                    <a:pt x="30" y="54"/>
                  </a:lnTo>
                  <a:lnTo>
                    <a:pt x="20" y="57"/>
                  </a:lnTo>
                  <a:lnTo>
                    <a:pt x="8" y="55"/>
                  </a:lnTo>
                  <a:lnTo>
                    <a:pt x="2" y="44"/>
                  </a:lnTo>
                  <a:lnTo>
                    <a:pt x="0" y="24"/>
                  </a:lnTo>
                  <a:lnTo>
                    <a:pt x="2" y="18"/>
                  </a:lnTo>
                  <a:lnTo>
                    <a:pt x="6" y="12"/>
                  </a:lnTo>
                  <a:lnTo>
                    <a:pt x="20" y="11"/>
                  </a:lnTo>
                  <a:lnTo>
                    <a:pt x="25" y="6"/>
                  </a:lnTo>
                  <a:lnTo>
                    <a:pt x="36" y="0"/>
                  </a:lnTo>
                  <a:lnTo>
                    <a:pt x="37" y="10"/>
                  </a:lnTo>
                  <a:lnTo>
                    <a:pt x="32" y="16"/>
                  </a:lnTo>
                  <a:lnTo>
                    <a:pt x="35" y="22"/>
                  </a:lnTo>
                  <a:lnTo>
                    <a:pt x="43"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7" name="Freeform 55"/>
            <p:cNvSpPr>
              <a:spLocks/>
            </p:cNvSpPr>
            <p:nvPr/>
          </p:nvSpPr>
          <p:spPr bwMode="auto">
            <a:xfrm>
              <a:off x="2114550" y="3252787"/>
              <a:ext cx="104775" cy="76200"/>
            </a:xfrm>
            <a:custGeom>
              <a:avLst/>
              <a:gdLst>
                <a:gd name="T0" fmla="*/ 7 w 66"/>
                <a:gd name="T1" fmla="*/ 4 h 48"/>
                <a:gd name="T2" fmla="*/ 10 w 66"/>
                <a:gd name="T3" fmla="*/ 0 h 48"/>
                <a:gd name="T4" fmla="*/ 24 w 66"/>
                <a:gd name="T5" fmla="*/ 0 h 48"/>
                <a:gd name="T6" fmla="*/ 34 w 66"/>
                <a:gd name="T7" fmla="*/ 6 h 48"/>
                <a:gd name="T8" fmla="*/ 39 w 66"/>
                <a:gd name="T9" fmla="*/ 5 h 48"/>
                <a:gd name="T10" fmla="*/ 41 w 66"/>
                <a:gd name="T11" fmla="*/ 13 h 48"/>
                <a:gd name="T12" fmla="*/ 51 w 66"/>
                <a:gd name="T13" fmla="*/ 12 h 48"/>
                <a:gd name="T14" fmla="*/ 50 w 66"/>
                <a:gd name="T15" fmla="*/ 18 h 48"/>
                <a:gd name="T16" fmla="*/ 58 w 66"/>
                <a:gd name="T17" fmla="*/ 19 h 48"/>
                <a:gd name="T18" fmla="*/ 66 w 66"/>
                <a:gd name="T19" fmla="*/ 27 h 48"/>
                <a:gd name="T20" fmla="*/ 58 w 66"/>
                <a:gd name="T21" fmla="*/ 35 h 48"/>
                <a:gd name="T22" fmla="*/ 50 w 66"/>
                <a:gd name="T23" fmla="*/ 31 h 48"/>
                <a:gd name="T24" fmla="*/ 42 w 66"/>
                <a:gd name="T25" fmla="*/ 31 h 48"/>
                <a:gd name="T26" fmla="*/ 36 w 66"/>
                <a:gd name="T27" fmla="*/ 30 h 48"/>
                <a:gd name="T28" fmla="*/ 32 w 66"/>
                <a:gd name="T29" fmla="*/ 34 h 48"/>
                <a:gd name="T30" fmla="*/ 25 w 66"/>
                <a:gd name="T31" fmla="*/ 36 h 48"/>
                <a:gd name="T32" fmla="*/ 23 w 66"/>
                <a:gd name="T33" fmla="*/ 30 h 48"/>
                <a:gd name="T34" fmla="*/ 17 w 66"/>
                <a:gd name="T35" fmla="*/ 34 h 48"/>
                <a:gd name="T36" fmla="*/ 8 w 66"/>
                <a:gd name="T37" fmla="*/ 48 h 48"/>
                <a:gd name="T38" fmla="*/ 4 w 66"/>
                <a:gd name="T39" fmla="*/ 44 h 48"/>
                <a:gd name="T40" fmla="*/ 3 w 66"/>
                <a:gd name="T41" fmla="*/ 39 h 48"/>
                <a:gd name="T42" fmla="*/ 4 w 66"/>
                <a:gd name="T43" fmla="*/ 33 h 48"/>
                <a:gd name="T44" fmla="*/ 0 w 66"/>
                <a:gd name="T45" fmla="*/ 27 h 48"/>
                <a:gd name="T46" fmla="*/ 5 w 66"/>
                <a:gd name="T47" fmla="*/ 23 h 48"/>
                <a:gd name="T48" fmla="*/ 8 w 66"/>
                <a:gd name="T49" fmla="*/ 15 h 48"/>
                <a:gd name="T50" fmla="*/ 7 w 66"/>
                <a:gd name="T5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48">
                  <a:moveTo>
                    <a:pt x="7" y="4"/>
                  </a:moveTo>
                  <a:lnTo>
                    <a:pt x="10" y="0"/>
                  </a:lnTo>
                  <a:lnTo>
                    <a:pt x="24" y="0"/>
                  </a:lnTo>
                  <a:lnTo>
                    <a:pt x="34" y="6"/>
                  </a:lnTo>
                  <a:lnTo>
                    <a:pt x="39" y="5"/>
                  </a:lnTo>
                  <a:lnTo>
                    <a:pt x="41" y="13"/>
                  </a:lnTo>
                  <a:lnTo>
                    <a:pt x="51" y="12"/>
                  </a:lnTo>
                  <a:lnTo>
                    <a:pt x="50" y="18"/>
                  </a:lnTo>
                  <a:lnTo>
                    <a:pt x="58" y="19"/>
                  </a:lnTo>
                  <a:lnTo>
                    <a:pt x="66" y="27"/>
                  </a:lnTo>
                  <a:lnTo>
                    <a:pt x="58" y="35"/>
                  </a:lnTo>
                  <a:lnTo>
                    <a:pt x="50" y="31"/>
                  </a:lnTo>
                  <a:lnTo>
                    <a:pt x="42" y="31"/>
                  </a:lnTo>
                  <a:lnTo>
                    <a:pt x="36" y="30"/>
                  </a:lnTo>
                  <a:lnTo>
                    <a:pt x="32" y="34"/>
                  </a:lnTo>
                  <a:lnTo>
                    <a:pt x="25" y="36"/>
                  </a:lnTo>
                  <a:lnTo>
                    <a:pt x="23" y="30"/>
                  </a:lnTo>
                  <a:lnTo>
                    <a:pt x="17" y="34"/>
                  </a:lnTo>
                  <a:lnTo>
                    <a:pt x="8" y="48"/>
                  </a:lnTo>
                  <a:lnTo>
                    <a:pt x="4" y="44"/>
                  </a:lnTo>
                  <a:lnTo>
                    <a:pt x="3" y="39"/>
                  </a:lnTo>
                  <a:lnTo>
                    <a:pt x="4" y="33"/>
                  </a:lnTo>
                  <a:lnTo>
                    <a:pt x="0" y="27"/>
                  </a:lnTo>
                  <a:lnTo>
                    <a:pt x="5" y="23"/>
                  </a:lnTo>
                  <a:lnTo>
                    <a:pt x="8" y="15"/>
                  </a:lnTo>
                  <a:lnTo>
                    <a:pt x="7"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8" name="Freeform 56"/>
            <p:cNvSpPr>
              <a:spLocks/>
            </p:cNvSpPr>
            <p:nvPr/>
          </p:nvSpPr>
          <p:spPr bwMode="auto">
            <a:xfrm>
              <a:off x="3937000" y="2686050"/>
              <a:ext cx="585788" cy="595313"/>
            </a:xfrm>
            <a:custGeom>
              <a:avLst/>
              <a:gdLst>
                <a:gd name="T0" fmla="*/ 369 w 369"/>
                <a:gd name="T1" fmla="*/ 283 h 375"/>
                <a:gd name="T2" fmla="*/ 309 w 369"/>
                <a:gd name="T3" fmla="*/ 322 h 375"/>
                <a:gd name="T4" fmla="*/ 257 w 369"/>
                <a:gd name="T5" fmla="*/ 363 h 375"/>
                <a:gd name="T6" fmla="*/ 231 w 369"/>
                <a:gd name="T7" fmla="*/ 372 h 375"/>
                <a:gd name="T8" fmla="*/ 211 w 369"/>
                <a:gd name="T9" fmla="*/ 375 h 375"/>
                <a:gd name="T10" fmla="*/ 211 w 369"/>
                <a:gd name="T11" fmla="*/ 361 h 375"/>
                <a:gd name="T12" fmla="*/ 203 w 369"/>
                <a:gd name="T13" fmla="*/ 358 h 375"/>
                <a:gd name="T14" fmla="*/ 191 w 369"/>
                <a:gd name="T15" fmla="*/ 352 h 375"/>
                <a:gd name="T16" fmla="*/ 187 w 369"/>
                <a:gd name="T17" fmla="*/ 342 h 375"/>
                <a:gd name="T18" fmla="*/ 126 w 369"/>
                <a:gd name="T19" fmla="*/ 297 h 375"/>
                <a:gd name="T20" fmla="*/ 66 w 369"/>
                <a:gd name="T21" fmla="*/ 252 h 375"/>
                <a:gd name="T22" fmla="*/ 0 w 369"/>
                <a:gd name="T23" fmla="*/ 201 h 375"/>
                <a:gd name="T24" fmla="*/ 1 w 369"/>
                <a:gd name="T25" fmla="*/ 197 h 375"/>
                <a:gd name="T26" fmla="*/ 1 w 369"/>
                <a:gd name="T27" fmla="*/ 196 h 375"/>
                <a:gd name="T28" fmla="*/ 1 w 369"/>
                <a:gd name="T29" fmla="*/ 171 h 375"/>
                <a:gd name="T30" fmla="*/ 30 w 369"/>
                <a:gd name="T31" fmla="*/ 156 h 375"/>
                <a:gd name="T32" fmla="*/ 48 w 369"/>
                <a:gd name="T33" fmla="*/ 153 h 375"/>
                <a:gd name="T34" fmla="*/ 62 w 369"/>
                <a:gd name="T35" fmla="*/ 147 h 375"/>
                <a:gd name="T36" fmla="*/ 69 w 369"/>
                <a:gd name="T37" fmla="*/ 137 h 375"/>
                <a:gd name="T38" fmla="*/ 90 w 369"/>
                <a:gd name="T39" fmla="*/ 129 h 375"/>
                <a:gd name="T40" fmla="*/ 91 w 369"/>
                <a:gd name="T41" fmla="*/ 113 h 375"/>
                <a:gd name="T42" fmla="*/ 101 w 369"/>
                <a:gd name="T43" fmla="*/ 112 h 375"/>
                <a:gd name="T44" fmla="*/ 109 w 369"/>
                <a:gd name="T45" fmla="*/ 104 h 375"/>
                <a:gd name="T46" fmla="*/ 132 w 369"/>
                <a:gd name="T47" fmla="*/ 100 h 375"/>
                <a:gd name="T48" fmla="*/ 135 w 369"/>
                <a:gd name="T49" fmla="*/ 92 h 375"/>
                <a:gd name="T50" fmla="*/ 130 w 369"/>
                <a:gd name="T51" fmla="*/ 88 h 375"/>
                <a:gd name="T52" fmla="*/ 124 w 369"/>
                <a:gd name="T53" fmla="*/ 66 h 375"/>
                <a:gd name="T54" fmla="*/ 123 w 369"/>
                <a:gd name="T55" fmla="*/ 53 h 375"/>
                <a:gd name="T56" fmla="*/ 117 w 369"/>
                <a:gd name="T57" fmla="*/ 40 h 375"/>
                <a:gd name="T58" fmla="*/ 134 w 369"/>
                <a:gd name="T59" fmla="*/ 29 h 375"/>
                <a:gd name="T60" fmla="*/ 152 w 369"/>
                <a:gd name="T61" fmla="*/ 25 h 375"/>
                <a:gd name="T62" fmla="*/ 163 w 369"/>
                <a:gd name="T63" fmla="*/ 17 h 375"/>
                <a:gd name="T64" fmla="*/ 179 w 369"/>
                <a:gd name="T65" fmla="*/ 11 h 375"/>
                <a:gd name="T66" fmla="*/ 209 w 369"/>
                <a:gd name="T67" fmla="*/ 7 h 375"/>
                <a:gd name="T68" fmla="*/ 237 w 369"/>
                <a:gd name="T69" fmla="*/ 5 h 375"/>
                <a:gd name="T70" fmla="*/ 246 w 369"/>
                <a:gd name="T71" fmla="*/ 8 h 375"/>
                <a:gd name="T72" fmla="*/ 262 w 369"/>
                <a:gd name="T73" fmla="*/ 0 h 375"/>
                <a:gd name="T74" fmla="*/ 280 w 369"/>
                <a:gd name="T75" fmla="*/ 0 h 375"/>
                <a:gd name="T76" fmla="*/ 287 w 369"/>
                <a:gd name="T77" fmla="*/ 5 h 375"/>
                <a:gd name="T78" fmla="*/ 299 w 369"/>
                <a:gd name="T79" fmla="*/ 3 h 375"/>
                <a:gd name="T80" fmla="*/ 296 w 369"/>
                <a:gd name="T81" fmla="*/ 14 h 375"/>
                <a:gd name="T82" fmla="*/ 299 w 369"/>
                <a:gd name="T83" fmla="*/ 34 h 375"/>
                <a:gd name="T84" fmla="*/ 295 w 369"/>
                <a:gd name="T85" fmla="*/ 51 h 375"/>
                <a:gd name="T86" fmla="*/ 285 w 369"/>
                <a:gd name="T87" fmla="*/ 62 h 375"/>
                <a:gd name="T88" fmla="*/ 287 w 369"/>
                <a:gd name="T89" fmla="*/ 78 h 375"/>
                <a:gd name="T90" fmla="*/ 302 w 369"/>
                <a:gd name="T91" fmla="*/ 90 h 375"/>
                <a:gd name="T92" fmla="*/ 302 w 369"/>
                <a:gd name="T93" fmla="*/ 95 h 375"/>
                <a:gd name="T94" fmla="*/ 313 w 369"/>
                <a:gd name="T95" fmla="*/ 104 h 375"/>
                <a:gd name="T96" fmla="*/ 321 w 369"/>
                <a:gd name="T97" fmla="*/ 141 h 375"/>
                <a:gd name="T98" fmla="*/ 327 w 369"/>
                <a:gd name="T99" fmla="*/ 159 h 375"/>
                <a:gd name="T100" fmla="*/ 329 w 369"/>
                <a:gd name="T101" fmla="*/ 169 h 375"/>
                <a:gd name="T102" fmla="*/ 326 w 369"/>
                <a:gd name="T103" fmla="*/ 186 h 375"/>
                <a:gd name="T104" fmla="*/ 327 w 369"/>
                <a:gd name="T105" fmla="*/ 195 h 375"/>
                <a:gd name="T106" fmla="*/ 325 w 369"/>
                <a:gd name="T107" fmla="*/ 207 h 375"/>
                <a:gd name="T108" fmla="*/ 327 w 369"/>
                <a:gd name="T109" fmla="*/ 220 h 375"/>
                <a:gd name="T110" fmla="*/ 320 w 369"/>
                <a:gd name="T111" fmla="*/ 228 h 375"/>
                <a:gd name="T112" fmla="*/ 331 w 369"/>
                <a:gd name="T113" fmla="*/ 244 h 375"/>
                <a:gd name="T114" fmla="*/ 332 w 369"/>
                <a:gd name="T115" fmla="*/ 252 h 375"/>
                <a:gd name="T116" fmla="*/ 339 w 369"/>
                <a:gd name="T117" fmla="*/ 264 h 375"/>
                <a:gd name="T118" fmla="*/ 347 w 369"/>
                <a:gd name="T119" fmla="*/ 260 h 375"/>
                <a:gd name="T120" fmla="*/ 361 w 369"/>
                <a:gd name="T121" fmla="*/ 270 h 375"/>
                <a:gd name="T122" fmla="*/ 369 w 369"/>
                <a:gd name="T123" fmla="*/ 28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75">
                  <a:moveTo>
                    <a:pt x="369" y="283"/>
                  </a:moveTo>
                  <a:lnTo>
                    <a:pt x="309" y="322"/>
                  </a:lnTo>
                  <a:lnTo>
                    <a:pt x="257" y="363"/>
                  </a:lnTo>
                  <a:lnTo>
                    <a:pt x="231" y="372"/>
                  </a:lnTo>
                  <a:lnTo>
                    <a:pt x="211" y="375"/>
                  </a:lnTo>
                  <a:lnTo>
                    <a:pt x="211" y="361"/>
                  </a:lnTo>
                  <a:lnTo>
                    <a:pt x="203" y="358"/>
                  </a:lnTo>
                  <a:lnTo>
                    <a:pt x="191" y="352"/>
                  </a:lnTo>
                  <a:lnTo>
                    <a:pt x="187" y="342"/>
                  </a:lnTo>
                  <a:lnTo>
                    <a:pt x="126" y="297"/>
                  </a:lnTo>
                  <a:lnTo>
                    <a:pt x="66" y="252"/>
                  </a:lnTo>
                  <a:lnTo>
                    <a:pt x="0" y="201"/>
                  </a:lnTo>
                  <a:lnTo>
                    <a:pt x="1" y="197"/>
                  </a:lnTo>
                  <a:lnTo>
                    <a:pt x="1" y="196"/>
                  </a:lnTo>
                  <a:lnTo>
                    <a:pt x="1" y="171"/>
                  </a:lnTo>
                  <a:lnTo>
                    <a:pt x="30" y="156"/>
                  </a:lnTo>
                  <a:lnTo>
                    <a:pt x="48" y="153"/>
                  </a:lnTo>
                  <a:lnTo>
                    <a:pt x="62" y="147"/>
                  </a:lnTo>
                  <a:lnTo>
                    <a:pt x="69" y="137"/>
                  </a:lnTo>
                  <a:lnTo>
                    <a:pt x="90" y="129"/>
                  </a:lnTo>
                  <a:lnTo>
                    <a:pt x="91" y="113"/>
                  </a:lnTo>
                  <a:lnTo>
                    <a:pt x="101" y="112"/>
                  </a:lnTo>
                  <a:lnTo>
                    <a:pt x="109" y="104"/>
                  </a:lnTo>
                  <a:lnTo>
                    <a:pt x="132" y="100"/>
                  </a:lnTo>
                  <a:lnTo>
                    <a:pt x="135" y="92"/>
                  </a:lnTo>
                  <a:lnTo>
                    <a:pt x="130" y="88"/>
                  </a:lnTo>
                  <a:lnTo>
                    <a:pt x="124" y="66"/>
                  </a:lnTo>
                  <a:lnTo>
                    <a:pt x="123" y="53"/>
                  </a:lnTo>
                  <a:lnTo>
                    <a:pt x="117" y="40"/>
                  </a:lnTo>
                  <a:lnTo>
                    <a:pt x="134" y="29"/>
                  </a:lnTo>
                  <a:lnTo>
                    <a:pt x="152" y="25"/>
                  </a:lnTo>
                  <a:lnTo>
                    <a:pt x="163" y="17"/>
                  </a:lnTo>
                  <a:lnTo>
                    <a:pt x="179" y="11"/>
                  </a:lnTo>
                  <a:lnTo>
                    <a:pt x="209" y="7"/>
                  </a:lnTo>
                  <a:lnTo>
                    <a:pt x="237" y="5"/>
                  </a:lnTo>
                  <a:lnTo>
                    <a:pt x="246" y="8"/>
                  </a:lnTo>
                  <a:lnTo>
                    <a:pt x="262" y="0"/>
                  </a:lnTo>
                  <a:lnTo>
                    <a:pt x="280" y="0"/>
                  </a:lnTo>
                  <a:lnTo>
                    <a:pt x="287" y="5"/>
                  </a:lnTo>
                  <a:lnTo>
                    <a:pt x="299" y="3"/>
                  </a:lnTo>
                  <a:lnTo>
                    <a:pt x="296" y="14"/>
                  </a:lnTo>
                  <a:lnTo>
                    <a:pt x="299" y="34"/>
                  </a:lnTo>
                  <a:lnTo>
                    <a:pt x="295" y="51"/>
                  </a:lnTo>
                  <a:lnTo>
                    <a:pt x="285" y="62"/>
                  </a:lnTo>
                  <a:lnTo>
                    <a:pt x="287" y="78"/>
                  </a:lnTo>
                  <a:lnTo>
                    <a:pt x="302" y="90"/>
                  </a:lnTo>
                  <a:lnTo>
                    <a:pt x="302" y="95"/>
                  </a:lnTo>
                  <a:lnTo>
                    <a:pt x="313" y="104"/>
                  </a:lnTo>
                  <a:lnTo>
                    <a:pt x="321" y="141"/>
                  </a:lnTo>
                  <a:lnTo>
                    <a:pt x="327" y="159"/>
                  </a:lnTo>
                  <a:lnTo>
                    <a:pt x="329" y="169"/>
                  </a:lnTo>
                  <a:lnTo>
                    <a:pt x="326" y="186"/>
                  </a:lnTo>
                  <a:lnTo>
                    <a:pt x="327" y="195"/>
                  </a:lnTo>
                  <a:lnTo>
                    <a:pt x="325" y="207"/>
                  </a:lnTo>
                  <a:lnTo>
                    <a:pt x="327" y="220"/>
                  </a:lnTo>
                  <a:lnTo>
                    <a:pt x="320" y="228"/>
                  </a:lnTo>
                  <a:lnTo>
                    <a:pt x="331" y="244"/>
                  </a:lnTo>
                  <a:lnTo>
                    <a:pt x="332" y="252"/>
                  </a:lnTo>
                  <a:lnTo>
                    <a:pt x="339" y="264"/>
                  </a:lnTo>
                  <a:lnTo>
                    <a:pt x="347" y="260"/>
                  </a:lnTo>
                  <a:lnTo>
                    <a:pt x="361" y="270"/>
                  </a:lnTo>
                  <a:lnTo>
                    <a:pt x="369" y="28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9" name="Freeform 57"/>
            <p:cNvSpPr>
              <a:spLocks/>
            </p:cNvSpPr>
            <p:nvPr/>
          </p:nvSpPr>
          <p:spPr bwMode="auto">
            <a:xfrm>
              <a:off x="1820862" y="3863975"/>
              <a:ext cx="166688" cy="207963"/>
            </a:xfrm>
            <a:custGeom>
              <a:avLst/>
              <a:gdLst>
                <a:gd name="T0" fmla="*/ 13 w 105"/>
                <a:gd name="T1" fmla="*/ 99 h 131"/>
                <a:gd name="T2" fmla="*/ 22 w 105"/>
                <a:gd name="T3" fmla="*/ 84 h 131"/>
                <a:gd name="T4" fmla="*/ 18 w 105"/>
                <a:gd name="T5" fmla="*/ 75 h 131"/>
                <a:gd name="T6" fmla="*/ 11 w 105"/>
                <a:gd name="T7" fmla="*/ 84 h 131"/>
                <a:gd name="T8" fmla="*/ 0 w 105"/>
                <a:gd name="T9" fmla="*/ 75 h 131"/>
                <a:gd name="T10" fmla="*/ 4 w 105"/>
                <a:gd name="T11" fmla="*/ 69 h 131"/>
                <a:gd name="T12" fmla="*/ 0 w 105"/>
                <a:gd name="T13" fmla="*/ 50 h 131"/>
                <a:gd name="T14" fmla="*/ 7 w 105"/>
                <a:gd name="T15" fmla="*/ 47 h 131"/>
                <a:gd name="T16" fmla="*/ 10 w 105"/>
                <a:gd name="T17" fmla="*/ 34 h 131"/>
                <a:gd name="T18" fmla="*/ 17 w 105"/>
                <a:gd name="T19" fmla="*/ 21 h 131"/>
                <a:gd name="T20" fmla="*/ 16 w 105"/>
                <a:gd name="T21" fmla="*/ 12 h 131"/>
                <a:gd name="T22" fmla="*/ 26 w 105"/>
                <a:gd name="T23" fmla="*/ 8 h 131"/>
                <a:gd name="T24" fmla="*/ 39 w 105"/>
                <a:gd name="T25" fmla="*/ 0 h 131"/>
                <a:gd name="T26" fmla="*/ 57 w 105"/>
                <a:gd name="T27" fmla="*/ 12 h 131"/>
                <a:gd name="T28" fmla="*/ 60 w 105"/>
                <a:gd name="T29" fmla="*/ 11 h 131"/>
                <a:gd name="T30" fmla="*/ 65 w 105"/>
                <a:gd name="T31" fmla="*/ 20 h 131"/>
                <a:gd name="T32" fmla="*/ 80 w 105"/>
                <a:gd name="T33" fmla="*/ 23 h 131"/>
                <a:gd name="T34" fmla="*/ 86 w 105"/>
                <a:gd name="T35" fmla="*/ 20 h 131"/>
                <a:gd name="T36" fmla="*/ 95 w 105"/>
                <a:gd name="T37" fmla="*/ 27 h 131"/>
                <a:gd name="T38" fmla="*/ 102 w 105"/>
                <a:gd name="T39" fmla="*/ 31 h 131"/>
                <a:gd name="T40" fmla="*/ 105 w 105"/>
                <a:gd name="T41" fmla="*/ 47 h 131"/>
                <a:gd name="T42" fmla="*/ 99 w 105"/>
                <a:gd name="T43" fmla="*/ 61 h 131"/>
                <a:gd name="T44" fmla="*/ 80 w 105"/>
                <a:gd name="T45" fmla="*/ 83 h 131"/>
                <a:gd name="T46" fmla="*/ 58 w 105"/>
                <a:gd name="T47" fmla="*/ 91 h 131"/>
                <a:gd name="T48" fmla="*/ 47 w 105"/>
                <a:gd name="T49" fmla="*/ 109 h 131"/>
                <a:gd name="T50" fmla="*/ 44 w 105"/>
                <a:gd name="T51" fmla="*/ 123 h 131"/>
                <a:gd name="T52" fmla="*/ 34 w 105"/>
                <a:gd name="T53" fmla="*/ 131 h 131"/>
                <a:gd name="T54" fmla="*/ 26 w 105"/>
                <a:gd name="T55" fmla="*/ 121 h 131"/>
                <a:gd name="T56" fmla="*/ 18 w 105"/>
                <a:gd name="T57" fmla="*/ 119 h 131"/>
                <a:gd name="T58" fmla="*/ 10 w 105"/>
                <a:gd name="T59" fmla="*/ 120 h 131"/>
                <a:gd name="T60" fmla="*/ 10 w 105"/>
                <a:gd name="T61" fmla="*/ 113 h 131"/>
                <a:gd name="T62" fmla="*/ 15 w 105"/>
                <a:gd name="T63" fmla="*/ 108 h 131"/>
                <a:gd name="T64" fmla="*/ 13 w 105"/>
                <a:gd name="T65"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31">
                  <a:moveTo>
                    <a:pt x="13" y="99"/>
                  </a:moveTo>
                  <a:lnTo>
                    <a:pt x="22" y="84"/>
                  </a:lnTo>
                  <a:lnTo>
                    <a:pt x="18" y="75"/>
                  </a:lnTo>
                  <a:lnTo>
                    <a:pt x="11" y="84"/>
                  </a:lnTo>
                  <a:lnTo>
                    <a:pt x="0" y="75"/>
                  </a:lnTo>
                  <a:lnTo>
                    <a:pt x="4" y="69"/>
                  </a:lnTo>
                  <a:lnTo>
                    <a:pt x="0" y="50"/>
                  </a:lnTo>
                  <a:lnTo>
                    <a:pt x="7" y="47"/>
                  </a:lnTo>
                  <a:lnTo>
                    <a:pt x="10" y="34"/>
                  </a:lnTo>
                  <a:lnTo>
                    <a:pt x="17" y="21"/>
                  </a:lnTo>
                  <a:lnTo>
                    <a:pt x="16" y="12"/>
                  </a:lnTo>
                  <a:lnTo>
                    <a:pt x="26" y="8"/>
                  </a:lnTo>
                  <a:lnTo>
                    <a:pt x="39" y="0"/>
                  </a:lnTo>
                  <a:lnTo>
                    <a:pt x="57" y="12"/>
                  </a:lnTo>
                  <a:lnTo>
                    <a:pt x="60" y="11"/>
                  </a:lnTo>
                  <a:lnTo>
                    <a:pt x="65" y="20"/>
                  </a:lnTo>
                  <a:lnTo>
                    <a:pt x="80" y="23"/>
                  </a:lnTo>
                  <a:lnTo>
                    <a:pt x="86" y="20"/>
                  </a:lnTo>
                  <a:lnTo>
                    <a:pt x="95" y="27"/>
                  </a:lnTo>
                  <a:lnTo>
                    <a:pt x="102" y="31"/>
                  </a:lnTo>
                  <a:lnTo>
                    <a:pt x="105" y="47"/>
                  </a:lnTo>
                  <a:lnTo>
                    <a:pt x="99" y="61"/>
                  </a:lnTo>
                  <a:lnTo>
                    <a:pt x="80" y="83"/>
                  </a:lnTo>
                  <a:lnTo>
                    <a:pt x="58" y="91"/>
                  </a:lnTo>
                  <a:lnTo>
                    <a:pt x="47" y="109"/>
                  </a:lnTo>
                  <a:lnTo>
                    <a:pt x="44" y="123"/>
                  </a:lnTo>
                  <a:lnTo>
                    <a:pt x="34" y="131"/>
                  </a:lnTo>
                  <a:lnTo>
                    <a:pt x="26" y="121"/>
                  </a:lnTo>
                  <a:lnTo>
                    <a:pt x="18" y="119"/>
                  </a:lnTo>
                  <a:lnTo>
                    <a:pt x="10" y="120"/>
                  </a:lnTo>
                  <a:lnTo>
                    <a:pt x="10" y="113"/>
                  </a:lnTo>
                  <a:lnTo>
                    <a:pt x="15" y="108"/>
                  </a:lnTo>
                  <a:lnTo>
                    <a:pt x="13" y="9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0" name="Freeform 58"/>
            <p:cNvSpPr>
              <a:spLocks/>
            </p:cNvSpPr>
            <p:nvPr/>
          </p:nvSpPr>
          <p:spPr bwMode="auto">
            <a:xfrm>
              <a:off x="4872037" y="2867025"/>
              <a:ext cx="361950" cy="315913"/>
            </a:xfrm>
            <a:custGeom>
              <a:avLst/>
              <a:gdLst>
                <a:gd name="T0" fmla="*/ 181 w 228"/>
                <a:gd name="T1" fmla="*/ 44 h 199"/>
                <a:gd name="T2" fmla="*/ 177 w 228"/>
                <a:gd name="T3" fmla="*/ 52 h 199"/>
                <a:gd name="T4" fmla="*/ 175 w 228"/>
                <a:gd name="T5" fmla="*/ 68 h 199"/>
                <a:gd name="T6" fmla="*/ 171 w 228"/>
                <a:gd name="T7" fmla="*/ 79 h 199"/>
                <a:gd name="T8" fmla="*/ 167 w 228"/>
                <a:gd name="T9" fmla="*/ 82 h 199"/>
                <a:gd name="T10" fmla="*/ 160 w 228"/>
                <a:gd name="T11" fmla="*/ 75 h 199"/>
                <a:gd name="T12" fmla="*/ 152 w 228"/>
                <a:gd name="T13" fmla="*/ 66 h 199"/>
                <a:gd name="T14" fmla="*/ 137 w 228"/>
                <a:gd name="T15" fmla="*/ 36 h 199"/>
                <a:gd name="T16" fmla="*/ 135 w 228"/>
                <a:gd name="T17" fmla="*/ 38 h 199"/>
                <a:gd name="T18" fmla="*/ 144 w 228"/>
                <a:gd name="T19" fmla="*/ 60 h 199"/>
                <a:gd name="T20" fmla="*/ 157 w 228"/>
                <a:gd name="T21" fmla="*/ 81 h 199"/>
                <a:gd name="T22" fmla="*/ 173 w 228"/>
                <a:gd name="T23" fmla="*/ 113 h 199"/>
                <a:gd name="T24" fmla="*/ 180 w 228"/>
                <a:gd name="T25" fmla="*/ 125 h 199"/>
                <a:gd name="T26" fmla="*/ 187 w 228"/>
                <a:gd name="T27" fmla="*/ 136 h 199"/>
                <a:gd name="T28" fmla="*/ 204 w 228"/>
                <a:gd name="T29" fmla="*/ 159 h 199"/>
                <a:gd name="T30" fmla="*/ 201 w 228"/>
                <a:gd name="T31" fmla="*/ 163 h 199"/>
                <a:gd name="T32" fmla="*/ 203 w 228"/>
                <a:gd name="T33" fmla="*/ 176 h 199"/>
                <a:gd name="T34" fmla="*/ 225 w 228"/>
                <a:gd name="T35" fmla="*/ 195 h 199"/>
                <a:gd name="T36" fmla="*/ 228 w 228"/>
                <a:gd name="T37" fmla="*/ 199 h 199"/>
                <a:gd name="T38" fmla="*/ 157 w 228"/>
                <a:gd name="T39" fmla="*/ 199 h 199"/>
                <a:gd name="T40" fmla="*/ 87 w 228"/>
                <a:gd name="T41" fmla="*/ 199 h 199"/>
                <a:gd name="T42" fmla="*/ 15 w 228"/>
                <a:gd name="T43" fmla="*/ 199 h 199"/>
                <a:gd name="T44" fmla="*/ 11 w 228"/>
                <a:gd name="T45" fmla="*/ 123 h 199"/>
                <a:gd name="T46" fmla="*/ 6 w 228"/>
                <a:gd name="T47" fmla="*/ 49 h 199"/>
                <a:gd name="T48" fmla="*/ 0 w 228"/>
                <a:gd name="T49" fmla="*/ 32 h 199"/>
                <a:gd name="T50" fmla="*/ 4 w 228"/>
                <a:gd name="T51" fmla="*/ 19 h 199"/>
                <a:gd name="T52" fmla="*/ 1 w 228"/>
                <a:gd name="T53" fmla="*/ 11 h 199"/>
                <a:gd name="T54" fmla="*/ 6 w 228"/>
                <a:gd name="T55" fmla="*/ 1 h 199"/>
                <a:gd name="T56" fmla="*/ 29 w 228"/>
                <a:gd name="T57" fmla="*/ 0 h 199"/>
                <a:gd name="T58" fmla="*/ 47 w 228"/>
                <a:gd name="T59" fmla="*/ 6 h 199"/>
                <a:gd name="T60" fmla="*/ 65 w 228"/>
                <a:gd name="T61" fmla="*/ 12 h 199"/>
                <a:gd name="T62" fmla="*/ 73 w 228"/>
                <a:gd name="T63" fmla="*/ 15 h 199"/>
                <a:gd name="T64" fmla="*/ 86 w 228"/>
                <a:gd name="T65" fmla="*/ 9 h 199"/>
                <a:gd name="T66" fmla="*/ 93 w 228"/>
                <a:gd name="T67" fmla="*/ 3 h 199"/>
                <a:gd name="T68" fmla="*/ 108 w 228"/>
                <a:gd name="T69" fmla="*/ 1 h 199"/>
                <a:gd name="T70" fmla="*/ 121 w 228"/>
                <a:gd name="T71" fmla="*/ 4 h 199"/>
                <a:gd name="T72" fmla="*/ 126 w 228"/>
                <a:gd name="T73" fmla="*/ 14 h 199"/>
                <a:gd name="T74" fmla="*/ 130 w 228"/>
                <a:gd name="T75" fmla="*/ 7 h 199"/>
                <a:gd name="T76" fmla="*/ 144 w 228"/>
                <a:gd name="T77" fmla="*/ 12 h 199"/>
                <a:gd name="T78" fmla="*/ 158 w 228"/>
                <a:gd name="T79" fmla="*/ 13 h 199"/>
                <a:gd name="T80" fmla="*/ 166 w 228"/>
                <a:gd name="T81" fmla="*/ 8 h 199"/>
                <a:gd name="T82" fmla="*/ 181 w 228"/>
                <a:gd name="T83" fmla="*/ 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199">
                  <a:moveTo>
                    <a:pt x="181" y="44"/>
                  </a:moveTo>
                  <a:lnTo>
                    <a:pt x="177" y="52"/>
                  </a:lnTo>
                  <a:lnTo>
                    <a:pt x="175" y="68"/>
                  </a:lnTo>
                  <a:lnTo>
                    <a:pt x="171" y="79"/>
                  </a:lnTo>
                  <a:lnTo>
                    <a:pt x="167" y="82"/>
                  </a:lnTo>
                  <a:lnTo>
                    <a:pt x="160" y="75"/>
                  </a:lnTo>
                  <a:lnTo>
                    <a:pt x="152" y="66"/>
                  </a:lnTo>
                  <a:lnTo>
                    <a:pt x="137" y="36"/>
                  </a:lnTo>
                  <a:lnTo>
                    <a:pt x="135" y="38"/>
                  </a:lnTo>
                  <a:lnTo>
                    <a:pt x="144" y="60"/>
                  </a:lnTo>
                  <a:lnTo>
                    <a:pt x="157" y="81"/>
                  </a:lnTo>
                  <a:lnTo>
                    <a:pt x="173" y="113"/>
                  </a:lnTo>
                  <a:lnTo>
                    <a:pt x="180" y="125"/>
                  </a:lnTo>
                  <a:lnTo>
                    <a:pt x="187" y="136"/>
                  </a:lnTo>
                  <a:lnTo>
                    <a:pt x="204" y="159"/>
                  </a:lnTo>
                  <a:lnTo>
                    <a:pt x="201" y="163"/>
                  </a:lnTo>
                  <a:lnTo>
                    <a:pt x="203" y="176"/>
                  </a:lnTo>
                  <a:lnTo>
                    <a:pt x="225" y="195"/>
                  </a:lnTo>
                  <a:lnTo>
                    <a:pt x="228" y="199"/>
                  </a:lnTo>
                  <a:lnTo>
                    <a:pt x="157" y="199"/>
                  </a:lnTo>
                  <a:lnTo>
                    <a:pt x="87" y="199"/>
                  </a:lnTo>
                  <a:lnTo>
                    <a:pt x="15" y="199"/>
                  </a:lnTo>
                  <a:lnTo>
                    <a:pt x="11" y="123"/>
                  </a:lnTo>
                  <a:lnTo>
                    <a:pt x="6" y="49"/>
                  </a:lnTo>
                  <a:lnTo>
                    <a:pt x="0" y="32"/>
                  </a:lnTo>
                  <a:lnTo>
                    <a:pt x="4" y="19"/>
                  </a:lnTo>
                  <a:lnTo>
                    <a:pt x="1" y="11"/>
                  </a:lnTo>
                  <a:lnTo>
                    <a:pt x="6" y="1"/>
                  </a:lnTo>
                  <a:lnTo>
                    <a:pt x="29" y="0"/>
                  </a:lnTo>
                  <a:lnTo>
                    <a:pt x="47" y="6"/>
                  </a:lnTo>
                  <a:lnTo>
                    <a:pt x="65" y="12"/>
                  </a:lnTo>
                  <a:lnTo>
                    <a:pt x="73" y="15"/>
                  </a:lnTo>
                  <a:lnTo>
                    <a:pt x="86" y="9"/>
                  </a:lnTo>
                  <a:lnTo>
                    <a:pt x="93" y="3"/>
                  </a:lnTo>
                  <a:lnTo>
                    <a:pt x="108" y="1"/>
                  </a:lnTo>
                  <a:lnTo>
                    <a:pt x="121" y="4"/>
                  </a:lnTo>
                  <a:lnTo>
                    <a:pt x="126" y="14"/>
                  </a:lnTo>
                  <a:lnTo>
                    <a:pt x="130" y="7"/>
                  </a:lnTo>
                  <a:lnTo>
                    <a:pt x="144" y="12"/>
                  </a:lnTo>
                  <a:lnTo>
                    <a:pt x="158" y="13"/>
                  </a:lnTo>
                  <a:lnTo>
                    <a:pt x="166" y="8"/>
                  </a:lnTo>
                  <a:lnTo>
                    <a:pt x="181" y="4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1" name="Freeform 59"/>
            <p:cNvSpPr>
              <a:spLocks/>
            </p:cNvSpPr>
            <p:nvPr/>
          </p:nvSpPr>
          <p:spPr bwMode="auto">
            <a:xfrm>
              <a:off x="5230812" y="3316287"/>
              <a:ext cx="198438" cy="182563"/>
            </a:xfrm>
            <a:custGeom>
              <a:avLst/>
              <a:gdLst>
                <a:gd name="T0" fmla="*/ 112 w 125"/>
                <a:gd name="T1" fmla="*/ 113 h 115"/>
                <a:gd name="T2" fmla="*/ 106 w 125"/>
                <a:gd name="T3" fmla="*/ 106 h 115"/>
                <a:gd name="T4" fmla="*/ 98 w 125"/>
                <a:gd name="T5" fmla="*/ 94 h 115"/>
                <a:gd name="T6" fmla="*/ 89 w 125"/>
                <a:gd name="T7" fmla="*/ 87 h 115"/>
                <a:gd name="T8" fmla="*/ 84 w 125"/>
                <a:gd name="T9" fmla="*/ 80 h 115"/>
                <a:gd name="T10" fmla="*/ 68 w 125"/>
                <a:gd name="T11" fmla="*/ 72 h 115"/>
                <a:gd name="T12" fmla="*/ 56 w 125"/>
                <a:gd name="T13" fmla="*/ 71 h 115"/>
                <a:gd name="T14" fmla="*/ 51 w 125"/>
                <a:gd name="T15" fmla="*/ 67 h 115"/>
                <a:gd name="T16" fmla="*/ 41 w 125"/>
                <a:gd name="T17" fmla="*/ 72 h 115"/>
                <a:gd name="T18" fmla="*/ 29 w 125"/>
                <a:gd name="T19" fmla="*/ 63 h 115"/>
                <a:gd name="T20" fmla="*/ 24 w 125"/>
                <a:gd name="T21" fmla="*/ 78 h 115"/>
                <a:gd name="T22" fmla="*/ 3 w 125"/>
                <a:gd name="T23" fmla="*/ 74 h 115"/>
                <a:gd name="T24" fmla="*/ 0 w 125"/>
                <a:gd name="T25" fmla="*/ 65 h 115"/>
                <a:gd name="T26" fmla="*/ 7 w 125"/>
                <a:gd name="T27" fmla="*/ 35 h 115"/>
                <a:gd name="T28" fmla="*/ 8 w 125"/>
                <a:gd name="T29" fmla="*/ 21 h 115"/>
                <a:gd name="T30" fmla="*/ 13 w 125"/>
                <a:gd name="T31" fmla="*/ 15 h 115"/>
                <a:gd name="T32" fmla="*/ 27 w 125"/>
                <a:gd name="T33" fmla="*/ 11 h 115"/>
                <a:gd name="T34" fmla="*/ 35 w 125"/>
                <a:gd name="T35" fmla="*/ 0 h 115"/>
                <a:gd name="T36" fmla="*/ 47 w 125"/>
                <a:gd name="T37" fmla="*/ 23 h 115"/>
                <a:gd name="T38" fmla="*/ 53 w 125"/>
                <a:gd name="T39" fmla="*/ 43 h 115"/>
                <a:gd name="T40" fmla="*/ 63 w 125"/>
                <a:gd name="T41" fmla="*/ 53 h 115"/>
                <a:gd name="T42" fmla="*/ 89 w 125"/>
                <a:gd name="T43" fmla="*/ 72 h 115"/>
                <a:gd name="T44" fmla="*/ 100 w 125"/>
                <a:gd name="T45" fmla="*/ 84 h 115"/>
                <a:gd name="T46" fmla="*/ 110 w 125"/>
                <a:gd name="T47" fmla="*/ 96 h 115"/>
                <a:gd name="T48" fmla="*/ 116 w 125"/>
                <a:gd name="T49" fmla="*/ 103 h 115"/>
                <a:gd name="T50" fmla="*/ 125 w 125"/>
                <a:gd name="T51" fmla="*/ 110 h 115"/>
                <a:gd name="T52" fmla="*/ 120 w 125"/>
                <a:gd name="T53" fmla="*/ 115 h 115"/>
                <a:gd name="T54" fmla="*/ 112 w 125"/>
                <a:gd name="T55"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15">
                  <a:moveTo>
                    <a:pt x="112" y="113"/>
                  </a:moveTo>
                  <a:lnTo>
                    <a:pt x="106" y="106"/>
                  </a:lnTo>
                  <a:lnTo>
                    <a:pt x="98" y="94"/>
                  </a:lnTo>
                  <a:lnTo>
                    <a:pt x="89" y="87"/>
                  </a:lnTo>
                  <a:lnTo>
                    <a:pt x="84" y="80"/>
                  </a:lnTo>
                  <a:lnTo>
                    <a:pt x="68" y="72"/>
                  </a:lnTo>
                  <a:lnTo>
                    <a:pt x="56" y="71"/>
                  </a:lnTo>
                  <a:lnTo>
                    <a:pt x="51" y="67"/>
                  </a:lnTo>
                  <a:lnTo>
                    <a:pt x="41" y="72"/>
                  </a:lnTo>
                  <a:lnTo>
                    <a:pt x="29" y="63"/>
                  </a:lnTo>
                  <a:lnTo>
                    <a:pt x="24" y="78"/>
                  </a:lnTo>
                  <a:lnTo>
                    <a:pt x="3" y="74"/>
                  </a:lnTo>
                  <a:lnTo>
                    <a:pt x="0" y="65"/>
                  </a:lnTo>
                  <a:lnTo>
                    <a:pt x="7" y="35"/>
                  </a:lnTo>
                  <a:lnTo>
                    <a:pt x="8" y="21"/>
                  </a:lnTo>
                  <a:lnTo>
                    <a:pt x="13" y="15"/>
                  </a:lnTo>
                  <a:lnTo>
                    <a:pt x="27" y="11"/>
                  </a:lnTo>
                  <a:lnTo>
                    <a:pt x="35" y="0"/>
                  </a:lnTo>
                  <a:lnTo>
                    <a:pt x="47" y="23"/>
                  </a:lnTo>
                  <a:lnTo>
                    <a:pt x="53" y="43"/>
                  </a:lnTo>
                  <a:lnTo>
                    <a:pt x="63" y="53"/>
                  </a:lnTo>
                  <a:lnTo>
                    <a:pt x="89" y="72"/>
                  </a:lnTo>
                  <a:lnTo>
                    <a:pt x="100" y="84"/>
                  </a:lnTo>
                  <a:lnTo>
                    <a:pt x="110" y="96"/>
                  </a:lnTo>
                  <a:lnTo>
                    <a:pt x="116" y="103"/>
                  </a:lnTo>
                  <a:lnTo>
                    <a:pt x="125" y="110"/>
                  </a:lnTo>
                  <a:lnTo>
                    <a:pt x="120" y="115"/>
                  </a:lnTo>
                  <a:lnTo>
                    <a:pt x="112" y="1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2" name="Freeform 60"/>
            <p:cNvSpPr>
              <a:spLocks/>
            </p:cNvSpPr>
            <p:nvPr/>
          </p:nvSpPr>
          <p:spPr bwMode="auto">
            <a:xfrm>
              <a:off x="3933825" y="2468562"/>
              <a:ext cx="328613" cy="255588"/>
            </a:xfrm>
            <a:custGeom>
              <a:avLst/>
              <a:gdLst>
                <a:gd name="T0" fmla="*/ 5 w 207"/>
                <a:gd name="T1" fmla="*/ 39 h 161"/>
                <a:gd name="T2" fmla="*/ 6 w 207"/>
                <a:gd name="T3" fmla="*/ 24 h 161"/>
                <a:gd name="T4" fmla="*/ 0 w 207"/>
                <a:gd name="T5" fmla="*/ 15 h 161"/>
                <a:gd name="T6" fmla="*/ 24 w 207"/>
                <a:gd name="T7" fmla="*/ 0 h 161"/>
                <a:gd name="T8" fmla="*/ 44 w 207"/>
                <a:gd name="T9" fmla="*/ 4 h 161"/>
                <a:gd name="T10" fmla="*/ 66 w 207"/>
                <a:gd name="T11" fmla="*/ 4 h 161"/>
                <a:gd name="T12" fmla="*/ 84 w 207"/>
                <a:gd name="T13" fmla="*/ 7 h 161"/>
                <a:gd name="T14" fmla="*/ 98 w 207"/>
                <a:gd name="T15" fmla="*/ 6 h 161"/>
                <a:gd name="T16" fmla="*/ 125 w 207"/>
                <a:gd name="T17" fmla="*/ 7 h 161"/>
                <a:gd name="T18" fmla="*/ 131 w 207"/>
                <a:gd name="T19" fmla="*/ 15 h 161"/>
                <a:gd name="T20" fmla="*/ 162 w 207"/>
                <a:gd name="T21" fmla="*/ 24 h 161"/>
                <a:gd name="T22" fmla="*/ 168 w 207"/>
                <a:gd name="T23" fmla="*/ 20 h 161"/>
                <a:gd name="T24" fmla="*/ 187 w 207"/>
                <a:gd name="T25" fmla="*/ 29 h 161"/>
                <a:gd name="T26" fmla="*/ 206 w 207"/>
                <a:gd name="T27" fmla="*/ 27 h 161"/>
                <a:gd name="T28" fmla="*/ 207 w 207"/>
                <a:gd name="T29" fmla="*/ 38 h 161"/>
                <a:gd name="T30" fmla="*/ 191 w 207"/>
                <a:gd name="T31" fmla="*/ 52 h 161"/>
                <a:gd name="T32" fmla="*/ 170 w 207"/>
                <a:gd name="T33" fmla="*/ 57 h 161"/>
                <a:gd name="T34" fmla="*/ 169 w 207"/>
                <a:gd name="T35" fmla="*/ 63 h 161"/>
                <a:gd name="T36" fmla="*/ 158 w 207"/>
                <a:gd name="T37" fmla="*/ 75 h 161"/>
                <a:gd name="T38" fmla="*/ 152 w 207"/>
                <a:gd name="T39" fmla="*/ 92 h 161"/>
                <a:gd name="T40" fmla="*/ 158 w 207"/>
                <a:gd name="T41" fmla="*/ 103 h 161"/>
                <a:gd name="T42" fmla="*/ 148 w 207"/>
                <a:gd name="T43" fmla="*/ 113 h 161"/>
                <a:gd name="T44" fmla="*/ 145 w 207"/>
                <a:gd name="T45" fmla="*/ 126 h 161"/>
                <a:gd name="T46" fmla="*/ 132 w 207"/>
                <a:gd name="T47" fmla="*/ 130 h 161"/>
                <a:gd name="T48" fmla="*/ 119 w 207"/>
                <a:gd name="T49" fmla="*/ 146 h 161"/>
                <a:gd name="T50" fmla="*/ 98 w 207"/>
                <a:gd name="T51" fmla="*/ 146 h 161"/>
                <a:gd name="T52" fmla="*/ 81 w 207"/>
                <a:gd name="T53" fmla="*/ 146 h 161"/>
                <a:gd name="T54" fmla="*/ 70 w 207"/>
                <a:gd name="T55" fmla="*/ 153 h 161"/>
                <a:gd name="T56" fmla="*/ 64 w 207"/>
                <a:gd name="T57" fmla="*/ 161 h 161"/>
                <a:gd name="T58" fmla="*/ 55 w 207"/>
                <a:gd name="T59" fmla="*/ 159 h 161"/>
                <a:gd name="T60" fmla="*/ 49 w 207"/>
                <a:gd name="T61" fmla="*/ 152 h 161"/>
                <a:gd name="T62" fmla="*/ 44 w 207"/>
                <a:gd name="T63" fmla="*/ 140 h 161"/>
                <a:gd name="T64" fmla="*/ 29 w 207"/>
                <a:gd name="T65" fmla="*/ 137 h 161"/>
                <a:gd name="T66" fmla="*/ 27 w 207"/>
                <a:gd name="T67" fmla="*/ 130 h 161"/>
                <a:gd name="T68" fmla="*/ 34 w 207"/>
                <a:gd name="T69" fmla="*/ 123 h 161"/>
                <a:gd name="T70" fmla="*/ 36 w 207"/>
                <a:gd name="T71" fmla="*/ 117 h 161"/>
                <a:gd name="T72" fmla="*/ 31 w 207"/>
                <a:gd name="T73" fmla="*/ 111 h 161"/>
                <a:gd name="T74" fmla="*/ 36 w 207"/>
                <a:gd name="T75" fmla="*/ 98 h 161"/>
                <a:gd name="T76" fmla="*/ 29 w 207"/>
                <a:gd name="T77" fmla="*/ 85 h 161"/>
                <a:gd name="T78" fmla="*/ 37 w 207"/>
                <a:gd name="T79" fmla="*/ 83 h 161"/>
                <a:gd name="T80" fmla="*/ 37 w 207"/>
                <a:gd name="T81" fmla="*/ 74 h 161"/>
                <a:gd name="T82" fmla="*/ 40 w 207"/>
                <a:gd name="T83" fmla="*/ 71 h 161"/>
                <a:gd name="T84" fmla="*/ 41 w 207"/>
                <a:gd name="T85" fmla="*/ 55 h 161"/>
                <a:gd name="T86" fmla="*/ 49 w 207"/>
                <a:gd name="T87" fmla="*/ 49 h 161"/>
                <a:gd name="T88" fmla="*/ 44 w 207"/>
                <a:gd name="T89" fmla="*/ 39 h 161"/>
                <a:gd name="T90" fmla="*/ 35 w 207"/>
                <a:gd name="T91" fmla="*/ 38 h 161"/>
                <a:gd name="T92" fmla="*/ 32 w 207"/>
                <a:gd name="T93" fmla="*/ 40 h 161"/>
                <a:gd name="T94" fmla="*/ 22 w 207"/>
                <a:gd name="T95" fmla="*/ 40 h 161"/>
                <a:gd name="T96" fmla="*/ 18 w 207"/>
                <a:gd name="T97" fmla="*/ 30 h 161"/>
                <a:gd name="T98" fmla="*/ 11 w 207"/>
                <a:gd name="T99" fmla="*/ 33 h 161"/>
                <a:gd name="T100" fmla="*/ 5 w 207"/>
                <a:gd name="T10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61">
                  <a:moveTo>
                    <a:pt x="5" y="39"/>
                  </a:moveTo>
                  <a:lnTo>
                    <a:pt x="6" y="24"/>
                  </a:lnTo>
                  <a:lnTo>
                    <a:pt x="0" y="15"/>
                  </a:lnTo>
                  <a:lnTo>
                    <a:pt x="24" y="0"/>
                  </a:lnTo>
                  <a:lnTo>
                    <a:pt x="44" y="4"/>
                  </a:lnTo>
                  <a:lnTo>
                    <a:pt x="66" y="4"/>
                  </a:lnTo>
                  <a:lnTo>
                    <a:pt x="84" y="7"/>
                  </a:lnTo>
                  <a:lnTo>
                    <a:pt x="98" y="6"/>
                  </a:lnTo>
                  <a:lnTo>
                    <a:pt x="125" y="7"/>
                  </a:lnTo>
                  <a:lnTo>
                    <a:pt x="131" y="15"/>
                  </a:lnTo>
                  <a:lnTo>
                    <a:pt x="162" y="24"/>
                  </a:lnTo>
                  <a:lnTo>
                    <a:pt x="168" y="20"/>
                  </a:lnTo>
                  <a:lnTo>
                    <a:pt x="187" y="29"/>
                  </a:lnTo>
                  <a:lnTo>
                    <a:pt x="206" y="27"/>
                  </a:lnTo>
                  <a:lnTo>
                    <a:pt x="207" y="38"/>
                  </a:lnTo>
                  <a:lnTo>
                    <a:pt x="191" y="52"/>
                  </a:lnTo>
                  <a:lnTo>
                    <a:pt x="170" y="57"/>
                  </a:lnTo>
                  <a:lnTo>
                    <a:pt x="169" y="63"/>
                  </a:lnTo>
                  <a:lnTo>
                    <a:pt x="158" y="75"/>
                  </a:lnTo>
                  <a:lnTo>
                    <a:pt x="152" y="92"/>
                  </a:lnTo>
                  <a:lnTo>
                    <a:pt x="158" y="103"/>
                  </a:lnTo>
                  <a:lnTo>
                    <a:pt x="148" y="113"/>
                  </a:lnTo>
                  <a:lnTo>
                    <a:pt x="145" y="126"/>
                  </a:lnTo>
                  <a:lnTo>
                    <a:pt x="132" y="130"/>
                  </a:lnTo>
                  <a:lnTo>
                    <a:pt x="119" y="146"/>
                  </a:lnTo>
                  <a:lnTo>
                    <a:pt x="98" y="146"/>
                  </a:lnTo>
                  <a:lnTo>
                    <a:pt x="81" y="146"/>
                  </a:lnTo>
                  <a:lnTo>
                    <a:pt x="70" y="153"/>
                  </a:lnTo>
                  <a:lnTo>
                    <a:pt x="64" y="161"/>
                  </a:lnTo>
                  <a:lnTo>
                    <a:pt x="55" y="159"/>
                  </a:lnTo>
                  <a:lnTo>
                    <a:pt x="49" y="152"/>
                  </a:lnTo>
                  <a:lnTo>
                    <a:pt x="44" y="140"/>
                  </a:lnTo>
                  <a:lnTo>
                    <a:pt x="29" y="137"/>
                  </a:lnTo>
                  <a:lnTo>
                    <a:pt x="27" y="130"/>
                  </a:lnTo>
                  <a:lnTo>
                    <a:pt x="34" y="123"/>
                  </a:lnTo>
                  <a:lnTo>
                    <a:pt x="36" y="117"/>
                  </a:lnTo>
                  <a:lnTo>
                    <a:pt x="31" y="111"/>
                  </a:lnTo>
                  <a:lnTo>
                    <a:pt x="36" y="98"/>
                  </a:lnTo>
                  <a:lnTo>
                    <a:pt x="29" y="85"/>
                  </a:lnTo>
                  <a:lnTo>
                    <a:pt x="37" y="83"/>
                  </a:lnTo>
                  <a:lnTo>
                    <a:pt x="37" y="74"/>
                  </a:lnTo>
                  <a:lnTo>
                    <a:pt x="40" y="71"/>
                  </a:lnTo>
                  <a:lnTo>
                    <a:pt x="41" y="55"/>
                  </a:lnTo>
                  <a:lnTo>
                    <a:pt x="49" y="49"/>
                  </a:lnTo>
                  <a:lnTo>
                    <a:pt x="44" y="39"/>
                  </a:lnTo>
                  <a:lnTo>
                    <a:pt x="35" y="38"/>
                  </a:lnTo>
                  <a:lnTo>
                    <a:pt x="32" y="40"/>
                  </a:lnTo>
                  <a:lnTo>
                    <a:pt x="22" y="40"/>
                  </a:lnTo>
                  <a:lnTo>
                    <a:pt x="18" y="30"/>
                  </a:lnTo>
                  <a:lnTo>
                    <a:pt x="11" y="33"/>
                  </a:lnTo>
                  <a:lnTo>
                    <a:pt x="5" y="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3" name="Freeform 61"/>
            <p:cNvSpPr>
              <a:spLocks/>
            </p:cNvSpPr>
            <p:nvPr/>
          </p:nvSpPr>
          <p:spPr bwMode="auto">
            <a:xfrm>
              <a:off x="4730750" y="1963737"/>
              <a:ext cx="112713" cy="66675"/>
            </a:xfrm>
            <a:custGeom>
              <a:avLst/>
              <a:gdLst>
                <a:gd name="T0" fmla="*/ 19 w 71"/>
                <a:gd name="T1" fmla="*/ 36 h 42"/>
                <a:gd name="T2" fmla="*/ 19 w 71"/>
                <a:gd name="T3" fmla="*/ 24 h 42"/>
                <a:gd name="T4" fmla="*/ 14 w 71"/>
                <a:gd name="T5" fmla="*/ 27 h 42"/>
                <a:gd name="T6" fmla="*/ 3 w 71"/>
                <a:gd name="T7" fmla="*/ 20 h 42"/>
                <a:gd name="T8" fmla="*/ 0 w 71"/>
                <a:gd name="T9" fmla="*/ 9 h 42"/>
                <a:gd name="T10" fmla="*/ 18 w 71"/>
                <a:gd name="T11" fmla="*/ 3 h 42"/>
                <a:gd name="T12" fmla="*/ 36 w 71"/>
                <a:gd name="T13" fmla="*/ 0 h 42"/>
                <a:gd name="T14" fmla="*/ 53 w 71"/>
                <a:gd name="T15" fmla="*/ 4 h 42"/>
                <a:gd name="T16" fmla="*/ 68 w 71"/>
                <a:gd name="T17" fmla="*/ 3 h 42"/>
                <a:gd name="T18" fmla="*/ 71 w 71"/>
                <a:gd name="T19" fmla="*/ 7 h 42"/>
                <a:gd name="T20" fmla="*/ 62 w 71"/>
                <a:gd name="T21" fmla="*/ 18 h 42"/>
                <a:gd name="T22" fmla="*/ 70 w 71"/>
                <a:gd name="T23" fmla="*/ 36 h 42"/>
                <a:gd name="T24" fmla="*/ 65 w 71"/>
                <a:gd name="T25" fmla="*/ 42 h 42"/>
                <a:gd name="T26" fmla="*/ 53 w 71"/>
                <a:gd name="T27" fmla="*/ 42 h 42"/>
                <a:gd name="T28" fmla="*/ 38 w 71"/>
                <a:gd name="T29" fmla="*/ 35 h 42"/>
                <a:gd name="T30" fmla="*/ 31 w 71"/>
                <a:gd name="T31" fmla="*/ 32 h 42"/>
                <a:gd name="T32" fmla="*/ 19 w 71"/>
                <a:gd name="T3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42">
                  <a:moveTo>
                    <a:pt x="19" y="36"/>
                  </a:moveTo>
                  <a:lnTo>
                    <a:pt x="19" y="24"/>
                  </a:lnTo>
                  <a:lnTo>
                    <a:pt x="14" y="27"/>
                  </a:lnTo>
                  <a:lnTo>
                    <a:pt x="3" y="20"/>
                  </a:lnTo>
                  <a:lnTo>
                    <a:pt x="0" y="9"/>
                  </a:lnTo>
                  <a:lnTo>
                    <a:pt x="18" y="3"/>
                  </a:lnTo>
                  <a:lnTo>
                    <a:pt x="36" y="0"/>
                  </a:lnTo>
                  <a:lnTo>
                    <a:pt x="53" y="4"/>
                  </a:lnTo>
                  <a:lnTo>
                    <a:pt x="68" y="3"/>
                  </a:lnTo>
                  <a:lnTo>
                    <a:pt x="71" y="7"/>
                  </a:lnTo>
                  <a:lnTo>
                    <a:pt x="62" y="18"/>
                  </a:lnTo>
                  <a:lnTo>
                    <a:pt x="70" y="36"/>
                  </a:lnTo>
                  <a:lnTo>
                    <a:pt x="65" y="42"/>
                  </a:lnTo>
                  <a:lnTo>
                    <a:pt x="53" y="42"/>
                  </a:lnTo>
                  <a:lnTo>
                    <a:pt x="38" y="35"/>
                  </a:lnTo>
                  <a:lnTo>
                    <a:pt x="31" y="32"/>
                  </a:lnTo>
                  <a:lnTo>
                    <a:pt x="19" y="3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4" name="Freeform 62"/>
            <p:cNvSpPr>
              <a:spLocks/>
            </p:cNvSpPr>
            <p:nvPr/>
          </p:nvSpPr>
          <p:spPr bwMode="auto">
            <a:xfrm>
              <a:off x="5140325" y="3416300"/>
              <a:ext cx="431800" cy="379413"/>
            </a:xfrm>
            <a:custGeom>
              <a:avLst/>
              <a:gdLst>
                <a:gd name="T0" fmla="*/ 86 w 272"/>
                <a:gd name="T1" fmla="*/ 0 h 239"/>
                <a:gd name="T2" fmla="*/ 98 w 272"/>
                <a:gd name="T3" fmla="*/ 9 h 239"/>
                <a:gd name="T4" fmla="*/ 108 w 272"/>
                <a:gd name="T5" fmla="*/ 4 h 239"/>
                <a:gd name="T6" fmla="*/ 113 w 272"/>
                <a:gd name="T7" fmla="*/ 8 h 239"/>
                <a:gd name="T8" fmla="*/ 125 w 272"/>
                <a:gd name="T9" fmla="*/ 9 h 239"/>
                <a:gd name="T10" fmla="*/ 141 w 272"/>
                <a:gd name="T11" fmla="*/ 17 h 239"/>
                <a:gd name="T12" fmla="*/ 146 w 272"/>
                <a:gd name="T13" fmla="*/ 24 h 239"/>
                <a:gd name="T14" fmla="*/ 155 w 272"/>
                <a:gd name="T15" fmla="*/ 31 h 239"/>
                <a:gd name="T16" fmla="*/ 163 w 272"/>
                <a:gd name="T17" fmla="*/ 43 h 239"/>
                <a:gd name="T18" fmla="*/ 169 w 272"/>
                <a:gd name="T19" fmla="*/ 50 h 239"/>
                <a:gd name="T20" fmla="*/ 163 w 272"/>
                <a:gd name="T21" fmla="*/ 59 h 239"/>
                <a:gd name="T22" fmla="*/ 157 w 272"/>
                <a:gd name="T23" fmla="*/ 69 h 239"/>
                <a:gd name="T24" fmla="*/ 159 w 272"/>
                <a:gd name="T25" fmla="*/ 75 h 239"/>
                <a:gd name="T26" fmla="*/ 160 w 272"/>
                <a:gd name="T27" fmla="*/ 81 h 239"/>
                <a:gd name="T28" fmla="*/ 170 w 272"/>
                <a:gd name="T29" fmla="*/ 81 h 239"/>
                <a:gd name="T30" fmla="*/ 174 w 272"/>
                <a:gd name="T31" fmla="*/ 80 h 239"/>
                <a:gd name="T32" fmla="*/ 178 w 272"/>
                <a:gd name="T33" fmla="*/ 83 h 239"/>
                <a:gd name="T34" fmla="*/ 175 w 272"/>
                <a:gd name="T35" fmla="*/ 91 h 239"/>
                <a:gd name="T36" fmla="*/ 182 w 272"/>
                <a:gd name="T37" fmla="*/ 102 h 239"/>
                <a:gd name="T38" fmla="*/ 189 w 272"/>
                <a:gd name="T39" fmla="*/ 112 h 239"/>
                <a:gd name="T40" fmla="*/ 196 w 272"/>
                <a:gd name="T41" fmla="*/ 119 h 239"/>
                <a:gd name="T42" fmla="*/ 257 w 272"/>
                <a:gd name="T43" fmla="*/ 144 h 239"/>
                <a:gd name="T44" fmla="*/ 272 w 272"/>
                <a:gd name="T45" fmla="*/ 144 h 239"/>
                <a:gd name="T46" fmla="*/ 222 w 272"/>
                <a:gd name="T47" fmla="*/ 207 h 239"/>
                <a:gd name="T48" fmla="*/ 198 w 272"/>
                <a:gd name="T49" fmla="*/ 207 h 239"/>
                <a:gd name="T50" fmla="*/ 182 w 272"/>
                <a:gd name="T51" fmla="*/ 222 h 239"/>
                <a:gd name="T52" fmla="*/ 170 w 272"/>
                <a:gd name="T53" fmla="*/ 222 h 239"/>
                <a:gd name="T54" fmla="*/ 165 w 272"/>
                <a:gd name="T55" fmla="*/ 229 h 239"/>
                <a:gd name="T56" fmla="*/ 152 w 272"/>
                <a:gd name="T57" fmla="*/ 229 h 239"/>
                <a:gd name="T58" fmla="*/ 145 w 272"/>
                <a:gd name="T59" fmla="*/ 222 h 239"/>
                <a:gd name="T60" fmla="*/ 128 w 272"/>
                <a:gd name="T61" fmla="*/ 231 h 239"/>
                <a:gd name="T62" fmla="*/ 123 w 272"/>
                <a:gd name="T63" fmla="*/ 239 h 239"/>
                <a:gd name="T64" fmla="*/ 111 w 272"/>
                <a:gd name="T65" fmla="*/ 238 h 239"/>
                <a:gd name="T66" fmla="*/ 107 w 272"/>
                <a:gd name="T67" fmla="*/ 235 h 239"/>
                <a:gd name="T68" fmla="*/ 102 w 272"/>
                <a:gd name="T69" fmla="*/ 236 h 239"/>
                <a:gd name="T70" fmla="*/ 96 w 272"/>
                <a:gd name="T71" fmla="*/ 236 h 239"/>
                <a:gd name="T72" fmla="*/ 73 w 272"/>
                <a:gd name="T73" fmla="*/ 218 h 239"/>
                <a:gd name="T74" fmla="*/ 60 w 272"/>
                <a:gd name="T75" fmla="*/ 218 h 239"/>
                <a:gd name="T76" fmla="*/ 54 w 272"/>
                <a:gd name="T77" fmla="*/ 211 h 239"/>
                <a:gd name="T78" fmla="*/ 54 w 272"/>
                <a:gd name="T79" fmla="*/ 200 h 239"/>
                <a:gd name="T80" fmla="*/ 44 w 272"/>
                <a:gd name="T81" fmla="*/ 196 h 239"/>
                <a:gd name="T82" fmla="*/ 33 w 272"/>
                <a:gd name="T83" fmla="*/ 173 h 239"/>
                <a:gd name="T84" fmla="*/ 25 w 272"/>
                <a:gd name="T85" fmla="*/ 169 h 239"/>
                <a:gd name="T86" fmla="*/ 21 w 272"/>
                <a:gd name="T87" fmla="*/ 160 h 239"/>
                <a:gd name="T88" fmla="*/ 12 w 272"/>
                <a:gd name="T89" fmla="*/ 150 h 239"/>
                <a:gd name="T90" fmla="*/ 0 w 272"/>
                <a:gd name="T91" fmla="*/ 149 h 239"/>
                <a:gd name="T92" fmla="*/ 6 w 272"/>
                <a:gd name="T93" fmla="*/ 137 h 239"/>
                <a:gd name="T94" fmla="*/ 16 w 272"/>
                <a:gd name="T95" fmla="*/ 136 h 239"/>
                <a:gd name="T96" fmla="*/ 19 w 272"/>
                <a:gd name="T97" fmla="*/ 130 h 239"/>
                <a:gd name="T98" fmla="*/ 18 w 272"/>
                <a:gd name="T99" fmla="*/ 111 h 239"/>
                <a:gd name="T100" fmla="*/ 23 w 272"/>
                <a:gd name="T101" fmla="*/ 89 h 239"/>
                <a:gd name="T102" fmla="*/ 31 w 272"/>
                <a:gd name="T103" fmla="*/ 84 h 239"/>
                <a:gd name="T104" fmla="*/ 33 w 272"/>
                <a:gd name="T105" fmla="*/ 75 h 239"/>
                <a:gd name="T106" fmla="*/ 40 w 272"/>
                <a:gd name="T107" fmla="*/ 59 h 239"/>
                <a:gd name="T108" fmla="*/ 51 w 272"/>
                <a:gd name="T109" fmla="*/ 49 h 239"/>
                <a:gd name="T110" fmla="*/ 57 w 272"/>
                <a:gd name="T111" fmla="*/ 28 h 239"/>
                <a:gd name="T112" fmla="*/ 60 w 272"/>
                <a:gd name="T113" fmla="*/ 11 h 239"/>
                <a:gd name="T114" fmla="*/ 81 w 272"/>
                <a:gd name="T115" fmla="*/ 15 h 239"/>
                <a:gd name="T116" fmla="*/ 86 w 272"/>
                <a:gd name="T1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 h="239">
                  <a:moveTo>
                    <a:pt x="86" y="0"/>
                  </a:moveTo>
                  <a:lnTo>
                    <a:pt x="98" y="9"/>
                  </a:lnTo>
                  <a:lnTo>
                    <a:pt x="108" y="4"/>
                  </a:lnTo>
                  <a:lnTo>
                    <a:pt x="113" y="8"/>
                  </a:lnTo>
                  <a:lnTo>
                    <a:pt x="125" y="9"/>
                  </a:lnTo>
                  <a:lnTo>
                    <a:pt x="141" y="17"/>
                  </a:lnTo>
                  <a:lnTo>
                    <a:pt x="146" y="24"/>
                  </a:lnTo>
                  <a:lnTo>
                    <a:pt x="155" y="31"/>
                  </a:lnTo>
                  <a:lnTo>
                    <a:pt x="163" y="43"/>
                  </a:lnTo>
                  <a:lnTo>
                    <a:pt x="169" y="50"/>
                  </a:lnTo>
                  <a:lnTo>
                    <a:pt x="163" y="59"/>
                  </a:lnTo>
                  <a:lnTo>
                    <a:pt x="157" y="69"/>
                  </a:lnTo>
                  <a:lnTo>
                    <a:pt x="159" y="75"/>
                  </a:lnTo>
                  <a:lnTo>
                    <a:pt x="160" y="81"/>
                  </a:lnTo>
                  <a:lnTo>
                    <a:pt x="170" y="81"/>
                  </a:lnTo>
                  <a:lnTo>
                    <a:pt x="174" y="80"/>
                  </a:lnTo>
                  <a:lnTo>
                    <a:pt x="178" y="83"/>
                  </a:lnTo>
                  <a:lnTo>
                    <a:pt x="175" y="91"/>
                  </a:lnTo>
                  <a:lnTo>
                    <a:pt x="182" y="102"/>
                  </a:lnTo>
                  <a:lnTo>
                    <a:pt x="189" y="112"/>
                  </a:lnTo>
                  <a:lnTo>
                    <a:pt x="196" y="119"/>
                  </a:lnTo>
                  <a:lnTo>
                    <a:pt x="257" y="144"/>
                  </a:lnTo>
                  <a:lnTo>
                    <a:pt x="272" y="144"/>
                  </a:lnTo>
                  <a:lnTo>
                    <a:pt x="222" y="207"/>
                  </a:lnTo>
                  <a:lnTo>
                    <a:pt x="198" y="207"/>
                  </a:lnTo>
                  <a:lnTo>
                    <a:pt x="182" y="222"/>
                  </a:lnTo>
                  <a:lnTo>
                    <a:pt x="170" y="222"/>
                  </a:lnTo>
                  <a:lnTo>
                    <a:pt x="165" y="229"/>
                  </a:lnTo>
                  <a:lnTo>
                    <a:pt x="152" y="229"/>
                  </a:lnTo>
                  <a:lnTo>
                    <a:pt x="145" y="222"/>
                  </a:lnTo>
                  <a:lnTo>
                    <a:pt x="128" y="231"/>
                  </a:lnTo>
                  <a:lnTo>
                    <a:pt x="123" y="239"/>
                  </a:lnTo>
                  <a:lnTo>
                    <a:pt x="111" y="238"/>
                  </a:lnTo>
                  <a:lnTo>
                    <a:pt x="107" y="235"/>
                  </a:lnTo>
                  <a:lnTo>
                    <a:pt x="102" y="236"/>
                  </a:lnTo>
                  <a:lnTo>
                    <a:pt x="96" y="236"/>
                  </a:lnTo>
                  <a:lnTo>
                    <a:pt x="73" y="218"/>
                  </a:lnTo>
                  <a:lnTo>
                    <a:pt x="60" y="218"/>
                  </a:lnTo>
                  <a:lnTo>
                    <a:pt x="54" y="211"/>
                  </a:lnTo>
                  <a:lnTo>
                    <a:pt x="54" y="200"/>
                  </a:lnTo>
                  <a:lnTo>
                    <a:pt x="44" y="196"/>
                  </a:lnTo>
                  <a:lnTo>
                    <a:pt x="33" y="173"/>
                  </a:lnTo>
                  <a:lnTo>
                    <a:pt x="25" y="169"/>
                  </a:lnTo>
                  <a:lnTo>
                    <a:pt x="21" y="160"/>
                  </a:lnTo>
                  <a:lnTo>
                    <a:pt x="12" y="150"/>
                  </a:lnTo>
                  <a:lnTo>
                    <a:pt x="0" y="149"/>
                  </a:lnTo>
                  <a:lnTo>
                    <a:pt x="6" y="137"/>
                  </a:lnTo>
                  <a:lnTo>
                    <a:pt x="16" y="136"/>
                  </a:lnTo>
                  <a:lnTo>
                    <a:pt x="19" y="130"/>
                  </a:lnTo>
                  <a:lnTo>
                    <a:pt x="18" y="111"/>
                  </a:lnTo>
                  <a:lnTo>
                    <a:pt x="23" y="89"/>
                  </a:lnTo>
                  <a:lnTo>
                    <a:pt x="31" y="84"/>
                  </a:lnTo>
                  <a:lnTo>
                    <a:pt x="33" y="75"/>
                  </a:lnTo>
                  <a:lnTo>
                    <a:pt x="40" y="59"/>
                  </a:lnTo>
                  <a:lnTo>
                    <a:pt x="51" y="49"/>
                  </a:lnTo>
                  <a:lnTo>
                    <a:pt x="57" y="28"/>
                  </a:lnTo>
                  <a:lnTo>
                    <a:pt x="60" y="11"/>
                  </a:lnTo>
                  <a:lnTo>
                    <a:pt x="81" y="15"/>
                  </a:lnTo>
                  <a:lnTo>
                    <a:pt x="8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5" name="Freeform 63"/>
            <p:cNvSpPr>
              <a:spLocks/>
            </p:cNvSpPr>
            <p:nvPr/>
          </p:nvSpPr>
          <p:spPr bwMode="auto">
            <a:xfrm>
              <a:off x="4618037" y="1657350"/>
              <a:ext cx="279400" cy="300038"/>
            </a:xfrm>
            <a:custGeom>
              <a:avLst/>
              <a:gdLst>
                <a:gd name="T0" fmla="*/ 106 w 176"/>
                <a:gd name="T1" fmla="*/ 19 h 189"/>
                <a:gd name="T2" fmla="*/ 107 w 176"/>
                <a:gd name="T3" fmla="*/ 31 h 189"/>
                <a:gd name="T4" fmla="*/ 131 w 176"/>
                <a:gd name="T5" fmla="*/ 43 h 189"/>
                <a:gd name="T6" fmla="*/ 122 w 176"/>
                <a:gd name="T7" fmla="*/ 56 h 189"/>
                <a:gd name="T8" fmla="*/ 144 w 176"/>
                <a:gd name="T9" fmla="*/ 77 h 189"/>
                <a:gd name="T10" fmla="*/ 138 w 176"/>
                <a:gd name="T11" fmla="*/ 93 h 189"/>
                <a:gd name="T12" fmla="*/ 154 w 176"/>
                <a:gd name="T13" fmla="*/ 106 h 189"/>
                <a:gd name="T14" fmla="*/ 151 w 176"/>
                <a:gd name="T15" fmla="*/ 119 h 189"/>
                <a:gd name="T16" fmla="*/ 176 w 176"/>
                <a:gd name="T17" fmla="*/ 132 h 189"/>
                <a:gd name="T18" fmla="*/ 173 w 176"/>
                <a:gd name="T19" fmla="*/ 141 h 189"/>
                <a:gd name="T20" fmla="*/ 162 w 176"/>
                <a:gd name="T21" fmla="*/ 152 h 189"/>
                <a:gd name="T22" fmla="*/ 136 w 176"/>
                <a:gd name="T23" fmla="*/ 176 h 189"/>
                <a:gd name="T24" fmla="*/ 110 w 176"/>
                <a:gd name="T25" fmla="*/ 178 h 189"/>
                <a:gd name="T26" fmla="*/ 85 w 176"/>
                <a:gd name="T27" fmla="*/ 185 h 189"/>
                <a:gd name="T28" fmla="*/ 62 w 176"/>
                <a:gd name="T29" fmla="*/ 189 h 189"/>
                <a:gd name="T30" fmla="*/ 52 w 176"/>
                <a:gd name="T31" fmla="*/ 179 h 189"/>
                <a:gd name="T32" fmla="*/ 37 w 176"/>
                <a:gd name="T33" fmla="*/ 172 h 189"/>
                <a:gd name="T34" fmla="*/ 37 w 176"/>
                <a:gd name="T35" fmla="*/ 153 h 189"/>
                <a:gd name="T36" fmla="*/ 27 w 176"/>
                <a:gd name="T37" fmla="*/ 136 h 189"/>
                <a:gd name="T38" fmla="*/ 32 w 176"/>
                <a:gd name="T39" fmla="*/ 125 h 189"/>
                <a:gd name="T40" fmla="*/ 43 w 176"/>
                <a:gd name="T41" fmla="*/ 114 h 189"/>
                <a:gd name="T42" fmla="*/ 71 w 176"/>
                <a:gd name="T43" fmla="*/ 93 h 189"/>
                <a:gd name="T44" fmla="*/ 80 w 176"/>
                <a:gd name="T45" fmla="*/ 90 h 189"/>
                <a:gd name="T46" fmla="*/ 76 w 176"/>
                <a:gd name="T47" fmla="*/ 82 h 189"/>
                <a:gd name="T48" fmla="*/ 55 w 176"/>
                <a:gd name="T49" fmla="*/ 73 h 189"/>
                <a:gd name="T50" fmla="*/ 49 w 176"/>
                <a:gd name="T51" fmla="*/ 66 h 189"/>
                <a:gd name="T52" fmla="*/ 43 w 176"/>
                <a:gd name="T53" fmla="*/ 39 h 189"/>
                <a:gd name="T54" fmla="*/ 20 w 176"/>
                <a:gd name="T55" fmla="*/ 27 h 189"/>
                <a:gd name="T56" fmla="*/ 0 w 176"/>
                <a:gd name="T57" fmla="*/ 18 h 189"/>
                <a:gd name="T58" fmla="*/ 7 w 176"/>
                <a:gd name="T59" fmla="*/ 13 h 189"/>
                <a:gd name="T60" fmla="*/ 24 w 176"/>
                <a:gd name="T61" fmla="*/ 22 h 189"/>
                <a:gd name="T62" fmla="*/ 41 w 176"/>
                <a:gd name="T63" fmla="*/ 22 h 189"/>
                <a:gd name="T64" fmla="*/ 56 w 176"/>
                <a:gd name="T65" fmla="*/ 26 h 189"/>
                <a:gd name="T66" fmla="*/ 67 w 176"/>
                <a:gd name="T67" fmla="*/ 18 h 189"/>
                <a:gd name="T68" fmla="*/ 71 w 176"/>
                <a:gd name="T69" fmla="*/ 5 h 189"/>
                <a:gd name="T70" fmla="*/ 90 w 176"/>
                <a:gd name="T71" fmla="*/ 0 h 189"/>
                <a:gd name="T72" fmla="*/ 108 w 176"/>
                <a:gd name="T73" fmla="*/ 6 h 189"/>
                <a:gd name="T74" fmla="*/ 106 w 176"/>
                <a:gd name="T75" fmla="*/ 1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89">
                  <a:moveTo>
                    <a:pt x="106" y="19"/>
                  </a:moveTo>
                  <a:lnTo>
                    <a:pt x="107" y="31"/>
                  </a:lnTo>
                  <a:lnTo>
                    <a:pt x="131" y="43"/>
                  </a:lnTo>
                  <a:lnTo>
                    <a:pt x="122" y="56"/>
                  </a:lnTo>
                  <a:lnTo>
                    <a:pt x="144" y="77"/>
                  </a:lnTo>
                  <a:lnTo>
                    <a:pt x="138" y="93"/>
                  </a:lnTo>
                  <a:lnTo>
                    <a:pt x="154" y="106"/>
                  </a:lnTo>
                  <a:lnTo>
                    <a:pt x="151" y="119"/>
                  </a:lnTo>
                  <a:lnTo>
                    <a:pt x="176" y="132"/>
                  </a:lnTo>
                  <a:lnTo>
                    <a:pt x="173" y="141"/>
                  </a:lnTo>
                  <a:lnTo>
                    <a:pt x="162" y="152"/>
                  </a:lnTo>
                  <a:lnTo>
                    <a:pt x="136" y="176"/>
                  </a:lnTo>
                  <a:lnTo>
                    <a:pt x="110" y="178"/>
                  </a:lnTo>
                  <a:lnTo>
                    <a:pt x="85" y="185"/>
                  </a:lnTo>
                  <a:lnTo>
                    <a:pt x="62" y="189"/>
                  </a:lnTo>
                  <a:lnTo>
                    <a:pt x="52" y="179"/>
                  </a:lnTo>
                  <a:lnTo>
                    <a:pt x="37" y="172"/>
                  </a:lnTo>
                  <a:lnTo>
                    <a:pt x="37" y="153"/>
                  </a:lnTo>
                  <a:lnTo>
                    <a:pt x="27" y="136"/>
                  </a:lnTo>
                  <a:lnTo>
                    <a:pt x="32" y="125"/>
                  </a:lnTo>
                  <a:lnTo>
                    <a:pt x="43" y="114"/>
                  </a:lnTo>
                  <a:lnTo>
                    <a:pt x="71" y="93"/>
                  </a:lnTo>
                  <a:lnTo>
                    <a:pt x="80" y="90"/>
                  </a:lnTo>
                  <a:lnTo>
                    <a:pt x="76" y="82"/>
                  </a:lnTo>
                  <a:lnTo>
                    <a:pt x="55" y="73"/>
                  </a:lnTo>
                  <a:lnTo>
                    <a:pt x="49" y="66"/>
                  </a:lnTo>
                  <a:lnTo>
                    <a:pt x="43" y="39"/>
                  </a:lnTo>
                  <a:lnTo>
                    <a:pt x="20" y="27"/>
                  </a:lnTo>
                  <a:lnTo>
                    <a:pt x="0" y="18"/>
                  </a:lnTo>
                  <a:lnTo>
                    <a:pt x="7" y="13"/>
                  </a:lnTo>
                  <a:lnTo>
                    <a:pt x="24" y="22"/>
                  </a:lnTo>
                  <a:lnTo>
                    <a:pt x="41" y="22"/>
                  </a:lnTo>
                  <a:lnTo>
                    <a:pt x="56" y="26"/>
                  </a:lnTo>
                  <a:lnTo>
                    <a:pt x="67" y="18"/>
                  </a:lnTo>
                  <a:lnTo>
                    <a:pt x="71" y="5"/>
                  </a:lnTo>
                  <a:lnTo>
                    <a:pt x="90" y="0"/>
                  </a:lnTo>
                  <a:lnTo>
                    <a:pt x="108" y="6"/>
                  </a:lnTo>
                  <a:lnTo>
                    <a:pt x="106"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6" name="Freeform 64"/>
            <p:cNvSpPr>
              <a:spLocks/>
            </p:cNvSpPr>
            <p:nvPr/>
          </p:nvSpPr>
          <p:spPr bwMode="auto">
            <a:xfrm>
              <a:off x="2651125" y="5586413"/>
              <a:ext cx="84138" cy="38100"/>
            </a:xfrm>
            <a:custGeom>
              <a:avLst/>
              <a:gdLst>
                <a:gd name="T0" fmla="*/ 0 w 53"/>
                <a:gd name="T1" fmla="*/ 15 h 24"/>
                <a:gd name="T2" fmla="*/ 15 w 53"/>
                <a:gd name="T3" fmla="*/ 3 h 24"/>
                <a:gd name="T4" fmla="*/ 30 w 53"/>
                <a:gd name="T5" fmla="*/ 8 h 24"/>
                <a:gd name="T6" fmla="*/ 37 w 53"/>
                <a:gd name="T7" fmla="*/ 0 h 24"/>
                <a:gd name="T8" fmla="*/ 53 w 53"/>
                <a:gd name="T9" fmla="*/ 9 h 24"/>
                <a:gd name="T10" fmla="*/ 50 w 53"/>
                <a:gd name="T11" fmla="*/ 16 h 24"/>
                <a:gd name="T12" fmla="*/ 31 w 53"/>
                <a:gd name="T13" fmla="*/ 22 h 24"/>
                <a:gd name="T14" fmla="*/ 21 w 53"/>
                <a:gd name="T15" fmla="*/ 15 h 24"/>
                <a:gd name="T16" fmla="*/ 11 w 53"/>
                <a:gd name="T17" fmla="*/ 24 h 24"/>
                <a:gd name="T18" fmla="*/ 0 w 53"/>
                <a:gd name="T1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0" y="15"/>
                  </a:moveTo>
                  <a:lnTo>
                    <a:pt x="15" y="3"/>
                  </a:lnTo>
                  <a:lnTo>
                    <a:pt x="30" y="8"/>
                  </a:lnTo>
                  <a:lnTo>
                    <a:pt x="37" y="0"/>
                  </a:lnTo>
                  <a:lnTo>
                    <a:pt x="53" y="9"/>
                  </a:lnTo>
                  <a:lnTo>
                    <a:pt x="50" y="16"/>
                  </a:lnTo>
                  <a:lnTo>
                    <a:pt x="31" y="22"/>
                  </a:lnTo>
                  <a:lnTo>
                    <a:pt x="21" y="15"/>
                  </a:lnTo>
                  <a:lnTo>
                    <a:pt x="11" y="24"/>
                  </a:lnTo>
                  <a:lnTo>
                    <a:pt x="0"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7" name="Freeform 65"/>
            <p:cNvSpPr>
              <a:spLocks/>
            </p:cNvSpPr>
            <p:nvPr/>
          </p:nvSpPr>
          <p:spPr bwMode="auto">
            <a:xfrm>
              <a:off x="2592387" y="3719513"/>
              <a:ext cx="84138" cy="122238"/>
            </a:xfrm>
            <a:custGeom>
              <a:avLst/>
              <a:gdLst>
                <a:gd name="T0" fmla="*/ 36 w 53"/>
                <a:gd name="T1" fmla="*/ 67 h 77"/>
                <a:gd name="T2" fmla="*/ 29 w 53"/>
                <a:gd name="T3" fmla="*/ 75 h 77"/>
                <a:gd name="T4" fmla="*/ 20 w 53"/>
                <a:gd name="T5" fmla="*/ 77 h 77"/>
                <a:gd name="T6" fmla="*/ 18 w 53"/>
                <a:gd name="T7" fmla="*/ 71 h 77"/>
                <a:gd name="T8" fmla="*/ 13 w 53"/>
                <a:gd name="T9" fmla="*/ 70 h 77"/>
                <a:gd name="T10" fmla="*/ 8 w 53"/>
                <a:gd name="T11" fmla="*/ 76 h 77"/>
                <a:gd name="T12" fmla="*/ 0 w 53"/>
                <a:gd name="T13" fmla="*/ 71 h 77"/>
                <a:gd name="T14" fmla="*/ 4 w 53"/>
                <a:gd name="T15" fmla="*/ 62 h 77"/>
                <a:gd name="T16" fmla="*/ 6 w 53"/>
                <a:gd name="T17" fmla="*/ 53 h 77"/>
                <a:gd name="T18" fmla="*/ 10 w 53"/>
                <a:gd name="T19" fmla="*/ 44 h 77"/>
                <a:gd name="T20" fmla="*/ 2 w 53"/>
                <a:gd name="T21" fmla="*/ 32 h 77"/>
                <a:gd name="T22" fmla="*/ 1 w 53"/>
                <a:gd name="T23" fmla="*/ 18 h 77"/>
                <a:gd name="T24" fmla="*/ 11 w 53"/>
                <a:gd name="T25" fmla="*/ 0 h 77"/>
                <a:gd name="T26" fmla="*/ 17 w 53"/>
                <a:gd name="T27" fmla="*/ 2 h 77"/>
                <a:gd name="T28" fmla="*/ 31 w 53"/>
                <a:gd name="T29" fmla="*/ 7 h 77"/>
                <a:gd name="T30" fmla="*/ 50 w 53"/>
                <a:gd name="T31" fmla="*/ 25 h 77"/>
                <a:gd name="T32" fmla="*/ 53 w 53"/>
                <a:gd name="T33" fmla="*/ 33 h 77"/>
                <a:gd name="T34" fmla="*/ 42 w 53"/>
                <a:gd name="T35" fmla="*/ 52 h 77"/>
                <a:gd name="T36" fmla="*/ 36 w 53"/>
                <a:gd name="T37"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77">
                  <a:moveTo>
                    <a:pt x="36" y="67"/>
                  </a:moveTo>
                  <a:lnTo>
                    <a:pt x="29" y="75"/>
                  </a:lnTo>
                  <a:lnTo>
                    <a:pt x="20" y="77"/>
                  </a:lnTo>
                  <a:lnTo>
                    <a:pt x="18" y="71"/>
                  </a:lnTo>
                  <a:lnTo>
                    <a:pt x="13" y="70"/>
                  </a:lnTo>
                  <a:lnTo>
                    <a:pt x="8" y="76"/>
                  </a:lnTo>
                  <a:lnTo>
                    <a:pt x="0" y="71"/>
                  </a:lnTo>
                  <a:lnTo>
                    <a:pt x="4" y="62"/>
                  </a:lnTo>
                  <a:lnTo>
                    <a:pt x="6" y="53"/>
                  </a:lnTo>
                  <a:lnTo>
                    <a:pt x="10" y="44"/>
                  </a:lnTo>
                  <a:lnTo>
                    <a:pt x="2" y="32"/>
                  </a:lnTo>
                  <a:lnTo>
                    <a:pt x="1" y="18"/>
                  </a:lnTo>
                  <a:lnTo>
                    <a:pt x="11" y="0"/>
                  </a:lnTo>
                  <a:lnTo>
                    <a:pt x="17" y="2"/>
                  </a:lnTo>
                  <a:lnTo>
                    <a:pt x="31" y="7"/>
                  </a:lnTo>
                  <a:lnTo>
                    <a:pt x="50" y="25"/>
                  </a:lnTo>
                  <a:lnTo>
                    <a:pt x="53" y="33"/>
                  </a:lnTo>
                  <a:lnTo>
                    <a:pt x="42" y="52"/>
                  </a:lnTo>
                  <a:lnTo>
                    <a:pt x="36" y="6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8" name="Freeform 66"/>
            <p:cNvSpPr>
              <a:spLocks/>
            </p:cNvSpPr>
            <p:nvPr/>
          </p:nvSpPr>
          <p:spPr bwMode="auto">
            <a:xfrm>
              <a:off x="4408487" y="2493962"/>
              <a:ext cx="26988" cy="52388"/>
            </a:xfrm>
            <a:custGeom>
              <a:avLst/>
              <a:gdLst>
                <a:gd name="T0" fmla="*/ 17 w 17"/>
                <a:gd name="T1" fmla="*/ 17 h 33"/>
                <a:gd name="T2" fmla="*/ 13 w 17"/>
                <a:gd name="T3" fmla="*/ 33 h 33"/>
                <a:gd name="T4" fmla="*/ 5 w 17"/>
                <a:gd name="T5" fmla="*/ 29 h 33"/>
                <a:gd name="T6" fmla="*/ 0 w 17"/>
                <a:gd name="T7" fmla="*/ 15 h 33"/>
                <a:gd name="T8" fmla="*/ 3 w 17"/>
                <a:gd name="T9" fmla="*/ 7 h 33"/>
                <a:gd name="T10" fmla="*/ 14 w 17"/>
                <a:gd name="T11" fmla="*/ 0 h 33"/>
                <a:gd name="T12" fmla="*/ 17 w 17"/>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17" y="17"/>
                  </a:moveTo>
                  <a:lnTo>
                    <a:pt x="13" y="33"/>
                  </a:lnTo>
                  <a:lnTo>
                    <a:pt x="5" y="29"/>
                  </a:lnTo>
                  <a:lnTo>
                    <a:pt x="0" y="15"/>
                  </a:lnTo>
                  <a:lnTo>
                    <a:pt x="3" y="7"/>
                  </a:lnTo>
                  <a:lnTo>
                    <a:pt x="14" y="0"/>
                  </a:lnTo>
                  <a:lnTo>
                    <a:pt x="17"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9" name="Freeform 67"/>
            <p:cNvSpPr>
              <a:spLocks/>
            </p:cNvSpPr>
            <p:nvPr/>
          </p:nvSpPr>
          <p:spPr bwMode="auto">
            <a:xfrm>
              <a:off x="4064000" y="2230437"/>
              <a:ext cx="323850" cy="284163"/>
            </a:xfrm>
            <a:custGeom>
              <a:avLst/>
              <a:gdLst>
                <a:gd name="T0" fmla="*/ 131 w 204"/>
                <a:gd name="T1" fmla="*/ 15 h 179"/>
                <a:gd name="T2" fmla="*/ 143 w 204"/>
                <a:gd name="T3" fmla="*/ 25 h 179"/>
                <a:gd name="T4" fmla="*/ 151 w 204"/>
                <a:gd name="T5" fmla="*/ 23 h 179"/>
                <a:gd name="T6" fmla="*/ 165 w 204"/>
                <a:gd name="T7" fmla="*/ 33 h 179"/>
                <a:gd name="T8" fmla="*/ 169 w 204"/>
                <a:gd name="T9" fmla="*/ 34 h 179"/>
                <a:gd name="T10" fmla="*/ 173 w 204"/>
                <a:gd name="T11" fmla="*/ 34 h 179"/>
                <a:gd name="T12" fmla="*/ 181 w 204"/>
                <a:gd name="T13" fmla="*/ 39 h 179"/>
                <a:gd name="T14" fmla="*/ 204 w 204"/>
                <a:gd name="T15" fmla="*/ 43 h 179"/>
                <a:gd name="T16" fmla="*/ 197 w 204"/>
                <a:gd name="T17" fmla="*/ 57 h 179"/>
                <a:gd name="T18" fmla="*/ 195 w 204"/>
                <a:gd name="T19" fmla="*/ 71 h 179"/>
                <a:gd name="T20" fmla="*/ 191 w 204"/>
                <a:gd name="T21" fmla="*/ 75 h 179"/>
                <a:gd name="T22" fmla="*/ 184 w 204"/>
                <a:gd name="T23" fmla="*/ 73 h 179"/>
                <a:gd name="T24" fmla="*/ 184 w 204"/>
                <a:gd name="T25" fmla="*/ 78 h 179"/>
                <a:gd name="T26" fmla="*/ 173 w 204"/>
                <a:gd name="T27" fmla="*/ 89 h 179"/>
                <a:gd name="T28" fmla="*/ 173 w 204"/>
                <a:gd name="T29" fmla="*/ 99 h 179"/>
                <a:gd name="T30" fmla="*/ 181 w 204"/>
                <a:gd name="T31" fmla="*/ 96 h 179"/>
                <a:gd name="T32" fmla="*/ 186 w 204"/>
                <a:gd name="T33" fmla="*/ 105 h 179"/>
                <a:gd name="T34" fmla="*/ 186 w 204"/>
                <a:gd name="T35" fmla="*/ 110 h 179"/>
                <a:gd name="T36" fmla="*/ 191 w 204"/>
                <a:gd name="T37" fmla="*/ 118 h 179"/>
                <a:gd name="T38" fmla="*/ 186 w 204"/>
                <a:gd name="T39" fmla="*/ 124 h 179"/>
                <a:gd name="T40" fmla="*/ 190 w 204"/>
                <a:gd name="T41" fmla="*/ 140 h 179"/>
                <a:gd name="T42" fmla="*/ 199 w 204"/>
                <a:gd name="T43" fmla="*/ 143 h 179"/>
                <a:gd name="T44" fmla="*/ 198 w 204"/>
                <a:gd name="T45" fmla="*/ 151 h 179"/>
                <a:gd name="T46" fmla="*/ 183 w 204"/>
                <a:gd name="T47" fmla="*/ 163 h 179"/>
                <a:gd name="T48" fmla="*/ 150 w 204"/>
                <a:gd name="T49" fmla="*/ 157 h 179"/>
                <a:gd name="T50" fmla="*/ 126 w 204"/>
                <a:gd name="T51" fmla="*/ 164 h 179"/>
                <a:gd name="T52" fmla="*/ 124 w 204"/>
                <a:gd name="T53" fmla="*/ 177 h 179"/>
                <a:gd name="T54" fmla="*/ 105 w 204"/>
                <a:gd name="T55" fmla="*/ 179 h 179"/>
                <a:gd name="T56" fmla="*/ 86 w 204"/>
                <a:gd name="T57" fmla="*/ 170 h 179"/>
                <a:gd name="T58" fmla="*/ 80 w 204"/>
                <a:gd name="T59" fmla="*/ 174 h 179"/>
                <a:gd name="T60" fmla="*/ 49 w 204"/>
                <a:gd name="T61" fmla="*/ 165 h 179"/>
                <a:gd name="T62" fmla="*/ 43 w 204"/>
                <a:gd name="T63" fmla="*/ 157 h 179"/>
                <a:gd name="T64" fmla="*/ 51 w 204"/>
                <a:gd name="T65" fmla="*/ 145 h 179"/>
                <a:gd name="T66" fmla="*/ 55 w 204"/>
                <a:gd name="T67" fmla="*/ 104 h 179"/>
                <a:gd name="T68" fmla="*/ 38 w 204"/>
                <a:gd name="T69" fmla="*/ 83 h 179"/>
                <a:gd name="T70" fmla="*/ 26 w 204"/>
                <a:gd name="T71" fmla="*/ 72 h 179"/>
                <a:gd name="T72" fmla="*/ 2 w 204"/>
                <a:gd name="T73" fmla="*/ 65 h 179"/>
                <a:gd name="T74" fmla="*/ 0 w 204"/>
                <a:gd name="T75" fmla="*/ 50 h 179"/>
                <a:gd name="T76" fmla="*/ 21 w 204"/>
                <a:gd name="T77" fmla="*/ 45 h 179"/>
                <a:gd name="T78" fmla="*/ 48 w 204"/>
                <a:gd name="T79" fmla="*/ 50 h 179"/>
                <a:gd name="T80" fmla="*/ 44 w 204"/>
                <a:gd name="T81" fmla="*/ 27 h 179"/>
                <a:gd name="T82" fmla="*/ 58 w 204"/>
                <a:gd name="T83" fmla="*/ 36 h 179"/>
                <a:gd name="T84" fmla="*/ 96 w 204"/>
                <a:gd name="T85" fmla="*/ 20 h 179"/>
                <a:gd name="T86" fmla="*/ 100 w 204"/>
                <a:gd name="T87" fmla="*/ 4 h 179"/>
                <a:gd name="T88" fmla="*/ 114 w 204"/>
                <a:gd name="T89" fmla="*/ 0 h 179"/>
                <a:gd name="T90" fmla="*/ 117 w 204"/>
                <a:gd name="T91" fmla="*/ 7 h 179"/>
                <a:gd name="T92" fmla="*/ 124 w 204"/>
                <a:gd name="T93" fmla="*/ 7 h 179"/>
                <a:gd name="T94" fmla="*/ 131 w 204"/>
                <a:gd name="T95"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79">
                  <a:moveTo>
                    <a:pt x="131" y="15"/>
                  </a:moveTo>
                  <a:lnTo>
                    <a:pt x="143" y="25"/>
                  </a:lnTo>
                  <a:lnTo>
                    <a:pt x="151" y="23"/>
                  </a:lnTo>
                  <a:lnTo>
                    <a:pt x="165" y="33"/>
                  </a:lnTo>
                  <a:lnTo>
                    <a:pt x="169" y="34"/>
                  </a:lnTo>
                  <a:lnTo>
                    <a:pt x="173" y="34"/>
                  </a:lnTo>
                  <a:lnTo>
                    <a:pt x="181" y="39"/>
                  </a:lnTo>
                  <a:lnTo>
                    <a:pt x="204" y="43"/>
                  </a:lnTo>
                  <a:lnTo>
                    <a:pt x="197" y="57"/>
                  </a:lnTo>
                  <a:lnTo>
                    <a:pt x="195" y="71"/>
                  </a:lnTo>
                  <a:lnTo>
                    <a:pt x="191" y="75"/>
                  </a:lnTo>
                  <a:lnTo>
                    <a:pt x="184" y="73"/>
                  </a:lnTo>
                  <a:lnTo>
                    <a:pt x="184" y="78"/>
                  </a:lnTo>
                  <a:lnTo>
                    <a:pt x="173" y="89"/>
                  </a:lnTo>
                  <a:lnTo>
                    <a:pt x="173" y="99"/>
                  </a:lnTo>
                  <a:lnTo>
                    <a:pt x="181" y="96"/>
                  </a:lnTo>
                  <a:lnTo>
                    <a:pt x="186" y="105"/>
                  </a:lnTo>
                  <a:lnTo>
                    <a:pt x="186" y="110"/>
                  </a:lnTo>
                  <a:lnTo>
                    <a:pt x="191" y="118"/>
                  </a:lnTo>
                  <a:lnTo>
                    <a:pt x="186" y="124"/>
                  </a:lnTo>
                  <a:lnTo>
                    <a:pt x="190" y="140"/>
                  </a:lnTo>
                  <a:lnTo>
                    <a:pt x="199" y="143"/>
                  </a:lnTo>
                  <a:lnTo>
                    <a:pt x="198" y="151"/>
                  </a:lnTo>
                  <a:lnTo>
                    <a:pt x="183" y="163"/>
                  </a:lnTo>
                  <a:lnTo>
                    <a:pt x="150" y="157"/>
                  </a:lnTo>
                  <a:lnTo>
                    <a:pt x="126" y="164"/>
                  </a:lnTo>
                  <a:lnTo>
                    <a:pt x="124" y="177"/>
                  </a:lnTo>
                  <a:lnTo>
                    <a:pt x="105" y="179"/>
                  </a:lnTo>
                  <a:lnTo>
                    <a:pt x="86" y="170"/>
                  </a:lnTo>
                  <a:lnTo>
                    <a:pt x="80" y="174"/>
                  </a:lnTo>
                  <a:lnTo>
                    <a:pt x="49" y="165"/>
                  </a:lnTo>
                  <a:lnTo>
                    <a:pt x="43" y="157"/>
                  </a:lnTo>
                  <a:lnTo>
                    <a:pt x="51" y="145"/>
                  </a:lnTo>
                  <a:lnTo>
                    <a:pt x="55" y="104"/>
                  </a:lnTo>
                  <a:lnTo>
                    <a:pt x="38" y="83"/>
                  </a:lnTo>
                  <a:lnTo>
                    <a:pt x="26" y="72"/>
                  </a:lnTo>
                  <a:lnTo>
                    <a:pt x="2" y="65"/>
                  </a:lnTo>
                  <a:lnTo>
                    <a:pt x="0" y="50"/>
                  </a:lnTo>
                  <a:lnTo>
                    <a:pt x="21" y="45"/>
                  </a:lnTo>
                  <a:lnTo>
                    <a:pt x="48" y="50"/>
                  </a:lnTo>
                  <a:lnTo>
                    <a:pt x="44" y="27"/>
                  </a:lnTo>
                  <a:lnTo>
                    <a:pt x="58" y="36"/>
                  </a:lnTo>
                  <a:lnTo>
                    <a:pt x="96" y="20"/>
                  </a:lnTo>
                  <a:lnTo>
                    <a:pt x="100" y="4"/>
                  </a:lnTo>
                  <a:lnTo>
                    <a:pt x="114" y="0"/>
                  </a:lnTo>
                  <a:lnTo>
                    <a:pt x="117" y="7"/>
                  </a:lnTo>
                  <a:lnTo>
                    <a:pt x="124" y="7"/>
                  </a:lnTo>
                  <a:lnTo>
                    <a:pt x="131"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0" name="Freeform 68"/>
            <p:cNvSpPr>
              <a:spLocks/>
            </p:cNvSpPr>
            <p:nvPr/>
          </p:nvSpPr>
          <p:spPr bwMode="auto">
            <a:xfrm>
              <a:off x="4438650" y="3832225"/>
              <a:ext cx="163513" cy="207963"/>
            </a:xfrm>
            <a:custGeom>
              <a:avLst/>
              <a:gdLst>
                <a:gd name="T0" fmla="*/ 42 w 103"/>
                <a:gd name="T1" fmla="*/ 131 h 131"/>
                <a:gd name="T2" fmla="*/ 23 w 103"/>
                <a:gd name="T3" fmla="*/ 110 h 131"/>
                <a:gd name="T4" fmla="*/ 11 w 103"/>
                <a:gd name="T5" fmla="*/ 93 h 131"/>
                <a:gd name="T6" fmla="*/ 0 w 103"/>
                <a:gd name="T7" fmla="*/ 71 h 131"/>
                <a:gd name="T8" fmla="*/ 1 w 103"/>
                <a:gd name="T9" fmla="*/ 65 h 131"/>
                <a:gd name="T10" fmla="*/ 5 w 103"/>
                <a:gd name="T11" fmla="*/ 58 h 131"/>
                <a:gd name="T12" fmla="*/ 9 w 103"/>
                <a:gd name="T13" fmla="*/ 43 h 131"/>
                <a:gd name="T14" fmla="*/ 13 w 103"/>
                <a:gd name="T15" fmla="*/ 27 h 131"/>
                <a:gd name="T16" fmla="*/ 19 w 103"/>
                <a:gd name="T17" fmla="*/ 26 h 131"/>
                <a:gd name="T18" fmla="*/ 46 w 103"/>
                <a:gd name="T19" fmla="*/ 26 h 131"/>
                <a:gd name="T20" fmla="*/ 46 w 103"/>
                <a:gd name="T21" fmla="*/ 1 h 131"/>
                <a:gd name="T22" fmla="*/ 54 w 103"/>
                <a:gd name="T23" fmla="*/ 0 h 131"/>
                <a:gd name="T24" fmla="*/ 65 w 103"/>
                <a:gd name="T25" fmla="*/ 3 h 131"/>
                <a:gd name="T26" fmla="*/ 76 w 103"/>
                <a:gd name="T27" fmla="*/ 0 h 131"/>
                <a:gd name="T28" fmla="*/ 79 w 103"/>
                <a:gd name="T29" fmla="*/ 1 h 131"/>
                <a:gd name="T30" fmla="*/ 77 w 103"/>
                <a:gd name="T31" fmla="*/ 10 h 131"/>
                <a:gd name="T32" fmla="*/ 82 w 103"/>
                <a:gd name="T33" fmla="*/ 21 h 131"/>
                <a:gd name="T34" fmla="*/ 96 w 103"/>
                <a:gd name="T35" fmla="*/ 19 h 131"/>
                <a:gd name="T36" fmla="*/ 101 w 103"/>
                <a:gd name="T37" fmla="*/ 24 h 131"/>
                <a:gd name="T38" fmla="*/ 93 w 103"/>
                <a:gd name="T39" fmla="*/ 48 h 131"/>
                <a:gd name="T40" fmla="*/ 102 w 103"/>
                <a:gd name="T41" fmla="*/ 60 h 131"/>
                <a:gd name="T42" fmla="*/ 103 w 103"/>
                <a:gd name="T43" fmla="*/ 76 h 131"/>
                <a:gd name="T44" fmla="*/ 101 w 103"/>
                <a:gd name="T45" fmla="*/ 90 h 131"/>
                <a:gd name="T46" fmla="*/ 95 w 103"/>
                <a:gd name="T47" fmla="*/ 100 h 131"/>
                <a:gd name="T48" fmla="*/ 79 w 103"/>
                <a:gd name="T49" fmla="*/ 99 h 131"/>
                <a:gd name="T50" fmla="*/ 69 w 103"/>
                <a:gd name="T51" fmla="*/ 89 h 131"/>
                <a:gd name="T52" fmla="*/ 68 w 103"/>
                <a:gd name="T53" fmla="*/ 98 h 131"/>
                <a:gd name="T54" fmla="*/ 56 w 103"/>
                <a:gd name="T55" fmla="*/ 101 h 131"/>
                <a:gd name="T56" fmla="*/ 49 w 103"/>
                <a:gd name="T57" fmla="*/ 106 h 131"/>
                <a:gd name="T58" fmla="*/ 56 w 103"/>
                <a:gd name="T59" fmla="*/ 120 h 131"/>
                <a:gd name="T60" fmla="*/ 42 w 103"/>
                <a:gd name="T6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1">
                  <a:moveTo>
                    <a:pt x="42" y="131"/>
                  </a:moveTo>
                  <a:lnTo>
                    <a:pt x="23" y="110"/>
                  </a:lnTo>
                  <a:lnTo>
                    <a:pt x="11" y="93"/>
                  </a:lnTo>
                  <a:lnTo>
                    <a:pt x="0" y="71"/>
                  </a:lnTo>
                  <a:lnTo>
                    <a:pt x="1" y="65"/>
                  </a:lnTo>
                  <a:lnTo>
                    <a:pt x="5" y="58"/>
                  </a:lnTo>
                  <a:lnTo>
                    <a:pt x="9" y="43"/>
                  </a:lnTo>
                  <a:lnTo>
                    <a:pt x="13" y="27"/>
                  </a:lnTo>
                  <a:lnTo>
                    <a:pt x="19" y="26"/>
                  </a:lnTo>
                  <a:lnTo>
                    <a:pt x="46" y="26"/>
                  </a:lnTo>
                  <a:lnTo>
                    <a:pt x="46" y="1"/>
                  </a:lnTo>
                  <a:lnTo>
                    <a:pt x="54" y="0"/>
                  </a:lnTo>
                  <a:lnTo>
                    <a:pt x="65" y="3"/>
                  </a:lnTo>
                  <a:lnTo>
                    <a:pt x="76" y="0"/>
                  </a:lnTo>
                  <a:lnTo>
                    <a:pt x="79" y="1"/>
                  </a:lnTo>
                  <a:lnTo>
                    <a:pt x="77" y="10"/>
                  </a:lnTo>
                  <a:lnTo>
                    <a:pt x="82" y="21"/>
                  </a:lnTo>
                  <a:lnTo>
                    <a:pt x="96" y="19"/>
                  </a:lnTo>
                  <a:lnTo>
                    <a:pt x="101" y="24"/>
                  </a:lnTo>
                  <a:lnTo>
                    <a:pt x="93" y="48"/>
                  </a:lnTo>
                  <a:lnTo>
                    <a:pt x="102" y="60"/>
                  </a:lnTo>
                  <a:lnTo>
                    <a:pt x="103" y="76"/>
                  </a:lnTo>
                  <a:lnTo>
                    <a:pt x="101" y="90"/>
                  </a:lnTo>
                  <a:lnTo>
                    <a:pt x="95" y="100"/>
                  </a:lnTo>
                  <a:lnTo>
                    <a:pt x="79" y="99"/>
                  </a:lnTo>
                  <a:lnTo>
                    <a:pt x="69" y="89"/>
                  </a:lnTo>
                  <a:lnTo>
                    <a:pt x="68" y="98"/>
                  </a:lnTo>
                  <a:lnTo>
                    <a:pt x="56" y="101"/>
                  </a:lnTo>
                  <a:lnTo>
                    <a:pt x="49" y="106"/>
                  </a:lnTo>
                  <a:lnTo>
                    <a:pt x="56" y="120"/>
                  </a:lnTo>
                  <a:lnTo>
                    <a:pt x="42" y="13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1" name="Freeform 69"/>
            <p:cNvSpPr>
              <a:spLocks/>
            </p:cNvSpPr>
            <p:nvPr/>
          </p:nvSpPr>
          <p:spPr bwMode="auto">
            <a:xfrm>
              <a:off x="3995737" y="2101850"/>
              <a:ext cx="47625" cy="41275"/>
            </a:xfrm>
            <a:custGeom>
              <a:avLst/>
              <a:gdLst>
                <a:gd name="T0" fmla="*/ 30 w 30"/>
                <a:gd name="T1" fmla="*/ 13 h 26"/>
                <a:gd name="T2" fmla="*/ 21 w 30"/>
                <a:gd name="T3" fmla="*/ 26 h 26"/>
                <a:gd name="T4" fmla="*/ 10 w 30"/>
                <a:gd name="T5" fmla="*/ 22 h 26"/>
                <a:gd name="T6" fmla="*/ 0 w 30"/>
                <a:gd name="T7" fmla="*/ 23 h 26"/>
                <a:gd name="T8" fmla="*/ 4 w 30"/>
                <a:gd name="T9" fmla="*/ 12 h 26"/>
                <a:gd name="T10" fmla="*/ 1 w 30"/>
                <a:gd name="T11" fmla="*/ 1 h 26"/>
                <a:gd name="T12" fmla="*/ 14 w 30"/>
                <a:gd name="T13" fmla="*/ 0 h 26"/>
                <a:gd name="T14" fmla="*/ 30 w 30"/>
                <a:gd name="T15" fmla="*/ 1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30" y="13"/>
                  </a:moveTo>
                  <a:lnTo>
                    <a:pt x="21" y="26"/>
                  </a:lnTo>
                  <a:lnTo>
                    <a:pt x="10" y="22"/>
                  </a:lnTo>
                  <a:lnTo>
                    <a:pt x="0" y="23"/>
                  </a:lnTo>
                  <a:lnTo>
                    <a:pt x="4" y="12"/>
                  </a:lnTo>
                  <a:lnTo>
                    <a:pt x="1" y="1"/>
                  </a:lnTo>
                  <a:lnTo>
                    <a:pt x="14" y="0"/>
                  </a:lnTo>
                  <a:lnTo>
                    <a:pt x="30" y="13"/>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2" name="Freeform 70"/>
            <p:cNvSpPr>
              <a:spLocks/>
            </p:cNvSpPr>
            <p:nvPr/>
          </p:nvSpPr>
          <p:spPr bwMode="auto">
            <a:xfrm>
              <a:off x="4033837" y="1995487"/>
              <a:ext cx="190500" cy="273050"/>
            </a:xfrm>
            <a:custGeom>
              <a:avLst/>
              <a:gdLst>
                <a:gd name="T0" fmla="*/ 49 w 120"/>
                <a:gd name="T1" fmla="*/ 0 h 172"/>
                <a:gd name="T2" fmla="*/ 32 w 120"/>
                <a:gd name="T3" fmla="*/ 21 h 172"/>
                <a:gd name="T4" fmla="*/ 47 w 120"/>
                <a:gd name="T5" fmla="*/ 18 h 172"/>
                <a:gd name="T6" fmla="*/ 64 w 120"/>
                <a:gd name="T7" fmla="*/ 18 h 172"/>
                <a:gd name="T8" fmla="*/ 60 w 120"/>
                <a:gd name="T9" fmla="*/ 34 h 172"/>
                <a:gd name="T10" fmla="*/ 46 w 120"/>
                <a:gd name="T11" fmla="*/ 51 h 172"/>
                <a:gd name="T12" fmla="*/ 62 w 120"/>
                <a:gd name="T13" fmla="*/ 53 h 172"/>
                <a:gd name="T14" fmla="*/ 63 w 120"/>
                <a:gd name="T15" fmla="*/ 55 h 172"/>
                <a:gd name="T16" fmla="*/ 76 w 120"/>
                <a:gd name="T17" fmla="*/ 78 h 172"/>
                <a:gd name="T18" fmla="*/ 87 w 120"/>
                <a:gd name="T19" fmla="*/ 82 h 172"/>
                <a:gd name="T20" fmla="*/ 96 w 120"/>
                <a:gd name="T21" fmla="*/ 104 h 172"/>
                <a:gd name="T22" fmla="*/ 101 w 120"/>
                <a:gd name="T23" fmla="*/ 112 h 172"/>
                <a:gd name="T24" fmla="*/ 120 w 120"/>
                <a:gd name="T25" fmla="*/ 116 h 172"/>
                <a:gd name="T26" fmla="*/ 118 w 120"/>
                <a:gd name="T27" fmla="*/ 129 h 172"/>
                <a:gd name="T28" fmla="*/ 110 w 120"/>
                <a:gd name="T29" fmla="*/ 135 h 172"/>
                <a:gd name="T30" fmla="*/ 116 w 120"/>
                <a:gd name="T31" fmla="*/ 145 h 172"/>
                <a:gd name="T32" fmla="*/ 102 w 120"/>
                <a:gd name="T33" fmla="*/ 155 h 172"/>
                <a:gd name="T34" fmla="*/ 81 w 120"/>
                <a:gd name="T35" fmla="*/ 155 h 172"/>
                <a:gd name="T36" fmla="*/ 54 w 120"/>
                <a:gd name="T37" fmla="*/ 161 h 172"/>
                <a:gd name="T38" fmla="*/ 46 w 120"/>
                <a:gd name="T39" fmla="*/ 157 h 172"/>
                <a:gd name="T40" fmla="*/ 36 w 120"/>
                <a:gd name="T41" fmla="*/ 166 h 172"/>
                <a:gd name="T42" fmla="*/ 21 w 120"/>
                <a:gd name="T43" fmla="*/ 164 h 172"/>
                <a:gd name="T44" fmla="*/ 10 w 120"/>
                <a:gd name="T45" fmla="*/ 172 h 172"/>
                <a:gd name="T46" fmla="*/ 1 w 120"/>
                <a:gd name="T47" fmla="*/ 168 h 172"/>
                <a:gd name="T48" fmla="*/ 25 w 120"/>
                <a:gd name="T49" fmla="*/ 147 h 172"/>
                <a:gd name="T50" fmla="*/ 39 w 120"/>
                <a:gd name="T51" fmla="*/ 142 h 172"/>
                <a:gd name="T52" fmla="*/ 39 w 120"/>
                <a:gd name="T53" fmla="*/ 142 h 172"/>
                <a:gd name="T54" fmla="*/ 15 w 120"/>
                <a:gd name="T55" fmla="*/ 139 h 172"/>
                <a:gd name="T56" fmla="*/ 11 w 120"/>
                <a:gd name="T57" fmla="*/ 131 h 172"/>
                <a:gd name="T58" fmla="*/ 27 w 120"/>
                <a:gd name="T59" fmla="*/ 125 h 172"/>
                <a:gd name="T60" fmla="*/ 19 w 120"/>
                <a:gd name="T61" fmla="*/ 114 h 172"/>
                <a:gd name="T62" fmla="*/ 22 w 120"/>
                <a:gd name="T63" fmla="*/ 101 h 172"/>
                <a:gd name="T64" fmla="*/ 45 w 120"/>
                <a:gd name="T65" fmla="*/ 102 h 172"/>
                <a:gd name="T66" fmla="*/ 45 w 120"/>
                <a:gd name="T67" fmla="*/ 102 h 172"/>
                <a:gd name="T68" fmla="*/ 48 w 120"/>
                <a:gd name="T69" fmla="*/ 91 h 172"/>
                <a:gd name="T70" fmla="*/ 38 w 120"/>
                <a:gd name="T71" fmla="*/ 79 h 172"/>
                <a:gd name="T72" fmla="*/ 37 w 120"/>
                <a:gd name="T73" fmla="*/ 79 h 172"/>
                <a:gd name="T74" fmla="*/ 19 w 120"/>
                <a:gd name="T75" fmla="*/ 75 h 172"/>
                <a:gd name="T76" fmla="*/ 15 w 120"/>
                <a:gd name="T77" fmla="*/ 70 h 172"/>
                <a:gd name="T78" fmla="*/ 21 w 120"/>
                <a:gd name="T79" fmla="*/ 61 h 172"/>
                <a:gd name="T80" fmla="*/ 16 w 120"/>
                <a:gd name="T81" fmla="*/ 55 h 172"/>
                <a:gd name="T82" fmla="*/ 8 w 120"/>
                <a:gd name="T83" fmla="*/ 65 h 172"/>
                <a:gd name="T84" fmla="*/ 8 w 120"/>
                <a:gd name="T85" fmla="*/ 46 h 172"/>
                <a:gd name="T86" fmla="*/ 0 w 120"/>
                <a:gd name="T87" fmla="*/ 36 h 172"/>
                <a:gd name="T88" fmla="*/ 7 w 120"/>
                <a:gd name="T89" fmla="*/ 15 h 172"/>
                <a:gd name="T90" fmla="*/ 19 w 120"/>
                <a:gd name="T91" fmla="*/ 0 h 172"/>
                <a:gd name="T92" fmla="*/ 31 w 120"/>
                <a:gd name="T93" fmla="*/ 1 h 172"/>
                <a:gd name="T94" fmla="*/ 49 w 120"/>
                <a:gd name="T9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72">
                  <a:moveTo>
                    <a:pt x="49" y="0"/>
                  </a:moveTo>
                  <a:lnTo>
                    <a:pt x="32" y="21"/>
                  </a:lnTo>
                  <a:lnTo>
                    <a:pt x="47" y="18"/>
                  </a:lnTo>
                  <a:lnTo>
                    <a:pt x="64" y="18"/>
                  </a:lnTo>
                  <a:lnTo>
                    <a:pt x="60" y="34"/>
                  </a:lnTo>
                  <a:lnTo>
                    <a:pt x="46" y="51"/>
                  </a:lnTo>
                  <a:lnTo>
                    <a:pt x="62" y="53"/>
                  </a:lnTo>
                  <a:lnTo>
                    <a:pt x="63" y="55"/>
                  </a:lnTo>
                  <a:lnTo>
                    <a:pt x="76" y="78"/>
                  </a:lnTo>
                  <a:lnTo>
                    <a:pt x="87" y="82"/>
                  </a:lnTo>
                  <a:lnTo>
                    <a:pt x="96" y="104"/>
                  </a:lnTo>
                  <a:lnTo>
                    <a:pt x="101" y="112"/>
                  </a:lnTo>
                  <a:lnTo>
                    <a:pt x="120" y="116"/>
                  </a:lnTo>
                  <a:lnTo>
                    <a:pt x="118" y="129"/>
                  </a:lnTo>
                  <a:lnTo>
                    <a:pt x="110" y="135"/>
                  </a:lnTo>
                  <a:lnTo>
                    <a:pt x="116" y="145"/>
                  </a:lnTo>
                  <a:lnTo>
                    <a:pt x="102" y="155"/>
                  </a:lnTo>
                  <a:lnTo>
                    <a:pt x="81" y="155"/>
                  </a:lnTo>
                  <a:lnTo>
                    <a:pt x="54" y="161"/>
                  </a:lnTo>
                  <a:lnTo>
                    <a:pt x="46" y="157"/>
                  </a:lnTo>
                  <a:lnTo>
                    <a:pt x="36" y="166"/>
                  </a:lnTo>
                  <a:lnTo>
                    <a:pt x="21" y="164"/>
                  </a:lnTo>
                  <a:lnTo>
                    <a:pt x="10" y="172"/>
                  </a:lnTo>
                  <a:lnTo>
                    <a:pt x="1" y="168"/>
                  </a:lnTo>
                  <a:lnTo>
                    <a:pt x="25" y="147"/>
                  </a:lnTo>
                  <a:lnTo>
                    <a:pt x="39" y="142"/>
                  </a:lnTo>
                  <a:lnTo>
                    <a:pt x="39" y="142"/>
                  </a:lnTo>
                  <a:lnTo>
                    <a:pt x="15" y="139"/>
                  </a:lnTo>
                  <a:lnTo>
                    <a:pt x="11" y="131"/>
                  </a:lnTo>
                  <a:lnTo>
                    <a:pt x="27" y="125"/>
                  </a:lnTo>
                  <a:lnTo>
                    <a:pt x="19" y="114"/>
                  </a:lnTo>
                  <a:lnTo>
                    <a:pt x="22" y="101"/>
                  </a:lnTo>
                  <a:lnTo>
                    <a:pt x="45" y="102"/>
                  </a:lnTo>
                  <a:lnTo>
                    <a:pt x="45" y="102"/>
                  </a:lnTo>
                  <a:lnTo>
                    <a:pt x="48" y="91"/>
                  </a:lnTo>
                  <a:lnTo>
                    <a:pt x="38" y="79"/>
                  </a:lnTo>
                  <a:lnTo>
                    <a:pt x="37" y="79"/>
                  </a:lnTo>
                  <a:lnTo>
                    <a:pt x="19" y="75"/>
                  </a:lnTo>
                  <a:lnTo>
                    <a:pt x="15" y="70"/>
                  </a:lnTo>
                  <a:lnTo>
                    <a:pt x="21" y="61"/>
                  </a:lnTo>
                  <a:lnTo>
                    <a:pt x="16" y="55"/>
                  </a:lnTo>
                  <a:lnTo>
                    <a:pt x="8" y="65"/>
                  </a:lnTo>
                  <a:lnTo>
                    <a:pt x="8" y="46"/>
                  </a:lnTo>
                  <a:lnTo>
                    <a:pt x="0" y="36"/>
                  </a:lnTo>
                  <a:lnTo>
                    <a:pt x="7" y="15"/>
                  </a:lnTo>
                  <a:lnTo>
                    <a:pt x="19" y="0"/>
                  </a:lnTo>
                  <a:lnTo>
                    <a:pt x="31" y="1"/>
                  </a:lnTo>
                  <a:lnTo>
                    <a:pt x="49" y="0"/>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3" name="Freeform 71"/>
            <p:cNvSpPr>
              <a:spLocks/>
            </p:cNvSpPr>
            <p:nvPr/>
          </p:nvSpPr>
          <p:spPr bwMode="auto">
            <a:xfrm>
              <a:off x="5237162" y="2474912"/>
              <a:ext cx="190500" cy="82550"/>
            </a:xfrm>
            <a:custGeom>
              <a:avLst/>
              <a:gdLst>
                <a:gd name="T0" fmla="*/ 33 w 120"/>
                <a:gd name="T1" fmla="*/ 42 h 52"/>
                <a:gd name="T2" fmla="*/ 34 w 120"/>
                <a:gd name="T3" fmla="*/ 33 h 52"/>
                <a:gd name="T4" fmla="*/ 28 w 120"/>
                <a:gd name="T5" fmla="*/ 19 h 52"/>
                <a:gd name="T6" fmla="*/ 17 w 120"/>
                <a:gd name="T7" fmla="*/ 11 h 52"/>
                <a:gd name="T8" fmla="*/ 7 w 120"/>
                <a:gd name="T9" fmla="*/ 9 h 52"/>
                <a:gd name="T10" fmla="*/ 0 w 120"/>
                <a:gd name="T11" fmla="*/ 3 h 52"/>
                <a:gd name="T12" fmla="*/ 1 w 120"/>
                <a:gd name="T13" fmla="*/ 0 h 52"/>
                <a:gd name="T14" fmla="*/ 16 w 120"/>
                <a:gd name="T15" fmla="*/ 4 h 52"/>
                <a:gd name="T16" fmla="*/ 41 w 120"/>
                <a:gd name="T17" fmla="*/ 7 h 52"/>
                <a:gd name="T18" fmla="*/ 66 w 120"/>
                <a:gd name="T19" fmla="*/ 17 h 52"/>
                <a:gd name="T20" fmla="*/ 69 w 120"/>
                <a:gd name="T21" fmla="*/ 21 h 52"/>
                <a:gd name="T22" fmla="*/ 79 w 120"/>
                <a:gd name="T23" fmla="*/ 18 h 52"/>
                <a:gd name="T24" fmla="*/ 95 w 120"/>
                <a:gd name="T25" fmla="*/ 22 h 52"/>
                <a:gd name="T26" fmla="*/ 102 w 120"/>
                <a:gd name="T27" fmla="*/ 30 h 52"/>
                <a:gd name="T28" fmla="*/ 113 w 120"/>
                <a:gd name="T29" fmla="*/ 35 h 52"/>
                <a:gd name="T30" fmla="*/ 110 w 120"/>
                <a:gd name="T31" fmla="*/ 38 h 52"/>
                <a:gd name="T32" fmla="*/ 120 w 120"/>
                <a:gd name="T33" fmla="*/ 49 h 52"/>
                <a:gd name="T34" fmla="*/ 118 w 120"/>
                <a:gd name="T35" fmla="*/ 52 h 52"/>
                <a:gd name="T36" fmla="*/ 109 w 120"/>
                <a:gd name="T37" fmla="*/ 50 h 52"/>
                <a:gd name="T38" fmla="*/ 95 w 120"/>
                <a:gd name="T39" fmla="*/ 44 h 52"/>
                <a:gd name="T40" fmla="*/ 92 w 120"/>
                <a:gd name="T41" fmla="*/ 48 h 52"/>
                <a:gd name="T42" fmla="*/ 69 w 120"/>
                <a:gd name="T43" fmla="*/ 51 h 52"/>
                <a:gd name="T44" fmla="*/ 51 w 120"/>
                <a:gd name="T45" fmla="*/ 41 h 52"/>
                <a:gd name="T46" fmla="*/ 33 w 120"/>
                <a:gd name="T4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52">
                  <a:moveTo>
                    <a:pt x="33" y="42"/>
                  </a:moveTo>
                  <a:lnTo>
                    <a:pt x="34" y="33"/>
                  </a:lnTo>
                  <a:lnTo>
                    <a:pt x="28" y="19"/>
                  </a:lnTo>
                  <a:lnTo>
                    <a:pt x="17" y="11"/>
                  </a:lnTo>
                  <a:lnTo>
                    <a:pt x="7" y="9"/>
                  </a:lnTo>
                  <a:lnTo>
                    <a:pt x="0" y="3"/>
                  </a:lnTo>
                  <a:lnTo>
                    <a:pt x="1" y="0"/>
                  </a:lnTo>
                  <a:lnTo>
                    <a:pt x="16" y="4"/>
                  </a:lnTo>
                  <a:lnTo>
                    <a:pt x="41" y="7"/>
                  </a:lnTo>
                  <a:lnTo>
                    <a:pt x="66" y="17"/>
                  </a:lnTo>
                  <a:lnTo>
                    <a:pt x="69" y="21"/>
                  </a:lnTo>
                  <a:lnTo>
                    <a:pt x="79" y="18"/>
                  </a:lnTo>
                  <a:lnTo>
                    <a:pt x="95" y="22"/>
                  </a:lnTo>
                  <a:lnTo>
                    <a:pt x="102" y="30"/>
                  </a:lnTo>
                  <a:lnTo>
                    <a:pt x="113" y="35"/>
                  </a:lnTo>
                  <a:lnTo>
                    <a:pt x="110" y="38"/>
                  </a:lnTo>
                  <a:lnTo>
                    <a:pt x="120" y="49"/>
                  </a:lnTo>
                  <a:lnTo>
                    <a:pt x="118" y="52"/>
                  </a:lnTo>
                  <a:lnTo>
                    <a:pt x="109" y="50"/>
                  </a:lnTo>
                  <a:lnTo>
                    <a:pt x="95" y="44"/>
                  </a:lnTo>
                  <a:lnTo>
                    <a:pt x="92" y="48"/>
                  </a:lnTo>
                  <a:lnTo>
                    <a:pt x="69" y="51"/>
                  </a:lnTo>
                  <a:lnTo>
                    <a:pt x="51" y="41"/>
                  </a:lnTo>
                  <a:lnTo>
                    <a:pt x="33"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4" name="Freeform 72"/>
            <p:cNvSpPr>
              <a:spLocks/>
            </p:cNvSpPr>
            <p:nvPr/>
          </p:nvSpPr>
          <p:spPr bwMode="auto">
            <a:xfrm>
              <a:off x="4087812" y="3543300"/>
              <a:ext cx="125413" cy="209550"/>
            </a:xfrm>
            <a:custGeom>
              <a:avLst/>
              <a:gdLst>
                <a:gd name="T0" fmla="*/ 79 w 79"/>
                <a:gd name="T1" fmla="*/ 107 h 132"/>
                <a:gd name="T2" fmla="*/ 50 w 79"/>
                <a:gd name="T3" fmla="*/ 119 h 132"/>
                <a:gd name="T4" fmla="*/ 40 w 79"/>
                <a:gd name="T5" fmla="*/ 127 h 132"/>
                <a:gd name="T6" fmla="*/ 23 w 79"/>
                <a:gd name="T7" fmla="*/ 132 h 132"/>
                <a:gd name="T8" fmla="*/ 7 w 79"/>
                <a:gd name="T9" fmla="*/ 127 h 132"/>
                <a:gd name="T10" fmla="*/ 8 w 79"/>
                <a:gd name="T11" fmla="*/ 119 h 132"/>
                <a:gd name="T12" fmla="*/ 0 w 79"/>
                <a:gd name="T13" fmla="*/ 100 h 132"/>
                <a:gd name="T14" fmla="*/ 5 w 79"/>
                <a:gd name="T15" fmla="*/ 77 h 132"/>
                <a:gd name="T16" fmla="*/ 12 w 79"/>
                <a:gd name="T17" fmla="*/ 60 h 132"/>
                <a:gd name="T18" fmla="*/ 8 w 79"/>
                <a:gd name="T19" fmla="*/ 30 h 132"/>
                <a:gd name="T20" fmla="*/ 5 w 79"/>
                <a:gd name="T21" fmla="*/ 14 h 132"/>
                <a:gd name="T22" fmla="*/ 6 w 79"/>
                <a:gd name="T23" fmla="*/ 3 h 132"/>
                <a:gd name="T24" fmla="*/ 37 w 79"/>
                <a:gd name="T25" fmla="*/ 2 h 132"/>
                <a:gd name="T26" fmla="*/ 45 w 79"/>
                <a:gd name="T27" fmla="*/ 3 h 132"/>
                <a:gd name="T28" fmla="*/ 51 w 79"/>
                <a:gd name="T29" fmla="*/ 0 h 132"/>
                <a:gd name="T30" fmla="*/ 60 w 79"/>
                <a:gd name="T31" fmla="*/ 1 h 132"/>
                <a:gd name="T32" fmla="*/ 58 w 79"/>
                <a:gd name="T33" fmla="*/ 8 h 132"/>
                <a:gd name="T34" fmla="*/ 66 w 79"/>
                <a:gd name="T35" fmla="*/ 19 h 132"/>
                <a:gd name="T36" fmla="*/ 66 w 79"/>
                <a:gd name="T37" fmla="*/ 34 h 132"/>
                <a:gd name="T38" fmla="*/ 68 w 79"/>
                <a:gd name="T39" fmla="*/ 50 h 132"/>
                <a:gd name="T40" fmla="*/ 72 w 79"/>
                <a:gd name="T41" fmla="*/ 58 h 132"/>
                <a:gd name="T42" fmla="*/ 68 w 79"/>
                <a:gd name="T43" fmla="*/ 76 h 132"/>
                <a:gd name="T44" fmla="*/ 70 w 79"/>
                <a:gd name="T45" fmla="*/ 87 h 132"/>
                <a:gd name="T46" fmla="*/ 75 w 79"/>
                <a:gd name="T47" fmla="*/ 100 h 132"/>
                <a:gd name="T48" fmla="*/ 79 w 79"/>
                <a:gd name="T4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32">
                  <a:moveTo>
                    <a:pt x="79" y="107"/>
                  </a:moveTo>
                  <a:lnTo>
                    <a:pt x="50" y="119"/>
                  </a:lnTo>
                  <a:lnTo>
                    <a:pt x="40" y="127"/>
                  </a:lnTo>
                  <a:lnTo>
                    <a:pt x="23" y="132"/>
                  </a:lnTo>
                  <a:lnTo>
                    <a:pt x="7" y="127"/>
                  </a:lnTo>
                  <a:lnTo>
                    <a:pt x="8" y="119"/>
                  </a:lnTo>
                  <a:lnTo>
                    <a:pt x="0" y="100"/>
                  </a:lnTo>
                  <a:lnTo>
                    <a:pt x="5" y="77"/>
                  </a:lnTo>
                  <a:lnTo>
                    <a:pt x="12" y="60"/>
                  </a:lnTo>
                  <a:lnTo>
                    <a:pt x="8" y="30"/>
                  </a:lnTo>
                  <a:lnTo>
                    <a:pt x="5" y="14"/>
                  </a:lnTo>
                  <a:lnTo>
                    <a:pt x="6" y="3"/>
                  </a:lnTo>
                  <a:lnTo>
                    <a:pt x="37" y="2"/>
                  </a:lnTo>
                  <a:lnTo>
                    <a:pt x="45" y="3"/>
                  </a:lnTo>
                  <a:lnTo>
                    <a:pt x="51" y="0"/>
                  </a:lnTo>
                  <a:lnTo>
                    <a:pt x="60" y="1"/>
                  </a:lnTo>
                  <a:lnTo>
                    <a:pt x="58" y="8"/>
                  </a:lnTo>
                  <a:lnTo>
                    <a:pt x="66" y="19"/>
                  </a:lnTo>
                  <a:lnTo>
                    <a:pt x="66" y="34"/>
                  </a:lnTo>
                  <a:lnTo>
                    <a:pt x="68" y="50"/>
                  </a:lnTo>
                  <a:lnTo>
                    <a:pt x="72" y="58"/>
                  </a:lnTo>
                  <a:lnTo>
                    <a:pt x="68" y="76"/>
                  </a:lnTo>
                  <a:lnTo>
                    <a:pt x="70" y="87"/>
                  </a:lnTo>
                  <a:lnTo>
                    <a:pt x="75" y="100"/>
                  </a:lnTo>
                  <a:lnTo>
                    <a:pt x="79" y="10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5" name="Freeform 73"/>
            <p:cNvSpPr>
              <a:spLocks/>
            </p:cNvSpPr>
            <p:nvPr/>
          </p:nvSpPr>
          <p:spPr bwMode="auto">
            <a:xfrm>
              <a:off x="3743325" y="3494087"/>
              <a:ext cx="211138" cy="174625"/>
            </a:xfrm>
            <a:custGeom>
              <a:avLst/>
              <a:gdLst>
                <a:gd name="T0" fmla="*/ 116 w 133"/>
                <a:gd name="T1" fmla="*/ 101 h 110"/>
                <a:gd name="T2" fmla="*/ 108 w 133"/>
                <a:gd name="T3" fmla="*/ 110 h 110"/>
                <a:gd name="T4" fmla="*/ 105 w 133"/>
                <a:gd name="T5" fmla="*/ 97 h 110"/>
                <a:gd name="T6" fmla="*/ 93 w 133"/>
                <a:gd name="T7" fmla="*/ 86 h 110"/>
                <a:gd name="T8" fmla="*/ 84 w 133"/>
                <a:gd name="T9" fmla="*/ 88 h 110"/>
                <a:gd name="T10" fmla="*/ 81 w 133"/>
                <a:gd name="T11" fmla="*/ 75 h 110"/>
                <a:gd name="T12" fmla="*/ 78 w 133"/>
                <a:gd name="T13" fmla="*/ 60 h 110"/>
                <a:gd name="T14" fmla="*/ 58 w 133"/>
                <a:gd name="T15" fmla="*/ 53 h 110"/>
                <a:gd name="T16" fmla="*/ 49 w 133"/>
                <a:gd name="T17" fmla="*/ 57 h 110"/>
                <a:gd name="T18" fmla="*/ 44 w 133"/>
                <a:gd name="T19" fmla="*/ 67 h 110"/>
                <a:gd name="T20" fmla="*/ 26 w 133"/>
                <a:gd name="T21" fmla="*/ 64 h 110"/>
                <a:gd name="T22" fmla="*/ 14 w 133"/>
                <a:gd name="T23" fmla="*/ 53 h 110"/>
                <a:gd name="T24" fmla="*/ 8 w 133"/>
                <a:gd name="T25" fmla="*/ 40 h 110"/>
                <a:gd name="T26" fmla="*/ 0 w 133"/>
                <a:gd name="T27" fmla="*/ 32 h 110"/>
                <a:gd name="T28" fmla="*/ 14 w 133"/>
                <a:gd name="T29" fmla="*/ 22 h 110"/>
                <a:gd name="T30" fmla="*/ 22 w 133"/>
                <a:gd name="T31" fmla="*/ 19 h 110"/>
                <a:gd name="T32" fmla="*/ 24 w 133"/>
                <a:gd name="T33" fmla="*/ 9 h 110"/>
                <a:gd name="T34" fmla="*/ 26 w 133"/>
                <a:gd name="T35" fmla="*/ 0 h 110"/>
                <a:gd name="T36" fmla="*/ 48 w 133"/>
                <a:gd name="T37" fmla="*/ 5 h 110"/>
                <a:gd name="T38" fmla="*/ 54 w 133"/>
                <a:gd name="T39" fmla="*/ 2 h 110"/>
                <a:gd name="T40" fmla="*/ 66 w 133"/>
                <a:gd name="T41" fmla="*/ 3 h 110"/>
                <a:gd name="T42" fmla="*/ 70 w 133"/>
                <a:gd name="T43" fmla="*/ 10 h 110"/>
                <a:gd name="T44" fmla="*/ 78 w 133"/>
                <a:gd name="T45" fmla="*/ 8 h 110"/>
                <a:gd name="T46" fmla="*/ 91 w 133"/>
                <a:gd name="T47" fmla="*/ 15 h 110"/>
                <a:gd name="T48" fmla="*/ 102 w 133"/>
                <a:gd name="T49" fmla="*/ 8 h 110"/>
                <a:gd name="T50" fmla="*/ 110 w 133"/>
                <a:gd name="T51" fmla="*/ 6 h 110"/>
                <a:gd name="T52" fmla="*/ 116 w 133"/>
                <a:gd name="T53" fmla="*/ 16 h 110"/>
                <a:gd name="T54" fmla="*/ 120 w 133"/>
                <a:gd name="T55" fmla="*/ 30 h 110"/>
                <a:gd name="T56" fmla="*/ 123 w 133"/>
                <a:gd name="T57" fmla="*/ 35 h 110"/>
                <a:gd name="T58" fmla="*/ 124 w 133"/>
                <a:gd name="T59" fmla="*/ 43 h 110"/>
                <a:gd name="T60" fmla="*/ 126 w 133"/>
                <a:gd name="T61" fmla="*/ 51 h 110"/>
                <a:gd name="T62" fmla="*/ 128 w 133"/>
                <a:gd name="T63" fmla="*/ 67 h 110"/>
                <a:gd name="T64" fmla="*/ 126 w 133"/>
                <a:gd name="T65" fmla="*/ 86 h 110"/>
                <a:gd name="T66" fmla="*/ 126 w 133"/>
                <a:gd name="T67" fmla="*/ 93 h 110"/>
                <a:gd name="T68" fmla="*/ 122 w 133"/>
                <a:gd name="T69"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10">
                  <a:moveTo>
                    <a:pt x="122" y="102"/>
                  </a:moveTo>
                  <a:lnTo>
                    <a:pt x="116" y="101"/>
                  </a:lnTo>
                  <a:lnTo>
                    <a:pt x="113" y="110"/>
                  </a:lnTo>
                  <a:lnTo>
                    <a:pt x="108" y="110"/>
                  </a:lnTo>
                  <a:lnTo>
                    <a:pt x="104" y="105"/>
                  </a:lnTo>
                  <a:lnTo>
                    <a:pt x="105" y="97"/>
                  </a:lnTo>
                  <a:lnTo>
                    <a:pt x="98" y="84"/>
                  </a:lnTo>
                  <a:lnTo>
                    <a:pt x="93" y="86"/>
                  </a:lnTo>
                  <a:lnTo>
                    <a:pt x="89" y="87"/>
                  </a:lnTo>
                  <a:lnTo>
                    <a:pt x="84" y="88"/>
                  </a:lnTo>
                  <a:lnTo>
                    <a:pt x="84" y="80"/>
                  </a:lnTo>
                  <a:lnTo>
                    <a:pt x="81" y="75"/>
                  </a:lnTo>
                  <a:lnTo>
                    <a:pt x="82" y="69"/>
                  </a:lnTo>
                  <a:lnTo>
                    <a:pt x="78" y="60"/>
                  </a:lnTo>
                  <a:lnTo>
                    <a:pt x="73" y="53"/>
                  </a:lnTo>
                  <a:lnTo>
                    <a:pt x="58" y="53"/>
                  </a:lnTo>
                  <a:lnTo>
                    <a:pt x="54" y="57"/>
                  </a:lnTo>
                  <a:lnTo>
                    <a:pt x="49" y="57"/>
                  </a:lnTo>
                  <a:lnTo>
                    <a:pt x="46" y="61"/>
                  </a:lnTo>
                  <a:lnTo>
                    <a:pt x="44" y="67"/>
                  </a:lnTo>
                  <a:lnTo>
                    <a:pt x="34" y="76"/>
                  </a:lnTo>
                  <a:lnTo>
                    <a:pt x="26" y="64"/>
                  </a:lnTo>
                  <a:lnTo>
                    <a:pt x="19" y="56"/>
                  </a:lnTo>
                  <a:lnTo>
                    <a:pt x="14" y="53"/>
                  </a:lnTo>
                  <a:lnTo>
                    <a:pt x="10" y="49"/>
                  </a:lnTo>
                  <a:lnTo>
                    <a:pt x="8" y="40"/>
                  </a:lnTo>
                  <a:lnTo>
                    <a:pt x="5" y="35"/>
                  </a:lnTo>
                  <a:lnTo>
                    <a:pt x="0" y="32"/>
                  </a:lnTo>
                  <a:lnTo>
                    <a:pt x="8" y="22"/>
                  </a:lnTo>
                  <a:lnTo>
                    <a:pt x="14" y="22"/>
                  </a:lnTo>
                  <a:lnTo>
                    <a:pt x="18" y="19"/>
                  </a:lnTo>
                  <a:lnTo>
                    <a:pt x="22" y="19"/>
                  </a:lnTo>
                  <a:lnTo>
                    <a:pt x="25" y="16"/>
                  </a:lnTo>
                  <a:lnTo>
                    <a:pt x="24" y="9"/>
                  </a:lnTo>
                  <a:lnTo>
                    <a:pt x="26" y="7"/>
                  </a:lnTo>
                  <a:lnTo>
                    <a:pt x="26" y="0"/>
                  </a:lnTo>
                  <a:lnTo>
                    <a:pt x="35" y="0"/>
                  </a:lnTo>
                  <a:lnTo>
                    <a:pt x="48" y="5"/>
                  </a:lnTo>
                  <a:lnTo>
                    <a:pt x="52" y="5"/>
                  </a:lnTo>
                  <a:lnTo>
                    <a:pt x="54" y="2"/>
                  </a:lnTo>
                  <a:lnTo>
                    <a:pt x="64" y="4"/>
                  </a:lnTo>
                  <a:lnTo>
                    <a:pt x="66" y="3"/>
                  </a:lnTo>
                  <a:lnTo>
                    <a:pt x="67" y="10"/>
                  </a:lnTo>
                  <a:lnTo>
                    <a:pt x="70" y="10"/>
                  </a:lnTo>
                  <a:lnTo>
                    <a:pt x="75" y="8"/>
                  </a:lnTo>
                  <a:lnTo>
                    <a:pt x="78" y="8"/>
                  </a:lnTo>
                  <a:lnTo>
                    <a:pt x="83" y="14"/>
                  </a:lnTo>
                  <a:lnTo>
                    <a:pt x="91" y="15"/>
                  </a:lnTo>
                  <a:lnTo>
                    <a:pt x="96" y="11"/>
                  </a:lnTo>
                  <a:lnTo>
                    <a:pt x="102" y="8"/>
                  </a:lnTo>
                  <a:lnTo>
                    <a:pt x="106" y="5"/>
                  </a:lnTo>
                  <a:lnTo>
                    <a:pt x="110" y="6"/>
                  </a:lnTo>
                  <a:lnTo>
                    <a:pt x="114" y="10"/>
                  </a:lnTo>
                  <a:lnTo>
                    <a:pt x="116" y="16"/>
                  </a:lnTo>
                  <a:lnTo>
                    <a:pt x="123" y="25"/>
                  </a:lnTo>
                  <a:lnTo>
                    <a:pt x="120" y="30"/>
                  </a:lnTo>
                  <a:lnTo>
                    <a:pt x="119" y="37"/>
                  </a:lnTo>
                  <a:lnTo>
                    <a:pt x="123" y="35"/>
                  </a:lnTo>
                  <a:lnTo>
                    <a:pt x="125" y="37"/>
                  </a:lnTo>
                  <a:lnTo>
                    <a:pt x="124" y="43"/>
                  </a:lnTo>
                  <a:lnTo>
                    <a:pt x="130" y="49"/>
                  </a:lnTo>
                  <a:lnTo>
                    <a:pt x="126" y="51"/>
                  </a:lnTo>
                  <a:lnTo>
                    <a:pt x="124" y="58"/>
                  </a:lnTo>
                  <a:lnTo>
                    <a:pt x="128" y="67"/>
                  </a:lnTo>
                  <a:lnTo>
                    <a:pt x="133" y="83"/>
                  </a:lnTo>
                  <a:lnTo>
                    <a:pt x="126" y="86"/>
                  </a:lnTo>
                  <a:lnTo>
                    <a:pt x="124" y="89"/>
                  </a:lnTo>
                  <a:lnTo>
                    <a:pt x="126" y="93"/>
                  </a:lnTo>
                  <a:lnTo>
                    <a:pt x="125" y="102"/>
                  </a:lnTo>
                  <a:lnTo>
                    <a:pt x="122" y="10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6" name="Freeform 74"/>
            <p:cNvSpPr>
              <a:spLocks/>
            </p:cNvSpPr>
            <p:nvPr/>
          </p:nvSpPr>
          <p:spPr bwMode="auto">
            <a:xfrm>
              <a:off x="3694112" y="3451225"/>
              <a:ext cx="87313" cy="25400"/>
            </a:xfrm>
            <a:custGeom>
              <a:avLst/>
              <a:gdLst>
                <a:gd name="T0" fmla="*/ 0 w 55"/>
                <a:gd name="T1" fmla="*/ 15 h 16"/>
                <a:gd name="T2" fmla="*/ 3 w 55"/>
                <a:gd name="T3" fmla="*/ 6 h 16"/>
                <a:gd name="T4" fmla="*/ 23 w 55"/>
                <a:gd name="T5" fmla="*/ 5 h 16"/>
                <a:gd name="T6" fmla="*/ 27 w 55"/>
                <a:gd name="T7" fmla="*/ 0 h 16"/>
                <a:gd name="T8" fmla="*/ 33 w 55"/>
                <a:gd name="T9" fmla="*/ 0 h 16"/>
                <a:gd name="T10" fmla="*/ 40 w 55"/>
                <a:gd name="T11" fmla="*/ 5 h 16"/>
                <a:gd name="T12" fmla="*/ 45 w 55"/>
                <a:gd name="T13" fmla="*/ 5 h 16"/>
                <a:gd name="T14" fmla="*/ 51 w 55"/>
                <a:gd name="T15" fmla="*/ 2 h 16"/>
                <a:gd name="T16" fmla="*/ 55 w 55"/>
                <a:gd name="T17" fmla="*/ 8 h 16"/>
                <a:gd name="T18" fmla="*/ 47 w 55"/>
                <a:gd name="T19" fmla="*/ 13 h 16"/>
                <a:gd name="T20" fmla="*/ 39 w 55"/>
                <a:gd name="T21" fmla="*/ 12 h 16"/>
                <a:gd name="T22" fmla="*/ 31 w 55"/>
                <a:gd name="T23" fmla="*/ 8 h 16"/>
                <a:gd name="T24" fmla="*/ 25 w 55"/>
                <a:gd name="T25" fmla="*/ 13 h 16"/>
                <a:gd name="T26" fmla="*/ 21 w 55"/>
                <a:gd name="T27" fmla="*/ 13 h 16"/>
                <a:gd name="T28" fmla="*/ 17 w 55"/>
                <a:gd name="T29" fmla="*/ 16 h 16"/>
                <a:gd name="T30" fmla="*/ 0 w 55"/>
                <a:gd name="T3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6">
                  <a:moveTo>
                    <a:pt x="0" y="15"/>
                  </a:moveTo>
                  <a:lnTo>
                    <a:pt x="3" y="6"/>
                  </a:lnTo>
                  <a:lnTo>
                    <a:pt x="23" y="5"/>
                  </a:lnTo>
                  <a:lnTo>
                    <a:pt x="27" y="0"/>
                  </a:lnTo>
                  <a:lnTo>
                    <a:pt x="33" y="0"/>
                  </a:lnTo>
                  <a:lnTo>
                    <a:pt x="40" y="5"/>
                  </a:lnTo>
                  <a:lnTo>
                    <a:pt x="45" y="5"/>
                  </a:lnTo>
                  <a:lnTo>
                    <a:pt x="51" y="2"/>
                  </a:lnTo>
                  <a:lnTo>
                    <a:pt x="55" y="8"/>
                  </a:lnTo>
                  <a:lnTo>
                    <a:pt x="47" y="13"/>
                  </a:lnTo>
                  <a:lnTo>
                    <a:pt x="39" y="12"/>
                  </a:lnTo>
                  <a:lnTo>
                    <a:pt x="31" y="8"/>
                  </a:lnTo>
                  <a:lnTo>
                    <a:pt x="25" y="13"/>
                  </a:lnTo>
                  <a:lnTo>
                    <a:pt x="21" y="13"/>
                  </a:lnTo>
                  <a:lnTo>
                    <a:pt x="17" y="16"/>
                  </a:lnTo>
                  <a:lnTo>
                    <a:pt x="0"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7" name="Freeform 75"/>
            <p:cNvSpPr>
              <a:spLocks/>
            </p:cNvSpPr>
            <p:nvPr/>
          </p:nvSpPr>
          <p:spPr bwMode="auto">
            <a:xfrm>
              <a:off x="3698875" y="3492500"/>
              <a:ext cx="85725" cy="52388"/>
            </a:xfrm>
            <a:custGeom>
              <a:avLst/>
              <a:gdLst>
                <a:gd name="T0" fmla="*/ 28 w 54"/>
                <a:gd name="T1" fmla="*/ 33 h 33"/>
                <a:gd name="T2" fmla="*/ 18 w 54"/>
                <a:gd name="T3" fmla="*/ 24 h 33"/>
                <a:gd name="T4" fmla="*/ 10 w 54"/>
                <a:gd name="T5" fmla="*/ 23 h 33"/>
                <a:gd name="T6" fmla="*/ 6 w 54"/>
                <a:gd name="T7" fmla="*/ 17 h 33"/>
                <a:gd name="T8" fmla="*/ 6 w 54"/>
                <a:gd name="T9" fmla="*/ 14 h 33"/>
                <a:gd name="T10" fmla="*/ 1 w 54"/>
                <a:gd name="T11" fmla="*/ 10 h 33"/>
                <a:gd name="T12" fmla="*/ 0 w 54"/>
                <a:gd name="T13" fmla="*/ 5 h 33"/>
                <a:gd name="T14" fmla="*/ 10 w 54"/>
                <a:gd name="T15" fmla="*/ 2 h 33"/>
                <a:gd name="T16" fmla="*/ 16 w 54"/>
                <a:gd name="T17" fmla="*/ 2 h 33"/>
                <a:gd name="T18" fmla="*/ 21 w 54"/>
                <a:gd name="T19" fmla="*/ 0 h 33"/>
                <a:gd name="T20" fmla="*/ 54 w 54"/>
                <a:gd name="T21" fmla="*/ 1 h 33"/>
                <a:gd name="T22" fmla="*/ 54 w 54"/>
                <a:gd name="T23" fmla="*/ 8 h 33"/>
                <a:gd name="T24" fmla="*/ 52 w 54"/>
                <a:gd name="T25" fmla="*/ 10 h 33"/>
                <a:gd name="T26" fmla="*/ 53 w 54"/>
                <a:gd name="T27" fmla="*/ 17 h 33"/>
                <a:gd name="T28" fmla="*/ 50 w 54"/>
                <a:gd name="T29" fmla="*/ 20 h 33"/>
                <a:gd name="T30" fmla="*/ 46 w 54"/>
                <a:gd name="T31" fmla="*/ 20 h 33"/>
                <a:gd name="T32" fmla="*/ 42 w 54"/>
                <a:gd name="T33" fmla="*/ 23 h 33"/>
                <a:gd name="T34" fmla="*/ 36 w 54"/>
                <a:gd name="T35" fmla="*/ 23 h 33"/>
                <a:gd name="T36" fmla="*/ 28 w 54"/>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3">
                  <a:moveTo>
                    <a:pt x="28" y="33"/>
                  </a:moveTo>
                  <a:lnTo>
                    <a:pt x="18" y="24"/>
                  </a:lnTo>
                  <a:lnTo>
                    <a:pt x="10" y="23"/>
                  </a:lnTo>
                  <a:lnTo>
                    <a:pt x="6" y="17"/>
                  </a:lnTo>
                  <a:lnTo>
                    <a:pt x="6" y="14"/>
                  </a:lnTo>
                  <a:lnTo>
                    <a:pt x="1" y="10"/>
                  </a:lnTo>
                  <a:lnTo>
                    <a:pt x="0" y="5"/>
                  </a:lnTo>
                  <a:lnTo>
                    <a:pt x="10" y="2"/>
                  </a:lnTo>
                  <a:lnTo>
                    <a:pt x="16" y="2"/>
                  </a:lnTo>
                  <a:lnTo>
                    <a:pt x="21" y="0"/>
                  </a:lnTo>
                  <a:lnTo>
                    <a:pt x="54" y="1"/>
                  </a:lnTo>
                  <a:lnTo>
                    <a:pt x="54" y="8"/>
                  </a:lnTo>
                  <a:lnTo>
                    <a:pt x="52" y="10"/>
                  </a:lnTo>
                  <a:lnTo>
                    <a:pt x="53" y="17"/>
                  </a:lnTo>
                  <a:lnTo>
                    <a:pt x="50" y="20"/>
                  </a:lnTo>
                  <a:lnTo>
                    <a:pt x="46" y="20"/>
                  </a:lnTo>
                  <a:lnTo>
                    <a:pt x="42" y="23"/>
                  </a:lnTo>
                  <a:lnTo>
                    <a:pt x="36" y="23"/>
                  </a:lnTo>
                  <a:lnTo>
                    <a:pt x="28" y="3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8" name="Freeform 76"/>
            <p:cNvSpPr>
              <a:spLocks/>
            </p:cNvSpPr>
            <p:nvPr/>
          </p:nvSpPr>
          <p:spPr bwMode="auto">
            <a:xfrm>
              <a:off x="4452937" y="3833813"/>
              <a:ext cx="58738" cy="41275"/>
            </a:xfrm>
            <a:custGeom>
              <a:avLst/>
              <a:gdLst>
                <a:gd name="T0" fmla="*/ 4 w 37"/>
                <a:gd name="T1" fmla="*/ 26 h 26"/>
                <a:gd name="T2" fmla="*/ 0 w 37"/>
                <a:gd name="T3" fmla="*/ 23 h 26"/>
                <a:gd name="T4" fmla="*/ 7 w 37"/>
                <a:gd name="T5" fmla="*/ 0 h 26"/>
                <a:gd name="T6" fmla="*/ 37 w 37"/>
                <a:gd name="T7" fmla="*/ 0 h 26"/>
                <a:gd name="T8" fmla="*/ 37 w 37"/>
                <a:gd name="T9" fmla="*/ 25 h 26"/>
                <a:gd name="T10" fmla="*/ 10 w 37"/>
                <a:gd name="T11" fmla="*/ 25 h 26"/>
                <a:gd name="T12" fmla="*/ 4 w 3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4" y="26"/>
                  </a:moveTo>
                  <a:lnTo>
                    <a:pt x="0" y="23"/>
                  </a:lnTo>
                  <a:lnTo>
                    <a:pt x="7" y="0"/>
                  </a:lnTo>
                  <a:lnTo>
                    <a:pt x="37" y="0"/>
                  </a:lnTo>
                  <a:lnTo>
                    <a:pt x="37" y="25"/>
                  </a:lnTo>
                  <a:lnTo>
                    <a:pt x="10" y="25"/>
                  </a:lnTo>
                  <a:lnTo>
                    <a:pt x="4" y="2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9" name="Freeform 77"/>
            <p:cNvSpPr>
              <a:spLocks/>
            </p:cNvSpPr>
            <p:nvPr/>
          </p:nvSpPr>
          <p:spPr bwMode="auto">
            <a:xfrm>
              <a:off x="4827587" y="2732087"/>
              <a:ext cx="76200" cy="25400"/>
            </a:xfrm>
            <a:custGeom>
              <a:avLst/>
              <a:gdLst>
                <a:gd name="T0" fmla="*/ 2 w 48"/>
                <a:gd name="T1" fmla="*/ 0 h 16"/>
                <a:gd name="T2" fmla="*/ 12 w 48"/>
                <a:gd name="T3" fmla="*/ 7 h 16"/>
                <a:gd name="T4" fmla="*/ 25 w 48"/>
                <a:gd name="T5" fmla="*/ 6 h 16"/>
                <a:gd name="T6" fmla="*/ 39 w 48"/>
                <a:gd name="T7" fmla="*/ 7 h 16"/>
                <a:gd name="T8" fmla="*/ 38 w 48"/>
                <a:gd name="T9" fmla="*/ 11 h 16"/>
                <a:gd name="T10" fmla="*/ 48 w 48"/>
                <a:gd name="T11" fmla="*/ 8 h 16"/>
                <a:gd name="T12" fmla="*/ 46 w 48"/>
                <a:gd name="T13" fmla="*/ 14 h 16"/>
                <a:gd name="T14" fmla="*/ 21 w 48"/>
                <a:gd name="T15" fmla="*/ 16 h 16"/>
                <a:gd name="T16" fmla="*/ 21 w 48"/>
                <a:gd name="T17" fmla="*/ 13 h 16"/>
                <a:gd name="T18" fmla="*/ 0 w 48"/>
                <a:gd name="T19" fmla="*/ 9 h 16"/>
                <a:gd name="T20" fmla="*/ 2 w 4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6">
                  <a:moveTo>
                    <a:pt x="2" y="0"/>
                  </a:moveTo>
                  <a:lnTo>
                    <a:pt x="12" y="7"/>
                  </a:lnTo>
                  <a:lnTo>
                    <a:pt x="25" y="6"/>
                  </a:lnTo>
                  <a:lnTo>
                    <a:pt x="39" y="7"/>
                  </a:lnTo>
                  <a:lnTo>
                    <a:pt x="38" y="11"/>
                  </a:lnTo>
                  <a:lnTo>
                    <a:pt x="48" y="8"/>
                  </a:lnTo>
                  <a:lnTo>
                    <a:pt x="46" y="14"/>
                  </a:lnTo>
                  <a:lnTo>
                    <a:pt x="21" y="16"/>
                  </a:lnTo>
                  <a:lnTo>
                    <a:pt x="21" y="13"/>
                  </a:lnTo>
                  <a:lnTo>
                    <a:pt x="0" y="9"/>
                  </a:lnTo>
                  <a:lnTo>
                    <a:pt x="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0" name="Freeform 78"/>
            <p:cNvSpPr>
              <a:spLocks/>
            </p:cNvSpPr>
            <p:nvPr/>
          </p:nvSpPr>
          <p:spPr bwMode="auto">
            <a:xfrm>
              <a:off x="4724400" y="2532062"/>
              <a:ext cx="166688" cy="176213"/>
            </a:xfrm>
            <a:custGeom>
              <a:avLst/>
              <a:gdLst>
                <a:gd name="T0" fmla="*/ 105 w 105"/>
                <a:gd name="T1" fmla="*/ 5 h 111"/>
                <a:gd name="T2" fmla="*/ 101 w 105"/>
                <a:gd name="T3" fmla="*/ 18 h 111"/>
                <a:gd name="T4" fmla="*/ 98 w 105"/>
                <a:gd name="T5" fmla="*/ 20 h 111"/>
                <a:gd name="T6" fmla="*/ 87 w 105"/>
                <a:gd name="T7" fmla="*/ 20 h 111"/>
                <a:gd name="T8" fmla="*/ 78 w 105"/>
                <a:gd name="T9" fmla="*/ 18 h 111"/>
                <a:gd name="T10" fmla="*/ 58 w 105"/>
                <a:gd name="T11" fmla="*/ 23 h 111"/>
                <a:gd name="T12" fmla="*/ 71 w 105"/>
                <a:gd name="T13" fmla="*/ 35 h 111"/>
                <a:gd name="T14" fmla="*/ 63 w 105"/>
                <a:gd name="T15" fmla="*/ 38 h 111"/>
                <a:gd name="T16" fmla="*/ 54 w 105"/>
                <a:gd name="T17" fmla="*/ 38 h 111"/>
                <a:gd name="T18" fmla="*/ 44 w 105"/>
                <a:gd name="T19" fmla="*/ 28 h 111"/>
                <a:gd name="T20" fmla="*/ 41 w 105"/>
                <a:gd name="T21" fmla="*/ 32 h 111"/>
                <a:gd name="T22" fmla="*/ 46 w 105"/>
                <a:gd name="T23" fmla="*/ 44 h 111"/>
                <a:gd name="T24" fmla="*/ 55 w 105"/>
                <a:gd name="T25" fmla="*/ 54 h 111"/>
                <a:gd name="T26" fmla="*/ 49 w 105"/>
                <a:gd name="T27" fmla="*/ 59 h 111"/>
                <a:gd name="T28" fmla="*/ 59 w 105"/>
                <a:gd name="T29" fmla="*/ 68 h 111"/>
                <a:gd name="T30" fmla="*/ 68 w 105"/>
                <a:gd name="T31" fmla="*/ 74 h 111"/>
                <a:gd name="T32" fmla="*/ 70 w 105"/>
                <a:gd name="T33" fmla="*/ 86 h 111"/>
                <a:gd name="T34" fmla="*/ 53 w 105"/>
                <a:gd name="T35" fmla="*/ 80 h 111"/>
                <a:gd name="T36" fmla="*/ 59 w 105"/>
                <a:gd name="T37" fmla="*/ 91 h 111"/>
                <a:gd name="T38" fmla="*/ 49 w 105"/>
                <a:gd name="T39" fmla="*/ 93 h 111"/>
                <a:gd name="T40" fmla="*/ 57 w 105"/>
                <a:gd name="T41" fmla="*/ 111 h 111"/>
                <a:gd name="T42" fmla="*/ 45 w 105"/>
                <a:gd name="T43" fmla="*/ 111 h 111"/>
                <a:gd name="T44" fmla="*/ 30 w 105"/>
                <a:gd name="T45" fmla="*/ 102 h 111"/>
                <a:gd name="T46" fmla="*/ 23 w 105"/>
                <a:gd name="T47" fmla="*/ 86 h 111"/>
                <a:gd name="T48" fmla="*/ 19 w 105"/>
                <a:gd name="T49" fmla="*/ 72 h 111"/>
                <a:gd name="T50" fmla="*/ 11 w 105"/>
                <a:gd name="T51" fmla="*/ 63 h 111"/>
                <a:gd name="T52" fmla="*/ 2 w 105"/>
                <a:gd name="T53" fmla="*/ 51 h 111"/>
                <a:gd name="T54" fmla="*/ 0 w 105"/>
                <a:gd name="T55" fmla="*/ 45 h 111"/>
                <a:gd name="T56" fmla="*/ 7 w 105"/>
                <a:gd name="T57" fmla="*/ 35 h 111"/>
                <a:gd name="T58" fmla="*/ 7 w 105"/>
                <a:gd name="T59" fmla="*/ 28 h 111"/>
                <a:gd name="T60" fmla="*/ 13 w 105"/>
                <a:gd name="T61" fmla="*/ 26 h 111"/>
                <a:gd name="T62" fmla="*/ 13 w 105"/>
                <a:gd name="T63" fmla="*/ 20 h 111"/>
                <a:gd name="T64" fmla="*/ 24 w 105"/>
                <a:gd name="T65" fmla="*/ 18 h 111"/>
                <a:gd name="T66" fmla="*/ 30 w 105"/>
                <a:gd name="T67" fmla="*/ 14 h 111"/>
                <a:gd name="T68" fmla="*/ 39 w 105"/>
                <a:gd name="T69" fmla="*/ 14 h 111"/>
                <a:gd name="T70" fmla="*/ 41 w 105"/>
                <a:gd name="T71" fmla="*/ 10 h 111"/>
                <a:gd name="T72" fmla="*/ 44 w 105"/>
                <a:gd name="T73" fmla="*/ 10 h 111"/>
                <a:gd name="T74" fmla="*/ 57 w 105"/>
                <a:gd name="T75" fmla="*/ 10 h 111"/>
                <a:gd name="T76" fmla="*/ 70 w 105"/>
                <a:gd name="T77" fmla="*/ 5 h 111"/>
                <a:gd name="T78" fmla="*/ 82 w 105"/>
                <a:gd name="T79" fmla="*/ 12 h 111"/>
                <a:gd name="T80" fmla="*/ 97 w 105"/>
                <a:gd name="T81" fmla="*/ 10 h 111"/>
                <a:gd name="T82" fmla="*/ 96 w 105"/>
                <a:gd name="T83" fmla="*/ 0 h 111"/>
                <a:gd name="T84" fmla="*/ 105 w 105"/>
                <a:gd name="T8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111">
                  <a:moveTo>
                    <a:pt x="105" y="5"/>
                  </a:moveTo>
                  <a:lnTo>
                    <a:pt x="101" y="18"/>
                  </a:lnTo>
                  <a:lnTo>
                    <a:pt x="98" y="20"/>
                  </a:lnTo>
                  <a:lnTo>
                    <a:pt x="87" y="20"/>
                  </a:lnTo>
                  <a:lnTo>
                    <a:pt x="78" y="18"/>
                  </a:lnTo>
                  <a:lnTo>
                    <a:pt x="58" y="23"/>
                  </a:lnTo>
                  <a:lnTo>
                    <a:pt x="71" y="35"/>
                  </a:lnTo>
                  <a:lnTo>
                    <a:pt x="63" y="38"/>
                  </a:lnTo>
                  <a:lnTo>
                    <a:pt x="54" y="38"/>
                  </a:lnTo>
                  <a:lnTo>
                    <a:pt x="44" y="28"/>
                  </a:lnTo>
                  <a:lnTo>
                    <a:pt x="41" y="32"/>
                  </a:lnTo>
                  <a:lnTo>
                    <a:pt x="46" y="44"/>
                  </a:lnTo>
                  <a:lnTo>
                    <a:pt x="55" y="54"/>
                  </a:lnTo>
                  <a:lnTo>
                    <a:pt x="49" y="59"/>
                  </a:lnTo>
                  <a:lnTo>
                    <a:pt x="59" y="68"/>
                  </a:lnTo>
                  <a:lnTo>
                    <a:pt x="68" y="74"/>
                  </a:lnTo>
                  <a:lnTo>
                    <a:pt x="70" y="86"/>
                  </a:lnTo>
                  <a:lnTo>
                    <a:pt x="53" y="80"/>
                  </a:lnTo>
                  <a:lnTo>
                    <a:pt x="59" y="91"/>
                  </a:lnTo>
                  <a:lnTo>
                    <a:pt x="49" y="93"/>
                  </a:lnTo>
                  <a:lnTo>
                    <a:pt x="57" y="111"/>
                  </a:lnTo>
                  <a:lnTo>
                    <a:pt x="45" y="111"/>
                  </a:lnTo>
                  <a:lnTo>
                    <a:pt x="30" y="102"/>
                  </a:lnTo>
                  <a:lnTo>
                    <a:pt x="23" y="86"/>
                  </a:lnTo>
                  <a:lnTo>
                    <a:pt x="19" y="72"/>
                  </a:lnTo>
                  <a:lnTo>
                    <a:pt x="11" y="63"/>
                  </a:lnTo>
                  <a:lnTo>
                    <a:pt x="2" y="51"/>
                  </a:lnTo>
                  <a:lnTo>
                    <a:pt x="0" y="45"/>
                  </a:lnTo>
                  <a:lnTo>
                    <a:pt x="7" y="35"/>
                  </a:lnTo>
                  <a:lnTo>
                    <a:pt x="7" y="28"/>
                  </a:lnTo>
                  <a:lnTo>
                    <a:pt x="13" y="26"/>
                  </a:lnTo>
                  <a:lnTo>
                    <a:pt x="13" y="20"/>
                  </a:lnTo>
                  <a:lnTo>
                    <a:pt x="24" y="18"/>
                  </a:lnTo>
                  <a:lnTo>
                    <a:pt x="30" y="14"/>
                  </a:lnTo>
                  <a:lnTo>
                    <a:pt x="39" y="14"/>
                  </a:lnTo>
                  <a:lnTo>
                    <a:pt x="41" y="10"/>
                  </a:lnTo>
                  <a:lnTo>
                    <a:pt x="44" y="10"/>
                  </a:lnTo>
                  <a:lnTo>
                    <a:pt x="57" y="10"/>
                  </a:lnTo>
                  <a:lnTo>
                    <a:pt x="70" y="5"/>
                  </a:lnTo>
                  <a:lnTo>
                    <a:pt x="82" y="12"/>
                  </a:lnTo>
                  <a:lnTo>
                    <a:pt x="97" y="10"/>
                  </a:lnTo>
                  <a:lnTo>
                    <a:pt x="96" y="0"/>
                  </a:lnTo>
                  <a:lnTo>
                    <a:pt x="105"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1" name="Freeform 79"/>
            <p:cNvSpPr>
              <a:spLocks/>
            </p:cNvSpPr>
            <p:nvPr/>
          </p:nvSpPr>
          <p:spPr bwMode="auto">
            <a:xfrm>
              <a:off x="2809875" y="1341437"/>
              <a:ext cx="1154113" cy="609600"/>
            </a:xfrm>
            <a:custGeom>
              <a:avLst/>
              <a:gdLst>
                <a:gd name="T0" fmla="*/ 429 w 727"/>
                <a:gd name="T1" fmla="*/ 5 h 384"/>
                <a:gd name="T2" fmla="*/ 571 w 727"/>
                <a:gd name="T3" fmla="*/ 1 h 384"/>
                <a:gd name="T4" fmla="*/ 571 w 727"/>
                <a:gd name="T5" fmla="*/ 16 h 384"/>
                <a:gd name="T6" fmla="*/ 556 w 727"/>
                <a:gd name="T7" fmla="*/ 18 h 384"/>
                <a:gd name="T8" fmla="*/ 618 w 727"/>
                <a:gd name="T9" fmla="*/ 23 h 384"/>
                <a:gd name="T10" fmla="*/ 689 w 727"/>
                <a:gd name="T11" fmla="*/ 20 h 384"/>
                <a:gd name="T12" fmla="*/ 679 w 727"/>
                <a:gd name="T13" fmla="*/ 38 h 384"/>
                <a:gd name="T14" fmla="*/ 662 w 727"/>
                <a:gd name="T15" fmla="*/ 44 h 384"/>
                <a:gd name="T16" fmla="*/ 631 w 727"/>
                <a:gd name="T17" fmla="*/ 79 h 384"/>
                <a:gd name="T18" fmla="*/ 603 w 727"/>
                <a:gd name="T19" fmla="*/ 94 h 384"/>
                <a:gd name="T20" fmla="*/ 610 w 727"/>
                <a:gd name="T21" fmla="*/ 116 h 384"/>
                <a:gd name="T22" fmla="*/ 608 w 727"/>
                <a:gd name="T23" fmla="*/ 138 h 384"/>
                <a:gd name="T24" fmla="*/ 567 w 727"/>
                <a:gd name="T25" fmla="*/ 146 h 384"/>
                <a:gd name="T26" fmla="*/ 555 w 727"/>
                <a:gd name="T27" fmla="*/ 158 h 384"/>
                <a:gd name="T28" fmla="*/ 578 w 727"/>
                <a:gd name="T29" fmla="*/ 176 h 384"/>
                <a:gd name="T30" fmla="*/ 548 w 727"/>
                <a:gd name="T31" fmla="*/ 187 h 384"/>
                <a:gd name="T32" fmla="*/ 518 w 727"/>
                <a:gd name="T33" fmla="*/ 198 h 384"/>
                <a:gd name="T34" fmla="*/ 532 w 727"/>
                <a:gd name="T35" fmla="*/ 214 h 384"/>
                <a:gd name="T36" fmla="*/ 436 w 727"/>
                <a:gd name="T37" fmla="*/ 234 h 384"/>
                <a:gd name="T38" fmla="*/ 362 w 727"/>
                <a:gd name="T39" fmla="*/ 273 h 384"/>
                <a:gd name="T40" fmla="*/ 311 w 727"/>
                <a:gd name="T41" fmla="*/ 282 h 384"/>
                <a:gd name="T42" fmla="*/ 280 w 727"/>
                <a:gd name="T43" fmla="*/ 319 h 384"/>
                <a:gd name="T44" fmla="*/ 241 w 727"/>
                <a:gd name="T45" fmla="*/ 364 h 384"/>
                <a:gd name="T46" fmla="*/ 190 w 727"/>
                <a:gd name="T47" fmla="*/ 369 h 384"/>
                <a:gd name="T48" fmla="*/ 148 w 727"/>
                <a:gd name="T49" fmla="*/ 340 h 384"/>
                <a:gd name="T50" fmla="*/ 136 w 727"/>
                <a:gd name="T51" fmla="*/ 288 h 384"/>
                <a:gd name="T52" fmla="*/ 129 w 727"/>
                <a:gd name="T53" fmla="*/ 251 h 384"/>
                <a:gd name="T54" fmla="*/ 185 w 727"/>
                <a:gd name="T55" fmla="*/ 216 h 384"/>
                <a:gd name="T56" fmla="*/ 167 w 727"/>
                <a:gd name="T57" fmla="*/ 211 h 384"/>
                <a:gd name="T58" fmla="*/ 146 w 727"/>
                <a:gd name="T59" fmla="*/ 196 h 384"/>
                <a:gd name="T60" fmla="*/ 193 w 727"/>
                <a:gd name="T61" fmla="*/ 191 h 384"/>
                <a:gd name="T62" fmla="*/ 153 w 727"/>
                <a:gd name="T63" fmla="*/ 177 h 384"/>
                <a:gd name="T64" fmla="*/ 163 w 727"/>
                <a:gd name="T65" fmla="*/ 151 h 384"/>
                <a:gd name="T66" fmla="*/ 143 w 727"/>
                <a:gd name="T67" fmla="*/ 117 h 384"/>
                <a:gd name="T68" fmla="*/ 96 w 727"/>
                <a:gd name="T69" fmla="*/ 101 h 384"/>
                <a:gd name="T70" fmla="*/ 23 w 727"/>
                <a:gd name="T71" fmla="*/ 98 h 384"/>
                <a:gd name="T72" fmla="*/ 69 w 727"/>
                <a:gd name="T73" fmla="*/ 83 h 384"/>
                <a:gd name="T74" fmla="*/ 7 w 727"/>
                <a:gd name="T75" fmla="*/ 67 h 384"/>
                <a:gd name="T76" fmla="*/ 114 w 727"/>
                <a:gd name="T77" fmla="*/ 49 h 384"/>
                <a:gd name="T78" fmla="*/ 148 w 727"/>
                <a:gd name="T79" fmla="*/ 29 h 384"/>
                <a:gd name="T80" fmla="*/ 195 w 727"/>
                <a:gd name="T81" fmla="*/ 19 h 384"/>
                <a:gd name="T82" fmla="*/ 274 w 727"/>
                <a:gd name="T83" fmla="*/ 21 h 384"/>
                <a:gd name="T84" fmla="*/ 347 w 727"/>
                <a:gd name="T85" fmla="*/ 20 h 384"/>
                <a:gd name="T86" fmla="*/ 350 w 727"/>
                <a:gd name="T87" fmla="*/ 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7" h="384">
                  <a:moveTo>
                    <a:pt x="350" y="12"/>
                  </a:moveTo>
                  <a:lnTo>
                    <a:pt x="392" y="5"/>
                  </a:lnTo>
                  <a:lnTo>
                    <a:pt x="429" y="5"/>
                  </a:lnTo>
                  <a:lnTo>
                    <a:pt x="446" y="1"/>
                  </a:lnTo>
                  <a:lnTo>
                    <a:pt x="485" y="0"/>
                  </a:lnTo>
                  <a:lnTo>
                    <a:pt x="571" y="1"/>
                  </a:lnTo>
                  <a:lnTo>
                    <a:pt x="636" y="10"/>
                  </a:lnTo>
                  <a:lnTo>
                    <a:pt x="614" y="15"/>
                  </a:lnTo>
                  <a:lnTo>
                    <a:pt x="571" y="16"/>
                  </a:lnTo>
                  <a:lnTo>
                    <a:pt x="511" y="17"/>
                  </a:lnTo>
                  <a:lnTo>
                    <a:pt x="516" y="19"/>
                  </a:lnTo>
                  <a:lnTo>
                    <a:pt x="556" y="18"/>
                  </a:lnTo>
                  <a:lnTo>
                    <a:pt x="588" y="22"/>
                  </a:lnTo>
                  <a:lnTo>
                    <a:pt x="610" y="18"/>
                  </a:lnTo>
                  <a:lnTo>
                    <a:pt x="618" y="23"/>
                  </a:lnTo>
                  <a:lnTo>
                    <a:pt x="604" y="30"/>
                  </a:lnTo>
                  <a:lnTo>
                    <a:pt x="634" y="26"/>
                  </a:lnTo>
                  <a:lnTo>
                    <a:pt x="689" y="20"/>
                  </a:lnTo>
                  <a:lnTo>
                    <a:pt x="722" y="23"/>
                  </a:lnTo>
                  <a:lnTo>
                    <a:pt x="727" y="28"/>
                  </a:lnTo>
                  <a:lnTo>
                    <a:pt x="679" y="38"/>
                  </a:lnTo>
                  <a:lnTo>
                    <a:pt x="672" y="41"/>
                  </a:lnTo>
                  <a:lnTo>
                    <a:pt x="636" y="43"/>
                  </a:lnTo>
                  <a:lnTo>
                    <a:pt x="662" y="44"/>
                  </a:lnTo>
                  <a:lnTo>
                    <a:pt x="646" y="54"/>
                  </a:lnTo>
                  <a:lnTo>
                    <a:pt x="634" y="63"/>
                  </a:lnTo>
                  <a:lnTo>
                    <a:pt x="631" y="79"/>
                  </a:lnTo>
                  <a:lnTo>
                    <a:pt x="643" y="88"/>
                  </a:lnTo>
                  <a:lnTo>
                    <a:pt x="624" y="89"/>
                  </a:lnTo>
                  <a:lnTo>
                    <a:pt x="603" y="94"/>
                  </a:lnTo>
                  <a:lnTo>
                    <a:pt x="624" y="102"/>
                  </a:lnTo>
                  <a:lnTo>
                    <a:pt x="624" y="115"/>
                  </a:lnTo>
                  <a:lnTo>
                    <a:pt x="610" y="116"/>
                  </a:lnTo>
                  <a:lnTo>
                    <a:pt x="623" y="130"/>
                  </a:lnTo>
                  <a:lnTo>
                    <a:pt x="595" y="131"/>
                  </a:lnTo>
                  <a:lnTo>
                    <a:pt x="608" y="138"/>
                  </a:lnTo>
                  <a:lnTo>
                    <a:pt x="603" y="143"/>
                  </a:lnTo>
                  <a:lnTo>
                    <a:pt x="585" y="146"/>
                  </a:lnTo>
                  <a:lnTo>
                    <a:pt x="567" y="146"/>
                  </a:lnTo>
                  <a:lnTo>
                    <a:pt x="580" y="157"/>
                  </a:lnTo>
                  <a:lnTo>
                    <a:pt x="579" y="164"/>
                  </a:lnTo>
                  <a:lnTo>
                    <a:pt x="555" y="158"/>
                  </a:lnTo>
                  <a:lnTo>
                    <a:pt x="548" y="162"/>
                  </a:lnTo>
                  <a:lnTo>
                    <a:pt x="564" y="166"/>
                  </a:lnTo>
                  <a:lnTo>
                    <a:pt x="578" y="176"/>
                  </a:lnTo>
                  <a:lnTo>
                    <a:pt x="580" y="190"/>
                  </a:lnTo>
                  <a:lnTo>
                    <a:pt x="556" y="193"/>
                  </a:lnTo>
                  <a:lnTo>
                    <a:pt x="548" y="187"/>
                  </a:lnTo>
                  <a:lnTo>
                    <a:pt x="534" y="177"/>
                  </a:lnTo>
                  <a:lnTo>
                    <a:pt x="536" y="189"/>
                  </a:lnTo>
                  <a:lnTo>
                    <a:pt x="518" y="198"/>
                  </a:lnTo>
                  <a:lnTo>
                    <a:pt x="553" y="198"/>
                  </a:lnTo>
                  <a:lnTo>
                    <a:pt x="571" y="199"/>
                  </a:lnTo>
                  <a:lnTo>
                    <a:pt x="532" y="214"/>
                  </a:lnTo>
                  <a:lnTo>
                    <a:pt x="492" y="228"/>
                  </a:lnTo>
                  <a:lnTo>
                    <a:pt x="451" y="234"/>
                  </a:lnTo>
                  <a:lnTo>
                    <a:pt x="436" y="234"/>
                  </a:lnTo>
                  <a:lnTo>
                    <a:pt x="420" y="241"/>
                  </a:lnTo>
                  <a:lnTo>
                    <a:pt x="396" y="260"/>
                  </a:lnTo>
                  <a:lnTo>
                    <a:pt x="362" y="273"/>
                  </a:lnTo>
                  <a:lnTo>
                    <a:pt x="353" y="274"/>
                  </a:lnTo>
                  <a:lnTo>
                    <a:pt x="333" y="278"/>
                  </a:lnTo>
                  <a:lnTo>
                    <a:pt x="311" y="282"/>
                  </a:lnTo>
                  <a:lnTo>
                    <a:pt x="295" y="294"/>
                  </a:lnTo>
                  <a:lnTo>
                    <a:pt x="291" y="307"/>
                  </a:lnTo>
                  <a:lnTo>
                    <a:pt x="280" y="319"/>
                  </a:lnTo>
                  <a:lnTo>
                    <a:pt x="251" y="334"/>
                  </a:lnTo>
                  <a:lnTo>
                    <a:pt x="252" y="349"/>
                  </a:lnTo>
                  <a:lnTo>
                    <a:pt x="241" y="364"/>
                  </a:lnTo>
                  <a:lnTo>
                    <a:pt x="227" y="383"/>
                  </a:lnTo>
                  <a:lnTo>
                    <a:pt x="206" y="384"/>
                  </a:lnTo>
                  <a:lnTo>
                    <a:pt x="190" y="369"/>
                  </a:lnTo>
                  <a:lnTo>
                    <a:pt x="161" y="369"/>
                  </a:lnTo>
                  <a:lnTo>
                    <a:pt x="150" y="358"/>
                  </a:lnTo>
                  <a:lnTo>
                    <a:pt x="148" y="340"/>
                  </a:lnTo>
                  <a:lnTo>
                    <a:pt x="133" y="316"/>
                  </a:lnTo>
                  <a:lnTo>
                    <a:pt x="130" y="304"/>
                  </a:lnTo>
                  <a:lnTo>
                    <a:pt x="136" y="288"/>
                  </a:lnTo>
                  <a:lnTo>
                    <a:pt x="124" y="271"/>
                  </a:lnTo>
                  <a:lnTo>
                    <a:pt x="135" y="257"/>
                  </a:lnTo>
                  <a:lnTo>
                    <a:pt x="129" y="251"/>
                  </a:lnTo>
                  <a:lnTo>
                    <a:pt x="153" y="230"/>
                  </a:lnTo>
                  <a:lnTo>
                    <a:pt x="176" y="223"/>
                  </a:lnTo>
                  <a:lnTo>
                    <a:pt x="185" y="216"/>
                  </a:lnTo>
                  <a:lnTo>
                    <a:pt x="194" y="203"/>
                  </a:lnTo>
                  <a:lnTo>
                    <a:pt x="176" y="209"/>
                  </a:lnTo>
                  <a:lnTo>
                    <a:pt x="167" y="211"/>
                  </a:lnTo>
                  <a:lnTo>
                    <a:pt x="154" y="214"/>
                  </a:lnTo>
                  <a:lnTo>
                    <a:pt x="141" y="208"/>
                  </a:lnTo>
                  <a:lnTo>
                    <a:pt x="146" y="196"/>
                  </a:lnTo>
                  <a:lnTo>
                    <a:pt x="156" y="187"/>
                  </a:lnTo>
                  <a:lnTo>
                    <a:pt x="168" y="187"/>
                  </a:lnTo>
                  <a:lnTo>
                    <a:pt x="193" y="191"/>
                  </a:lnTo>
                  <a:lnTo>
                    <a:pt x="176" y="181"/>
                  </a:lnTo>
                  <a:lnTo>
                    <a:pt x="167" y="175"/>
                  </a:lnTo>
                  <a:lnTo>
                    <a:pt x="153" y="177"/>
                  </a:lnTo>
                  <a:lnTo>
                    <a:pt x="145" y="173"/>
                  </a:lnTo>
                  <a:lnTo>
                    <a:pt x="168" y="158"/>
                  </a:lnTo>
                  <a:lnTo>
                    <a:pt x="163" y="151"/>
                  </a:lnTo>
                  <a:lnTo>
                    <a:pt x="160" y="140"/>
                  </a:lnTo>
                  <a:lnTo>
                    <a:pt x="155" y="123"/>
                  </a:lnTo>
                  <a:lnTo>
                    <a:pt x="143" y="117"/>
                  </a:lnTo>
                  <a:lnTo>
                    <a:pt x="148" y="111"/>
                  </a:lnTo>
                  <a:lnTo>
                    <a:pt x="121" y="102"/>
                  </a:lnTo>
                  <a:lnTo>
                    <a:pt x="96" y="101"/>
                  </a:lnTo>
                  <a:lnTo>
                    <a:pt x="63" y="101"/>
                  </a:lnTo>
                  <a:lnTo>
                    <a:pt x="33" y="102"/>
                  </a:lnTo>
                  <a:lnTo>
                    <a:pt x="23" y="98"/>
                  </a:lnTo>
                  <a:lnTo>
                    <a:pt x="10" y="88"/>
                  </a:lnTo>
                  <a:lnTo>
                    <a:pt x="45" y="83"/>
                  </a:lnTo>
                  <a:lnTo>
                    <a:pt x="69" y="83"/>
                  </a:lnTo>
                  <a:lnTo>
                    <a:pt x="21" y="79"/>
                  </a:lnTo>
                  <a:lnTo>
                    <a:pt x="0" y="73"/>
                  </a:lnTo>
                  <a:lnTo>
                    <a:pt x="7" y="67"/>
                  </a:lnTo>
                  <a:lnTo>
                    <a:pt x="57" y="60"/>
                  </a:lnTo>
                  <a:lnTo>
                    <a:pt x="105" y="54"/>
                  </a:lnTo>
                  <a:lnTo>
                    <a:pt x="114" y="49"/>
                  </a:lnTo>
                  <a:lnTo>
                    <a:pt x="87" y="44"/>
                  </a:lnTo>
                  <a:lnTo>
                    <a:pt x="101" y="38"/>
                  </a:lnTo>
                  <a:lnTo>
                    <a:pt x="148" y="29"/>
                  </a:lnTo>
                  <a:lnTo>
                    <a:pt x="166" y="28"/>
                  </a:lnTo>
                  <a:lnTo>
                    <a:pt x="166" y="22"/>
                  </a:lnTo>
                  <a:lnTo>
                    <a:pt x="195" y="19"/>
                  </a:lnTo>
                  <a:lnTo>
                    <a:pt x="231" y="17"/>
                  </a:lnTo>
                  <a:lnTo>
                    <a:pt x="265" y="17"/>
                  </a:lnTo>
                  <a:lnTo>
                    <a:pt x="274" y="21"/>
                  </a:lnTo>
                  <a:lnTo>
                    <a:pt x="309" y="14"/>
                  </a:lnTo>
                  <a:lnTo>
                    <a:pt x="332" y="19"/>
                  </a:lnTo>
                  <a:lnTo>
                    <a:pt x="347" y="20"/>
                  </a:lnTo>
                  <a:lnTo>
                    <a:pt x="367" y="24"/>
                  </a:lnTo>
                  <a:lnTo>
                    <a:pt x="345" y="17"/>
                  </a:lnTo>
                  <a:lnTo>
                    <a:pt x="350"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2" name="Freeform 80"/>
            <p:cNvSpPr>
              <a:spLocks/>
            </p:cNvSpPr>
            <p:nvPr/>
          </p:nvSpPr>
          <p:spPr bwMode="auto">
            <a:xfrm>
              <a:off x="1516062" y="3321050"/>
              <a:ext cx="119063" cy="134938"/>
            </a:xfrm>
            <a:custGeom>
              <a:avLst/>
              <a:gdLst>
                <a:gd name="T0" fmla="*/ 37 w 75"/>
                <a:gd name="T1" fmla="*/ 85 h 85"/>
                <a:gd name="T2" fmla="*/ 28 w 75"/>
                <a:gd name="T3" fmla="*/ 81 h 85"/>
                <a:gd name="T4" fmla="*/ 17 w 75"/>
                <a:gd name="T5" fmla="*/ 81 h 85"/>
                <a:gd name="T6" fmla="*/ 9 w 75"/>
                <a:gd name="T7" fmla="*/ 77 h 85"/>
                <a:gd name="T8" fmla="*/ 0 w 75"/>
                <a:gd name="T9" fmla="*/ 68 h 85"/>
                <a:gd name="T10" fmla="*/ 1 w 75"/>
                <a:gd name="T11" fmla="*/ 62 h 85"/>
                <a:gd name="T12" fmla="*/ 4 w 75"/>
                <a:gd name="T13" fmla="*/ 58 h 85"/>
                <a:gd name="T14" fmla="*/ 2 w 75"/>
                <a:gd name="T15" fmla="*/ 54 h 85"/>
                <a:gd name="T16" fmla="*/ 12 w 75"/>
                <a:gd name="T17" fmla="*/ 37 h 85"/>
                <a:gd name="T18" fmla="*/ 36 w 75"/>
                <a:gd name="T19" fmla="*/ 37 h 85"/>
                <a:gd name="T20" fmla="*/ 37 w 75"/>
                <a:gd name="T21" fmla="*/ 29 h 85"/>
                <a:gd name="T22" fmla="*/ 34 w 75"/>
                <a:gd name="T23" fmla="*/ 28 h 85"/>
                <a:gd name="T24" fmla="*/ 33 w 75"/>
                <a:gd name="T25" fmla="*/ 24 h 85"/>
                <a:gd name="T26" fmla="*/ 27 w 75"/>
                <a:gd name="T27" fmla="*/ 19 h 85"/>
                <a:gd name="T28" fmla="*/ 21 w 75"/>
                <a:gd name="T29" fmla="*/ 12 h 85"/>
                <a:gd name="T30" fmla="*/ 29 w 75"/>
                <a:gd name="T31" fmla="*/ 12 h 85"/>
                <a:gd name="T32" fmla="*/ 30 w 75"/>
                <a:gd name="T33" fmla="*/ 0 h 85"/>
                <a:gd name="T34" fmla="*/ 47 w 75"/>
                <a:gd name="T35" fmla="*/ 0 h 85"/>
                <a:gd name="T36" fmla="*/ 64 w 75"/>
                <a:gd name="T37" fmla="*/ 0 h 85"/>
                <a:gd name="T38" fmla="*/ 62 w 75"/>
                <a:gd name="T39" fmla="*/ 17 h 85"/>
                <a:gd name="T40" fmla="*/ 58 w 75"/>
                <a:gd name="T41" fmla="*/ 40 h 85"/>
                <a:gd name="T42" fmla="*/ 63 w 75"/>
                <a:gd name="T43" fmla="*/ 40 h 85"/>
                <a:gd name="T44" fmla="*/ 69 w 75"/>
                <a:gd name="T45" fmla="*/ 44 h 85"/>
                <a:gd name="T46" fmla="*/ 71 w 75"/>
                <a:gd name="T47" fmla="*/ 41 h 85"/>
                <a:gd name="T48" fmla="*/ 75 w 75"/>
                <a:gd name="T49" fmla="*/ 44 h 85"/>
                <a:gd name="T50" fmla="*/ 66 w 75"/>
                <a:gd name="T51" fmla="*/ 52 h 85"/>
                <a:gd name="T52" fmla="*/ 57 w 75"/>
                <a:gd name="T53" fmla="*/ 58 h 85"/>
                <a:gd name="T54" fmla="*/ 55 w 75"/>
                <a:gd name="T55" fmla="*/ 61 h 85"/>
                <a:gd name="T56" fmla="*/ 56 w 75"/>
                <a:gd name="T57" fmla="*/ 66 h 85"/>
                <a:gd name="T58" fmla="*/ 52 w 75"/>
                <a:gd name="T59" fmla="*/ 71 h 85"/>
                <a:gd name="T60" fmla="*/ 48 w 75"/>
                <a:gd name="T61" fmla="*/ 72 h 85"/>
                <a:gd name="T62" fmla="*/ 49 w 75"/>
                <a:gd name="T63" fmla="*/ 74 h 85"/>
                <a:gd name="T64" fmla="*/ 45 w 75"/>
                <a:gd name="T65" fmla="*/ 77 h 85"/>
                <a:gd name="T66" fmla="*/ 38 w 75"/>
                <a:gd name="T67" fmla="*/ 82 h 85"/>
                <a:gd name="T68" fmla="*/ 37 w 75"/>
                <a:gd name="T6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85">
                  <a:moveTo>
                    <a:pt x="37" y="85"/>
                  </a:moveTo>
                  <a:lnTo>
                    <a:pt x="28" y="81"/>
                  </a:lnTo>
                  <a:lnTo>
                    <a:pt x="17" y="81"/>
                  </a:lnTo>
                  <a:lnTo>
                    <a:pt x="9" y="77"/>
                  </a:lnTo>
                  <a:lnTo>
                    <a:pt x="0" y="68"/>
                  </a:lnTo>
                  <a:lnTo>
                    <a:pt x="1" y="62"/>
                  </a:lnTo>
                  <a:lnTo>
                    <a:pt x="4" y="58"/>
                  </a:lnTo>
                  <a:lnTo>
                    <a:pt x="2" y="54"/>
                  </a:lnTo>
                  <a:lnTo>
                    <a:pt x="12" y="37"/>
                  </a:lnTo>
                  <a:lnTo>
                    <a:pt x="36" y="37"/>
                  </a:lnTo>
                  <a:lnTo>
                    <a:pt x="37" y="29"/>
                  </a:lnTo>
                  <a:lnTo>
                    <a:pt x="34" y="28"/>
                  </a:lnTo>
                  <a:lnTo>
                    <a:pt x="33" y="24"/>
                  </a:lnTo>
                  <a:lnTo>
                    <a:pt x="27" y="19"/>
                  </a:lnTo>
                  <a:lnTo>
                    <a:pt x="21" y="12"/>
                  </a:lnTo>
                  <a:lnTo>
                    <a:pt x="29" y="12"/>
                  </a:lnTo>
                  <a:lnTo>
                    <a:pt x="30" y="0"/>
                  </a:lnTo>
                  <a:lnTo>
                    <a:pt x="47" y="0"/>
                  </a:lnTo>
                  <a:lnTo>
                    <a:pt x="64" y="0"/>
                  </a:lnTo>
                  <a:lnTo>
                    <a:pt x="62" y="17"/>
                  </a:lnTo>
                  <a:lnTo>
                    <a:pt x="58" y="40"/>
                  </a:lnTo>
                  <a:lnTo>
                    <a:pt x="63" y="40"/>
                  </a:lnTo>
                  <a:lnTo>
                    <a:pt x="69" y="44"/>
                  </a:lnTo>
                  <a:lnTo>
                    <a:pt x="71" y="41"/>
                  </a:lnTo>
                  <a:lnTo>
                    <a:pt x="75" y="44"/>
                  </a:lnTo>
                  <a:lnTo>
                    <a:pt x="66" y="52"/>
                  </a:lnTo>
                  <a:lnTo>
                    <a:pt x="57" y="58"/>
                  </a:lnTo>
                  <a:lnTo>
                    <a:pt x="55" y="61"/>
                  </a:lnTo>
                  <a:lnTo>
                    <a:pt x="56" y="66"/>
                  </a:lnTo>
                  <a:lnTo>
                    <a:pt x="52" y="71"/>
                  </a:lnTo>
                  <a:lnTo>
                    <a:pt x="48" y="72"/>
                  </a:lnTo>
                  <a:lnTo>
                    <a:pt x="49" y="74"/>
                  </a:lnTo>
                  <a:lnTo>
                    <a:pt x="45" y="77"/>
                  </a:lnTo>
                  <a:lnTo>
                    <a:pt x="38" y="82"/>
                  </a:lnTo>
                  <a:lnTo>
                    <a:pt x="37" y="8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3" name="Freeform 81"/>
            <p:cNvSpPr>
              <a:spLocks/>
            </p:cNvSpPr>
            <p:nvPr/>
          </p:nvSpPr>
          <p:spPr bwMode="auto">
            <a:xfrm>
              <a:off x="2393950" y="3633788"/>
              <a:ext cx="139700" cy="233363"/>
            </a:xfrm>
            <a:custGeom>
              <a:avLst/>
              <a:gdLst>
                <a:gd name="T0" fmla="*/ 32 w 88"/>
                <a:gd name="T1" fmla="*/ 0 h 147"/>
                <a:gd name="T2" fmla="*/ 43 w 88"/>
                <a:gd name="T3" fmla="*/ 7 h 147"/>
                <a:gd name="T4" fmla="*/ 54 w 88"/>
                <a:gd name="T5" fmla="*/ 21 h 147"/>
                <a:gd name="T6" fmla="*/ 54 w 88"/>
                <a:gd name="T7" fmla="*/ 32 h 147"/>
                <a:gd name="T8" fmla="*/ 61 w 88"/>
                <a:gd name="T9" fmla="*/ 32 h 147"/>
                <a:gd name="T10" fmla="*/ 71 w 88"/>
                <a:gd name="T11" fmla="*/ 42 h 147"/>
                <a:gd name="T12" fmla="*/ 78 w 88"/>
                <a:gd name="T13" fmla="*/ 49 h 147"/>
                <a:gd name="T14" fmla="*/ 74 w 88"/>
                <a:gd name="T15" fmla="*/ 68 h 147"/>
                <a:gd name="T16" fmla="*/ 63 w 88"/>
                <a:gd name="T17" fmla="*/ 73 h 147"/>
                <a:gd name="T18" fmla="*/ 64 w 88"/>
                <a:gd name="T19" fmla="*/ 78 h 147"/>
                <a:gd name="T20" fmla="*/ 61 w 88"/>
                <a:gd name="T21" fmla="*/ 89 h 147"/>
                <a:gd name="T22" fmla="*/ 68 w 88"/>
                <a:gd name="T23" fmla="*/ 104 h 147"/>
                <a:gd name="T24" fmla="*/ 74 w 88"/>
                <a:gd name="T25" fmla="*/ 104 h 147"/>
                <a:gd name="T26" fmla="*/ 77 w 88"/>
                <a:gd name="T27" fmla="*/ 116 h 147"/>
                <a:gd name="T28" fmla="*/ 88 w 88"/>
                <a:gd name="T29" fmla="*/ 134 h 147"/>
                <a:gd name="T30" fmla="*/ 83 w 88"/>
                <a:gd name="T31" fmla="*/ 135 h 147"/>
                <a:gd name="T32" fmla="*/ 73 w 88"/>
                <a:gd name="T33" fmla="*/ 133 h 147"/>
                <a:gd name="T34" fmla="*/ 67 w 88"/>
                <a:gd name="T35" fmla="*/ 138 h 147"/>
                <a:gd name="T36" fmla="*/ 59 w 88"/>
                <a:gd name="T37" fmla="*/ 142 h 147"/>
                <a:gd name="T38" fmla="*/ 53 w 88"/>
                <a:gd name="T39" fmla="*/ 143 h 147"/>
                <a:gd name="T40" fmla="*/ 51 w 88"/>
                <a:gd name="T41" fmla="*/ 147 h 147"/>
                <a:gd name="T42" fmla="*/ 42 w 88"/>
                <a:gd name="T43" fmla="*/ 146 h 147"/>
                <a:gd name="T44" fmla="*/ 31 w 88"/>
                <a:gd name="T45" fmla="*/ 136 h 147"/>
                <a:gd name="T46" fmla="*/ 29 w 88"/>
                <a:gd name="T47" fmla="*/ 127 h 147"/>
                <a:gd name="T48" fmla="*/ 25 w 88"/>
                <a:gd name="T49" fmla="*/ 116 h 147"/>
                <a:gd name="T50" fmla="*/ 28 w 88"/>
                <a:gd name="T51" fmla="*/ 98 h 147"/>
                <a:gd name="T52" fmla="*/ 33 w 88"/>
                <a:gd name="T53" fmla="*/ 91 h 147"/>
                <a:gd name="T54" fmla="*/ 29 w 88"/>
                <a:gd name="T55" fmla="*/ 82 h 147"/>
                <a:gd name="T56" fmla="*/ 23 w 88"/>
                <a:gd name="T57" fmla="*/ 78 h 147"/>
                <a:gd name="T58" fmla="*/ 25 w 88"/>
                <a:gd name="T59" fmla="*/ 69 h 147"/>
                <a:gd name="T60" fmla="*/ 21 w 88"/>
                <a:gd name="T61" fmla="*/ 64 h 147"/>
                <a:gd name="T62" fmla="*/ 12 w 88"/>
                <a:gd name="T63" fmla="*/ 65 h 147"/>
                <a:gd name="T64" fmla="*/ 0 w 88"/>
                <a:gd name="T65" fmla="*/ 50 h 147"/>
                <a:gd name="T66" fmla="*/ 5 w 88"/>
                <a:gd name="T67" fmla="*/ 44 h 147"/>
                <a:gd name="T68" fmla="*/ 5 w 88"/>
                <a:gd name="T69" fmla="*/ 34 h 147"/>
                <a:gd name="T70" fmla="*/ 16 w 88"/>
                <a:gd name="T71" fmla="*/ 31 h 147"/>
                <a:gd name="T72" fmla="*/ 21 w 88"/>
                <a:gd name="T73" fmla="*/ 27 h 147"/>
                <a:gd name="T74" fmla="*/ 15 w 88"/>
                <a:gd name="T75" fmla="*/ 19 h 147"/>
                <a:gd name="T76" fmla="*/ 17 w 88"/>
                <a:gd name="T77" fmla="*/ 12 h 147"/>
                <a:gd name="T78" fmla="*/ 32 w 88"/>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147">
                  <a:moveTo>
                    <a:pt x="32" y="0"/>
                  </a:moveTo>
                  <a:lnTo>
                    <a:pt x="43" y="7"/>
                  </a:lnTo>
                  <a:lnTo>
                    <a:pt x="54" y="21"/>
                  </a:lnTo>
                  <a:lnTo>
                    <a:pt x="54" y="32"/>
                  </a:lnTo>
                  <a:lnTo>
                    <a:pt x="61" y="32"/>
                  </a:lnTo>
                  <a:lnTo>
                    <a:pt x="71" y="42"/>
                  </a:lnTo>
                  <a:lnTo>
                    <a:pt x="78" y="49"/>
                  </a:lnTo>
                  <a:lnTo>
                    <a:pt x="74" y="68"/>
                  </a:lnTo>
                  <a:lnTo>
                    <a:pt x="63" y="73"/>
                  </a:lnTo>
                  <a:lnTo>
                    <a:pt x="64" y="78"/>
                  </a:lnTo>
                  <a:lnTo>
                    <a:pt x="61" y="89"/>
                  </a:lnTo>
                  <a:lnTo>
                    <a:pt x="68" y="104"/>
                  </a:lnTo>
                  <a:lnTo>
                    <a:pt x="74" y="104"/>
                  </a:lnTo>
                  <a:lnTo>
                    <a:pt x="77" y="116"/>
                  </a:lnTo>
                  <a:lnTo>
                    <a:pt x="88" y="134"/>
                  </a:lnTo>
                  <a:lnTo>
                    <a:pt x="83" y="135"/>
                  </a:lnTo>
                  <a:lnTo>
                    <a:pt x="73" y="133"/>
                  </a:lnTo>
                  <a:lnTo>
                    <a:pt x="67" y="138"/>
                  </a:lnTo>
                  <a:lnTo>
                    <a:pt x="59" y="142"/>
                  </a:lnTo>
                  <a:lnTo>
                    <a:pt x="53" y="143"/>
                  </a:lnTo>
                  <a:lnTo>
                    <a:pt x="51" y="147"/>
                  </a:lnTo>
                  <a:lnTo>
                    <a:pt x="42" y="146"/>
                  </a:lnTo>
                  <a:lnTo>
                    <a:pt x="31" y="136"/>
                  </a:lnTo>
                  <a:lnTo>
                    <a:pt x="29" y="127"/>
                  </a:lnTo>
                  <a:lnTo>
                    <a:pt x="25" y="116"/>
                  </a:lnTo>
                  <a:lnTo>
                    <a:pt x="28" y="98"/>
                  </a:lnTo>
                  <a:lnTo>
                    <a:pt x="33" y="91"/>
                  </a:lnTo>
                  <a:lnTo>
                    <a:pt x="29" y="82"/>
                  </a:lnTo>
                  <a:lnTo>
                    <a:pt x="23" y="78"/>
                  </a:lnTo>
                  <a:lnTo>
                    <a:pt x="25" y="69"/>
                  </a:lnTo>
                  <a:lnTo>
                    <a:pt x="21" y="64"/>
                  </a:lnTo>
                  <a:lnTo>
                    <a:pt x="12" y="65"/>
                  </a:lnTo>
                  <a:lnTo>
                    <a:pt x="0" y="50"/>
                  </a:lnTo>
                  <a:lnTo>
                    <a:pt x="5" y="44"/>
                  </a:lnTo>
                  <a:lnTo>
                    <a:pt x="5" y="34"/>
                  </a:lnTo>
                  <a:lnTo>
                    <a:pt x="16" y="31"/>
                  </a:lnTo>
                  <a:lnTo>
                    <a:pt x="21" y="27"/>
                  </a:lnTo>
                  <a:lnTo>
                    <a:pt x="15" y="19"/>
                  </a:lnTo>
                  <a:lnTo>
                    <a:pt x="17" y="12"/>
                  </a:lnTo>
                  <a:lnTo>
                    <a:pt x="3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4" name="Freeform 82"/>
            <p:cNvSpPr>
              <a:spLocks/>
            </p:cNvSpPr>
            <p:nvPr/>
          </p:nvSpPr>
          <p:spPr bwMode="auto">
            <a:xfrm>
              <a:off x="1598612" y="3381375"/>
              <a:ext cx="180975" cy="100013"/>
            </a:xfrm>
            <a:custGeom>
              <a:avLst/>
              <a:gdLst>
                <a:gd name="T0" fmla="*/ 34 w 114"/>
                <a:gd name="T1" fmla="*/ 63 h 63"/>
                <a:gd name="T2" fmla="*/ 32 w 114"/>
                <a:gd name="T3" fmla="*/ 56 h 63"/>
                <a:gd name="T4" fmla="*/ 27 w 114"/>
                <a:gd name="T5" fmla="*/ 54 h 63"/>
                <a:gd name="T6" fmla="*/ 29 w 114"/>
                <a:gd name="T7" fmla="*/ 46 h 63"/>
                <a:gd name="T8" fmla="*/ 26 w 114"/>
                <a:gd name="T9" fmla="*/ 44 h 63"/>
                <a:gd name="T10" fmla="*/ 23 w 114"/>
                <a:gd name="T11" fmla="*/ 42 h 63"/>
                <a:gd name="T12" fmla="*/ 14 w 114"/>
                <a:gd name="T13" fmla="*/ 45 h 63"/>
                <a:gd name="T14" fmla="*/ 14 w 114"/>
                <a:gd name="T15" fmla="*/ 42 h 63"/>
                <a:gd name="T16" fmla="*/ 9 w 114"/>
                <a:gd name="T17" fmla="*/ 39 h 63"/>
                <a:gd name="T18" fmla="*/ 5 w 114"/>
                <a:gd name="T19" fmla="*/ 34 h 63"/>
                <a:gd name="T20" fmla="*/ 0 w 114"/>
                <a:gd name="T21" fmla="*/ 33 h 63"/>
                <a:gd name="T22" fmla="*/ 4 w 114"/>
                <a:gd name="T23" fmla="*/ 28 h 63"/>
                <a:gd name="T24" fmla="*/ 3 w 114"/>
                <a:gd name="T25" fmla="*/ 23 h 63"/>
                <a:gd name="T26" fmla="*/ 5 w 114"/>
                <a:gd name="T27" fmla="*/ 19 h 63"/>
                <a:gd name="T28" fmla="*/ 14 w 114"/>
                <a:gd name="T29" fmla="*/ 14 h 63"/>
                <a:gd name="T30" fmla="*/ 23 w 114"/>
                <a:gd name="T31" fmla="*/ 6 h 63"/>
                <a:gd name="T32" fmla="*/ 25 w 114"/>
                <a:gd name="T33" fmla="*/ 7 h 63"/>
                <a:gd name="T34" fmla="*/ 30 w 114"/>
                <a:gd name="T35" fmla="*/ 3 h 63"/>
                <a:gd name="T36" fmla="*/ 35 w 114"/>
                <a:gd name="T37" fmla="*/ 2 h 63"/>
                <a:gd name="T38" fmla="*/ 36 w 114"/>
                <a:gd name="T39" fmla="*/ 4 h 63"/>
                <a:gd name="T40" fmla="*/ 39 w 114"/>
                <a:gd name="T41" fmla="*/ 3 h 63"/>
                <a:gd name="T42" fmla="*/ 48 w 114"/>
                <a:gd name="T43" fmla="*/ 5 h 63"/>
                <a:gd name="T44" fmla="*/ 56 w 114"/>
                <a:gd name="T45" fmla="*/ 4 h 63"/>
                <a:gd name="T46" fmla="*/ 62 w 114"/>
                <a:gd name="T47" fmla="*/ 2 h 63"/>
                <a:gd name="T48" fmla="*/ 65 w 114"/>
                <a:gd name="T49" fmla="*/ 0 h 63"/>
                <a:gd name="T50" fmla="*/ 70 w 114"/>
                <a:gd name="T51" fmla="*/ 1 h 63"/>
                <a:gd name="T52" fmla="*/ 74 w 114"/>
                <a:gd name="T53" fmla="*/ 2 h 63"/>
                <a:gd name="T54" fmla="*/ 79 w 114"/>
                <a:gd name="T55" fmla="*/ 2 h 63"/>
                <a:gd name="T56" fmla="*/ 83 w 114"/>
                <a:gd name="T57" fmla="*/ 0 h 63"/>
                <a:gd name="T58" fmla="*/ 91 w 114"/>
                <a:gd name="T59" fmla="*/ 3 h 63"/>
                <a:gd name="T60" fmla="*/ 94 w 114"/>
                <a:gd name="T61" fmla="*/ 3 h 63"/>
                <a:gd name="T62" fmla="*/ 99 w 114"/>
                <a:gd name="T63" fmla="*/ 7 h 63"/>
                <a:gd name="T64" fmla="*/ 104 w 114"/>
                <a:gd name="T65" fmla="*/ 12 h 63"/>
                <a:gd name="T66" fmla="*/ 110 w 114"/>
                <a:gd name="T67" fmla="*/ 15 h 63"/>
                <a:gd name="T68" fmla="*/ 114 w 114"/>
                <a:gd name="T69" fmla="*/ 21 h 63"/>
                <a:gd name="T70" fmla="*/ 108 w 114"/>
                <a:gd name="T71" fmla="*/ 20 h 63"/>
                <a:gd name="T72" fmla="*/ 105 w 114"/>
                <a:gd name="T73" fmla="*/ 23 h 63"/>
                <a:gd name="T74" fmla="*/ 99 w 114"/>
                <a:gd name="T75" fmla="*/ 26 h 63"/>
                <a:gd name="T76" fmla="*/ 94 w 114"/>
                <a:gd name="T77" fmla="*/ 26 h 63"/>
                <a:gd name="T78" fmla="*/ 90 w 114"/>
                <a:gd name="T79" fmla="*/ 29 h 63"/>
                <a:gd name="T80" fmla="*/ 86 w 114"/>
                <a:gd name="T81" fmla="*/ 28 h 63"/>
                <a:gd name="T82" fmla="*/ 84 w 114"/>
                <a:gd name="T83" fmla="*/ 25 h 63"/>
                <a:gd name="T84" fmla="*/ 82 w 114"/>
                <a:gd name="T85" fmla="*/ 25 h 63"/>
                <a:gd name="T86" fmla="*/ 79 w 114"/>
                <a:gd name="T87" fmla="*/ 30 h 63"/>
                <a:gd name="T88" fmla="*/ 77 w 114"/>
                <a:gd name="T89" fmla="*/ 30 h 63"/>
                <a:gd name="T90" fmla="*/ 76 w 114"/>
                <a:gd name="T91" fmla="*/ 34 h 63"/>
                <a:gd name="T92" fmla="*/ 69 w 114"/>
                <a:gd name="T93" fmla="*/ 40 h 63"/>
                <a:gd name="T94" fmla="*/ 66 w 114"/>
                <a:gd name="T95" fmla="*/ 42 h 63"/>
                <a:gd name="T96" fmla="*/ 64 w 114"/>
                <a:gd name="T97" fmla="*/ 45 h 63"/>
                <a:gd name="T98" fmla="*/ 59 w 114"/>
                <a:gd name="T99" fmla="*/ 41 h 63"/>
                <a:gd name="T100" fmla="*/ 54 w 114"/>
                <a:gd name="T101" fmla="*/ 46 h 63"/>
                <a:gd name="T102" fmla="*/ 51 w 114"/>
                <a:gd name="T103" fmla="*/ 46 h 63"/>
                <a:gd name="T104" fmla="*/ 46 w 114"/>
                <a:gd name="T105" fmla="*/ 47 h 63"/>
                <a:gd name="T106" fmla="*/ 46 w 114"/>
                <a:gd name="T107" fmla="*/ 57 h 63"/>
                <a:gd name="T108" fmla="*/ 43 w 114"/>
                <a:gd name="T109" fmla="*/ 57 h 63"/>
                <a:gd name="T110" fmla="*/ 40 w 114"/>
                <a:gd name="T111" fmla="*/ 62 h 63"/>
                <a:gd name="T112" fmla="*/ 34 w 114"/>
                <a:gd name="T11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 h="63">
                  <a:moveTo>
                    <a:pt x="34" y="63"/>
                  </a:moveTo>
                  <a:lnTo>
                    <a:pt x="32" y="56"/>
                  </a:lnTo>
                  <a:lnTo>
                    <a:pt x="27" y="54"/>
                  </a:lnTo>
                  <a:lnTo>
                    <a:pt x="29" y="46"/>
                  </a:lnTo>
                  <a:lnTo>
                    <a:pt x="26" y="44"/>
                  </a:lnTo>
                  <a:lnTo>
                    <a:pt x="23" y="42"/>
                  </a:lnTo>
                  <a:lnTo>
                    <a:pt x="14" y="45"/>
                  </a:lnTo>
                  <a:lnTo>
                    <a:pt x="14" y="42"/>
                  </a:lnTo>
                  <a:lnTo>
                    <a:pt x="9" y="39"/>
                  </a:lnTo>
                  <a:lnTo>
                    <a:pt x="5" y="34"/>
                  </a:lnTo>
                  <a:lnTo>
                    <a:pt x="0" y="33"/>
                  </a:lnTo>
                  <a:lnTo>
                    <a:pt x="4" y="28"/>
                  </a:lnTo>
                  <a:lnTo>
                    <a:pt x="3" y="23"/>
                  </a:lnTo>
                  <a:lnTo>
                    <a:pt x="5" y="19"/>
                  </a:lnTo>
                  <a:lnTo>
                    <a:pt x="14" y="14"/>
                  </a:lnTo>
                  <a:lnTo>
                    <a:pt x="23" y="6"/>
                  </a:lnTo>
                  <a:lnTo>
                    <a:pt x="25" y="7"/>
                  </a:lnTo>
                  <a:lnTo>
                    <a:pt x="30" y="3"/>
                  </a:lnTo>
                  <a:lnTo>
                    <a:pt x="35" y="2"/>
                  </a:lnTo>
                  <a:lnTo>
                    <a:pt x="36" y="4"/>
                  </a:lnTo>
                  <a:lnTo>
                    <a:pt x="39" y="3"/>
                  </a:lnTo>
                  <a:lnTo>
                    <a:pt x="48" y="5"/>
                  </a:lnTo>
                  <a:lnTo>
                    <a:pt x="56" y="4"/>
                  </a:lnTo>
                  <a:lnTo>
                    <a:pt x="62" y="2"/>
                  </a:lnTo>
                  <a:lnTo>
                    <a:pt x="65" y="0"/>
                  </a:lnTo>
                  <a:lnTo>
                    <a:pt x="70" y="1"/>
                  </a:lnTo>
                  <a:lnTo>
                    <a:pt x="74" y="2"/>
                  </a:lnTo>
                  <a:lnTo>
                    <a:pt x="79" y="2"/>
                  </a:lnTo>
                  <a:lnTo>
                    <a:pt x="83" y="0"/>
                  </a:lnTo>
                  <a:lnTo>
                    <a:pt x="91" y="3"/>
                  </a:lnTo>
                  <a:lnTo>
                    <a:pt x="94" y="3"/>
                  </a:lnTo>
                  <a:lnTo>
                    <a:pt x="99" y="7"/>
                  </a:lnTo>
                  <a:lnTo>
                    <a:pt x="104" y="12"/>
                  </a:lnTo>
                  <a:lnTo>
                    <a:pt x="110" y="15"/>
                  </a:lnTo>
                  <a:lnTo>
                    <a:pt x="114" y="21"/>
                  </a:lnTo>
                  <a:lnTo>
                    <a:pt x="108" y="20"/>
                  </a:lnTo>
                  <a:lnTo>
                    <a:pt x="105" y="23"/>
                  </a:lnTo>
                  <a:lnTo>
                    <a:pt x="99" y="26"/>
                  </a:lnTo>
                  <a:lnTo>
                    <a:pt x="94" y="26"/>
                  </a:lnTo>
                  <a:lnTo>
                    <a:pt x="90" y="29"/>
                  </a:lnTo>
                  <a:lnTo>
                    <a:pt x="86" y="28"/>
                  </a:lnTo>
                  <a:lnTo>
                    <a:pt x="84" y="25"/>
                  </a:lnTo>
                  <a:lnTo>
                    <a:pt x="82" y="25"/>
                  </a:lnTo>
                  <a:lnTo>
                    <a:pt x="79" y="30"/>
                  </a:lnTo>
                  <a:lnTo>
                    <a:pt x="77" y="30"/>
                  </a:lnTo>
                  <a:lnTo>
                    <a:pt x="76" y="34"/>
                  </a:lnTo>
                  <a:lnTo>
                    <a:pt x="69" y="40"/>
                  </a:lnTo>
                  <a:lnTo>
                    <a:pt x="66" y="42"/>
                  </a:lnTo>
                  <a:lnTo>
                    <a:pt x="64" y="45"/>
                  </a:lnTo>
                  <a:lnTo>
                    <a:pt x="59" y="41"/>
                  </a:lnTo>
                  <a:lnTo>
                    <a:pt x="54" y="46"/>
                  </a:lnTo>
                  <a:lnTo>
                    <a:pt x="51" y="46"/>
                  </a:lnTo>
                  <a:lnTo>
                    <a:pt x="46" y="47"/>
                  </a:lnTo>
                  <a:lnTo>
                    <a:pt x="46" y="57"/>
                  </a:lnTo>
                  <a:lnTo>
                    <a:pt x="43" y="57"/>
                  </a:lnTo>
                  <a:lnTo>
                    <a:pt x="40" y="62"/>
                  </a:lnTo>
                  <a:lnTo>
                    <a:pt x="34" y="6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5" name="Freeform 83"/>
            <p:cNvSpPr>
              <a:spLocks/>
            </p:cNvSpPr>
            <p:nvPr/>
          </p:nvSpPr>
          <p:spPr bwMode="auto">
            <a:xfrm>
              <a:off x="4538662" y="2379662"/>
              <a:ext cx="149225" cy="130175"/>
            </a:xfrm>
            <a:custGeom>
              <a:avLst/>
              <a:gdLst>
                <a:gd name="T0" fmla="*/ 343 w 386"/>
                <a:gd name="T1" fmla="*/ 50 h 337"/>
                <a:gd name="T2" fmla="*/ 363 w 386"/>
                <a:gd name="T3" fmla="*/ 82 h 337"/>
                <a:gd name="T4" fmla="*/ 386 w 386"/>
                <a:gd name="T5" fmla="*/ 106 h 337"/>
                <a:gd name="T6" fmla="*/ 363 w 386"/>
                <a:gd name="T7" fmla="*/ 137 h 337"/>
                <a:gd name="T8" fmla="*/ 331 w 386"/>
                <a:gd name="T9" fmla="*/ 119 h 337"/>
                <a:gd name="T10" fmla="*/ 284 w 386"/>
                <a:gd name="T11" fmla="*/ 120 h 337"/>
                <a:gd name="T12" fmla="*/ 225 w 386"/>
                <a:gd name="T13" fmla="*/ 106 h 337"/>
                <a:gd name="T14" fmla="*/ 194 w 386"/>
                <a:gd name="T15" fmla="*/ 108 h 337"/>
                <a:gd name="T16" fmla="*/ 181 w 386"/>
                <a:gd name="T17" fmla="*/ 125 h 337"/>
                <a:gd name="T18" fmla="*/ 155 w 386"/>
                <a:gd name="T19" fmla="*/ 106 h 337"/>
                <a:gd name="T20" fmla="*/ 144 w 386"/>
                <a:gd name="T21" fmla="*/ 141 h 337"/>
                <a:gd name="T22" fmla="*/ 180 w 386"/>
                <a:gd name="T23" fmla="*/ 180 h 337"/>
                <a:gd name="T24" fmla="*/ 196 w 386"/>
                <a:gd name="T25" fmla="*/ 206 h 337"/>
                <a:gd name="T26" fmla="*/ 230 w 386"/>
                <a:gd name="T27" fmla="*/ 237 h 337"/>
                <a:gd name="T28" fmla="*/ 257 w 386"/>
                <a:gd name="T29" fmla="*/ 256 h 337"/>
                <a:gd name="T30" fmla="*/ 286 w 386"/>
                <a:gd name="T31" fmla="*/ 291 h 337"/>
                <a:gd name="T32" fmla="*/ 349 w 386"/>
                <a:gd name="T33" fmla="*/ 323 h 337"/>
                <a:gd name="T34" fmla="*/ 342 w 386"/>
                <a:gd name="T35" fmla="*/ 337 h 337"/>
                <a:gd name="T36" fmla="*/ 276 w 386"/>
                <a:gd name="T37" fmla="*/ 306 h 337"/>
                <a:gd name="T38" fmla="*/ 234 w 386"/>
                <a:gd name="T39" fmla="*/ 276 h 337"/>
                <a:gd name="T40" fmla="*/ 170 w 386"/>
                <a:gd name="T41" fmla="*/ 251 h 337"/>
                <a:gd name="T42" fmla="*/ 108 w 386"/>
                <a:gd name="T43" fmla="*/ 189 h 337"/>
                <a:gd name="T44" fmla="*/ 121 w 386"/>
                <a:gd name="T45" fmla="*/ 183 h 337"/>
                <a:gd name="T46" fmla="*/ 88 w 386"/>
                <a:gd name="T47" fmla="*/ 148 h 337"/>
                <a:gd name="T48" fmla="*/ 85 w 386"/>
                <a:gd name="T49" fmla="*/ 119 h 337"/>
                <a:gd name="T50" fmla="*/ 40 w 386"/>
                <a:gd name="T51" fmla="*/ 106 h 337"/>
                <a:gd name="T52" fmla="*/ 22 w 386"/>
                <a:gd name="T53" fmla="*/ 142 h 337"/>
                <a:gd name="T54" fmla="*/ 0 w 386"/>
                <a:gd name="T55" fmla="*/ 114 h 337"/>
                <a:gd name="T56" fmla="*/ 0 w 386"/>
                <a:gd name="T57" fmla="*/ 85 h 337"/>
                <a:gd name="T58" fmla="*/ 2 w 386"/>
                <a:gd name="T59" fmla="*/ 84 h 337"/>
                <a:gd name="T60" fmla="*/ 49 w 386"/>
                <a:gd name="T61" fmla="*/ 87 h 337"/>
                <a:gd name="T62" fmla="*/ 61 w 386"/>
                <a:gd name="T63" fmla="*/ 72 h 337"/>
                <a:gd name="T64" fmla="*/ 85 w 386"/>
                <a:gd name="T65" fmla="*/ 86 h 337"/>
                <a:gd name="T66" fmla="*/ 111 w 386"/>
                <a:gd name="T67" fmla="*/ 88 h 337"/>
                <a:gd name="T68" fmla="*/ 109 w 386"/>
                <a:gd name="T69" fmla="*/ 64 h 337"/>
                <a:gd name="T70" fmla="*/ 132 w 386"/>
                <a:gd name="T71" fmla="*/ 56 h 337"/>
                <a:gd name="T72" fmla="*/ 136 w 386"/>
                <a:gd name="T73" fmla="*/ 22 h 337"/>
                <a:gd name="T74" fmla="*/ 187 w 386"/>
                <a:gd name="T75" fmla="*/ 0 h 337"/>
                <a:gd name="T76" fmla="*/ 210 w 386"/>
                <a:gd name="T77" fmla="*/ 10 h 337"/>
                <a:gd name="T78" fmla="*/ 263 w 386"/>
                <a:gd name="T79" fmla="*/ 46 h 337"/>
                <a:gd name="T80" fmla="*/ 320 w 386"/>
                <a:gd name="T81" fmla="*/ 62 h 337"/>
                <a:gd name="T82" fmla="*/ 344 w 386"/>
                <a:gd name="T83" fmla="*/ 5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337">
                  <a:moveTo>
                    <a:pt x="343" y="50"/>
                  </a:moveTo>
                  <a:lnTo>
                    <a:pt x="363" y="82"/>
                  </a:lnTo>
                  <a:lnTo>
                    <a:pt x="386" y="106"/>
                  </a:lnTo>
                  <a:lnTo>
                    <a:pt x="363" y="137"/>
                  </a:lnTo>
                  <a:lnTo>
                    <a:pt x="331" y="119"/>
                  </a:lnTo>
                  <a:lnTo>
                    <a:pt x="284" y="120"/>
                  </a:lnTo>
                  <a:lnTo>
                    <a:pt x="225" y="106"/>
                  </a:lnTo>
                  <a:lnTo>
                    <a:pt x="194" y="108"/>
                  </a:lnTo>
                  <a:lnTo>
                    <a:pt x="181" y="125"/>
                  </a:lnTo>
                  <a:lnTo>
                    <a:pt x="155" y="106"/>
                  </a:lnTo>
                  <a:lnTo>
                    <a:pt x="144" y="141"/>
                  </a:lnTo>
                  <a:lnTo>
                    <a:pt x="180" y="180"/>
                  </a:lnTo>
                  <a:lnTo>
                    <a:pt x="196" y="206"/>
                  </a:lnTo>
                  <a:lnTo>
                    <a:pt x="230" y="237"/>
                  </a:lnTo>
                  <a:lnTo>
                    <a:pt x="257" y="256"/>
                  </a:lnTo>
                  <a:lnTo>
                    <a:pt x="286" y="291"/>
                  </a:lnTo>
                  <a:lnTo>
                    <a:pt x="349" y="323"/>
                  </a:lnTo>
                  <a:lnTo>
                    <a:pt x="342" y="337"/>
                  </a:lnTo>
                  <a:lnTo>
                    <a:pt x="276" y="306"/>
                  </a:lnTo>
                  <a:lnTo>
                    <a:pt x="234" y="276"/>
                  </a:lnTo>
                  <a:lnTo>
                    <a:pt x="170" y="251"/>
                  </a:lnTo>
                  <a:lnTo>
                    <a:pt x="108" y="189"/>
                  </a:lnTo>
                  <a:lnTo>
                    <a:pt x="121" y="183"/>
                  </a:lnTo>
                  <a:lnTo>
                    <a:pt x="88" y="148"/>
                  </a:lnTo>
                  <a:lnTo>
                    <a:pt x="85" y="119"/>
                  </a:lnTo>
                  <a:lnTo>
                    <a:pt x="40" y="106"/>
                  </a:lnTo>
                  <a:lnTo>
                    <a:pt x="22" y="142"/>
                  </a:lnTo>
                  <a:lnTo>
                    <a:pt x="0" y="114"/>
                  </a:lnTo>
                  <a:lnTo>
                    <a:pt x="0" y="85"/>
                  </a:lnTo>
                  <a:lnTo>
                    <a:pt x="2" y="84"/>
                  </a:lnTo>
                  <a:lnTo>
                    <a:pt x="49" y="87"/>
                  </a:lnTo>
                  <a:lnTo>
                    <a:pt x="61" y="72"/>
                  </a:lnTo>
                  <a:lnTo>
                    <a:pt x="85" y="86"/>
                  </a:lnTo>
                  <a:lnTo>
                    <a:pt x="111" y="88"/>
                  </a:lnTo>
                  <a:lnTo>
                    <a:pt x="109" y="64"/>
                  </a:lnTo>
                  <a:lnTo>
                    <a:pt x="132" y="56"/>
                  </a:lnTo>
                  <a:lnTo>
                    <a:pt x="136" y="22"/>
                  </a:lnTo>
                  <a:lnTo>
                    <a:pt x="187" y="0"/>
                  </a:lnTo>
                  <a:lnTo>
                    <a:pt x="210" y="10"/>
                  </a:lnTo>
                  <a:lnTo>
                    <a:pt x="263" y="46"/>
                  </a:lnTo>
                  <a:lnTo>
                    <a:pt x="320" y="62"/>
                  </a:lnTo>
                  <a:lnTo>
                    <a:pt x="344" y="5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6" name="Freeform 84"/>
            <p:cNvSpPr>
              <a:spLocks/>
            </p:cNvSpPr>
            <p:nvPr/>
          </p:nvSpPr>
          <p:spPr bwMode="auto">
            <a:xfrm>
              <a:off x="2041525" y="3252787"/>
              <a:ext cx="85725" cy="61913"/>
            </a:xfrm>
            <a:custGeom>
              <a:avLst/>
              <a:gdLst>
                <a:gd name="T0" fmla="*/ 27 w 54"/>
                <a:gd name="T1" fmla="*/ 0 h 39"/>
                <a:gd name="T2" fmla="*/ 38 w 54"/>
                <a:gd name="T3" fmla="*/ 0 h 39"/>
                <a:gd name="T4" fmla="*/ 53 w 54"/>
                <a:gd name="T5" fmla="*/ 4 h 39"/>
                <a:gd name="T6" fmla="*/ 54 w 54"/>
                <a:gd name="T7" fmla="*/ 15 h 39"/>
                <a:gd name="T8" fmla="*/ 51 w 54"/>
                <a:gd name="T9" fmla="*/ 23 h 39"/>
                <a:gd name="T10" fmla="*/ 46 w 54"/>
                <a:gd name="T11" fmla="*/ 27 h 39"/>
                <a:gd name="T12" fmla="*/ 50 w 54"/>
                <a:gd name="T13" fmla="*/ 33 h 39"/>
                <a:gd name="T14" fmla="*/ 49 w 54"/>
                <a:gd name="T15" fmla="*/ 39 h 39"/>
                <a:gd name="T16" fmla="*/ 38 w 54"/>
                <a:gd name="T17" fmla="*/ 35 h 39"/>
                <a:gd name="T18" fmla="*/ 29 w 54"/>
                <a:gd name="T19" fmla="*/ 36 h 39"/>
                <a:gd name="T20" fmla="*/ 18 w 54"/>
                <a:gd name="T21" fmla="*/ 35 h 39"/>
                <a:gd name="T22" fmla="*/ 9 w 54"/>
                <a:gd name="T23" fmla="*/ 39 h 39"/>
                <a:gd name="T24" fmla="*/ 0 w 54"/>
                <a:gd name="T25" fmla="*/ 32 h 39"/>
                <a:gd name="T26" fmla="*/ 3 w 54"/>
                <a:gd name="T27" fmla="*/ 26 h 39"/>
                <a:gd name="T28" fmla="*/ 19 w 54"/>
                <a:gd name="T29" fmla="*/ 29 h 39"/>
                <a:gd name="T30" fmla="*/ 33 w 54"/>
                <a:gd name="T31" fmla="*/ 30 h 39"/>
                <a:gd name="T32" fmla="*/ 39 w 54"/>
                <a:gd name="T33" fmla="*/ 26 h 39"/>
                <a:gd name="T34" fmla="*/ 32 w 54"/>
                <a:gd name="T35" fmla="*/ 17 h 39"/>
                <a:gd name="T36" fmla="*/ 33 w 54"/>
                <a:gd name="T37" fmla="*/ 9 h 39"/>
                <a:gd name="T38" fmla="*/ 22 w 54"/>
                <a:gd name="T39" fmla="*/ 5 h 39"/>
                <a:gd name="T40" fmla="*/ 27 w 54"/>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9">
                  <a:moveTo>
                    <a:pt x="27" y="0"/>
                  </a:moveTo>
                  <a:lnTo>
                    <a:pt x="38" y="0"/>
                  </a:lnTo>
                  <a:lnTo>
                    <a:pt x="53" y="4"/>
                  </a:lnTo>
                  <a:lnTo>
                    <a:pt x="54" y="15"/>
                  </a:lnTo>
                  <a:lnTo>
                    <a:pt x="51" y="23"/>
                  </a:lnTo>
                  <a:lnTo>
                    <a:pt x="46" y="27"/>
                  </a:lnTo>
                  <a:lnTo>
                    <a:pt x="50" y="33"/>
                  </a:lnTo>
                  <a:lnTo>
                    <a:pt x="49" y="39"/>
                  </a:lnTo>
                  <a:lnTo>
                    <a:pt x="38" y="35"/>
                  </a:lnTo>
                  <a:lnTo>
                    <a:pt x="29" y="36"/>
                  </a:lnTo>
                  <a:lnTo>
                    <a:pt x="18" y="35"/>
                  </a:lnTo>
                  <a:lnTo>
                    <a:pt x="9" y="39"/>
                  </a:lnTo>
                  <a:lnTo>
                    <a:pt x="0" y="32"/>
                  </a:lnTo>
                  <a:lnTo>
                    <a:pt x="3" y="26"/>
                  </a:lnTo>
                  <a:lnTo>
                    <a:pt x="19" y="29"/>
                  </a:lnTo>
                  <a:lnTo>
                    <a:pt x="33" y="30"/>
                  </a:lnTo>
                  <a:lnTo>
                    <a:pt x="39" y="26"/>
                  </a:lnTo>
                  <a:lnTo>
                    <a:pt x="32" y="17"/>
                  </a:lnTo>
                  <a:lnTo>
                    <a:pt x="33" y="9"/>
                  </a:lnTo>
                  <a:lnTo>
                    <a:pt x="22" y="5"/>
                  </a:lnTo>
                  <a:lnTo>
                    <a:pt x="2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7" name="Freeform 85"/>
            <p:cNvSpPr>
              <a:spLocks/>
            </p:cNvSpPr>
            <p:nvPr/>
          </p:nvSpPr>
          <p:spPr bwMode="auto">
            <a:xfrm>
              <a:off x="4600575" y="2311400"/>
              <a:ext cx="165100" cy="92075"/>
            </a:xfrm>
            <a:custGeom>
              <a:avLst/>
              <a:gdLst>
                <a:gd name="T0" fmla="*/ 0 w 104"/>
                <a:gd name="T1" fmla="*/ 36 h 58"/>
                <a:gd name="T2" fmla="*/ 5 w 104"/>
                <a:gd name="T3" fmla="*/ 23 h 58"/>
                <a:gd name="T4" fmla="*/ 1 w 104"/>
                <a:gd name="T5" fmla="*/ 18 h 58"/>
                <a:gd name="T6" fmla="*/ 10 w 104"/>
                <a:gd name="T7" fmla="*/ 18 h 58"/>
                <a:gd name="T8" fmla="*/ 11 w 104"/>
                <a:gd name="T9" fmla="*/ 10 h 58"/>
                <a:gd name="T10" fmla="*/ 20 w 104"/>
                <a:gd name="T11" fmla="*/ 15 h 58"/>
                <a:gd name="T12" fmla="*/ 26 w 104"/>
                <a:gd name="T13" fmla="*/ 17 h 58"/>
                <a:gd name="T14" fmla="*/ 39 w 104"/>
                <a:gd name="T15" fmla="*/ 15 h 58"/>
                <a:gd name="T16" fmla="*/ 40 w 104"/>
                <a:gd name="T17" fmla="*/ 11 h 58"/>
                <a:gd name="T18" fmla="*/ 46 w 104"/>
                <a:gd name="T19" fmla="*/ 10 h 58"/>
                <a:gd name="T20" fmla="*/ 54 w 104"/>
                <a:gd name="T21" fmla="*/ 7 h 58"/>
                <a:gd name="T22" fmla="*/ 56 w 104"/>
                <a:gd name="T23" fmla="*/ 8 h 58"/>
                <a:gd name="T24" fmla="*/ 63 w 104"/>
                <a:gd name="T25" fmla="*/ 6 h 58"/>
                <a:gd name="T26" fmla="*/ 66 w 104"/>
                <a:gd name="T27" fmla="*/ 1 h 58"/>
                <a:gd name="T28" fmla="*/ 72 w 104"/>
                <a:gd name="T29" fmla="*/ 0 h 58"/>
                <a:gd name="T30" fmla="*/ 90 w 104"/>
                <a:gd name="T31" fmla="*/ 6 h 58"/>
                <a:gd name="T32" fmla="*/ 93 w 104"/>
                <a:gd name="T33" fmla="*/ 4 h 58"/>
                <a:gd name="T34" fmla="*/ 102 w 104"/>
                <a:gd name="T35" fmla="*/ 9 h 58"/>
                <a:gd name="T36" fmla="*/ 104 w 104"/>
                <a:gd name="T37" fmla="*/ 15 h 58"/>
                <a:gd name="T38" fmla="*/ 95 w 104"/>
                <a:gd name="T39" fmla="*/ 19 h 58"/>
                <a:gd name="T40" fmla="*/ 89 w 104"/>
                <a:gd name="T41" fmla="*/ 33 h 58"/>
                <a:gd name="T42" fmla="*/ 80 w 104"/>
                <a:gd name="T43" fmla="*/ 47 h 58"/>
                <a:gd name="T44" fmla="*/ 67 w 104"/>
                <a:gd name="T45" fmla="*/ 51 h 58"/>
                <a:gd name="T46" fmla="*/ 57 w 104"/>
                <a:gd name="T47" fmla="*/ 50 h 58"/>
                <a:gd name="T48" fmla="*/ 45 w 104"/>
                <a:gd name="T49" fmla="*/ 55 h 58"/>
                <a:gd name="T50" fmla="*/ 39 w 104"/>
                <a:gd name="T51" fmla="*/ 58 h 58"/>
                <a:gd name="T52" fmla="*/ 25 w 104"/>
                <a:gd name="T53" fmla="*/ 54 h 58"/>
                <a:gd name="T54" fmla="*/ 12 w 104"/>
                <a:gd name="T55" fmla="*/ 45 h 58"/>
                <a:gd name="T56" fmla="*/ 7 w 104"/>
                <a:gd name="T57" fmla="*/ 43 h 58"/>
                <a:gd name="T58" fmla="*/ 3 w 104"/>
                <a:gd name="T59" fmla="*/ 36 h 58"/>
                <a:gd name="T60" fmla="*/ 0 w 104"/>
                <a:gd name="T6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58">
                  <a:moveTo>
                    <a:pt x="0" y="36"/>
                  </a:moveTo>
                  <a:lnTo>
                    <a:pt x="5" y="23"/>
                  </a:lnTo>
                  <a:lnTo>
                    <a:pt x="1" y="18"/>
                  </a:lnTo>
                  <a:lnTo>
                    <a:pt x="10" y="18"/>
                  </a:lnTo>
                  <a:lnTo>
                    <a:pt x="11" y="10"/>
                  </a:lnTo>
                  <a:lnTo>
                    <a:pt x="20" y="15"/>
                  </a:lnTo>
                  <a:lnTo>
                    <a:pt x="26" y="17"/>
                  </a:lnTo>
                  <a:lnTo>
                    <a:pt x="39" y="15"/>
                  </a:lnTo>
                  <a:lnTo>
                    <a:pt x="40" y="11"/>
                  </a:lnTo>
                  <a:lnTo>
                    <a:pt x="46" y="10"/>
                  </a:lnTo>
                  <a:lnTo>
                    <a:pt x="54" y="7"/>
                  </a:lnTo>
                  <a:lnTo>
                    <a:pt x="56" y="8"/>
                  </a:lnTo>
                  <a:lnTo>
                    <a:pt x="63" y="6"/>
                  </a:lnTo>
                  <a:lnTo>
                    <a:pt x="66" y="1"/>
                  </a:lnTo>
                  <a:lnTo>
                    <a:pt x="72" y="0"/>
                  </a:lnTo>
                  <a:lnTo>
                    <a:pt x="90" y="6"/>
                  </a:lnTo>
                  <a:lnTo>
                    <a:pt x="93" y="4"/>
                  </a:lnTo>
                  <a:lnTo>
                    <a:pt x="102" y="9"/>
                  </a:lnTo>
                  <a:lnTo>
                    <a:pt x="104" y="15"/>
                  </a:lnTo>
                  <a:lnTo>
                    <a:pt x="95" y="19"/>
                  </a:lnTo>
                  <a:lnTo>
                    <a:pt x="89" y="33"/>
                  </a:lnTo>
                  <a:lnTo>
                    <a:pt x="80" y="47"/>
                  </a:lnTo>
                  <a:lnTo>
                    <a:pt x="67" y="51"/>
                  </a:lnTo>
                  <a:lnTo>
                    <a:pt x="57" y="50"/>
                  </a:lnTo>
                  <a:lnTo>
                    <a:pt x="45" y="55"/>
                  </a:lnTo>
                  <a:lnTo>
                    <a:pt x="39" y="58"/>
                  </a:lnTo>
                  <a:lnTo>
                    <a:pt x="25" y="54"/>
                  </a:lnTo>
                  <a:lnTo>
                    <a:pt x="12" y="45"/>
                  </a:lnTo>
                  <a:lnTo>
                    <a:pt x="7" y="43"/>
                  </a:lnTo>
                  <a:lnTo>
                    <a:pt x="3" y="36"/>
                  </a:lnTo>
                  <a:lnTo>
                    <a:pt x="0" y="3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8" name="Freeform 86"/>
            <p:cNvSpPr>
              <a:spLocks noEditPoints="1"/>
            </p:cNvSpPr>
            <p:nvPr/>
          </p:nvSpPr>
          <p:spPr bwMode="auto">
            <a:xfrm>
              <a:off x="6958012" y="3729038"/>
              <a:ext cx="1335088" cy="522288"/>
            </a:xfrm>
            <a:custGeom>
              <a:avLst/>
              <a:gdLst>
                <a:gd name="T0" fmla="*/ 552 w 3445"/>
                <a:gd name="T1" fmla="*/ 826 h 1349"/>
                <a:gd name="T2" fmla="*/ 373 w 3445"/>
                <a:gd name="T3" fmla="*/ 522 h 1349"/>
                <a:gd name="T4" fmla="*/ 188 w 3445"/>
                <a:gd name="T5" fmla="*/ 258 h 1349"/>
                <a:gd name="T6" fmla="*/ 0 w 3445"/>
                <a:gd name="T7" fmla="*/ 0 h 1349"/>
                <a:gd name="T8" fmla="*/ 294 w 3445"/>
                <a:gd name="T9" fmla="*/ 161 h 1349"/>
                <a:gd name="T10" fmla="*/ 550 w 3445"/>
                <a:gd name="T11" fmla="*/ 347 h 1349"/>
                <a:gd name="T12" fmla="*/ 664 w 3445"/>
                <a:gd name="T13" fmla="*/ 557 h 1349"/>
                <a:gd name="T14" fmla="*/ 784 w 3445"/>
                <a:gd name="T15" fmla="*/ 673 h 1349"/>
                <a:gd name="T16" fmla="*/ 1707 w 3445"/>
                <a:gd name="T17" fmla="*/ 311 h 1349"/>
                <a:gd name="T18" fmla="*/ 1681 w 3445"/>
                <a:gd name="T19" fmla="*/ 535 h 1349"/>
                <a:gd name="T20" fmla="*/ 1562 w 3445"/>
                <a:gd name="T21" fmla="*/ 778 h 1349"/>
                <a:gd name="T22" fmla="*/ 1357 w 3445"/>
                <a:gd name="T23" fmla="*/ 732 h 1349"/>
                <a:gd name="T24" fmla="*/ 1129 w 3445"/>
                <a:gd name="T25" fmla="*/ 716 h 1349"/>
                <a:gd name="T26" fmla="*/ 1037 w 3445"/>
                <a:gd name="T27" fmla="*/ 431 h 1349"/>
                <a:gd name="T28" fmla="*/ 1154 w 3445"/>
                <a:gd name="T29" fmla="*/ 401 h 1349"/>
                <a:gd name="T30" fmla="*/ 1330 w 3445"/>
                <a:gd name="T31" fmla="*/ 339 h 1349"/>
                <a:gd name="T32" fmla="*/ 1527 w 3445"/>
                <a:gd name="T33" fmla="*/ 197 h 1349"/>
                <a:gd name="T34" fmla="*/ 1662 w 3445"/>
                <a:gd name="T35" fmla="*/ 191 h 1349"/>
                <a:gd name="T36" fmla="*/ 2518 w 3445"/>
                <a:gd name="T37" fmla="*/ 445 h 1349"/>
                <a:gd name="T38" fmla="*/ 2477 w 3445"/>
                <a:gd name="T39" fmla="*/ 543 h 1349"/>
                <a:gd name="T40" fmla="*/ 2463 w 3445"/>
                <a:gd name="T41" fmla="*/ 281 h 1349"/>
                <a:gd name="T42" fmla="*/ 2262 w 3445"/>
                <a:gd name="T43" fmla="*/ 346 h 1349"/>
                <a:gd name="T44" fmla="*/ 1948 w 3445"/>
                <a:gd name="T45" fmla="*/ 434 h 1349"/>
                <a:gd name="T46" fmla="*/ 1979 w 3445"/>
                <a:gd name="T47" fmla="*/ 548 h 1349"/>
                <a:gd name="T48" fmla="*/ 2047 w 3445"/>
                <a:gd name="T49" fmla="*/ 596 h 1349"/>
                <a:gd name="T50" fmla="*/ 2098 w 3445"/>
                <a:gd name="T51" fmla="*/ 865 h 1349"/>
                <a:gd name="T52" fmla="*/ 2065 w 3445"/>
                <a:gd name="T53" fmla="*/ 847 h 1349"/>
                <a:gd name="T54" fmla="*/ 1931 w 3445"/>
                <a:gd name="T55" fmla="*/ 773 h 1349"/>
                <a:gd name="T56" fmla="*/ 1889 w 3445"/>
                <a:gd name="T57" fmla="*/ 937 h 1349"/>
                <a:gd name="T58" fmla="*/ 1826 w 3445"/>
                <a:gd name="T59" fmla="*/ 764 h 1349"/>
                <a:gd name="T60" fmla="*/ 1816 w 3445"/>
                <a:gd name="T61" fmla="*/ 582 h 1349"/>
                <a:gd name="T62" fmla="*/ 1993 w 3445"/>
                <a:gd name="T63" fmla="*/ 380 h 1349"/>
                <a:gd name="T64" fmla="*/ 2262 w 3445"/>
                <a:gd name="T65" fmla="*/ 346 h 1349"/>
                <a:gd name="T66" fmla="*/ 3092 w 3445"/>
                <a:gd name="T67" fmla="*/ 663 h 1349"/>
                <a:gd name="T68" fmla="*/ 3365 w 3445"/>
                <a:gd name="T69" fmla="*/ 672 h 1349"/>
                <a:gd name="T70" fmla="*/ 3353 w 3445"/>
                <a:gd name="T71" fmla="*/ 1173 h 1349"/>
                <a:gd name="T72" fmla="*/ 3200 w 3445"/>
                <a:gd name="T73" fmla="*/ 1114 h 1349"/>
                <a:gd name="T74" fmla="*/ 3062 w 3445"/>
                <a:gd name="T75" fmla="*/ 854 h 1349"/>
                <a:gd name="T76" fmla="*/ 2838 w 3445"/>
                <a:gd name="T77" fmla="*/ 817 h 1349"/>
                <a:gd name="T78" fmla="*/ 2849 w 3445"/>
                <a:gd name="T79" fmla="*/ 676 h 1349"/>
                <a:gd name="T80" fmla="*/ 2758 w 3445"/>
                <a:gd name="T81" fmla="*/ 604 h 1349"/>
                <a:gd name="T82" fmla="*/ 2800 w 3445"/>
                <a:gd name="T83" fmla="*/ 498 h 1349"/>
                <a:gd name="T84" fmla="*/ 2677 w 3445"/>
                <a:gd name="T85" fmla="*/ 795 h 1349"/>
                <a:gd name="T86" fmla="*/ 2458 w 3445"/>
                <a:gd name="T87" fmla="*/ 755 h 1349"/>
                <a:gd name="T88" fmla="*/ 2409 w 3445"/>
                <a:gd name="T89" fmla="*/ 761 h 1349"/>
                <a:gd name="T90" fmla="*/ 2391 w 3445"/>
                <a:gd name="T91" fmla="*/ 733 h 1349"/>
                <a:gd name="T92" fmla="*/ 2914 w 3445"/>
                <a:gd name="T93" fmla="*/ 990 h 1349"/>
                <a:gd name="T94" fmla="*/ 2960 w 3445"/>
                <a:gd name="T95" fmla="*/ 996 h 1349"/>
                <a:gd name="T96" fmla="*/ 1295 w 3445"/>
                <a:gd name="T97" fmla="*/ 1058 h 1349"/>
                <a:gd name="T98" fmla="*/ 1431 w 3445"/>
                <a:gd name="T99" fmla="*/ 1212 h 1349"/>
                <a:gd name="T100" fmla="*/ 1136 w 3445"/>
                <a:gd name="T101" fmla="*/ 1158 h 1349"/>
                <a:gd name="T102" fmla="*/ 830 w 3445"/>
                <a:gd name="T103" fmla="*/ 1093 h 1349"/>
                <a:gd name="T104" fmla="*/ 898 w 3445"/>
                <a:gd name="T105" fmla="*/ 974 h 1349"/>
                <a:gd name="T106" fmla="*/ 2061 w 3445"/>
                <a:gd name="T107" fmla="*/ 1156 h 1349"/>
                <a:gd name="T108" fmla="*/ 1835 w 3445"/>
                <a:gd name="T109" fmla="*/ 1186 h 1349"/>
                <a:gd name="T110" fmla="*/ 2061 w 3445"/>
                <a:gd name="T111" fmla="*/ 1156 h 1349"/>
                <a:gd name="T112" fmla="*/ 1774 w 3445"/>
                <a:gd name="T113" fmla="*/ 1208 h 1349"/>
                <a:gd name="T114" fmla="*/ 1622 w 3445"/>
                <a:gd name="T115" fmla="*/ 1187 h 1349"/>
                <a:gd name="T116" fmla="*/ 2095 w 3445"/>
                <a:gd name="T117" fmla="*/ 1349 h 1349"/>
                <a:gd name="T118" fmla="*/ 2210 w 3445"/>
                <a:gd name="T119" fmla="*/ 1224 h 1349"/>
                <a:gd name="T120" fmla="*/ 1881 w 3445"/>
                <a:gd name="T121" fmla="*/ 1339 h 1349"/>
                <a:gd name="T122" fmla="*/ 1864 w 3445"/>
                <a:gd name="T123" fmla="*/ 129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5" h="1349">
                  <a:moveTo>
                    <a:pt x="789" y="965"/>
                  </a:moveTo>
                  <a:lnTo>
                    <a:pt x="706" y="967"/>
                  </a:lnTo>
                  <a:lnTo>
                    <a:pt x="646" y="895"/>
                  </a:lnTo>
                  <a:lnTo>
                    <a:pt x="552" y="826"/>
                  </a:lnTo>
                  <a:lnTo>
                    <a:pt x="521" y="774"/>
                  </a:lnTo>
                  <a:lnTo>
                    <a:pt x="466" y="705"/>
                  </a:lnTo>
                  <a:lnTo>
                    <a:pt x="429" y="641"/>
                  </a:lnTo>
                  <a:lnTo>
                    <a:pt x="373" y="522"/>
                  </a:lnTo>
                  <a:lnTo>
                    <a:pt x="307" y="451"/>
                  </a:lnTo>
                  <a:lnTo>
                    <a:pt x="285" y="378"/>
                  </a:lnTo>
                  <a:lnTo>
                    <a:pt x="257" y="311"/>
                  </a:lnTo>
                  <a:lnTo>
                    <a:pt x="188" y="258"/>
                  </a:lnTo>
                  <a:lnTo>
                    <a:pt x="147" y="185"/>
                  </a:lnTo>
                  <a:lnTo>
                    <a:pt x="89" y="137"/>
                  </a:lnTo>
                  <a:lnTo>
                    <a:pt x="8" y="43"/>
                  </a:lnTo>
                  <a:lnTo>
                    <a:pt x="0" y="0"/>
                  </a:lnTo>
                  <a:lnTo>
                    <a:pt x="48" y="3"/>
                  </a:lnTo>
                  <a:lnTo>
                    <a:pt x="165" y="20"/>
                  </a:lnTo>
                  <a:lnTo>
                    <a:pt x="234" y="103"/>
                  </a:lnTo>
                  <a:lnTo>
                    <a:pt x="294" y="161"/>
                  </a:lnTo>
                  <a:lnTo>
                    <a:pt x="337" y="196"/>
                  </a:lnTo>
                  <a:lnTo>
                    <a:pt x="410" y="288"/>
                  </a:lnTo>
                  <a:lnTo>
                    <a:pt x="486" y="289"/>
                  </a:lnTo>
                  <a:lnTo>
                    <a:pt x="550" y="347"/>
                  </a:lnTo>
                  <a:lnTo>
                    <a:pt x="594" y="419"/>
                  </a:lnTo>
                  <a:lnTo>
                    <a:pt x="652" y="458"/>
                  </a:lnTo>
                  <a:lnTo>
                    <a:pt x="621" y="527"/>
                  </a:lnTo>
                  <a:lnTo>
                    <a:pt x="664" y="557"/>
                  </a:lnTo>
                  <a:lnTo>
                    <a:pt x="691" y="559"/>
                  </a:lnTo>
                  <a:lnTo>
                    <a:pt x="703" y="618"/>
                  </a:lnTo>
                  <a:lnTo>
                    <a:pt x="729" y="666"/>
                  </a:lnTo>
                  <a:lnTo>
                    <a:pt x="784" y="673"/>
                  </a:lnTo>
                  <a:lnTo>
                    <a:pt x="819" y="727"/>
                  </a:lnTo>
                  <a:lnTo>
                    <a:pt x="797" y="833"/>
                  </a:lnTo>
                  <a:lnTo>
                    <a:pt x="789" y="965"/>
                  </a:lnTo>
                  <a:moveTo>
                    <a:pt x="1707" y="311"/>
                  </a:moveTo>
                  <a:lnTo>
                    <a:pt x="1792" y="390"/>
                  </a:lnTo>
                  <a:lnTo>
                    <a:pt x="1703" y="400"/>
                  </a:lnTo>
                  <a:lnTo>
                    <a:pt x="1678" y="458"/>
                  </a:lnTo>
                  <a:lnTo>
                    <a:pt x="1681" y="535"/>
                  </a:lnTo>
                  <a:lnTo>
                    <a:pt x="1608" y="593"/>
                  </a:lnTo>
                  <a:lnTo>
                    <a:pt x="1605" y="678"/>
                  </a:lnTo>
                  <a:lnTo>
                    <a:pt x="1572" y="808"/>
                  </a:lnTo>
                  <a:lnTo>
                    <a:pt x="1562" y="778"/>
                  </a:lnTo>
                  <a:lnTo>
                    <a:pt x="1475" y="816"/>
                  </a:lnTo>
                  <a:lnTo>
                    <a:pt x="1447" y="764"/>
                  </a:lnTo>
                  <a:lnTo>
                    <a:pt x="1394" y="759"/>
                  </a:lnTo>
                  <a:lnTo>
                    <a:pt x="1357" y="732"/>
                  </a:lnTo>
                  <a:lnTo>
                    <a:pt x="1267" y="763"/>
                  </a:lnTo>
                  <a:lnTo>
                    <a:pt x="1240" y="722"/>
                  </a:lnTo>
                  <a:lnTo>
                    <a:pt x="1191" y="726"/>
                  </a:lnTo>
                  <a:lnTo>
                    <a:pt x="1129" y="716"/>
                  </a:lnTo>
                  <a:lnTo>
                    <a:pt x="1120" y="602"/>
                  </a:lnTo>
                  <a:lnTo>
                    <a:pt x="1083" y="578"/>
                  </a:lnTo>
                  <a:lnTo>
                    <a:pt x="1047" y="506"/>
                  </a:lnTo>
                  <a:lnTo>
                    <a:pt x="1037" y="431"/>
                  </a:lnTo>
                  <a:lnTo>
                    <a:pt x="1045" y="352"/>
                  </a:lnTo>
                  <a:lnTo>
                    <a:pt x="1089" y="296"/>
                  </a:lnTo>
                  <a:lnTo>
                    <a:pt x="1102" y="353"/>
                  </a:lnTo>
                  <a:lnTo>
                    <a:pt x="1154" y="401"/>
                  </a:lnTo>
                  <a:lnTo>
                    <a:pt x="1202" y="383"/>
                  </a:lnTo>
                  <a:lnTo>
                    <a:pt x="1250" y="389"/>
                  </a:lnTo>
                  <a:lnTo>
                    <a:pt x="1294" y="346"/>
                  </a:lnTo>
                  <a:lnTo>
                    <a:pt x="1330" y="339"/>
                  </a:lnTo>
                  <a:lnTo>
                    <a:pt x="1401" y="363"/>
                  </a:lnTo>
                  <a:lnTo>
                    <a:pt x="1463" y="345"/>
                  </a:lnTo>
                  <a:lnTo>
                    <a:pt x="1499" y="226"/>
                  </a:lnTo>
                  <a:lnTo>
                    <a:pt x="1527" y="197"/>
                  </a:lnTo>
                  <a:lnTo>
                    <a:pt x="1550" y="100"/>
                  </a:lnTo>
                  <a:lnTo>
                    <a:pt x="1637" y="100"/>
                  </a:lnTo>
                  <a:lnTo>
                    <a:pt x="1702" y="114"/>
                  </a:lnTo>
                  <a:lnTo>
                    <a:pt x="1662" y="191"/>
                  </a:lnTo>
                  <a:lnTo>
                    <a:pt x="1719" y="272"/>
                  </a:lnTo>
                  <a:lnTo>
                    <a:pt x="1707" y="311"/>
                  </a:lnTo>
                  <a:moveTo>
                    <a:pt x="2521" y="370"/>
                  </a:moveTo>
                  <a:lnTo>
                    <a:pt x="2518" y="445"/>
                  </a:lnTo>
                  <a:lnTo>
                    <a:pt x="2479" y="436"/>
                  </a:lnTo>
                  <a:lnTo>
                    <a:pt x="2468" y="488"/>
                  </a:lnTo>
                  <a:lnTo>
                    <a:pt x="2498" y="533"/>
                  </a:lnTo>
                  <a:lnTo>
                    <a:pt x="2477" y="543"/>
                  </a:lnTo>
                  <a:lnTo>
                    <a:pt x="2447" y="489"/>
                  </a:lnTo>
                  <a:lnTo>
                    <a:pt x="2424" y="380"/>
                  </a:lnTo>
                  <a:lnTo>
                    <a:pt x="2439" y="312"/>
                  </a:lnTo>
                  <a:lnTo>
                    <a:pt x="2463" y="281"/>
                  </a:lnTo>
                  <a:lnTo>
                    <a:pt x="2469" y="328"/>
                  </a:lnTo>
                  <a:lnTo>
                    <a:pt x="2514" y="335"/>
                  </a:lnTo>
                  <a:lnTo>
                    <a:pt x="2521" y="370"/>
                  </a:lnTo>
                  <a:moveTo>
                    <a:pt x="2262" y="346"/>
                  </a:moveTo>
                  <a:lnTo>
                    <a:pt x="2202" y="430"/>
                  </a:lnTo>
                  <a:lnTo>
                    <a:pt x="2145" y="446"/>
                  </a:lnTo>
                  <a:lnTo>
                    <a:pt x="2073" y="430"/>
                  </a:lnTo>
                  <a:lnTo>
                    <a:pt x="1948" y="434"/>
                  </a:lnTo>
                  <a:lnTo>
                    <a:pt x="1882" y="446"/>
                  </a:lnTo>
                  <a:lnTo>
                    <a:pt x="1871" y="511"/>
                  </a:lnTo>
                  <a:lnTo>
                    <a:pt x="1938" y="586"/>
                  </a:lnTo>
                  <a:lnTo>
                    <a:pt x="1979" y="548"/>
                  </a:lnTo>
                  <a:lnTo>
                    <a:pt x="2119" y="519"/>
                  </a:lnTo>
                  <a:lnTo>
                    <a:pt x="2113" y="558"/>
                  </a:lnTo>
                  <a:lnTo>
                    <a:pt x="2080" y="546"/>
                  </a:lnTo>
                  <a:lnTo>
                    <a:pt x="2047" y="596"/>
                  </a:lnTo>
                  <a:lnTo>
                    <a:pt x="1980" y="629"/>
                  </a:lnTo>
                  <a:lnTo>
                    <a:pt x="2049" y="738"/>
                  </a:lnTo>
                  <a:lnTo>
                    <a:pt x="2034" y="767"/>
                  </a:lnTo>
                  <a:lnTo>
                    <a:pt x="2098" y="865"/>
                  </a:lnTo>
                  <a:lnTo>
                    <a:pt x="2095" y="921"/>
                  </a:lnTo>
                  <a:lnTo>
                    <a:pt x="2054" y="946"/>
                  </a:lnTo>
                  <a:lnTo>
                    <a:pt x="2026" y="916"/>
                  </a:lnTo>
                  <a:lnTo>
                    <a:pt x="2065" y="847"/>
                  </a:lnTo>
                  <a:lnTo>
                    <a:pt x="1990" y="880"/>
                  </a:lnTo>
                  <a:lnTo>
                    <a:pt x="1972" y="856"/>
                  </a:lnTo>
                  <a:lnTo>
                    <a:pt x="1983" y="823"/>
                  </a:lnTo>
                  <a:lnTo>
                    <a:pt x="1931" y="773"/>
                  </a:lnTo>
                  <a:lnTo>
                    <a:pt x="1939" y="690"/>
                  </a:lnTo>
                  <a:lnTo>
                    <a:pt x="1888" y="716"/>
                  </a:lnTo>
                  <a:lnTo>
                    <a:pt x="1891" y="815"/>
                  </a:lnTo>
                  <a:lnTo>
                    <a:pt x="1889" y="937"/>
                  </a:lnTo>
                  <a:lnTo>
                    <a:pt x="1841" y="950"/>
                  </a:lnTo>
                  <a:lnTo>
                    <a:pt x="1809" y="925"/>
                  </a:lnTo>
                  <a:lnTo>
                    <a:pt x="1834" y="846"/>
                  </a:lnTo>
                  <a:lnTo>
                    <a:pt x="1826" y="764"/>
                  </a:lnTo>
                  <a:lnTo>
                    <a:pt x="1794" y="763"/>
                  </a:lnTo>
                  <a:lnTo>
                    <a:pt x="1772" y="705"/>
                  </a:lnTo>
                  <a:lnTo>
                    <a:pt x="1805" y="649"/>
                  </a:lnTo>
                  <a:lnTo>
                    <a:pt x="1816" y="582"/>
                  </a:lnTo>
                  <a:lnTo>
                    <a:pt x="1855" y="453"/>
                  </a:lnTo>
                  <a:lnTo>
                    <a:pt x="1871" y="418"/>
                  </a:lnTo>
                  <a:lnTo>
                    <a:pt x="1934" y="355"/>
                  </a:lnTo>
                  <a:lnTo>
                    <a:pt x="1993" y="380"/>
                  </a:lnTo>
                  <a:lnTo>
                    <a:pt x="2088" y="392"/>
                  </a:lnTo>
                  <a:lnTo>
                    <a:pt x="2175" y="388"/>
                  </a:lnTo>
                  <a:lnTo>
                    <a:pt x="2248" y="327"/>
                  </a:lnTo>
                  <a:lnTo>
                    <a:pt x="2262" y="346"/>
                  </a:lnTo>
                  <a:moveTo>
                    <a:pt x="2932" y="565"/>
                  </a:moveTo>
                  <a:lnTo>
                    <a:pt x="2950" y="702"/>
                  </a:lnTo>
                  <a:lnTo>
                    <a:pt x="3026" y="753"/>
                  </a:lnTo>
                  <a:lnTo>
                    <a:pt x="3092" y="663"/>
                  </a:lnTo>
                  <a:lnTo>
                    <a:pt x="3179" y="612"/>
                  </a:lnTo>
                  <a:lnTo>
                    <a:pt x="3246" y="612"/>
                  </a:lnTo>
                  <a:lnTo>
                    <a:pt x="3310" y="641"/>
                  </a:lnTo>
                  <a:lnTo>
                    <a:pt x="3365" y="672"/>
                  </a:lnTo>
                  <a:lnTo>
                    <a:pt x="3445" y="688"/>
                  </a:lnTo>
                  <a:lnTo>
                    <a:pt x="3434" y="965"/>
                  </a:lnTo>
                  <a:lnTo>
                    <a:pt x="3414" y="1243"/>
                  </a:lnTo>
                  <a:lnTo>
                    <a:pt x="3353" y="1173"/>
                  </a:lnTo>
                  <a:lnTo>
                    <a:pt x="3279" y="1156"/>
                  </a:lnTo>
                  <a:lnTo>
                    <a:pt x="3258" y="1180"/>
                  </a:lnTo>
                  <a:lnTo>
                    <a:pt x="3163" y="1183"/>
                  </a:lnTo>
                  <a:lnTo>
                    <a:pt x="3200" y="1114"/>
                  </a:lnTo>
                  <a:lnTo>
                    <a:pt x="3249" y="1090"/>
                  </a:lnTo>
                  <a:lnTo>
                    <a:pt x="3236" y="997"/>
                  </a:lnTo>
                  <a:lnTo>
                    <a:pt x="3205" y="926"/>
                  </a:lnTo>
                  <a:lnTo>
                    <a:pt x="3062" y="854"/>
                  </a:lnTo>
                  <a:lnTo>
                    <a:pt x="3001" y="847"/>
                  </a:lnTo>
                  <a:lnTo>
                    <a:pt x="2891" y="768"/>
                  </a:lnTo>
                  <a:lnTo>
                    <a:pt x="2867" y="809"/>
                  </a:lnTo>
                  <a:lnTo>
                    <a:pt x="2838" y="817"/>
                  </a:lnTo>
                  <a:lnTo>
                    <a:pt x="2822" y="786"/>
                  </a:lnTo>
                  <a:lnTo>
                    <a:pt x="2823" y="749"/>
                  </a:lnTo>
                  <a:lnTo>
                    <a:pt x="2767" y="707"/>
                  </a:lnTo>
                  <a:lnTo>
                    <a:pt x="2849" y="676"/>
                  </a:lnTo>
                  <a:lnTo>
                    <a:pt x="2902" y="678"/>
                  </a:lnTo>
                  <a:lnTo>
                    <a:pt x="2897" y="655"/>
                  </a:lnTo>
                  <a:lnTo>
                    <a:pt x="2787" y="655"/>
                  </a:lnTo>
                  <a:lnTo>
                    <a:pt x="2758" y="604"/>
                  </a:lnTo>
                  <a:lnTo>
                    <a:pt x="2691" y="589"/>
                  </a:lnTo>
                  <a:lnTo>
                    <a:pt x="2659" y="546"/>
                  </a:lnTo>
                  <a:lnTo>
                    <a:pt x="2761" y="526"/>
                  </a:lnTo>
                  <a:lnTo>
                    <a:pt x="2800" y="498"/>
                  </a:lnTo>
                  <a:lnTo>
                    <a:pt x="2920" y="533"/>
                  </a:lnTo>
                  <a:lnTo>
                    <a:pt x="2932" y="565"/>
                  </a:lnTo>
                  <a:moveTo>
                    <a:pt x="2652" y="730"/>
                  </a:moveTo>
                  <a:lnTo>
                    <a:pt x="2677" y="795"/>
                  </a:lnTo>
                  <a:lnTo>
                    <a:pt x="2615" y="760"/>
                  </a:lnTo>
                  <a:lnTo>
                    <a:pt x="2552" y="753"/>
                  </a:lnTo>
                  <a:lnTo>
                    <a:pt x="2510" y="758"/>
                  </a:lnTo>
                  <a:lnTo>
                    <a:pt x="2458" y="755"/>
                  </a:lnTo>
                  <a:lnTo>
                    <a:pt x="2477" y="709"/>
                  </a:lnTo>
                  <a:lnTo>
                    <a:pt x="2570" y="705"/>
                  </a:lnTo>
                  <a:lnTo>
                    <a:pt x="2652" y="730"/>
                  </a:lnTo>
                  <a:moveTo>
                    <a:pt x="2409" y="761"/>
                  </a:moveTo>
                  <a:lnTo>
                    <a:pt x="2380" y="789"/>
                  </a:lnTo>
                  <a:lnTo>
                    <a:pt x="2328" y="774"/>
                  </a:lnTo>
                  <a:lnTo>
                    <a:pt x="2315" y="737"/>
                  </a:lnTo>
                  <a:lnTo>
                    <a:pt x="2391" y="733"/>
                  </a:lnTo>
                  <a:lnTo>
                    <a:pt x="2409" y="761"/>
                  </a:lnTo>
                  <a:moveTo>
                    <a:pt x="2960" y="996"/>
                  </a:moveTo>
                  <a:lnTo>
                    <a:pt x="2917" y="1054"/>
                  </a:lnTo>
                  <a:lnTo>
                    <a:pt x="2914" y="990"/>
                  </a:lnTo>
                  <a:lnTo>
                    <a:pt x="2929" y="959"/>
                  </a:lnTo>
                  <a:lnTo>
                    <a:pt x="2947" y="930"/>
                  </a:lnTo>
                  <a:lnTo>
                    <a:pt x="2962" y="955"/>
                  </a:lnTo>
                  <a:lnTo>
                    <a:pt x="2960" y="996"/>
                  </a:lnTo>
                  <a:moveTo>
                    <a:pt x="996" y="1044"/>
                  </a:moveTo>
                  <a:lnTo>
                    <a:pt x="1139" y="1052"/>
                  </a:lnTo>
                  <a:lnTo>
                    <a:pt x="1158" y="1017"/>
                  </a:lnTo>
                  <a:lnTo>
                    <a:pt x="1295" y="1058"/>
                  </a:lnTo>
                  <a:lnTo>
                    <a:pt x="1319" y="1113"/>
                  </a:lnTo>
                  <a:lnTo>
                    <a:pt x="1431" y="1129"/>
                  </a:lnTo>
                  <a:lnTo>
                    <a:pt x="1519" y="1179"/>
                  </a:lnTo>
                  <a:lnTo>
                    <a:pt x="1431" y="1212"/>
                  </a:lnTo>
                  <a:lnTo>
                    <a:pt x="1351" y="1177"/>
                  </a:lnTo>
                  <a:lnTo>
                    <a:pt x="1283" y="1180"/>
                  </a:lnTo>
                  <a:lnTo>
                    <a:pt x="1206" y="1174"/>
                  </a:lnTo>
                  <a:lnTo>
                    <a:pt x="1136" y="1158"/>
                  </a:lnTo>
                  <a:lnTo>
                    <a:pt x="1052" y="1126"/>
                  </a:lnTo>
                  <a:lnTo>
                    <a:pt x="997" y="1117"/>
                  </a:lnTo>
                  <a:lnTo>
                    <a:pt x="965" y="1128"/>
                  </a:lnTo>
                  <a:lnTo>
                    <a:pt x="830" y="1093"/>
                  </a:lnTo>
                  <a:lnTo>
                    <a:pt x="819" y="1056"/>
                  </a:lnTo>
                  <a:lnTo>
                    <a:pt x="751" y="1050"/>
                  </a:lnTo>
                  <a:lnTo>
                    <a:pt x="807" y="969"/>
                  </a:lnTo>
                  <a:lnTo>
                    <a:pt x="898" y="974"/>
                  </a:lnTo>
                  <a:lnTo>
                    <a:pt x="957" y="1007"/>
                  </a:lnTo>
                  <a:lnTo>
                    <a:pt x="987" y="1013"/>
                  </a:lnTo>
                  <a:lnTo>
                    <a:pt x="996" y="1044"/>
                  </a:lnTo>
                  <a:moveTo>
                    <a:pt x="2061" y="1156"/>
                  </a:moveTo>
                  <a:lnTo>
                    <a:pt x="2046" y="1203"/>
                  </a:lnTo>
                  <a:lnTo>
                    <a:pt x="1932" y="1227"/>
                  </a:lnTo>
                  <a:lnTo>
                    <a:pt x="1833" y="1217"/>
                  </a:lnTo>
                  <a:lnTo>
                    <a:pt x="1835" y="1186"/>
                  </a:lnTo>
                  <a:lnTo>
                    <a:pt x="1896" y="1168"/>
                  </a:lnTo>
                  <a:lnTo>
                    <a:pt x="1941" y="1193"/>
                  </a:lnTo>
                  <a:lnTo>
                    <a:pt x="1991" y="1187"/>
                  </a:lnTo>
                  <a:lnTo>
                    <a:pt x="2061" y="1156"/>
                  </a:lnTo>
                  <a:moveTo>
                    <a:pt x="1685" y="1156"/>
                  </a:moveTo>
                  <a:lnTo>
                    <a:pt x="1711" y="1179"/>
                  </a:lnTo>
                  <a:lnTo>
                    <a:pt x="1758" y="1172"/>
                  </a:lnTo>
                  <a:lnTo>
                    <a:pt x="1774" y="1208"/>
                  </a:lnTo>
                  <a:lnTo>
                    <a:pt x="1685" y="1225"/>
                  </a:lnTo>
                  <a:lnTo>
                    <a:pt x="1633" y="1236"/>
                  </a:lnTo>
                  <a:lnTo>
                    <a:pt x="1592" y="1236"/>
                  </a:lnTo>
                  <a:lnTo>
                    <a:pt x="1622" y="1187"/>
                  </a:lnTo>
                  <a:lnTo>
                    <a:pt x="1663" y="1186"/>
                  </a:lnTo>
                  <a:lnTo>
                    <a:pt x="1685" y="1156"/>
                  </a:lnTo>
                  <a:moveTo>
                    <a:pt x="2161" y="1330"/>
                  </a:moveTo>
                  <a:lnTo>
                    <a:pt x="2095" y="1349"/>
                  </a:lnTo>
                  <a:lnTo>
                    <a:pt x="2087" y="1339"/>
                  </a:lnTo>
                  <a:lnTo>
                    <a:pt x="2097" y="1310"/>
                  </a:lnTo>
                  <a:lnTo>
                    <a:pt x="2133" y="1258"/>
                  </a:lnTo>
                  <a:lnTo>
                    <a:pt x="2210" y="1224"/>
                  </a:lnTo>
                  <a:lnTo>
                    <a:pt x="2217" y="1241"/>
                  </a:lnTo>
                  <a:lnTo>
                    <a:pt x="2216" y="1266"/>
                  </a:lnTo>
                  <a:lnTo>
                    <a:pt x="2161" y="1330"/>
                  </a:lnTo>
                  <a:moveTo>
                    <a:pt x="1881" y="1339"/>
                  </a:moveTo>
                  <a:lnTo>
                    <a:pt x="1850" y="1340"/>
                  </a:lnTo>
                  <a:lnTo>
                    <a:pt x="1756" y="1280"/>
                  </a:lnTo>
                  <a:lnTo>
                    <a:pt x="1827" y="1264"/>
                  </a:lnTo>
                  <a:lnTo>
                    <a:pt x="1864" y="1290"/>
                  </a:lnTo>
                  <a:lnTo>
                    <a:pt x="1888" y="1316"/>
                  </a:lnTo>
                  <a:lnTo>
                    <a:pt x="1881" y="1339"/>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9" name="Freeform 87"/>
            <p:cNvSpPr>
              <a:spLocks/>
            </p:cNvSpPr>
            <p:nvPr/>
          </p:nvSpPr>
          <p:spPr bwMode="auto">
            <a:xfrm>
              <a:off x="6121400" y="2738437"/>
              <a:ext cx="800100" cy="908050"/>
            </a:xfrm>
            <a:custGeom>
              <a:avLst/>
              <a:gdLst>
                <a:gd name="T0" fmla="*/ 149 w 504"/>
                <a:gd name="T1" fmla="*/ 42 h 572"/>
                <a:gd name="T2" fmla="*/ 148 w 504"/>
                <a:gd name="T3" fmla="*/ 60 h 572"/>
                <a:gd name="T4" fmla="*/ 206 w 504"/>
                <a:gd name="T5" fmla="*/ 110 h 572"/>
                <a:gd name="T6" fmla="*/ 212 w 504"/>
                <a:gd name="T7" fmla="*/ 147 h 572"/>
                <a:gd name="T8" fmla="*/ 282 w 504"/>
                <a:gd name="T9" fmla="*/ 172 h 572"/>
                <a:gd name="T10" fmla="*/ 330 w 504"/>
                <a:gd name="T11" fmla="*/ 189 h 572"/>
                <a:gd name="T12" fmla="*/ 340 w 504"/>
                <a:gd name="T13" fmla="*/ 167 h 572"/>
                <a:gd name="T14" fmla="*/ 355 w 504"/>
                <a:gd name="T15" fmla="*/ 170 h 572"/>
                <a:gd name="T16" fmla="*/ 384 w 504"/>
                <a:gd name="T17" fmla="*/ 179 h 572"/>
                <a:gd name="T18" fmla="*/ 412 w 504"/>
                <a:gd name="T19" fmla="*/ 167 h 572"/>
                <a:gd name="T20" fmla="*/ 430 w 504"/>
                <a:gd name="T21" fmla="*/ 142 h 572"/>
                <a:gd name="T22" fmla="*/ 474 w 504"/>
                <a:gd name="T23" fmla="*/ 126 h 572"/>
                <a:gd name="T24" fmla="*/ 501 w 504"/>
                <a:gd name="T25" fmla="*/ 150 h 572"/>
                <a:gd name="T26" fmla="*/ 504 w 504"/>
                <a:gd name="T27" fmla="*/ 175 h 572"/>
                <a:gd name="T28" fmla="*/ 473 w 504"/>
                <a:gd name="T29" fmla="*/ 197 h 572"/>
                <a:gd name="T30" fmla="*/ 463 w 504"/>
                <a:gd name="T31" fmla="*/ 242 h 572"/>
                <a:gd name="T32" fmla="*/ 449 w 504"/>
                <a:gd name="T33" fmla="*/ 266 h 572"/>
                <a:gd name="T34" fmla="*/ 429 w 504"/>
                <a:gd name="T35" fmla="*/ 247 h 572"/>
                <a:gd name="T36" fmla="*/ 412 w 504"/>
                <a:gd name="T37" fmla="*/ 249 h 572"/>
                <a:gd name="T38" fmla="*/ 428 w 504"/>
                <a:gd name="T39" fmla="*/ 219 h 572"/>
                <a:gd name="T40" fmla="*/ 383 w 504"/>
                <a:gd name="T41" fmla="*/ 212 h 572"/>
                <a:gd name="T42" fmla="*/ 354 w 504"/>
                <a:gd name="T43" fmla="*/ 188 h 572"/>
                <a:gd name="T44" fmla="*/ 356 w 504"/>
                <a:gd name="T45" fmla="*/ 221 h 572"/>
                <a:gd name="T46" fmla="*/ 364 w 504"/>
                <a:gd name="T47" fmla="*/ 246 h 572"/>
                <a:gd name="T48" fmla="*/ 378 w 504"/>
                <a:gd name="T49" fmla="*/ 287 h 572"/>
                <a:gd name="T50" fmla="*/ 347 w 504"/>
                <a:gd name="T51" fmla="*/ 306 h 572"/>
                <a:gd name="T52" fmla="*/ 298 w 504"/>
                <a:gd name="T53" fmla="*/ 357 h 572"/>
                <a:gd name="T54" fmla="*/ 271 w 504"/>
                <a:gd name="T55" fmla="*/ 394 h 572"/>
                <a:gd name="T56" fmla="*/ 238 w 504"/>
                <a:gd name="T57" fmla="*/ 407 h 572"/>
                <a:gd name="T58" fmla="*/ 243 w 504"/>
                <a:gd name="T59" fmla="*/ 467 h 572"/>
                <a:gd name="T60" fmla="*/ 230 w 504"/>
                <a:gd name="T61" fmla="*/ 523 h 572"/>
                <a:gd name="T62" fmla="*/ 212 w 504"/>
                <a:gd name="T63" fmla="*/ 552 h 572"/>
                <a:gd name="T64" fmla="*/ 181 w 504"/>
                <a:gd name="T65" fmla="*/ 553 h 572"/>
                <a:gd name="T66" fmla="*/ 156 w 504"/>
                <a:gd name="T67" fmla="*/ 493 h 572"/>
                <a:gd name="T68" fmla="*/ 134 w 504"/>
                <a:gd name="T69" fmla="*/ 434 h 572"/>
                <a:gd name="T70" fmla="*/ 95 w 504"/>
                <a:gd name="T71" fmla="*/ 338 h 572"/>
                <a:gd name="T72" fmla="*/ 61 w 504"/>
                <a:gd name="T73" fmla="*/ 306 h 572"/>
                <a:gd name="T74" fmla="*/ 29 w 504"/>
                <a:gd name="T75" fmla="*/ 271 h 572"/>
                <a:gd name="T76" fmla="*/ 10 w 504"/>
                <a:gd name="T77" fmla="*/ 231 h 572"/>
                <a:gd name="T78" fmla="*/ 31 w 504"/>
                <a:gd name="T79" fmla="*/ 203 h 572"/>
                <a:gd name="T80" fmla="*/ 29 w 504"/>
                <a:gd name="T81" fmla="*/ 156 h 572"/>
                <a:gd name="T82" fmla="*/ 72 w 504"/>
                <a:gd name="T83" fmla="*/ 115 h 572"/>
                <a:gd name="T84" fmla="*/ 94 w 504"/>
                <a:gd name="T85" fmla="*/ 67 h 572"/>
                <a:gd name="T86" fmla="*/ 58 w 504"/>
                <a:gd name="T87" fmla="*/ 25 h 572"/>
                <a:gd name="T88" fmla="*/ 110 w 504"/>
                <a:gd name="T89" fmla="*/ 18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572">
                  <a:moveTo>
                    <a:pt x="122" y="0"/>
                  </a:moveTo>
                  <a:lnTo>
                    <a:pt x="147" y="25"/>
                  </a:lnTo>
                  <a:lnTo>
                    <a:pt x="149" y="42"/>
                  </a:lnTo>
                  <a:lnTo>
                    <a:pt x="159" y="52"/>
                  </a:lnTo>
                  <a:lnTo>
                    <a:pt x="161" y="63"/>
                  </a:lnTo>
                  <a:lnTo>
                    <a:pt x="148" y="60"/>
                  </a:lnTo>
                  <a:lnTo>
                    <a:pt x="158" y="83"/>
                  </a:lnTo>
                  <a:lnTo>
                    <a:pt x="178" y="96"/>
                  </a:lnTo>
                  <a:lnTo>
                    <a:pt x="206" y="110"/>
                  </a:lnTo>
                  <a:lnTo>
                    <a:pt x="197" y="120"/>
                  </a:lnTo>
                  <a:lnTo>
                    <a:pt x="194" y="139"/>
                  </a:lnTo>
                  <a:lnTo>
                    <a:pt x="212" y="147"/>
                  </a:lnTo>
                  <a:lnTo>
                    <a:pt x="231" y="157"/>
                  </a:lnTo>
                  <a:lnTo>
                    <a:pt x="257" y="169"/>
                  </a:lnTo>
                  <a:lnTo>
                    <a:pt x="282" y="172"/>
                  </a:lnTo>
                  <a:lnTo>
                    <a:pt x="294" y="182"/>
                  </a:lnTo>
                  <a:lnTo>
                    <a:pt x="308" y="184"/>
                  </a:lnTo>
                  <a:lnTo>
                    <a:pt x="330" y="189"/>
                  </a:lnTo>
                  <a:lnTo>
                    <a:pt x="345" y="189"/>
                  </a:lnTo>
                  <a:lnTo>
                    <a:pt x="346" y="181"/>
                  </a:lnTo>
                  <a:lnTo>
                    <a:pt x="340" y="167"/>
                  </a:lnTo>
                  <a:lnTo>
                    <a:pt x="340" y="158"/>
                  </a:lnTo>
                  <a:lnTo>
                    <a:pt x="350" y="154"/>
                  </a:lnTo>
                  <a:lnTo>
                    <a:pt x="355" y="170"/>
                  </a:lnTo>
                  <a:lnTo>
                    <a:pt x="356" y="174"/>
                  </a:lnTo>
                  <a:lnTo>
                    <a:pt x="374" y="182"/>
                  </a:lnTo>
                  <a:lnTo>
                    <a:pt x="384" y="179"/>
                  </a:lnTo>
                  <a:lnTo>
                    <a:pt x="400" y="181"/>
                  </a:lnTo>
                  <a:lnTo>
                    <a:pt x="414" y="180"/>
                  </a:lnTo>
                  <a:lnTo>
                    <a:pt x="412" y="167"/>
                  </a:lnTo>
                  <a:lnTo>
                    <a:pt x="404" y="161"/>
                  </a:lnTo>
                  <a:lnTo>
                    <a:pt x="418" y="158"/>
                  </a:lnTo>
                  <a:lnTo>
                    <a:pt x="430" y="142"/>
                  </a:lnTo>
                  <a:lnTo>
                    <a:pt x="447" y="129"/>
                  </a:lnTo>
                  <a:lnTo>
                    <a:pt x="463" y="134"/>
                  </a:lnTo>
                  <a:lnTo>
                    <a:pt x="474" y="126"/>
                  </a:lnTo>
                  <a:lnTo>
                    <a:pt x="485" y="139"/>
                  </a:lnTo>
                  <a:lnTo>
                    <a:pt x="481" y="147"/>
                  </a:lnTo>
                  <a:lnTo>
                    <a:pt x="501" y="150"/>
                  </a:lnTo>
                  <a:lnTo>
                    <a:pt x="504" y="158"/>
                  </a:lnTo>
                  <a:lnTo>
                    <a:pt x="499" y="162"/>
                  </a:lnTo>
                  <a:lnTo>
                    <a:pt x="504" y="175"/>
                  </a:lnTo>
                  <a:lnTo>
                    <a:pt x="490" y="171"/>
                  </a:lnTo>
                  <a:lnTo>
                    <a:pt x="470" y="185"/>
                  </a:lnTo>
                  <a:lnTo>
                    <a:pt x="473" y="197"/>
                  </a:lnTo>
                  <a:lnTo>
                    <a:pt x="467" y="215"/>
                  </a:lnTo>
                  <a:lnTo>
                    <a:pt x="468" y="225"/>
                  </a:lnTo>
                  <a:lnTo>
                    <a:pt x="463" y="242"/>
                  </a:lnTo>
                  <a:lnTo>
                    <a:pt x="449" y="237"/>
                  </a:lnTo>
                  <a:lnTo>
                    <a:pt x="452" y="259"/>
                  </a:lnTo>
                  <a:lnTo>
                    <a:pt x="449" y="266"/>
                  </a:lnTo>
                  <a:lnTo>
                    <a:pt x="452" y="274"/>
                  </a:lnTo>
                  <a:lnTo>
                    <a:pt x="444" y="280"/>
                  </a:lnTo>
                  <a:lnTo>
                    <a:pt x="429" y="247"/>
                  </a:lnTo>
                  <a:lnTo>
                    <a:pt x="424" y="247"/>
                  </a:lnTo>
                  <a:lnTo>
                    <a:pt x="424" y="260"/>
                  </a:lnTo>
                  <a:lnTo>
                    <a:pt x="412" y="249"/>
                  </a:lnTo>
                  <a:lnTo>
                    <a:pt x="415" y="237"/>
                  </a:lnTo>
                  <a:lnTo>
                    <a:pt x="423" y="236"/>
                  </a:lnTo>
                  <a:lnTo>
                    <a:pt x="428" y="219"/>
                  </a:lnTo>
                  <a:lnTo>
                    <a:pt x="417" y="215"/>
                  </a:lnTo>
                  <a:lnTo>
                    <a:pt x="400" y="215"/>
                  </a:lnTo>
                  <a:lnTo>
                    <a:pt x="383" y="212"/>
                  </a:lnTo>
                  <a:lnTo>
                    <a:pt x="378" y="198"/>
                  </a:lnTo>
                  <a:lnTo>
                    <a:pt x="370" y="197"/>
                  </a:lnTo>
                  <a:lnTo>
                    <a:pt x="354" y="188"/>
                  </a:lnTo>
                  <a:lnTo>
                    <a:pt x="350" y="202"/>
                  </a:lnTo>
                  <a:lnTo>
                    <a:pt x="366" y="213"/>
                  </a:lnTo>
                  <a:lnTo>
                    <a:pt x="356" y="221"/>
                  </a:lnTo>
                  <a:lnTo>
                    <a:pt x="353" y="228"/>
                  </a:lnTo>
                  <a:lnTo>
                    <a:pt x="365" y="234"/>
                  </a:lnTo>
                  <a:lnTo>
                    <a:pt x="364" y="246"/>
                  </a:lnTo>
                  <a:lnTo>
                    <a:pt x="373" y="262"/>
                  </a:lnTo>
                  <a:lnTo>
                    <a:pt x="379" y="279"/>
                  </a:lnTo>
                  <a:lnTo>
                    <a:pt x="378" y="287"/>
                  </a:lnTo>
                  <a:lnTo>
                    <a:pt x="365" y="286"/>
                  </a:lnTo>
                  <a:lnTo>
                    <a:pt x="344" y="291"/>
                  </a:lnTo>
                  <a:lnTo>
                    <a:pt x="347" y="306"/>
                  </a:lnTo>
                  <a:lnTo>
                    <a:pt x="339" y="319"/>
                  </a:lnTo>
                  <a:lnTo>
                    <a:pt x="315" y="333"/>
                  </a:lnTo>
                  <a:lnTo>
                    <a:pt x="298" y="357"/>
                  </a:lnTo>
                  <a:lnTo>
                    <a:pt x="286" y="370"/>
                  </a:lnTo>
                  <a:lnTo>
                    <a:pt x="270" y="384"/>
                  </a:lnTo>
                  <a:lnTo>
                    <a:pt x="271" y="394"/>
                  </a:lnTo>
                  <a:lnTo>
                    <a:pt x="262" y="399"/>
                  </a:lnTo>
                  <a:lnTo>
                    <a:pt x="246" y="406"/>
                  </a:lnTo>
                  <a:lnTo>
                    <a:pt x="238" y="407"/>
                  </a:lnTo>
                  <a:lnTo>
                    <a:pt x="234" y="423"/>
                  </a:lnTo>
                  <a:lnTo>
                    <a:pt x="241" y="450"/>
                  </a:lnTo>
                  <a:lnTo>
                    <a:pt x="243" y="467"/>
                  </a:lnTo>
                  <a:lnTo>
                    <a:pt x="237" y="487"/>
                  </a:lnTo>
                  <a:lnTo>
                    <a:pt x="239" y="522"/>
                  </a:lnTo>
                  <a:lnTo>
                    <a:pt x="230" y="523"/>
                  </a:lnTo>
                  <a:lnTo>
                    <a:pt x="222" y="539"/>
                  </a:lnTo>
                  <a:lnTo>
                    <a:pt x="228" y="546"/>
                  </a:lnTo>
                  <a:lnTo>
                    <a:pt x="212" y="552"/>
                  </a:lnTo>
                  <a:lnTo>
                    <a:pt x="206" y="566"/>
                  </a:lnTo>
                  <a:lnTo>
                    <a:pt x="199" y="572"/>
                  </a:lnTo>
                  <a:lnTo>
                    <a:pt x="181" y="553"/>
                  </a:lnTo>
                  <a:lnTo>
                    <a:pt x="171" y="523"/>
                  </a:lnTo>
                  <a:lnTo>
                    <a:pt x="163" y="503"/>
                  </a:lnTo>
                  <a:lnTo>
                    <a:pt x="156" y="493"/>
                  </a:lnTo>
                  <a:lnTo>
                    <a:pt x="144" y="473"/>
                  </a:lnTo>
                  <a:lnTo>
                    <a:pt x="138" y="447"/>
                  </a:lnTo>
                  <a:lnTo>
                    <a:pt x="134" y="434"/>
                  </a:lnTo>
                  <a:lnTo>
                    <a:pt x="115" y="405"/>
                  </a:lnTo>
                  <a:lnTo>
                    <a:pt x="103" y="365"/>
                  </a:lnTo>
                  <a:lnTo>
                    <a:pt x="95" y="338"/>
                  </a:lnTo>
                  <a:lnTo>
                    <a:pt x="92" y="313"/>
                  </a:lnTo>
                  <a:lnTo>
                    <a:pt x="86" y="294"/>
                  </a:lnTo>
                  <a:lnTo>
                    <a:pt x="61" y="306"/>
                  </a:lnTo>
                  <a:lnTo>
                    <a:pt x="48" y="304"/>
                  </a:lnTo>
                  <a:lnTo>
                    <a:pt x="22" y="279"/>
                  </a:lnTo>
                  <a:lnTo>
                    <a:pt x="29" y="271"/>
                  </a:lnTo>
                  <a:lnTo>
                    <a:pt x="23" y="263"/>
                  </a:lnTo>
                  <a:lnTo>
                    <a:pt x="0" y="245"/>
                  </a:lnTo>
                  <a:lnTo>
                    <a:pt x="10" y="231"/>
                  </a:lnTo>
                  <a:lnTo>
                    <a:pt x="49" y="231"/>
                  </a:lnTo>
                  <a:lnTo>
                    <a:pt x="43" y="213"/>
                  </a:lnTo>
                  <a:lnTo>
                    <a:pt x="31" y="203"/>
                  </a:lnTo>
                  <a:lnTo>
                    <a:pt x="27" y="187"/>
                  </a:lnTo>
                  <a:lnTo>
                    <a:pt x="13" y="178"/>
                  </a:lnTo>
                  <a:lnTo>
                    <a:pt x="29" y="156"/>
                  </a:lnTo>
                  <a:lnTo>
                    <a:pt x="50" y="158"/>
                  </a:lnTo>
                  <a:lnTo>
                    <a:pt x="65" y="136"/>
                  </a:lnTo>
                  <a:lnTo>
                    <a:pt x="72" y="115"/>
                  </a:lnTo>
                  <a:lnTo>
                    <a:pt x="85" y="94"/>
                  </a:lnTo>
                  <a:lnTo>
                    <a:pt x="81" y="79"/>
                  </a:lnTo>
                  <a:lnTo>
                    <a:pt x="94" y="67"/>
                  </a:lnTo>
                  <a:lnTo>
                    <a:pt x="77" y="57"/>
                  </a:lnTo>
                  <a:lnTo>
                    <a:pt x="68" y="43"/>
                  </a:lnTo>
                  <a:lnTo>
                    <a:pt x="58" y="25"/>
                  </a:lnTo>
                  <a:lnTo>
                    <a:pt x="64" y="16"/>
                  </a:lnTo>
                  <a:lnTo>
                    <a:pt x="92" y="21"/>
                  </a:lnTo>
                  <a:lnTo>
                    <a:pt x="110" y="18"/>
                  </a:lnTo>
                  <a:lnTo>
                    <a:pt x="122" y="0"/>
                  </a:lnTo>
                  <a:close/>
                </a:path>
              </a:pathLst>
            </a:cu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hu-HU">
                <a:solidFill>
                  <a:prstClr val="black">
                    <a:lumMod val="65000"/>
                    <a:lumOff val="35000"/>
                  </a:prstClr>
                </a:solidFill>
                <a:latin typeface="Arial" pitchFamily="34" charset="0"/>
                <a:cs typeface="Arial" pitchFamily="34" charset="0"/>
              </a:endParaRPr>
            </a:p>
          </p:txBody>
        </p:sp>
        <p:sp>
          <p:nvSpPr>
            <p:cNvPr id="420" name="Freeform 88"/>
            <p:cNvSpPr>
              <a:spLocks/>
            </p:cNvSpPr>
            <p:nvPr/>
          </p:nvSpPr>
          <p:spPr bwMode="auto">
            <a:xfrm>
              <a:off x="3932237" y="2103437"/>
              <a:ext cx="100013" cy="109538"/>
            </a:xfrm>
            <a:custGeom>
              <a:avLst/>
              <a:gdLst>
                <a:gd name="T0" fmla="*/ 61 w 63"/>
                <a:gd name="T1" fmla="*/ 25 h 69"/>
                <a:gd name="T2" fmla="*/ 63 w 63"/>
                <a:gd name="T3" fmla="*/ 40 h 69"/>
                <a:gd name="T4" fmla="*/ 51 w 63"/>
                <a:gd name="T5" fmla="*/ 57 h 69"/>
                <a:gd name="T6" fmla="*/ 22 w 63"/>
                <a:gd name="T7" fmla="*/ 69 h 69"/>
                <a:gd name="T8" fmla="*/ 0 w 63"/>
                <a:gd name="T9" fmla="*/ 66 h 69"/>
                <a:gd name="T10" fmla="*/ 14 w 63"/>
                <a:gd name="T11" fmla="*/ 45 h 69"/>
                <a:gd name="T12" fmla="*/ 7 w 63"/>
                <a:gd name="T13" fmla="*/ 25 h 69"/>
                <a:gd name="T14" fmla="*/ 29 w 63"/>
                <a:gd name="T15" fmla="*/ 10 h 69"/>
                <a:gd name="T16" fmla="*/ 41 w 63"/>
                <a:gd name="T17" fmla="*/ 0 h 69"/>
                <a:gd name="T18" fmla="*/ 44 w 63"/>
                <a:gd name="T19" fmla="*/ 11 h 69"/>
                <a:gd name="T20" fmla="*/ 40 w 63"/>
                <a:gd name="T21" fmla="*/ 22 h 69"/>
                <a:gd name="T22" fmla="*/ 50 w 63"/>
                <a:gd name="T23" fmla="*/ 21 h 69"/>
                <a:gd name="T24" fmla="*/ 61 w 63"/>
                <a:gd name="T25"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9">
                  <a:moveTo>
                    <a:pt x="61" y="25"/>
                  </a:moveTo>
                  <a:lnTo>
                    <a:pt x="63" y="40"/>
                  </a:lnTo>
                  <a:lnTo>
                    <a:pt x="51" y="57"/>
                  </a:lnTo>
                  <a:lnTo>
                    <a:pt x="22" y="69"/>
                  </a:lnTo>
                  <a:lnTo>
                    <a:pt x="0" y="66"/>
                  </a:lnTo>
                  <a:lnTo>
                    <a:pt x="14" y="45"/>
                  </a:lnTo>
                  <a:lnTo>
                    <a:pt x="7" y="25"/>
                  </a:lnTo>
                  <a:lnTo>
                    <a:pt x="29" y="10"/>
                  </a:lnTo>
                  <a:lnTo>
                    <a:pt x="41" y="0"/>
                  </a:lnTo>
                  <a:lnTo>
                    <a:pt x="44" y="11"/>
                  </a:lnTo>
                  <a:lnTo>
                    <a:pt x="40" y="22"/>
                  </a:lnTo>
                  <a:lnTo>
                    <a:pt x="50" y="21"/>
                  </a:lnTo>
                  <a:lnTo>
                    <a:pt x="61" y="25"/>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1" name="Freeform 89"/>
            <p:cNvSpPr>
              <a:spLocks/>
            </p:cNvSpPr>
            <p:nvPr/>
          </p:nvSpPr>
          <p:spPr bwMode="auto">
            <a:xfrm>
              <a:off x="5370512" y="2600325"/>
              <a:ext cx="598488" cy="481013"/>
            </a:xfrm>
            <a:custGeom>
              <a:avLst/>
              <a:gdLst>
                <a:gd name="T0" fmla="*/ 190 w 377"/>
                <a:gd name="T1" fmla="*/ 48 h 303"/>
                <a:gd name="T2" fmla="*/ 211 w 377"/>
                <a:gd name="T3" fmla="*/ 37 h 303"/>
                <a:gd name="T4" fmla="*/ 231 w 377"/>
                <a:gd name="T5" fmla="*/ 35 h 303"/>
                <a:gd name="T6" fmla="*/ 266 w 377"/>
                <a:gd name="T7" fmla="*/ 48 h 303"/>
                <a:gd name="T8" fmla="*/ 302 w 377"/>
                <a:gd name="T9" fmla="*/ 67 h 303"/>
                <a:gd name="T10" fmla="*/ 306 w 377"/>
                <a:gd name="T11" fmla="*/ 110 h 303"/>
                <a:gd name="T12" fmla="*/ 312 w 377"/>
                <a:gd name="T13" fmla="*/ 128 h 303"/>
                <a:gd name="T14" fmla="*/ 315 w 377"/>
                <a:gd name="T15" fmla="*/ 156 h 303"/>
                <a:gd name="T16" fmla="*/ 333 w 377"/>
                <a:gd name="T17" fmla="*/ 173 h 303"/>
                <a:gd name="T18" fmla="*/ 324 w 377"/>
                <a:gd name="T19" fmla="*/ 205 h 303"/>
                <a:gd name="T20" fmla="*/ 343 w 377"/>
                <a:gd name="T21" fmla="*/ 228 h 303"/>
                <a:gd name="T22" fmla="*/ 365 w 377"/>
                <a:gd name="T23" fmla="*/ 256 h 303"/>
                <a:gd name="T24" fmla="*/ 377 w 377"/>
                <a:gd name="T25" fmla="*/ 268 h 303"/>
                <a:gd name="T26" fmla="*/ 349 w 377"/>
                <a:gd name="T27" fmla="*/ 303 h 303"/>
                <a:gd name="T28" fmla="*/ 295 w 377"/>
                <a:gd name="T29" fmla="*/ 292 h 303"/>
                <a:gd name="T30" fmla="*/ 264 w 377"/>
                <a:gd name="T31" fmla="*/ 264 h 303"/>
                <a:gd name="T32" fmla="*/ 241 w 377"/>
                <a:gd name="T33" fmla="*/ 264 h 303"/>
                <a:gd name="T34" fmla="*/ 202 w 377"/>
                <a:gd name="T35" fmla="*/ 268 h 303"/>
                <a:gd name="T36" fmla="*/ 164 w 377"/>
                <a:gd name="T37" fmla="*/ 246 h 303"/>
                <a:gd name="T38" fmla="*/ 133 w 377"/>
                <a:gd name="T39" fmla="*/ 198 h 303"/>
                <a:gd name="T40" fmla="*/ 112 w 377"/>
                <a:gd name="T41" fmla="*/ 195 h 303"/>
                <a:gd name="T42" fmla="*/ 96 w 377"/>
                <a:gd name="T43" fmla="*/ 192 h 303"/>
                <a:gd name="T44" fmla="*/ 88 w 377"/>
                <a:gd name="T45" fmla="*/ 181 h 303"/>
                <a:gd name="T46" fmla="*/ 78 w 377"/>
                <a:gd name="T47" fmla="*/ 150 h 303"/>
                <a:gd name="T48" fmla="*/ 40 w 377"/>
                <a:gd name="T49" fmla="*/ 119 h 303"/>
                <a:gd name="T50" fmla="*/ 49 w 377"/>
                <a:gd name="T51" fmla="*/ 96 h 303"/>
                <a:gd name="T52" fmla="*/ 34 w 377"/>
                <a:gd name="T53" fmla="*/ 77 h 303"/>
                <a:gd name="T54" fmla="*/ 7 w 377"/>
                <a:gd name="T55" fmla="*/ 36 h 303"/>
                <a:gd name="T56" fmla="*/ 0 w 377"/>
                <a:gd name="T57" fmla="*/ 6 h 303"/>
                <a:gd name="T58" fmla="*/ 15 w 377"/>
                <a:gd name="T59" fmla="*/ 8 h 303"/>
                <a:gd name="T60" fmla="*/ 37 w 377"/>
                <a:gd name="T61" fmla="*/ 20 h 303"/>
                <a:gd name="T62" fmla="*/ 60 w 377"/>
                <a:gd name="T63" fmla="*/ 5 h 303"/>
                <a:gd name="T64" fmla="*/ 73 w 377"/>
                <a:gd name="T65" fmla="*/ 9 h 303"/>
                <a:gd name="T66" fmla="*/ 81 w 377"/>
                <a:gd name="T67" fmla="*/ 30 h 303"/>
                <a:gd name="T68" fmla="*/ 93 w 377"/>
                <a:gd name="T69" fmla="*/ 44 h 303"/>
                <a:gd name="T70" fmla="*/ 124 w 377"/>
                <a:gd name="T71" fmla="*/ 59 h 303"/>
                <a:gd name="T72" fmla="*/ 175 w 377"/>
                <a:gd name="T73"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03">
                  <a:moveTo>
                    <a:pt x="176" y="52"/>
                  </a:moveTo>
                  <a:lnTo>
                    <a:pt x="190" y="48"/>
                  </a:lnTo>
                  <a:lnTo>
                    <a:pt x="200" y="36"/>
                  </a:lnTo>
                  <a:lnTo>
                    <a:pt x="211" y="37"/>
                  </a:lnTo>
                  <a:lnTo>
                    <a:pt x="218" y="33"/>
                  </a:lnTo>
                  <a:lnTo>
                    <a:pt x="231" y="35"/>
                  </a:lnTo>
                  <a:lnTo>
                    <a:pt x="252" y="45"/>
                  </a:lnTo>
                  <a:lnTo>
                    <a:pt x="266" y="48"/>
                  </a:lnTo>
                  <a:lnTo>
                    <a:pt x="289" y="66"/>
                  </a:lnTo>
                  <a:lnTo>
                    <a:pt x="302" y="67"/>
                  </a:lnTo>
                  <a:lnTo>
                    <a:pt x="308" y="84"/>
                  </a:lnTo>
                  <a:lnTo>
                    <a:pt x="306" y="110"/>
                  </a:lnTo>
                  <a:lnTo>
                    <a:pt x="304" y="125"/>
                  </a:lnTo>
                  <a:lnTo>
                    <a:pt x="312" y="128"/>
                  </a:lnTo>
                  <a:lnTo>
                    <a:pt x="307" y="139"/>
                  </a:lnTo>
                  <a:lnTo>
                    <a:pt x="315" y="156"/>
                  </a:lnTo>
                  <a:lnTo>
                    <a:pt x="319" y="169"/>
                  </a:lnTo>
                  <a:lnTo>
                    <a:pt x="333" y="173"/>
                  </a:lnTo>
                  <a:lnTo>
                    <a:pt x="337" y="186"/>
                  </a:lnTo>
                  <a:lnTo>
                    <a:pt x="324" y="205"/>
                  </a:lnTo>
                  <a:lnTo>
                    <a:pt x="334" y="216"/>
                  </a:lnTo>
                  <a:lnTo>
                    <a:pt x="343" y="228"/>
                  </a:lnTo>
                  <a:lnTo>
                    <a:pt x="362" y="237"/>
                  </a:lnTo>
                  <a:lnTo>
                    <a:pt x="365" y="256"/>
                  </a:lnTo>
                  <a:lnTo>
                    <a:pt x="374" y="259"/>
                  </a:lnTo>
                  <a:lnTo>
                    <a:pt x="377" y="268"/>
                  </a:lnTo>
                  <a:lnTo>
                    <a:pt x="353" y="279"/>
                  </a:lnTo>
                  <a:lnTo>
                    <a:pt x="349" y="303"/>
                  </a:lnTo>
                  <a:lnTo>
                    <a:pt x="315" y="297"/>
                  </a:lnTo>
                  <a:lnTo>
                    <a:pt x="295" y="292"/>
                  </a:lnTo>
                  <a:lnTo>
                    <a:pt x="274" y="290"/>
                  </a:lnTo>
                  <a:lnTo>
                    <a:pt x="264" y="264"/>
                  </a:lnTo>
                  <a:lnTo>
                    <a:pt x="255" y="260"/>
                  </a:lnTo>
                  <a:lnTo>
                    <a:pt x="241" y="264"/>
                  </a:lnTo>
                  <a:lnTo>
                    <a:pt x="225" y="274"/>
                  </a:lnTo>
                  <a:lnTo>
                    <a:pt x="202" y="268"/>
                  </a:lnTo>
                  <a:lnTo>
                    <a:pt x="182" y="251"/>
                  </a:lnTo>
                  <a:lnTo>
                    <a:pt x="164" y="246"/>
                  </a:lnTo>
                  <a:lnTo>
                    <a:pt x="150" y="226"/>
                  </a:lnTo>
                  <a:lnTo>
                    <a:pt x="133" y="198"/>
                  </a:lnTo>
                  <a:lnTo>
                    <a:pt x="124" y="202"/>
                  </a:lnTo>
                  <a:lnTo>
                    <a:pt x="112" y="195"/>
                  </a:lnTo>
                  <a:lnTo>
                    <a:pt x="107" y="203"/>
                  </a:lnTo>
                  <a:lnTo>
                    <a:pt x="96" y="192"/>
                  </a:lnTo>
                  <a:lnTo>
                    <a:pt x="94" y="181"/>
                  </a:lnTo>
                  <a:lnTo>
                    <a:pt x="88" y="181"/>
                  </a:lnTo>
                  <a:lnTo>
                    <a:pt x="89" y="166"/>
                  </a:lnTo>
                  <a:lnTo>
                    <a:pt x="78" y="150"/>
                  </a:lnTo>
                  <a:lnTo>
                    <a:pt x="55" y="139"/>
                  </a:lnTo>
                  <a:lnTo>
                    <a:pt x="40" y="119"/>
                  </a:lnTo>
                  <a:lnTo>
                    <a:pt x="42" y="103"/>
                  </a:lnTo>
                  <a:lnTo>
                    <a:pt x="49" y="96"/>
                  </a:lnTo>
                  <a:lnTo>
                    <a:pt x="46" y="84"/>
                  </a:lnTo>
                  <a:lnTo>
                    <a:pt x="34" y="77"/>
                  </a:lnTo>
                  <a:lnTo>
                    <a:pt x="19" y="53"/>
                  </a:lnTo>
                  <a:lnTo>
                    <a:pt x="7" y="36"/>
                  </a:lnTo>
                  <a:lnTo>
                    <a:pt x="9" y="30"/>
                  </a:lnTo>
                  <a:lnTo>
                    <a:pt x="0" y="6"/>
                  </a:lnTo>
                  <a:lnTo>
                    <a:pt x="11" y="0"/>
                  </a:lnTo>
                  <a:lnTo>
                    <a:pt x="15" y="8"/>
                  </a:lnTo>
                  <a:lnTo>
                    <a:pt x="25" y="18"/>
                  </a:lnTo>
                  <a:lnTo>
                    <a:pt x="37" y="20"/>
                  </a:lnTo>
                  <a:lnTo>
                    <a:pt x="43" y="20"/>
                  </a:lnTo>
                  <a:lnTo>
                    <a:pt x="60" y="5"/>
                  </a:lnTo>
                  <a:lnTo>
                    <a:pt x="67" y="3"/>
                  </a:lnTo>
                  <a:lnTo>
                    <a:pt x="73" y="9"/>
                  </a:lnTo>
                  <a:lnTo>
                    <a:pt x="69" y="19"/>
                  </a:lnTo>
                  <a:lnTo>
                    <a:pt x="81" y="30"/>
                  </a:lnTo>
                  <a:lnTo>
                    <a:pt x="85" y="29"/>
                  </a:lnTo>
                  <a:lnTo>
                    <a:pt x="93" y="44"/>
                  </a:lnTo>
                  <a:lnTo>
                    <a:pt x="110" y="49"/>
                  </a:lnTo>
                  <a:lnTo>
                    <a:pt x="124" y="59"/>
                  </a:lnTo>
                  <a:lnTo>
                    <a:pt x="149" y="63"/>
                  </a:lnTo>
                  <a:lnTo>
                    <a:pt x="175" y="57"/>
                  </a:lnTo>
                  <a:lnTo>
                    <a:pt x="176" y="52"/>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2" name="Freeform 90"/>
            <p:cNvSpPr>
              <a:spLocks/>
            </p:cNvSpPr>
            <p:nvPr/>
          </p:nvSpPr>
          <p:spPr bwMode="auto">
            <a:xfrm>
              <a:off x="5254625" y="2676525"/>
              <a:ext cx="285750" cy="273050"/>
            </a:xfrm>
            <a:custGeom>
              <a:avLst/>
              <a:gdLst>
                <a:gd name="T0" fmla="*/ 107 w 180"/>
                <a:gd name="T1" fmla="*/ 29 h 172"/>
                <a:gd name="T2" fmla="*/ 119 w 180"/>
                <a:gd name="T3" fmla="*/ 36 h 172"/>
                <a:gd name="T4" fmla="*/ 122 w 180"/>
                <a:gd name="T5" fmla="*/ 48 h 172"/>
                <a:gd name="T6" fmla="*/ 115 w 180"/>
                <a:gd name="T7" fmla="*/ 55 h 172"/>
                <a:gd name="T8" fmla="*/ 113 w 180"/>
                <a:gd name="T9" fmla="*/ 71 h 172"/>
                <a:gd name="T10" fmla="*/ 128 w 180"/>
                <a:gd name="T11" fmla="*/ 91 h 172"/>
                <a:gd name="T12" fmla="*/ 151 w 180"/>
                <a:gd name="T13" fmla="*/ 102 h 172"/>
                <a:gd name="T14" fmla="*/ 162 w 180"/>
                <a:gd name="T15" fmla="*/ 118 h 172"/>
                <a:gd name="T16" fmla="*/ 161 w 180"/>
                <a:gd name="T17" fmla="*/ 133 h 172"/>
                <a:gd name="T18" fmla="*/ 167 w 180"/>
                <a:gd name="T19" fmla="*/ 133 h 172"/>
                <a:gd name="T20" fmla="*/ 169 w 180"/>
                <a:gd name="T21" fmla="*/ 144 h 172"/>
                <a:gd name="T22" fmla="*/ 180 w 180"/>
                <a:gd name="T23" fmla="*/ 155 h 172"/>
                <a:gd name="T24" fmla="*/ 169 w 180"/>
                <a:gd name="T25" fmla="*/ 154 h 172"/>
                <a:gd name="T26" fmla="*/ 157 w 180"/>
                <a:gd name="T27" fmla="*/ 152 h 172"/>
                <a:gd name="T28" fmla="*/ 147 w 180"/>
                <a:gd name="T29" fmla="*/ 172 h 172"/>
                <a:gd name="T30" fmla="*/ 114 w 180"/>
                <a:gd name="T31" fmla="*/ 170 h 172"/>
                <a:gd name="T32" fmla="*/ 59 w 180"/>
                <a:gd name="T33" fmla="*/ 129 h 172"/>
                <a:gd name="T34" fmla="*/ 31 w 180"/>
                <a:gd name="T35" fmla="*/ 114 h 172"/>
                <a:gd name="T36" fmla="*/ 10 w 180"/>
                <a:gd name="T37" fmla="*/ 109 h 172"/>
                <a:gd name="T38" fmla="*/ 0 w 180"/>
                <a:gd name="T39" fmla="*/ 83 h 172"/>
                <a:gd name="T40" fmla="*/ 35 w 180"/>
                <a:gd name="T41" fmla="*/ 62 h 172"/>
                <a:gd name="T42" fmla="*/ 38 w 180"/>
                <a:gd name="T43" fmla="*/ 37 h 172"/>
                <a:gd name="T44" fmla="*/ 35 w 180"/>
                <a:gd name="T45" fmla="*/ 22 h 172"/>
                <a:gd name="T46" fmla="*/ 43 w 180"/>
                <a:gd name="T47" fmla="*/ 17 h 172"/>
                <a:gd name="T48" fmla="*/ 50 w 180"/>
                <a:gd name="T49" fmla="*/ 4 h 172"/>
                <a:gd name="T50" fmla="*/ 57 w 180"/>
                <a:gd name="T51" fmla="*/ 0 h 172"/>
                <a:gd name="T52" fmla="*/ 78 w 180"/>
                <a:gd name="T53" fmla="*/ 3 h 172"/>
                <a:gd name="T54" fmla="*/ 84 w 180"/>
                <a:gd name="T55" fmla="*/ 8 h 172"/>
                <a:gd name="T56" fmla="*/ 92 w 180"/>
                <a:gd name="T57" fmla="*/ 5 h 172"/>
                <a:gd name="T58" fmla="*/ 107 w 180"/>
                <a:gd name="T59" fmla="*/ 2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2">
                  <a:moveTo>
                    <a:pt x="107" y="29"/>
                  </a:moveTo>
                  <a:lnTo>
                    <a:pt x="119" y="36"/>
                  </a:lnTo>
                  <a:lnTo>
                    <a:pt x="122" y="48"/>
                  </a:lnTo>
                  <a:lnTo>
                    <a:pt x="115" y="55"/>
                  </a:lnTo>
                  <a:lnTo>
                    <a:pt x="113" y="71"/>
                  </a:lnTo>
                  <a:lnTo>
                    <a:pt x="128" y="91"/>
                  </a:lnTo>
                  <a:lnTo>
                    <a:pt x="151" y="102"/>
                  </a:lnTo>
                  <a:lnTo>
                    <a:pt x="162" y="118"/>
                  </a:lnTo>
                  <a:lnTo>
                    <a:pt x="161" y="133"/>
                  </a:lnTo>
                  <a:lnTo>
                    <a:pt x="167" y="133"/>
                  </a:lnTo>
                  <a:lnTo>
                    <a:pt x="169" y="144"/>
                  </a:lnTo>
                  <a:lnTo>
                    <a:pt x="180" y="155"/>
                  </a:lnTo>
                  <a:lnTo>
                    <a:pt x="169" y="154"/>
                  </a:lnTo>
                  <a:lnTo>
                    <a:pt x="157" y="152"/>
                  </a:lnTo>
                  <a:lnTo>
                    <a:pt x="147" y="172"/>
                  </a:lnTo>
                  <a:lnTo>
                    <a:pt x="114" y="170"/>
                  </a:lnTo>
                  <a:lnTo>
                    <a:pt x="59" y="129"/>
                  </a:lnTo>
                  <a:lnTo>
                    <a:pt x="31" y="114"/>
                  </a:lnTo>
                  <a:lnTo>
                    <a:pt x="10" y="109"/>
                  </a:lnTo>
                  <a:lnTo>
                    <a:pt x="0" y="83"/>
                  </a:lnTo>
                  <a:lnTo>
                    <a:pt x="35" y="62"/>
                  </a:lnTo>
                  <a:lnTo>
                    <a:pt x="38" y="37"/>
                  </a:lnTo>
                  <a:lnTo>
                    <a:pt x="35" y="22"/>
                  </a:lnTo>
                  <a:lnTo>
                    <a:pt x="43" y="17"/>
                  </a:lnTo>
                  <a:lnTo>
                    <a:pt x="50" y="4"/>
                  </a:lnTo>
                  <a:lnTo>
                    <a:pt x="57" y="0"/>
                  </a:lnTo>
                  <a:lnTo>
                    <a:pt x="78" y="3"/>
                  </a:lnTo>
                  <a:lnTo>
                    <a:pt x="84" y="8"/>
                  </a:lnTo>
                  <a:lnTo>
                    <a:pt x="92" y="5"/>
                  </a:lnTo>
                  <a:lnTo>
                    <a:pt x="107" y="2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3" name="Freeform 91"/>
            <p:cNvSpPr>
              <a:spLocks/>
            </p:cNvSpPr>
            <p:nvPr/>
          </p:nvSpPr>
          <p:spPr bwMode="auto">
            <a:xfrm>
              <a:off x="3646487" y="1758950"/>
              <a:ext cx="234950" cy="88900"/>
            </a:xfrm>
            <a:custGeom>
              <a:avLst/>
              <a:gdLst>
                <a:gd name="T0" fmla="*/ 138 w 148"/>
                <a:gd name="T1" fmla="*/ 1 h 56"/>
                <a:gd name="T2" fmla="*/ 133 w 148"/>
                <a:gd name="T3" fmla="*/ 13 h 56"/>
                <a:gd name="T4" fmla="*/ 148 w 148"/>
                <a:gd name="T5" fmla="*/ 25 h 56"/>
                <a:gd name="T6" fmla="*/ 128 w 148"/>
                <a:gd name="T7" fmla="*/ 39 h 56"/>
                <a:gd name="T8" fmla="*/ 85 w 148"/>
                <a:gd name="T9" fmla="*/ 52 h 56"/>
                <a:gd name="T10" fmla="*/ 73 w 148"/>
                <a:gd name="T11" fmla="*/ 56 h 56"/>
                <a:gd name="T12" fmla="*/ 54 w 148"/>
                <a:gd name="T13" fmla="*/ 53 h 56"/>
                <a:gd name="T14" fmla="*/ 16 w 148"/>
                <a:gd name="T15" fmla="*/ 47 h 56"/>
                <a:gd name="T16" fmla="*/ 31 w 148"/>
                <a:gd name="T17" fmla="*/ 39 h 56"/>
                <a:gd name="T18" fmla="*/ 2 w 148"/>
                <a:gd name="T19" fmla="*/ 30 h 56"/>
                <a:gd name="T20" fmla="*/ 28 w 148"/>
                <a:gd name="T21" fmla="*/ 26 h 56"/>
                <a:gd name="T22" fmla="*/ 28 w 148"/>
                <a:gd name="T23" fmla="*/ 21 h 56"/>
                <a:gd name="T24" fmla="*/ 0 w 148"/>
                <a:gd name="T25" fmla="*/ 17 h 56"/>
                <a:gd name="T26" fmla="*/ 12 w 148"/>
                <a:gd name="T27" fmla="*/ 5 h 56"/>
                <a:gd name="T28" fmla="*/ 33 w 148"/>
                <a:gd name="T29" fmla="*/ 2 h 56"/>
                <a:gd name="T30" fmla="*/ 52 w 148"/>
                <a:gd name="T31" fmla="*/ 14 h 56"/>
                <a:gd name="T32" fmla="*/ 75 w 148"/>
                <a:gd name="T33" fmla="*/ 4 h 56"/>
                <a:gd name="T34" fmla="*/ 91 w 148"/>
                <a:gd name="T35" fmla="*/ 9 h 56"/>
                <a:gd name="T36" fmla="*/ 115 w 148"/>
                <a:gd name="T37" fmla="*/ 0 h 56"/>
                <a:gd name="T38" fmla="*/ 138 w 148"/>
                <a:gd name="T39"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56">
                  <a:moveTo>
                    <a:pt x="138" y="1"/>
                  </a:moveTo>
                  <a:lnTo>
                    <a:pt x="133" y="13"/>
                  </a:lnTo>
                  <a:lnTo>
                    <a:pt x="148" y="25"/>
                  </a:lnTo>
                  <a:lnTo>
                    <a:pt x="128" y="39"/>
                  </a:lnTo>
                  <a:lnTo>
                    <a:pt x="85" y="52"/>
                  </a:lnTo>
                  <a:lnTo>
                    <a:pt x="73" y="56"/>
                  </a:lnTo>
                  <a:lnTo>
                    <a:pt x="54" y="53"/>
                  </a:lnTo>
                  <a:lnTo>
                    <a:pt x="16" y="47"/>
                  </a:lnTo>
                  <a:lnTo>
                    <a:pt x="31" y="39"/>
                  </a:lnTo>
                  <a:lnTo>
                    <a:pt x="2" y="30"/>
                  </a:lnTo>
                  <a:lnTo>
                    <a:pt x="28" y="26"/>
                  </a:lnTo>
                  <a:lnTo>
                    <a:pt x="28" y="21"/>
                  </a:lnTo>
                  <a:lnTo>
                    <a:pt x="0" y="17"/>
                  </a:lnTo>
                  <a:lnTo>
                    <a:pt x="12" y="5"/>
                  </a:lnTo>
                  <a:lnTo>
                    <a:pt x="33" y="2"/>
                  </a:lnTo>
                  <a:lnTo>
                    <a:pt x="52" y="14"/>
                  </a:lnTo>
                  <a:lnTo>
                    <a:pt x="75" y="4"/>
                  </a:lnTo>
                  <a:lnTo>
                    <a:pt x="91" y="9"/>
                  </a:lnTo>
                  <a:lnTo>
                    <a:pt x="115" y="0"/>
                  </a:lnTo>
                  <a:lnTo>
                    <a:pt x="138"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4" name="Freeform 92"/>
            <p:cNvSpPr>
              <a:spLocks/>
            </p:cNvSpPr>
            <p:nvPr/>
          </p:nvSpPr>
          <p:spPr bwMode="auto">
            <a:xfrm>
              <a:off x="5135562" y="2811462"/>
              <a:ext cx="38100" cy="125413"/>
            </a:xfrm>
            <a:custGeom>
              <a:avLst/>
              <a:gdLst>
                <a:gd name="T0" fmla="*/ 23 w 24"/>
                <a:gd name="T1" fmla="*/ 12 h 79"/>
                <a:gd name="T2" fmla="*/ 20 w 24"/>
                <a:gd name="T3" fmla="*/ 19 h 79"/>
                <a:gd name="T4" fmla="*/ 14 w 24"/>
                <a:gd name="T5" fmla="*/ 16 h 79"/>
                <a:gd name="T6" fmla="*/ 11 w 24"/>
                <a:gd name="T7" fmla="*/ 30 h 79"/>
                <a:gd name="T8" fmla="*/ 16 w 24"/>
                <a:gd name="T9" fmla="*/ 32 h 79"/>
                <a:gd name="T10" fmla="*/ 12 w 24"/>
                <a:gd name="T11" fmla="*/ 35 h 79"/>
                <a:gd name="T12" fmla="*/ 12 w 24"/>
                <a:gd name="T13" fmla="*/ 40 h 79"/>
                <a:gd name="T14" fmla="*/ 20 w 24"/>
                <a:gd name="T15" fmla="*/ 37 h 79"/>
                <a:gd name="T16" fmla="*/ 21 w 24"/>
                <a:gd name="T17" fmla="*/ 45 h 79"/>
                <a:gd name="T18" fmla="*/ 15 w 24"/>
                <a:gd name="T19" fmla="*/ 79 h 79"/>
                <a:gd name="T20" fmla="*/ 0 w 24"/>
                <a:gd name="T21" fmla="*/ 43 h 79"/>
                <a:gd name="T22" fmla="*/ 5 w 24"/>
                <a:gd name="T23" fmla="*/ 36 h 79"/>
                <a:gd name="T24" fmla="*/ 3 w 24"/>
                <a:gd name="T25" fmla="*/ 35 h 79"/>
                <a:gd name="T26" fmla="*/ 7 w 24"/>
                <a:gd name="T27" fmla="*/ 25 h 79"/>
                <a:gd name="T28" fmla="*/ 9 w 24"/>
                <a:gd name="T29" fmla="*/ 10 h 79"/>
                <a:gd name="T30" fmla="*/ 11 w 24"/>
                <a:gd name="T31" fmla="*/ 4 h 79"/>
                <a:gd name="T32" fmla="*/ 11 w 24"/>
                <a:gd name="T33" fmla="*/ 4 h 79"/>
                <a:gd name="T34" fmla="*/ 17 w 24"/>
                <a:gd name="T35" fmla="*/ 4 h 79"/>
                <a:gd name="T36" fmla="*/ 18 w 24"/>
                <a:gd name="T37" fmla="*/ 1 h 79"/>
                <a:gd name="T38" fmla="*/ 23 w 24"/>
                <a:gd name="T39" fmla="*/ 0 h 79"/>
                <a:gd name="T40" fmla="*/ 24 w 24"/>
                <a:gd name="T41" fmla="*/ 9 h 79"/>
                <a:gd name="T42" fmla="*/ 22 w 24"/>
                <a:gd name="T43" fmla="*/ 12 h 79"/>
                <a:gd name="T44" fmla="*/ 23 w 24"/>
                <a:gd name="T45"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79">
                  <a:moveTo>
                    <a:pt x="23" y="12"/>
                  </a:moveTo>
                  <a:lnTo>
                    <a:pt x="20" y="19"/>
                  </a:lnTo>
                  <a:lnTo>
                    <a:pt x="14" y="16"/>
                  </a:lnTo>
                  <a:lnTo>
                    <a:pt x="11" y="30"/>
                  </a:lnTo>
                  <a:lnTo>
                    <a:pt x="16" y="32"/>
                  </a:lnTo>
                  <a:lnTo>
                    <a:pt x="12" y="35"/>
                  </a:lnTo>
                  <a:lnTo>
                    <a:pt x="12" y="40"/>
                  </a:lnTo>
                  <a:lnTo>
                    <a:pt x="20" y="37"/>
                  </a:lnTo>
                  <a:lnTo>
                    <a:pt x="21" y="45"/>
                  </a:lnTo>
                  <a:lnTo>
                    <a:pt x="15" y="79"/>
                  </a:lnTo>
                  <a:lnTo>
                    <a:pt x="0" y="43"/>
                  </a:lnTo>
                  <a:lnTo>
                    <a:pt x="5" y="36"/>
                  </a:lnTo>
                  <a:lnTo>
                    <a:pt x="3" y="35"/>
                  </a:lnTo>
                  <a:lnTo>
                    <a:pt x="7" y="25"/>
                  </a:lnTo>
                  <a:lnTo>
                    <a:pt x="9" y="10"/>
                  </a:lnTo>
                  <a:lnTo>
                    <a:pt x="11" y="4"/>
                  </a:lnTo>
                  <a:lnTo>
                    <a:pt x="11" y="4"/>
                  </a:lnTo>
                  <a:lnTo>
                    <a:pt x="17" y="4"/>
                  </a:lnTo>
                  <a:lnTo>
                    <a:pt x="18" y="1"/>
                  </a:lnTo>
                  <a:lnTo>
                    <a:pt x="23" y="0"/>
                  </a:lnTo>
                  <a:lnTo>
                    <a:pt x="24" y="9"/>
                  </a:lnTo>
                  <a:lnTo>
                    <a:pt x="22" y="12"/>
                  </a:lnTo>
                  <a:lnTo>
                    <a:pt x="23"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5" name="Freeform 93"/>
            <p:cNvSpPr>
              <a:spLocks/>
            </p:cNvSpPr>
            <p:nvPr/>
          </p:nvSpPr>
          <p:spPr bwMode="auto">
            <a:xfrm>
              <a:off x="4519612" y="2649537"/>
              <a:ext cx="82550" cy="52388"/>
            </a:xfrm>
            <a:custGeom>
              <a:avLst/>
              <a:gdLst>
                <a:gd name="T0" fmla="*/ 52 w 52"/>
                <a:gd name="T1" fmla="*/ 0 h 33"/>
                <a:gd name="T2" fmla="*/ 47 w 52"/>
                <a:gd name="T3" fmla="*/ 16 h 33"/>
                <a:gd name="T4" fmla="*/ 50 w 52"/>
                <a:gd name="T5" fmla="*/ 23 h 33"/>
                <a:gd name="T6" fmla="*/ 47 w 52"/>
                <a:gd name="T7" fmla="*/ 33 h 33"/>
                <a:gd name="T8" fmla="*/ 33 w 52"/>
                <a:gd name="T9" fmla="*/ 25 h 33"/>
                <a:gd name="T10" fmla="*/ 24 w 52"/>
                <a:gd name="T11" fmla="*/ 23 h 33"/>
                <a:gd name="T12" fmla="*/ 0 w 52"/>
                <a:gd name="T13" fmla="*/ 13 h 33"/>
                <a:gd name="T14" fmla="*/ 2 w 52"/>
                <a:gd name="T15" fmla="*/ 2 h 33"/>
                <a:gd name="T16" fmla="*/ 22 w 52"/>
                <a:gd name="T17" fmla="*/ 4 h 33"/>
                <a:gd name="T18" fmla="*/ 39 w 52"/>
                <a:gd name="T19" fmla="*/ 2 h 33"/>
                <a:gd name="T20" fmla="*/ 52 w 5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3">
                  <a:moveTo>
                    <a:pt x="52" y="0"/>
                  </a:moveTo>
                  <a:lnTo>
                    <a:pt x="47" y="16"/>
                  </a:lnTo>
                  <a:lnTo>
                    <a:pt x="50" y="23"/>
                  </a:lnTo>
                  <a:lnTo>
                    <a:pt x="47" y="33"/>
                  </a:lnTo>
                  <a:lnTo>
                    <a:pt x="33" y="25"/>
                  </a:lnTo>
                  <a:lnTo>
                    <a:pt x="24" y="23"/>
                  </a:lnTo>
                  <a:lnTo>
                    <a:pt x="0" y="13"/>
                  </a:lnTo>
                  <a:lnTo>
                    <a:pt x="2" y="2"/>
                  </a:lnTo>
                  <a:lnTo>
                    <a:pt x="22" y="4"/>
                  </a:lnTo>
                  <a:lnTo>
                    <a:pt x="39" y="2"/>
                  </a:lnTo>
                  <a:lnTo>
                    <a:pt x="5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6" name="Freeform 94"/>
            <p:cNvSpPr>
              <a:spLocks/>
            </p:cNvSpPr>
            <p:nvPr/>
          </p:nvSpPr>
          <p:spPr bwMode="auto">
            <a:xfrm>
              <a:off x="4400550" y="2551112"/>
              <a:ext cx="44450" cy="76200"/>
            </a:xfrm>
            <a:custGeom>
              <a:avLst/>
              <a:gdLst>
                <a:gd name="T0" fmla="*/ 17 w 28"/>
                <a:gd name="T1" fmla="*/ 0 h 48"/>
                <a:gd name="T2" fmla="*/ 28 w 28"/>
                <a:gd name="T3" fmla="*/ 15 h 48"/>
                <a:gd name="T4" fmla="*/ 27 w 28"/>
                <a:gd name="T5" fmla="*/ 42 h 48"/>
                <a:gd name="T6" fmla="*/ 19 w 28"/>
                <a:gd name="T7" fmla="*/ 41 h 48"/>
                <a:gd name="T8" fmla="*/ 12 w 28"/>
                <a:gd name="T9" fmla="*/ 48 h 48"/>
                <a:gd name="T10" fmla="*/ 6 w 28"/>
                <a:gd name="T11" fmla="*/ 43 h 48"/>
                <a:gd name="T12" fmla="*/ 4 w 28"/>
                <a:gd name="T13" fmla="*/ 18 h 48"/>
                <a:gd name="T14" fmla="*/ 0 w 28"/>
                <a:gd name="T15" fmla="*/ 6 h 48"/>
                <a:gd name="T16" fmla="*/ 9 w 28"/>
                <a:gd name="T17" fmla="*/ 7 h 48"/>
                <a:gd name="T18" fmla="*/ 17 w 2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17" y="0"/>
                  </a:moveTo>
                  <a:lnTo>
                    <a:pt x="28" y="15"/>
                  </a:lnTo>
                  <a:lnTo>
                    <a:pt x="27" y="42"/>
                  </a:lnTo>
                  <a:lnTo>
                    <a:pt x="19" y="41"/>
                  </a:lnTo>
                  <a:lnTo>
                    <a:pt x="12" y="48"/>
                  </a:lnTo>
                  <a:lnTo>
                    <a:pt x="6" y="43"/>
                  </a:lnTo>
                  <a:lnTo>
                    <a:pt x="4" y="18"/>
                  </a:lnTo>
                  <a:lnTo>
                    <a:pt x="0" y="6"/>
                  </a:lnTo>
                  <a:lnTo>
                    <a:pt x="9" y="7"/>
                  </a:lnTo>
                  <a:lnTo>
                    <a:pt x="1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7" name="Freeform 95"/>
            <p:cNvSpPr>
              <a:spLocks/>
            </p:cNvSpPr>
            <p:nvPr/>
          </p:nvSpPr>
          <p:spPr bwMode="auto">
            <a:xfrm>
              <a:off x="4359275" y="2360612"/>
              <a:ext cx="319088" cy="298450"/>
            </a:xfrm>
            <a:custGeom>
              <a:avLst/>
              <a:gdLst>
                <a:gd name="T0" fmla="*/ 114 w 201"/>
                <a:gd name="T1" fmla="*/ 12 h 188"/>
                <a:gd name="T2" fmla="*/ 117 w 201"/>
                <a:gd name="T3" fmla="*/ 31 h 188"/>
                <a:gd name="T4" fmla="*/ 91 w 201"/>
                <a:gd name="T5" fmla="*/ 35 h 188"/>
                <a:gd name="T6" fmla="*/ 91 w 201"/>
                <a:gd name="T7" fmla="*/ 51 h 188"/>
                <a:gd name="T8" fmla="*/ 113 w 201"/>
                <a:gd name="T9" fmla="*/ 72 h 188"/>
                <a:gd name="T10" fmla="*/ 142 w 201"/>
                <a:gd name="T11" fmla="*/ 105 h 188"/>
                <a:gd name="T12" fmla="*/ 160 w 201"/>
                <a:gd name="T13" fmla="*/ 110 h 188"/>
                <a:gd name="T14" fmla="*/ 171 w 201"/>
                <a:gd name="T15" fmla="*/ 121 h 188"/>
                <a:gd name="T16" fmla="*/ 199 w 201"/>
                <a:gd name="T17" fmla="*/ 138 h 188"/>
                <a:gd name="T18" fmla="*/ 198 w 201"/>
                <a:gd name="T19" fmla="*/ 149 h 188"/>
                <a:gd name="T20" fmla="*/ 173 w 201"/>
                <a:gd name="T21" fmla="*/ 136 h 188"/>
                <a:gd name="T22" fmla="*/ 180 w 201"/>
                <a:gd name="T23" fmla="*/ 157 h 188"/>
                <a:gd name="T24" fmla="*/ 172 w 201"/>
                <a:gd name="T25" fmla="*/ 169 h 188"/>
                <a:gd name="T26" fmla="*/ 156 w 201"/>
                <a:gd name="T27" fmla="*/ 188 h 188"/>
                <a:gd name="T28" fmla="*/ 159 w 201"/>
                <a:gd name="T29" fmla="*/ 171 h 188"/>
                <a:gd name="T30" fmla="*/ 155 w 201"/>
                <a:gd name="T31" fmla="*/ 155 h 188"/>
                <a:gd name="T32" fmla="*/ 142 w 201"/>
                <a:gd name="T33" fmla="*/ 142 h 188"/>
                <a:gd name="T34" fmla="*/ 125 w 201"/>
                <a:gd name="T35" fmla="*/ 129 h 188"/>
                <a:gd name="T36" fmla="*/ 105 w 201"/>
                <a:gd name="T37" fmla="*/ 120 h 188"/>
                <a:gd name="T38" fmla="*/ 76 w 201"/>
                <a:gd name="T39" fmla="*/ 97 h 188"/>
                <a:gd name="T40" fmla="*/ 58 w 201"/>
                <a:gd name="T41" fmla="*/ 65 h 188"/>
                <a:gd name="T42" fmla="*/ 35 w 201"/>
                <a:gd name="T43" fmla="*/ 56 h 188"/>
                <a:gd name="T44" fmla="*/ 19 w 201"/>
                <a:gd name="T45" fmla="*/ 68 h 188"/>
                <a:gd name="T46" fmla="*/ 13 w 201"/>
                <a:gd name="T47" fmla="*/ 61 h 188"/>
                <a:gd name="T48" fmla="*/ 0 w 201"/>
                <a:gd name="T49" fmla="*/ 42 h 188"/>
                <a:gd name="T50" fmla="*/ 0 w 201"/>
                <a:gd name="T51" fmla="*/ 28 h 188"/>
                <a:gd name="T52" fmla="*/ 8 w 201"/>
                <a:gd name="T53" fmla="*/ 27 h 188"/>
                <a:gd name="T54" fmla="*/ 25 w 201"/>
                <a:gd name="T55" fmla="*/ 19 h 188"/>
                <a:gd name="T56" fmla="*/ 35 w 201"/>
                <a:gd name="T57" fmla="*/ 22 h 188"/>
                <a:gd name="T58" fmla="*/ 51 w 201"/>
                <a:gd name="T59" fmla="*/ 16 h 188"/>
                <a:gd name="T60" fmla="*/ 58 w 201"/>
                <a:gd name="T61" fmla="*/ 4 h 188"/>
                <a:gd name="T62" fmla="*/ 70 w 201"/>
                <a:gd name="T63" fmla="*/ 3 h 188"/>
                <a:gd name="T64" fmla="*/ 90 w 201"/>
                <a:gd name="T65" fmla="*/ 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188">
                  <a:moveTo>
                    <a:pt x="90" y="7"/>
                  </a:moveTo>
                  <a:lnTo>
                    <a:pt x="114" y="12"/>
                  </a:lnTo>
                  <a:lnTo>
                    <a:pt x="113" y="22"/>
                  </a:lnTo>
                  <a:lnTo>
                    <a:pt x="117" y="31"/>
                  </a:lnTo>
                  <a:lnTo>
                    <a:pt x="104" y="28"/>
                  </a:lnTo>
                  <a:lnTo>
                    <a:pt x="91" y="35"/>
                  </a:lnTo>
                  <a:lnTo>
                    <a:pt x="93" y="45"/>
                  </a:lnTo>
                  <a:lnTo>
                    <a:pt x="91" y="51"/>
                  </a:lnTo>
                  <a:lnTo>
                    <a:pt x="97" y="61"/>
                  </a:lnTo>
                  <a:lnTo>
                    <a:pt x="113" y="72"/>
                  </a:lnTo>
                  <a:lnTo>
                    <a:pt x="122" y="89"/>
                  </a:lnTo>
                  <a:lnTo>
                    <a:pt x="142" y="105"/>
                  </a:lnTo>
                  <a:lnTo>
                    <a:pt x="155" y="105"/>
                  </a:lnTo>
                  <a:lnTo>
                    <a:pt x="160" y="110"/>
                  </a:lnTo>
                  <a:lnTo>
                    <a:pt x="155" y="114"/>
                  </a:lnTo>
                  <a:lnTo>
                    <a:pt x="171" y="121"/>
                  </a:lnTo>
                  <a:lnTo>
                    <a:pt x="183" y="127"/>
                  </a:lnTo>
                  <a:lnTo>
                    <a:pt x="199" y="138"/>
                  </a:lnTo>
                  <a:lnTo>
                    <a:pt x="201" y="142"/>
                  </a:lnTo>
                  <a:lnTo>
                    <a:pt x="198" y="149"/>
                  </a:lnTo>
                  <a:lnTo>
                    <a:pt x="188" y="140"/>
                  </a:lnTo>
                  <a:lnTo>
                    <a:pt x="173" y="136"/>
                  </a:lnTo>
                  <a:lnTo>
                    <a:pt x="167" y="150"/>
                  </a:lnTo>
                  <a:lnTo>
                    <a:pt x="180" y="157"/>
                  </a:lnTo>
                  <a:lnTo>
                    <a:pt x="179" y="168"/>
                  </a:lnTo>
                  <a:lnTo>
                    <a:pt x="172" y="169"/>
                  </a:lnTo>
                  <a:lnTo>
                    <a:pt x="163" y="187"/>
                  </a:lnTo>
                  <a:lnTo>
                    <a:pt x="156" y="188"/>
                  </a:lnTo>
                  <a:lnTo>
                    <a:pt x="156" y="182"/>
                  </a:lnTo>
                  <a:lnTo>
                    <a:pt x="159" y="171"/>
                  </a:lnTo>
                  <a:lnTo>
                    <a:pt x="162" y="167"/>
                  </a:lnTo>
                  <a:lnTo>
                    <a:pt x="155" y="155"/>
                  </a:lnTo>
                  <a:lnTo>
                    <a:pt x="149" y="144"/>
                  </a:lnTo>
                  <a:lnTo>
                    <a:pt x="142" y="142"/>
                  </a:lnTo>
                  <a:lnTo>
                    <a:pt x="136" y="133"/>
                  </a:lnTo>
                  <a:lnTo>
                    <a:pt x="125" y="129"/>
                  </a:lnTo>
                  <a:lnTo>
                    <a:pt x="118" y="121"/>
                  </a:lnTo>
                  <a:lnTo>
                    <a:pt x="105" y="120"/>
                  </a:lnTo>
                  <a:lnTo>
                    <a:pt x="91" y="110"/>
                  </a:lnTo>
                  <a:lnTo>
                    <a:pt x="76" y="97"/>
                  </a:lnTo>
                  <a:lnTo>
                    <a:pt x="64" y="85"/>
                  </a:lnTo>
                  <a:lnTo>
                    <a:pt x="58" y="65"/>
                  </a:lnTo>
                  <a:lnTo>
                    <a:pt x="49" y="63"/>
                  </a:lnTo>
                  <a:lnTo>
                    <a:pt x="35" y="56"/>
                  </a:lnTo>
                  <a:lnTo>
                    <a:pt x="28" y="58"/>
                  </a:lnTo>
                  <a:lnTo>
                    <a:pt x="19" y="68"/>
                  </a:lnTo>
                  <a:lnTo>
                    <a:pt x="12" y="69"/>
                  </a:lnTo>
                  <a:lnTo>
                    <a:pt x="13" y="61"/>
                  </a:lnTo>
                  <a:lnTo>
                    <a:pt x="4" y="58"/>
                  </a:lnTo>
                  <a:lnTo>
                    <a:pt x="0" y="42"/>
                  </a:lnTo>
                  <a:lnTo>
                    <a:pt x="5" y="36"/>
                  </a:lnTo>
                  <a:lnTo>
                    <a:pt x="0" y="28"/>
                  </a:lnTo>
                  <a:lnTo>
                    <a:pt x="0" y="23"/>
                  </a:lnTo>
                  <a:lnTo>
                    <a:pt x="8" y="27"/>
                  </a:lnTo>
                  <a:lnTo>
                    <a:pt x="16" y="26"/>
                  </a:lnTo>
                  <a:lnTo>
                    <a:pt x="25" y="19"/>
                  </a:lnTo>
                  <a:lnTo>
                    <a:pt x="27" y="22"/>
                  </a:lnTo>
                  <a:lnTo>
                    <a:pt x="35" y="22"/>
                  </a:lnTo>
                  <a:lnTo>
                    <a:pt x="38" y="13"/>
                  </a:lnTo>
                  <a:lnTo>
                    <a:pt x="51" y="16"/>
                  </a:lnTo>
                  <a:lnTo>
                    <a:pt x="58" y="12"/>
                  </a:lnTo>
                  <a:lnTo>
                    <a:pt x="58" y="4"/>
                  </a:lnTo>
                  <a:lnTo>
                    <a:pt x="68" y="7"/>
                  </a:lnTo>
                  <a:lnTo>
                    <a:pt x="70" y="3"/>
                  </a:lnTo>
                  <a:lnTo>
                    <a:pt x="86" y="0"/>
                  </a:lnTo>
                  <a:lnTo>
                    <a:pt x="90"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8" name="Freeform 96"/>
            <p:cNvSpPr>
              <a:spLocks/>
            </p:cNvSpPr>
            <p:nvPr/>
          </p:nvSpPr>
          <p:spPr bwMode="auto">
            <a:xfrm>
              <a:off x="1930400" y="3298825"/>
              <a:ext cx="60325" cy="26988"/>
            </a:xfrm>
            <a:custGeom>
              <a:avLst/>
              <a:gdLst>
                <a:gd name="T0" fmla="*/ 14 w 38"/>
                <a:gd name="T1" fmla="*/ 0 h 17"/>
                <a:gd name="T2" fmla="*/ 26 w 38"/>
                <a:gd name="T3" fmla="*/ 2 h 17"/>
                <a:gd name="T4" fmla="*/ 35 w 38"/>
                <a:gd name="T5" fmla="*/ 7 h 17"/>
                <a:gd name="T6" fmla="*/ 38 w 38"/>
                <a:gd name="T7" fmla="*/ 13 h 17"/>
                <a:gd name="T8" fmla="*/ 25 w 38"/>
                <a:gd name="T9" fmla="*/ 13 h 17"/>
                <a:gd name="T10" fmla="*/ 19 w 38"/>
                <a:gd name="T11" fmla="*/ 17 h 17"/>
                <a:gd name="T12" fmla="*/ 9 w 38"/>
                <a:gd name="T13" fmla="*/ 13 h 17"/>
                <a:gd name="T14" fmla="*/ 0 w 38"/>
                <a:gd name="T15" fmla="*/ 6 h 17"/>
                <a:gd name="T16" fmla="*/ 2 w 38"/>
                <a:gd name="T17" fmla="*/ 1 h 17"/>
                <a:gd name="T18" fmla="*/ 10 w 38"/>
                <a:gd name="T19" fmla="*/ 0 h 17"/>
                <a:gd name="T20" fmla="*/ 14 w 3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7">
                  <a:moveTo>
                    <a:pt x="14" y="0"/>
                  </a:moveTo>
                  <a:lnTo>
                    <a:pt x="26" y="2"/>
                  </a:lnTo>
                  <a:lnTo>
                    <a:pt x="35" y="7"/>
                  </a:lnTo>
                  <a:lnTo>
                    <a:pt x="38" y="13"/>
                  </a:lnTo>
                  <a:lnTo>
                    <a:pt x="25" y="13"/>
                  </a:lnTo>
                  <a:lnTo>
                    <a:pt x="19" y="17"/>
                  </a:lnTo>
                  <a:lnTo>
                    <a:pt x="9" y="13"/>
                  </a:lnTo>
                  <a:lnTo>
                    <a:pt x="0" y="6"/>
                  </a:lnTo>
                  <a:lnTo>
                    <a:pt x="2" y="1"/>
                  </a:lnTo>
                  <a:lnTo>
                    <a:pt x="10" y="0"/>
                  </a:lnTo>
                  <a:lnTo>
                    <a:pt x="1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9" name="Freeform 97"/>
            <p:cNvSpPr>
              <a:spLocks/>
            </p:cNvSpPr>
            <p:nvPr/>
          </p:nvSpPr>
          <p:spPr bwMode="auto">
            <a:xfrm>
              <a:off x="5159375" y="2808287"/>
              <a:ext cx="111125" cy="138113"/>
            </a:xfrm>
            <a:custGeom>
              <a:avLst/>
              <a:gdLst>
                <a:gd name="T0" fmla="*/ 5 w 70"/>
                <a:gd name="T1" fmla="*/ 21 h 87"/>
                <a:gd name="T2" fmla="*/ 8 w 70"/>
                <a:gd name="T3" fmla="*/ 14 h 87"/>
                <a:gd name="T4" fmla="*/ 28 w 70"/>
                <a:gd name="T5" fmla="*/ 22 h 87"/>
                <a:gd name="T6" fmla="*/ 60 w 70"/>
                <a:gd name="T7" fmla="*/ 0 h 87"/>
                <a:gd name="T8" fmla="*/ 70 w 70"/>
                <a:gd name="T9" fmla="*/ 26 h 87"/>
                <a:gd name="T10" fmla="*/ 67 w 70"/>
                <a:gd name="T11" fmla="*/ 29 h 87"/>
                <a:gd name="T12" fmla="*/ 33 w 70"/>
                <a:gd name="T13" fmla="*/ 39 h 87"/>
                <a:gd name="T14" fmla="*/ 52 w 70"/>
                <a:gd name="T15" fmla="*/ 60 h 87"/>
                <a:gd name="T16" fmla="*/ 47 w 70"/>
                <a:gd name="T17" fmla="*/ 63 h 87"/>
                <a:gd name="T18" fmla="*/ 45 w 70"/>
                <a:gd name="T19" fmla="*/ 70 h 87"/>
                <a:gd name="T20" fmla="*/ 32 w 70"/>
                <a:gd name="T21" fmla="*/ 73 h 87"/>
                <a:gd name="T22" fmla="*/ 28 w 70"/>
                <a:gd name="T23" fmla="*/ 81 h 87"/>
                <a:gd name="T24" fmla="*/ 21 w 70"/>
                <a:gd name="T25" fmla="*/ 87 h 87"/>
                <a:gd name="T26" fmla="*/ 1 w 70"/>
                <a:gd name="T27" fmla="*/ 84 h 87"/>
                <a:gd name="T28" fmla="*/ 0 w 70"/>
                <a:gd name="T29" fmla="*/ 81 h 87"/>
                <a:gd name="T30" fmla="*/ 6 w 70"/>
                <a:gd name="T31" fmla="*/ 47 h 87"/>
                <a:gd name="T32" fmla="*/ 5 w 70"/>
                <a:gd name="T33" fmla="*/ 39 h 87"/>
                <a:gd name="T34" fmla="*/ 7 w 70"/>
                <a:gd name="T35" fmla="*/ 33 h 87"/>
                <a:gd name="T36" fmla="*/ 5 w 70"/>
                <a:gd name="T37"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87">
                  <a:moveTo>
                    <a:pt x="5" y="21"/>
                  </a:moveTo>
                  <a:lnTo>
                    <a:pt x="8" y="14"/>
                  </a:lnTo>
                  <a:lnTo>
                    <a:pt x="28" y="22"/>
                  </a:lnTo>
                  <a:lnTo>
                    <a:pt x="60" y="0"/>
                  </a:lnTo>
                  <a:lnTo>
                    <a:pt x="70" y="26"/>
                  </a:lnTo>
                  <a:lnTo>
                    <a:pt x="67" y="29"/>
                  </a:lnTo>
                  <a:lnTo>
                    <a:pt x="33" y="39"/>
                  </a:lnTo>
                  <a:lnTo>
                    <a:pt x="52" y="60"/>
                  </a:lnTo>
                  <a:lnTo>
                    <a:pt x="47" y="63"/>
                  </a:lnTo>
                  <a:lnTo>
                    <a:pt x="45" y="70"/>
                  </a:lnTo>
                  <a:lnTo>
                    <a:pt x="32" y="73"/>
                  </a:lnTo>
                  <a:lnTo>
                    <a:pt x="28" y="81"/>
                  </a:lnTo>
                  <a:lnTo>
                    <a:pt x="21" y="87"/>
                  </a:lnTo>
                  <a:lnTo>
                    <a:pt x="1" y="84"/>
                  </a:lnTo>
                  <a:lnTo>
                    <a:pt x="0" y="81"/>
                  </a:lnTo>
                  <a:lnTo>
                    <a:pt x="6" y="47"/>
                  </a:lnTo>
                  <a:lnTo>
                    <a:pt x="5" y="39"/>
                  </a:lnTo>
                  <a:lnTo>
                    <a:pt x="7" y="33"/>
                  </a:lnTo>
                  <a:lnTo>
                    <a:pt x="5" y="21"/>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0" name="Freeform 98"/>
            <p:cNvSpPr>
              <a:spLocks/>
            </p:cNvSpPr>
            <p:nvPr/>
          </p:nvSpPr>
          <p:spPr bwMode="auto">
            <a:xfrm>
              <a:off x="7839075" y="2776537"/>
              <a:ext cx="60325" cy="53975"/>
            </a:xfrm>
            <a:custGeom>
              <a:avLst/>
              <a:gdLst>
                <a:gd name="T0" fmla="*/ 33 w 38"/>
                <a:gd name="T1" fmla="*/ 4 h 34"/>
                <a:gd name="T2" fmla="*/ 38 w 38"/>
                <a:gd name="T3" fmla="*/ 11 h 34"/>
                <a:gd name="T4" fmla="*/ 34 w 38"/>
                <a:gd name="T5" fmla="*/ 24 h 34"/>
                <a:gd name="T6" fmla="*/ 24 w 38"/>
                <a:gd name="T7" fmla="*/ 17 h 34"/>
                <a:gd name="T8" fmla="*/ 17 w 38"/>
                <a:gd name="T9" fmla="*/ 22 h 34"/>
                <a:gd name="T10" fmla="*/ 17 w 38"/>
                <a:gd name="T11" fmla="*/ 34 h 34"/>
                <a:gd name="T12" fmla="*/ 4 w 38"/>
                <a:gd name="T13" fmla="*/ 28 h 34"/>
                <a:gd name="T14" fmla="*/ 0 w 38"/>
                <a:gd name="T15" fmla="*/ 18 h 34"/>
                <a:gd name="T16" fmla="*/ 4 w 38"/>
                <a:gd name="T17" fmla="*/ 6 h 34"/>
                <a:gd name="T18" fmla="*/ 15 w 38"/>
                <a:gd name="T19" fmla="*/ 8 h 34"/>
                <a:gd name="T20" fmla="*/ 19 w 38"/>
                <a:gd name="T21" fmla="*/ 0 h 34"/>
                <a:gd name="T22" fmla="*/ 33 w 38"/>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4">
                  <a:moveTo>
                    <a:pt x="33" y="4"/>
                  </a:moveTo>
                  <a:lnTo>
                    <a:pt x="38" y="11"/>
                  </a:lnTo>
                  <a:lnTo>
                    <a:pt x="34" y="24"/>
                  </a:lnTo>
                  <a:lnTo>
                    <a:pt x="24" y="17"/>
                  </a:lnTo>
                  <a:lnTo>
                    <a:pt x="17" y="22"/>
                  </a:lnTo>
                  <a:lnTo>
                    <a:pt x="17" y="34"/>
                  </a:lnTo>
                  <a:lnTo>
                    <a:pt x="4" y="28"/>
                  </a:lnTo>
                  <a:lnTo>
                    <a:pt x="0" y="18"/>
                  </a:lnTo>
                  <a:lnTo>
                    <a:pt x="4" y="6"/>
                  </a:lnTo>
                  <a:lnTo>
                    <a:pt x="15" y="8"/>
                  </a:lnTo>
                  <a:lnTo>
                    <a:pt x="19" y="0"/>
                  </a:lnTo>
                  <a:lnTo>
                    <a:pt x="33"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1" name="Freeform 99"/>
            <p:cNvSpPr>
              <a:spLocks/>
            </p:cNvSpPr>
            <p:nvPr/>
          </p:nvSpPr>
          <p:spPr bwMode="auto">
            <a:xfrm>
              <a:off x="7759700" y="2546350"/>
              <a:ext cx="276225" cy="339725"/>
            </a:xfrm>
            <a:custGeom>
              <a:avLst/>
              <a:gdLst>
                <a:gd name="T0" fmla="*/ 164 w 174"/>
                <a:gd name="T1" fmla="*/ 87 h 214"/>
                <a:gd name="T2" fmla="*/ 166 w 174"/>
                <a:gd name="T3" fmla="*/ 104 h 214"/>
                <a:gd name="T4" fmla="*/ 174 w 174"/>
                <a:gd name="T5" fmla="*/ 114 h 214"/>
                <a:gd name="T6" fmla="*/ 171 w 174"/>
                <a:gd name="T7" fmla="*/ 129 h 214"/>
                <a:gd name="T8" fmla="*/ 154 w 174"/>
                <a:gd name="T9" fmla="*/ 139 h 214"/>
                <a:gd name="T10" fmla="*/ 124 w 174"/>
                <a:gd name="T11" fmla="*/ 140 h 214"/>
                <a:gd name="T12" fmla="*/ 109 w 174"/>
                <a:gd name="T13" fmla="*/ 163 h 214"/>
                <a:gd name="T14" fmla="*/ 94 w 174"/>
                <a:gd name="T15" fmla="*/ 155 h 214"/>
                <a:gd name="T16" fmla="*/ 87 w 174"/>
                <a:gd name="T17" fmla="*/ 140 h 214"/>
                <a:gd name="T18" fmla="*/ 59 w 174"/>
                <a:gd name="T19" fmla="*/ 145 h 214"/>
                <a:gd name="T20" fmla="*/ 42 w 174"/>
                <a:gd name="T21" fmla="*/ 154 h 214"/>
                <a:gd name="T22" fmla="*/ 22 w 174"/>
                <a:gd name="T23" fmla="*/ 155 h 214"/>
                <a:gd name="T24" fmla="*/ 46 w 174"/>
                <a:gd name="T25" fmla="*/ 170 h 214"/>
                <a:gd name="T26" fmla="*/ 48 w 174"/>
                <a:gd name="T27" fmla="*/ 205 h 214"/>
                <a:gd name="T28" fmla="*/ 40 w 174"/>
                <a:gd name="T29" fmla="*/ 214 h 214"/>
                <a:gd name="T30" fmla="*/ 28 w 174"/>
                <a:gd name="T31" fmla="*/ 206 h 214"/>
                <a:gd name="T32" fmla="*/ 26 w 174"/>
                <a:gd name="T33" fmla="*/ 187 h 214"/>
                <a:gd name="T34" fmla="*/ 12 w 174"/>
                <a:gd name="T35" fmla="*/ 181 h 214"/>
                <a:gd name="T36" fmla="*/ 0 w 174"/>
                <a:gd name="T37" fmla="*/ 167 h 214"/>
                <a:gd name="T38" fmla="*/ 14 w 174"/>
                <a:gd name="T39" fmla="*/ 160 h 214"/>
                <a:gd name="T40" fmla="*/ 17 w 174"/>
                <a:gd name="T41" fmla="*/ 148 h 214"/>
                <a:gd name="T42" fmla="*/ 30 w 174"/>
                <a:gd name="T43" fmla="*/ 137 h 214"/>
                <a:gd name="T44" fmla="*/ 37 w 174"/>
                <a:gd name="T45" fmla="*/ 123 h 214"/>
                <a:gd name="T46" fmla="*/ 68 w 174"/>
                <a:gd name="T47" fmla="*/ 117 h 214"/>
                <a:gd name="T48" fmla="*/ 89 w 174"/>
                <a:gd name="T49" fmla="*/ 121 h 214"/>
                <a:gd name="T50" fmla="*/ 89 w 174"/>
                <a:gd name="T51" fmla="*/ 84 h 214"/>
                <a:gd name="T52" fmla="*/ 106 w 174"/>
                <a:gd name="T53" fmla="*/ 94 h 214"/>
                <a:gd name="T54" fmla="*/ 120 w 174"/>
                <a:gd name="T55" fmla="*/ 73 h 214"/>
                <a:gd name="T56" fmla="*/ 126 w 174"/>
                <a:gd name="T57" fmla="*/ 65 h 214"/>
                <a:gd name="T58" fmla="*/ 123 w 174"/>
                <a:gd name="T59" fmla="*/ 40 h 214"/>
                <a:gd name="T60" fmla="*/ 108 w 174"/>
                <a:gd name="T61" fmla="*/ 17 h 214"/>
                <a:gd name="T62" fmla="*/ 107 w 174"/>
                <a:gd name="T63" fmla="*/ 4 h 214"/>
                <a:gd name="T64" fmla="*/ 123 w 174"/>
                <a:gd name="T65" fmla="*/ 0 h 214"/>
                <a:gd name="T66" fmla="*/ 149 w 174"/>
                <a:gd name="T67" fmla="*/ 29 h 214"/>
                <a:gd name="T68" fmla="*/ 157 w 174"/>
                <a:gd name="T69" fmla="*/ 45 h 214"/>
                <a:gd name="T70" fmla="*/ 153 w 174"/>
                <a:gd name="T71" fmla="*/ 66 h 214"/>
                <a:gd name="T72" fmla="*/ 164 w 174"/>
                <a:gd name="T73"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14">
                  <a:moveTo>
                    <a:pt x="164" y="87"/>
                  </a:moveTo>
                  <a:lnTo>
                    <a:pt x="166" y="104"/>
                  </a:lnTo>
                  <a:lnTo>
                    <a:pt x="174" y="114"/>
                  </a:lnTo>
                  <a:lnTo>
                    <a:pt x="171" y="129"/>
                  </a:lnTo>
                  <a:lnTo>
                    <a:pt x="154" y="139"/>
                  </a:lnTo>
                  <a:lnTo>
                    <a:pt x="124" y="140"/>
                  </a:lnTo>
                  <a:lnTo>
                    <a:pt x="109" y="163"/>
                  </a:lnTo>
                  <a:lnTo>
                    <a:pt x="94" y="155"/>
                  </a:lnTo>
                  <a:lnTo>
                    <a:pt x="87" y="140"/>
                  </a:lnTo>
                  <a:lnTo>
                    <a:pt x="59" y="145"/>
                  </a:lnTo>
                  <a:lnTo>
                    <a:pt x="42" y="154"/>
                  </a:lnTo>
                  <a:lnTo>
                    <a:pt x="22" y="155"/>
                  </a:lnTo>
                  <a:lnTo>
                    <a:pt x="46" y="170"/>
                  </a:lnTo>
                  <a:lnTo>
                    <a:pt x="48" y="205"/>
                  </a:lnTo>
                  <a:lnTo>
                    <a:pt x="40" y="214"/>
                  </a:lnTo>
                  <a:lnTo>
                    <a:pt x="28" y="206"/>
                  </a:lnTo>
                  <a:lnTo>
                    <a:pt x="26" y="187"/>
                  </a:lnTo>
                  <a:lnTo>
                    <a:pt x="12" y="181"/>
                  </a:lnTo>
                  <a:lnTo>
                    <a:pt x="0" y="167"/>
                  </a:lnTo>
                  <a:lnTo>
                    <a:pt x="14" y="160"/>
                  </a:lnTo>
                  <a:lnTo>
                    <a:pt x="17" y="148"/>
                  </a:lnTo>
                  <a:lnTo>
                    <a:pt x="30" y="137"/>
                  </a:lnTo>
                  <a:lnTo>
                    <a:pt x="37" y="123"/>
                  </a:lnTo>
                  <a:lnTo>
                    <a:pt x="68" y="117"/>
                  </a:lnTo>
                  <a:lnTo>
                    <a:pt x="89" y="121"/>
                  </a:lnTo>
                  <a:lnTo>
                    <a:pt x="89" y="84"/>
                  </a:lnTo>
                  <a:lnTo>
                    <a:pt x="106" y="94"/>
                  </a:lnTo>
                  <a:lnTo>
                    <a:pt x="120" y="73"/>
                  </a:lnTo>
                  <a:lnTo>
                    <a:pt x="126" y="65"/>
                  </a:lnTo>
                  <a:lnTo>
                    <a:pt x="123" y="40"/>
                  </a:lnTo>
                  <a:lnTo>
                    <a:pt x="108" y="17"/>
                  </a:lnTo>
                  <a:lnTo>
                    <a:pt x="107" y="4"/>
                  </a:lnTo>
                  <a:lnTo>
                    <a:pt x="123" y="0"/>
                  </a:lnTo>
                  <a:lnTo>
                    <a:pt x="149" y="29"/>
                  </a:lnTo>
                  <a:lnTo>
                    <a:pt x="157" y="45"/>
                  </a:lnTo>
                  <a:lnTo>
                    <a:pt x="153" y="66"/>
                  </a:lnTo>
                  <a:lnTo>
                    <a:pt x="164" y="8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2" name="Freeform 100"/>
            <p:cNvSpPr>
              <a:spLocks/>
            </p:cNvSpPr>
            <p:nvPr/>
          </p:nvSpPr>
          <p:spPr bwMode="auto">
            <a:xfrm>
              <a:off x="7885112" y="2409825"/>
              <a:ext cx="142875" cy="130175"/>
            </a:xfrm>
            <a:custGeom>
              <a:avLst/>
              <a:gdLst>
                <a:gd name="T0" fmla="*/ 51 w 90"/>
                <a:gd name="T1" fmla="*/ 29 h 82"/>
                <a:gd name="T2" fmla="*/ 65 w 90"/>
                <a:gd name="T3" fmla="*/ 33 h 82"/>
                <a:gd name="T4" fmla="*/ 71 w 90"/>
                <a:gd name="T5" fmla="*/ 24 h 82"/>
                <a:gd name="T6" fmla="*/ 90 w 90"/>
                <a:gd name="T7" fmla="*/ 47 h 82"/>
                <a:gd name="T8" fmla="*/ 69 w 90"/>
                <a:gd name="T9" fmla="*/ 53 h 82"/>
                <a:gd name="T10" fmla="*/ 67 w 90"/>
                <a:gd name="T11" fmla="*/ 73 h 82"/>
                <a:gd name="T12" fmla="*/ 32 w 90"/>
                <a:gd name="T13" fmla="*/ 59 h 82"/>
                <a:gd name="T14" fmla="*/ 36 w 90"/>
                <a:gd name="T15" fmla="*/ 82 h 82"/>
                <a:gd name="T16" fmla="*/ 18 w 90"/>
                <a:gd name="T17" fmla="*/ 82 h 82"/>
                <a:gd name="T18" fmla="*/ 3 w 90"/>
                <a:gd name="T19" fmla="*/ 62 h 82"/>
                <a:gd name="T20" fmla="*/ 2 w 90"/>
                <a:gd name="T21" fmla="*/ 46 h 82"/>
                <a:gd name="T22" fmla="*/ 19 w 90"/>
                <a:gd name="T23" fmla="*/ 45 h 82"/>
                <a:gd name="T24" fmla="*/ 6 w 90"/>
                <a:gd name="T25" fmla="*/ 16 h 82"/>
                <a:gd name="T26" fmla="*/ 0 w 90"/>
                <a:gd name="T27" fmla="*/ 0 h 82"/>
                <a:gd name="T28" fmla="*/ 33 w 90"/>
                <a:gd name="T29" fmla="*/ 22 h 82"/>
                <a:gd name="T30" fmla="*/ 51 w 90"/>
                <a:gd name="T31" fmla="*/ 2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2">
                  <a:moveTo>
                    <a:pt x="51" y="29"/>
                  </a:moveTo>
                  <a:lnTo>
                    <a:pt x="65" y="33"/>
                  </a:lnTo>
                  <a:lnTo>
                    <a:pt x="71" y="24"/>
                  </a:lnTo>
                  <a:lnTo>
                    <a:pt x="90" y="47"/>
                  </a:lnTo>
                  <a:lnTo>
                    <a:pt x="69" y="53"/>
                  </a:lnTo>
                  <a:lnTo>
                    <a:pt x="67" y="73"/>
                  </a:lnTo>
                  <a:lnTo>
                    <a:pt x="32" y="59"/>
                  </a:lnTo>
                  <a:lnTo>
                    <a:pt x="36" y="82"/>
                  </a:lnTo>
                  <a:lnTo>
                    <a:pt x="18" y="82"/>
                  </a:lnTo>
                  <a:lnTo>
                    <a:pt x="3" y="62"/>
                  </a:lnTo>
                  <a:lnTo>
                    <a:pt x="2" y="46"/>
                  </a:lnTo>
                  <a:lnTo>
                    <a:pt x="19" y="45"/>
                  </a:lnTo>
                  <a:lnTo>
                    <a:pt x="6" y="16"/>
                  </a:lnTo>
                  <a:lnTo>
                    <a:pt x="0" y="0"/>
                  </a:lnTo>
                  <a:lnTo>
                    <a:pt x="33" y="22"/>
                  </a:lnTo>
                  <a:lnTo>
                    <a:pt x="51" y="2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3" name="Freeform 101"/>
            <p:cNvSpPr>
              <a:spLocks/>
            </p:cNvSpPr>
            <p:nvPr/>
          </p:nvSpPr>
          <p:spPr bwMode="auto">
            <a:xfrm>
              <a:off x="5372100" y="2095500"/>
              <a:ext cx="1035050" cy="474663"/>
            </a:xfrm>
            <a:custGeom>
              <a:avLst/>
              <a:gdLst>
                <a:gd name="T0" fmla="*/ 429 w 652"/>
                <a:gd name="T1" fmla="*/ 270 h 299"/>
                <a:gd name="T2" fmla="*/ 408 w 652"/>
                <a:gd name="T3" fmla="*/ 299 h 299"/>
                <a:gd name="T4" fmla="*/ 395 w 652"/>
                <a:gd name="T5" fmla="*/ 289 h 299"/>
                <a:gd name="T6" fmla="*/ 365 w 652"/>
                <a:gd name="T7" fmla="*/ 272 h 299"/>
                <a:gd name="T8" fmla="*/ 352 w 652"/>
                <a:gd name="T9" fmla="*/ 251 h 299"/>
                <a:gd name="T10" fmla="*/ 300 w 652"/>
                <a:gd name="T11" fmla="*/ 237 h 299"/>
                <a:gd name="T12" fmla="*/ 260 w 652"/>
                <a:gd name="T13" fmla="*/ 222 h 299"/>
                <a:gd name="T14" fmla="*/ 215 w 652"/>
                <a:gd name="T15" fmla="*/ 200 h 299"/>
                <a:gd name="T16" fmla="*/ 172 w 652"/>
                <a:gd name="T17" fmla="*/ 210 h 299"/>
                <a:gd name="T18" fmla="*/ 183 w 652"/>
                <a:gd name="T19" fmla="*/ 286 h 299"/>
                <a:gd name="T20" fmla="*/ 155 w 652"/>
                <a:gd name="T21" fmla="*/ 265 h 299"/>
                <a:gd name="T22" fmla="*/ 131 w 652"/>
                <a:gd name="T23" fmla="*/ 276 h 299"/>
                <a:gd name="T24" fmla="*/ 131 w 652"/>
                <a:gd name="T25" fmla="*/ 262 h 299"/>
                <a:gd name="T26" fmla="*/ 106 w 652"/>
                <a:gd name="T27" fmla="*/ 248 h 299"/>
                <a:gd name="T28" fmla="*/ 84 w 652"/>
                <a:gd name="T29" fmla="*/ 224 h 299"/>
                <a:gd name="T30" fmla="*/ 98 w 652"/>
                <a:gd name="T31" fmla="*/ 220 h 299"/>
                <a:gd name="T32" fmla="*/ 108 w 652"/>
                <a:gd name="T33" fmla="*/ 201 h 299"/>
                <a:gd name="T34" fmla="*/ 121 w 652"/>
                <a:gd name="T35" fmla="*/ 184 h 299"/>
                <a:gd name="T36" fmla="*/ 99 w 652"/>
                <a:gd name="T37" fmla="*/ 173 h 299"/>
                <a:gd name="T38" fmla="*/ 67 w 652"/>
                <a:gd name="T39" fmla="*/ 177 h 299"/>
                <a:gd name="T40" fmla="*/ 44 w 652"/>
                <a:gd name="T41" fmla="*/ 178 h 299"/>
                <a:gd name="T42" fmla="*/ 29 w 652"/>
                <a:gd name="T43" fmla="*/ 154 h 299"/>
                <a:gd name="T44" fmla="*/ 0 w 652"/>
                <a:gd name="T45" fmla="*/ 140 h 299"/>
                <a:gd name="T46" fmla="*/ 0 w 652"/>
                <a:gd name="T47" fmla="*/ 121 h 299"/>
                <a:gd name="T48" fmla="*/ 26 w 652"/>
                <a:gd name="T49" fmla="*/ 110 h 299"/>
                <a:gd name="T50" fmla="*/ 51 w 652"/>
                <a:gd name="T51" fmla="*/ 74 h 299"/>
                <a:gd name="T52" fmla="*/ 115 w 652"/>
                <a:gd name="T53" fmla="*/ 87 h 299"/>
                <a:gd name="T54" fmla="*/ 150 w 652"/>
                <a:gd name="T55" fmla="*/ 87 h 299"/>
                <a:gd name="T56" fmla="*/ 199 w 652"/>
                <a:gd name="T57" fmla="*/ 97 h 299"/>
                <a:gd name="T58" fmla="*/ 224 w 652"/>
                <a:gd name="T59" fmla="*/ 92 h 299"/>
                <a:gd name="T60" fmla="*/ 194 w 652"/>
                <a:gd name="T61" fmla="*/ 69 h 299"/>
                <a:gd name="T62" fmla="*/ 201 w 652"/>
                <a:gd name="T63" fmla="*/ 53 h 299"/>
                <a:gd name="T64" fmla="*/ 198 w 652"/>
                <a:gd name="T65" fmla="*/ 34 h 299"/>
                <a:gd name="T66" fmla="*/ 257 w 652"/>
                <a:gd name="T67" fmla="*/ 21 h 299"/>
                <a:gd name="T68" fmla="*/ 298 w 652"/>
                <a:gd name="T69" fmla="*/ 9 h 299"/>
                <a:gd name="T70" fmla="*/ 338 w 652"/>
                <a:gd name="T71" fmla="*/ 5 h 299"/>
                <a:gd name="T72" fmla="*/ 366 w 652"/>
                <a:gd name="T73" fmla="*/ 20 h 299"/>
                <a:gd name="T74" fmla="*/ 393 w 652"/>
                <a:gd name="T75" fmla="*/ 38 h 299"/>
                <a:gd name="T76" fmla="*/ 437 w 652"/>
                <a:gd name="T77" fmla="*/ 18 h 299"/>
                <a:gd name="T78" fmla="*/ 462 w 652"/>
                <a:gd name="T79" fmla="*/ 39 h 299"/>
                <a:gd name="T80" fmla="*/ 524 w 652"/>
                <a:gd name="T81" fmla="*/ 80 h 299"/>
                <a:gd name="T82" fmla="*/ 571 w 652"/>
                <a:gd name="T83" fmla="*/ 86 h 299"/>
                <a:gd name="T84" fmla="*/ 595 w 652"/>
                <a:gd name="T85" fmla="*/ 102 h 299"/>
                <a:gd name="T86" fmla="*/ 619 w 652"/>
                <a:gd name="T87" fmla="*/ 114 h 299"/>
                <a:gd name="T88" fmla="*/ 652 w 652"/>
                <a:gd name="T89" fmla="*/ 124 h 299"/>
                <a:gd name="T90" fmla="*/ 634 w 652"/>
                <a:gd name="T91" fmla="*/ 139 h 299"/>
                <a:gd name="T92" fmla="*/ 637 w 652"/>
                <a:gd name="T93" fmla="*/ 169 h 299"/>
                <a:gd name="T94" fmla="*/ 605 w 652"/>
                <a:gd name="T95" fmla="*/ 199 h 299"/>
                <a:gd name="T96" fmla="*/ 569 w 652"/>
                <a:gd name="T97" fmla="*/ 211 h 299"/>
                <a:gd name="T98" fmla="*/ 588 w 652"/>
                <a:gd name="T99" fmla="*/ 252 h 299"/>
                <a:gd name="T100" fmla="*/ 581 w 652"/>
                <a:gd name="T101" fmla="*/ 261 h 299"/>
                <a:gd name="T102" fmla="*/ 545 w 652"/>
                <a:gd name="T103" fmla="*/ 252 h 299"/>
                <a:gd name="T104" fmla="*/ 512 w 652"/>
                <a:gd name="T105" fmla="*/ 253 h 299"/>
                <a:gd name="T106" fmla="*/ 477 w 652"/>
                <a:gd name="T107" fmla="*/ 249 h 299"/>
                <a:gd name="T108" fmla="*/ 449 w 652"/>
                <a:gd name="T109" fmla="*/ 254 h 299"/>
                <a:gd name="T110" fmla="*/ 438 w 652"/>
                <a:gd name="T111" fmla="*/ 26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299">
                  <a:moveTo>
                    <a:pt x="438" y="266"/>
                  </a:moveTo>
                  <a:lnTo>
                    <a:pt x="429" y="270"/>
                  </a:lnTo>
                  <a:lnTo>
                    <a:pt x="412" y="284"/>
                  </a:lnTo>
                  <a:lnTo>
                    <a:pt x="408" y="299"/>
                  </a:lnTo>
                  <a:lnTo>
                    <a:pt x="402" y="299"/>
                  </a:lnTo>
                  <a:lnTo>
                    <a:pt x="395" y="289"/>
                  </a:lnTo>
                  <a:lnTo>
                    <a:pt x="373" y="288"/>
                  </a:lnTo>
                  <a:lnTo>
                    <a:pt x="365" y="272"/>
                  </a:lnTo>
                  <a:lnTo>
                    <a:pt x="357" y="271"/>
                  </a:lnTo>
                  <a:lnTo>
                    <a:pt x="352" y="251"/>
                  </a:lnTo>
                  <a:lnTo>
                    <a:pt x="328" y="236"/>
                  </a:lnTo>
                  <a:lnTo>
                    <a:pt x="300" y="237"/>
                  </a:lnTo>
                  <a:lnTo>
                    <a:pt x="281" y="240"/>
                  </a:lnTo>
                  <a:lnTo>
                    <a:pt x="260" y="222"/>
                  </a:lnTo>
                  <a:lnTo>
                    <a:pt x="245" y="214"/>
                  </a:lnTo>
                  <a:lnTo>
                    <a:pt x="215" y="200"/>
                  </a:lnTo>
                  <a:lnTo>
                    <a:pt x="211" y="198"/>
                  </a:lnTo>
                  <a:lnTo>
                    <a:pt x="172" y="210"/>
                  </a:lnTo>
                  <a:lnTo>
                    <a:pt x="192" y="285"/>
                  </a:lnTo>
                  <a:lnTo>
                    <a:pt x="183" y="286"/>
                  </a:lnTo>
                  <a:lnTo>
                    <a:pt x="168" y="270"/>
                  </a:lnTo>
                  <a:lnTo>
                    <a:pt x="155" y="265"/>
                  </a:lnTo>
                  <a:lnTo>
                    <a:pt x="137" y="269"/>
                  </a:lnTo>
                  <a:lnTo>
                    <a:pt x="131" y="276"/>
                  </a:lnTo>
                  <a:lnTo>
                    <a:pt x="129" y="271"/>
                  </a:lnTo>
                  <a:lnTo>
                    <a:pt x="131" y="262"/>
                  </a:lnTo>
                  <a:lnTo>
                    <a:pt x="127" y="255"/>
                  </a:lnTo>
                  <a:lnTo>
                    <a:pt x="106" y="248"/>
                  </a:lnTo>
                  <a:lnTo>
                    <a:pt x="94" y="230"/>
                  </a:lnTo>
                  <a:lnTo>
                    <a:pt x="84" y="224"/>
                  </a:lnTo>
                  <a:lnTo>
                    <a:pt x="81" y="218"/>
                  </a:lnTo>
                  <a:lnTo>
                    <a:pt x="98" y="220"/>
                  </a:lnTo>
                  <a:lnTo>
                    <a:pt x="95" y="205"/>
                  </a:lnTo>
                  <a:lnTo>
                    <a:pt x="108" y="201"/>
                  </a:lnTo>
                  <a:lnTo>
                    <a:pt x="123" y="204"/>
                  </a:lnTo>
                  <a:lnTo>
                    <a:pt x="121" y="184"/>
                  </a:lnTo>
                  <a:lnTo>
                    <a:pt x="115" y="172"/>
                  </a:lnTo>
                  <a:lnTo>
                    <a:pt x="99" y="173"/>
                  </a:lnTo>
                  <a:lnTo>
                    <a:pt x="84" y="168"/>
                  </a:lnTo>
                  <a:lnTo>
                    <a:pt x="67" y="177"/>
                  </a:lnTo>
                  <a:lnTo>
                    <a:pt x="53" y="181"/>
                  </a:lnTo>
                  <a:lnTo>
                    <a:pt x="44" y="178"/>
                  </a:lnTo>
                  <a:lnTo>
                    <a:pt x="43" y="167"/>
                  </a:lnTo>
                  <a:lnTo>
                    <a:pt x="29" y="154"/>
                  </a:lnTo>
                  <a:lnTo>
                    <a:pt x="17" y="154"/>
                  </a:lnTo>
                  <a:lnTo>
                    <a:pt x="0" y="140"/>
                  </a:lnTo>
                  <a:lnTo>
                    <a:pt x="6" y="125"/>
                  </a:lnTo>
                  <a:lnTo>
                    <a:pt x="0" y="121"/>
                  </a:lnTo>
                  <a:lnTo>
                    <a:pt x="7" y="99"/>
                  </a:lnTo>
                  <a:lnTo>
                    <a:pt x="26" y="110"/>
                  </a:lnTo>
                  <a:lnTo>
                    <a:pt x="25" y="96"/>
                  </a:lnTo>
                  <a:lnTo>
                    <a:pt x="51" y="74"/>
                  </a:lnTo>
                  <a:lnTo>
                    <a:pt x="76" y="73"/>
                  </a:lnTo>
                  <a:lnTo>
                    <a:pt x="115" y="87"/>
                  </a:lnTo>
                  <a:lnTo>
                    <a:pt x="136" y="95"/>
                  </a:lnTo>
                  <a:lnTo>
                    <a:pt x="150" y="87"/>
                  </a:lnTo>
                  <a:lnTo>
                    <a:pt x="175" y="87"/>
                  </a:lnTo>
                  <a:lnTo>
                    <a:pt x="199" y="97"/>
                  </a:lnTo>
                  <a:lnTo>
                    <a:pt x="202" y="91"/>
                  </a:lnTo>
                  <a:lnTo>
                    <a:pt x="224" y="92"/>
                  </a:lnTo>
                  <a:lnTo>
                    <a:pt x="225" y="82"/>
                  </a:lnTo>
                  <a:lnTo>
                    <a:pt x="194" y="69"/>
                  </a:lnTo>
                  <a:lnTo>
                    <a:pt x="206" y="59"/>
                  </a:lnTo>
                  <a:lnTo>
                    <a:pt x="201" y="53"/>
                  </a:lnTo>
                  <a:lnTo>
                    <a:pt x="214" y="48"/>
                  </a:lnTo>
                  <a:lnTo>
                    <a:pt x="198" y="34"/>
                  </a:lnTo>
                  <a:lnTo>
                    <a:pt x="202" y="28"/>
                  </a:lnTo>
                  <a:lnTo>
                    <a:pt x="257" y="21"/>
                  </a:lnTo>
                  <a:lnTo>
                    <a:pt x="263" y="16"/>
                  </a:lnTo>
                  <a:lnTo>
                    <a:pt x="298" y="9"/>
                  </a:lnTo>
                  <a:lnTo>
                    <a:pt x="309" y="0"/>
                  </a:lnTo>
                  <a:lnTo>
                    <a:pt x="338" y="5"/>
                  </a:lnTo>
                  <a:lnTo>
                    <a:pt x="352" y="25"/>
                  </a:lnTo>
                  <a:lnTo>
                    <a:pt x="366" y="20"/>
                  </a:lnTo>
                  <a:lnTo>
                    <a:pt x="389" y="27"/>
                  </a:lnTo>
                  <a:lnTo>
                    <a:pt x="393" y="38"/>
                  </a:lnTo>
                  <a:lnTo>
                    <a:pt x="407" y="37"/>
                  </a:lnTo>
                  <a:lnTo>
                    <a:pt x="437" y="18"/>
                  </a:lnTo>
                  <a:lnTo>
                    <a:pt x="434" y="24"/>
                  </a:lnTo>
                  <a:lnTo>
                    <a:pt x="462" y="39"/>
                  </a:lnTo>
                  <a:lnTo>
                    <a:pt x="520" y="90"/>
                  </a:lnTo>
                  <a:lnTo>
                    <a:pt x="524" y="80"/>
                  </a:lnTo>
                  <a:lnTo>
                    <a:pt x="551" y="92"/>
                  </a:lnTo>
                  <a:lnTo>
                    <a:pt x="571" y="86"/>
                  </a:lnTo>
                  <a:lnTo>
                    <a:pt x="582" y="90"/>
                  </a:lnTo>
                  <a:lnTo>
                    <a:pt x="595" y="102"/>
                  </a:lnTo>
                  <a:lnTo>
                    <a:pt x="608" y="106"/>
                  </a:lnTo>
                  <a:lnTo>
                    <a:pt x="619" y="114"/>
                  </a:lnTo>
                  <a:lnTo>
                    <a:pt x="638" y="111"/>
                  </a:lnTo>
                  <a:lnTo>
                    <a:pt x="652" y="124"/>
                  </a:lnTo>
                  <a:lnTo>
                    <a:pt x="647" y="137"/>
                  </a:lnTo>
                  <a:lnTo>
                    <a:pt x="634" y="139"/>
                  </a:lnTo>
                  <a:lnTo>
                    <a:pt x="642" y="160"/>
                  </a:lnTo>
                  <a:lnTo>
                    <a:pt x="637" y="169"/>
                  </a:lnTo>
                  <a:lnTo>
                    <a:pt x="602" y="162"/>
                  </a:lnTo>
                  <a:lnTo>
                    <a:pt x="605" y="199"/>
                  </a:lnTo>
                  <a:lnTo>
                    <a:pt x="599" y="203"/>
                  </a:lnTo>
                  <a:lnTo>
                    <a:pt x="569" y="211"/>
                  </a:lnTo>
                  <a:lnTo>
                    <a:pt x="597" y="247"/>
                  </a:lnTo>
                  <a:lnTo>
                    <a:pt x="588" y="252"/>
                  </a:lnTo>
                  <a:lnTo>
                    <a:pt x="593" y="264"/>
                  </a:lnTo>
                  <a:lnTo>
                    <a:pt x="581" y="261"/>
                  </a:lnTo>
                  <a:lnTo>
                    <a:pt x="571" y="254"/>
                  </a:lnTo>
                  <a:lnTo>
                    <a:pt x="545" y="252"/>
                  </a:lnTo>
                  <a:lnTo>
                    <a:pt x="517" y="251"/>
                  </a:lnTo>
                  <a:lnTo>
                    <a:pt x="512" y="253"/>
                  </a:lnTo>
                  <a:lnTo>
                    <a:pt x="485" y="245"/>
                  </a:lnTo>
                  <a:lnTo>
                    <a:pt x="477" y="249"/>
                  </a:lnTo>
                  <a:lnTo>
                    <a:pt x="479" y="261"/>
                  </a:lnTo>
                  <a:lnTo>
                    <a:pt x="449" y="254"/>
                  </a:lnTo>
                  <a:lnTo>
                    <a:pt x="439" y="257"/>
                  </a:lnTo>
                  <a:lnTo>
                    <a:pt x="438" y="26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4" name="Freeform 102"/>
            <p:cNvSpPr>
              <a:spLocks/>
            </p:cNvSpPr>
            <p:nvPr/>
          </p:nvSpPr>
          <p:spPr bwMode="auto">
            <a:xfrm>
              <a:off x="5170487" y="3727450"/>
              <a:ext cx="231775" cy="336550"/>
            </a:xfrm>
            <a:custGeom>
              <a:avLst/>
              <a:gdLst>
                <a:gd name="T0" fmla="*/ 131 w 146"/>
                <a:gd name="T1" fmla="*/ 132 h 212"/>
                <a:gd name="T2" fmla="*/ 141 w 146"/>
                <a:gd name="T3" fmla="*/ 149 h 212"/>
                <a:gd name="T4" fmla="*/ 128 w 146"/>
                <a:gd name="T5" fmla="*/ 158 h 212"/>
                <a:gd name="T6" fmla="*/ 124 w 146"/>
                <a:gd name="T7" fmla="*/ 166 h 212"/>
                <a:gd name="T8" fmla="*/ 117 w 146"/>
                <a:gd name="T9" fmla="*/ 168 h 212"/>
                <a:gd name="T10" fmla="*/ 114 w 146"/>
                <a:gd name="T11" fmla="*/ 183 h 212"/>
                <a:gd name="T12" fmla="*/ 108 w 146"/>
                <a:gd name="T13" fmla="*/ 191 h 212"/>
                <a:gd name="T14" fmla="*/ 104 w 146"/>
                <a:gd name="T15" fmla="*/ 205 h 212"/>
                <a:gd name="T16" fmla="*/ 97 w 146"/>
                <a:gd name="T17" fmla="*/ 212 h 212"/>
                <a:gd name="T18" fmla="*/ 71 w 146"/>
                <a:gd name="T19" fmla="*/ 191 h 212"/>
                <a:gd name="T20" fmla="*/ 70 w 146"/>
                <a:gd name="T21" fmla="*/ 179 h 212"/>
                <a:gd name="T22" fmla="*/ 3 w 146"/>
                <a:gd name="T23" fmla="*/ 136 h 212"/>
                <a:gd name="T24" fmla="*/ 0 w 146"/>
                <a:gd name="T25" fmla="*/ 134 h 212"/>
                <a:gd name="T26" fmla="*/ 0 w 146"/>
                <a:gd name="T27" fmla="*/ 112 h 212"/>
                <a:gd name="T28" fmla="*/ 5 w 146"/>
                <a:gd name="T29" fmla="*/ 104 h 212"/>
                <a:gd name="T30" fmla="*/ 14 w 146"/>
                <a:gd name="T31" fmla="*/ 90 h 212"/>
                <a:gd name="T32" fmla="*/ 21 w 146"/>
                <a:gd name="T33" fmla="*/ 75 h 212"/>
                <a:gd name="T34" fmla="*/ 13 w 146"/>
                <a:gd name="T35" fmla="*/ 51 h 212"/>
                <a:gd name="T36" fmla="*/ 11 w 146"/>
                <a:gd name="T37" fmla="*/ 41 h 212"/>
                <a:gd name="T38" fmla="*/ 2 w 146"/>
                <a:gd name="T39" fmla="*/ 26 h 212"/>
                <a:gd name="T40" fmla="*/ 13 w 146"/>
                <a:gd name="T41" fmla="*/ 14 h 212"/>
                <a:gd name="T42" fmla="*/ 25 w 146"/>
                <a:gd name="T43" fmla="*/ 0 h 212"/>
                <a:gd name="T44" fmla="*/ 35 w 146"/>
                <a:gd name="T45" fmla="*/ 4 h 212"/>
                <a:gd name="T46" fmla="*/ 35 w 146"/>
                <a:gd name="T47" fmla="*/ 15 h 212"/>
                <a:gd name="T48" fmla="*/ 41 w 146"/>
                <a:gd name="T49" fmla="*/ 22 h 212"/>
                <a:gd name="T50" fmla="*/ 54 w 146"/>
                <a:gd name="T51" fmla="*/ 22 h 212"/>
                <a:gd name="T52" fmla="*/ 77 w 146"/>
                <a:gd name="T53" fmla="*/ 40 h 212"/>
                <a:gd name="T54" fmla="*/ 83 w 146"/>
                <a:gd name="T55" fmla="*/ 40 h 212"/>
                <a:gd name="T56" fmla="*/ 88 w 146"/>
                <a:gd name="T57" fmla="*/ 39 h 212"/>
                <a:gd name="T58" fmla="*/ 92 w 146"/>
                <a:gd name="T59" fmla="*/ 42 h 212"/>
                <a:gd name="T60" fmla="*/ 104 w 146"/>
                <a:gd name="T61" fmla="*/ 43 h 212"/>
                <a:gd name="T62" fmla="*/ 109 w 146"/>
                <a:gd name="T63" fmla="*/ 35 h 212"/>
                <a:gd name="T64" fmla="*/ 126 w 146"/>
                <a:gd name="T65" fmla="*/ 26 h 212"/>
                <a:gd name="T66" fmla="*/ 133 w 146"/>
                <a:gd name="T67" fmla="*/ 33 h 212"/>
                <a:gd name="T68" fmla="*/ 146 w 146"/>
                <a:gd name="T69" fmla="*/ 33 h 212"/>
                <a:gd name="T70" fmla="*/ 130 w 146"/>
                <a:gd name="T71" fmla="*/ 56 h 212"/>
                <a:gd name="T72" fmla="*/ 131 w 146"/>
                <a:gd name="T73" fmla="*/ 1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212">
                  <a:moveTo>
                    <a:pt x="131" y="132"/>
                  </a:moveTo>
                  <a:lnTo>
                    <a:pt x="141" y="149"/>
                  </a:lnTo>
                  <a:lnTo>
                    <a:pt x="128" y="158"/>
                  </a:lnTo>
                  <a:lnTo>
                    <a:pt x="124" y="166"/>
                  </a:lnTo>
                  <a:lnTo>
                    <a:pt x="117" y="168"/>
                  </a:lnTo>
                  <a:lnTo>
                    <a:pt x="114" y="183"/>
                  </a:lnTo>
                  <a:lnTo>
                    <a:pt x="108" y="191"/>
                  </a:lnTo>
                  <a:lnTo>
                    <a:pt x="104" y="205"/>
                  </a:lnTo>
                  <a:lnTo>
                    <a:pt x="97" y="212"/>
                  </a:lnTo>
                  <a:lnTo>
                    <a:pt x="71" y="191"/>
                  </a:lnTo>
                  <a:lnTo>
                    <a:pt x="70" y="179"/>
                  </a:lnTo>
                  <a:lnTo>
                    <a:pt x="3" y="136"/>
                  </a:lnTo>
                  <a:lnTo>
                    <a:pt x="0" y="134"/>
                  </a:lnTo>
                  <a:lnTo>
                    <a:pt x="0" y="112"/>
                  </a:lnTo>
                  <a:lnTo>
                    <a:pt x="5" y="104"/>
                  </a:lnTo>
                  <a:lnTo>
                    <a:pt x="14" y="90"/>
                  </a:lnTo>
                  <a:lnTo>
                    <a:pt x="21" y="75"/>
                  </a:lnTo>
                  <a:lnTo>
                    <a:pt x="13" y="51"/>
                  </a:lnTo>
                  <a:lnTo>
                    <a:pt x="11" y="41"/>
                  </a:lnTo>
                  <a:lnTo>
                    <a:pt x="2" y="26"/>
                  </a:lnTo>
                  <a:lnTo>
                    <a:pt x="13" y="14"/>
                  </a:lnTo>
                  <a:lnTo>
                    <a:pt x="25" y="0"/>
                  </a:lnTo>
                  <a:lnTo>
                    <a:pt x="35" y="4"/>
                  </a:lnTo>
                  <a:lnTo>
                    <a:pt x="35" y="15"/>
                  </a:lnTo>
                  <a:lnTo>
                    <a:pt x="41" y="22"/>
                  </a:lnTo>
                  <a:lnTo>
                    <a:pt x="54" y="22"/>
                  </a:lnTo>
                  <a:lnTo>
                    <a:pt x="77" y="40"/>
                  </a:lnTo>
                  <a:lnTo>
                    <a:pt x="83" y="40"/>
                  </a:lnTo>
                  <a:lnTo>
                    <a:pt x="88" y="39"/>
                  </a:lnTo>
                  <a:lnTo>
                    <a:pt x="92" y="42"/>
                  </a:lnTo>
                  <a:lnTo>
                    <a:pt x="104" y="43"/>
                  </a:lnTo>
                  <a:lnTo>
                    <a:pt x="109" y="35"/>
                  </a:lnTo>
                  <a:lnTo>
                    <a:pt x="126" y="26"/>
                  </a:lnTo>
                  <a:lnTo>
                    <a:pt x="133" y="33"/>
                  </a:lnTo>
                  <a:lnTo>
                    <a:pt x="146" y="33"/>
                  </a:lnTo>
                  <a:lnTo>
                    <a:pt x="130" y="56"/>
                  </a:lnTo>
                  <a:lnTo>
                    <a:pt x="131" y="13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5" name="Freeform 103"/>
            <p:cNvSpPr>
              <a:spLocks/>
            </p:cNvSpPr>
            <p:nvPr/>
          </p:nvSpPr>
          <p:spPr bwMode="auto">
            <a:xfrm>
              <a:off x="6049962" y="2484437"/>
              <a:ext cx="263525" cy="130175"/>
            </a:xfrm>
            <a:custGeom>
              <a:avLst/>
              <a:gdLst>
                <a:gd name="T0" fmla="*/ 11 w 166"/>
                <a:gd name="T1" fmla="*/ 21 h 82"/>
                <a:gd name="T2" fmla="*/ 12 w 166"/>
                <a:gd name="T3" fmla="*/ 12 h 82"/>
                <a:gd name="T4" fmla="*/ 22 w 166"/>
                <a:gd name="T5" fmla="*/ 9 h 82"/>
                <a:gd name="T6" fmla="*/ 52 w 166"/>
                <a:gd name="T7" fmla="*/ 16 h 82"/>
                <a:gd name="T8" fmla="*/ 50 w 166"/>
                <a:gd name="T9" fmla="*/ 4 h 82"/>
                <a:gd name="T10" fmla="*/ 58 w 166"/>
                <a:gd name="T11" fmla="*/ 0 h 82"/>
                <a:gd name="T12" fmla="*/ 85 w 166"/>
                <a:gd name="T13" fmla="*/ 8 h 82"/>
                <a:gd name="T14" fmla="*/ 90 w 166"/>
                <a:gd name="T15" fmla="*/ 6 h 82"/>
                <a:gd name="T16" fmla="*/ 118 w 166"/>
                <a:gd name="T17" fmla="*/ 7 h 82"/>
                <a:gd name="T18" fmla="*/ 144 w 166"/>
                <a:gd name="T19" fmla="*/ 9 h 82"/>
                <a:gd name="T20" fmla="*/ 154 w 166"/>
                <a:gd name="T21" fmla="*/ 16 h 82"/>
                <a:gd name="T22" fmla="*/ 166 w 166"/>
                <a:gd name="T23" fmla="*/ 19 h 82"/>
                <a:gd name="T24" fmla="*/ 165 w 166"/>
                <a:gd name="T25" fmla="*/ 24 h 82"/>
                <a:gd name="T26" fmla="*/ 142 w 166"/>
                <a:gd name="T27" fmla="*/ 35 h 82"/>
                <a:gd name="T28" fmla="*/ 139 w 166"/>
                <a:gd name="T29" fmla="*/ 43 h 82"/>
                <a:gd name="T30" fmla="*/ 118 w 166"/>
                <a:gd name="T31" fmla="*/ 46 h 82"/>
                <a:gd name="T32" fmla="*/ 116 w 166"/>
                <a:gd name="T33" fmla="*/ 58 h 82"/>
                <a:gd name="T34" fmla="*/ 97 w 166"/>
                <a:gd name="T35" fmla="*/ 56 h 82"/>
                <a:gd name="T36" fmla="*/ 87 w 166"/>
                <a:gd name="T37" fmla="*/ 60 h 82"/>
                <a:gd name="T38" fmla="*/ 74 w 166"/>
                <a:gd name="T39" fmla="*/ 70 h 82"/>
                <a:gd name="T40" fmla="*/ 77 w 166"/>
                <a:gd name="T41" fmla="*/ 74 h 82"/>
                <a:gd name="T42" fmla="*/ 74 w 166"/>
                <a:gd name="T43" fmla="*/ 79 h 82"/>
                <a:gd name="T44" fmla="*/ 43 w 166"/>
                <a:gd name="T45" fmla="*/ 82 h 82"/>
                <a:gd name="T46" fmla="*/ 20 w 166"/>
                <a:gd name="T47" fmla="*/ 76 h 82"/>
                <a:gd name="T48" fmla="*/ 2 w 166"/>
                <a:gd name="T49" fmla="*/ 77 h 82"/>
                <a:gd name="T50" fmla="*/ 0 w 166"/>
                <a:gd name="T51" fmla="*/ 65 h 82"/>
                <a:gd name="T52" fmla="*/ 20 w 166"/>
                <a:gd name="T53" fmla="*/ 69 h 82"/>
                <a:gd name="T54" fmla="*/ 24 w 166"/>
                <a:gd name="T55" fmla="*/ 62 h 82"/>
                <a:gd name="T56" fmla="*/ 37 w 166"/>
                <a:gd name="T57" fmla="*/ 64 h 82"/>
                <a:gd name="T58" fmla="*/ 55 w 166"/>
                <a:gd name="T59" fmla="*/ 49 h 82"/>
                <a:gd name="T60" fmla="*/ 31 w 166"/>
                <a:gd name="T61" fmla="*/ 39 h 82"/>
                <a:gd name="T62" fmla="*/ 21 w 166"/>
                <a:gd name="T63" fmla="*/ 44 h 82"/>
                <a:gd name="T64" fmla="*/ 6 w 166"/>
                <a:gd name="T65" fmla="*/ 36 h 82"/>
                <a:gd name="T66" fmla="*/ 16 w 166"/>
                <a:gd name="T67" fmla="*/ 23 h 82"/>
                <a:gd name="T68" fmla="*/ 11 w 166"/>
                <a:gd name="T69"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82">
                  <a:moveTo>
                    <a:pt x="11" y="21"/>
                  </a:moveTo>
                  <a:lnTo>
                    <a:pt x="12" y="12"/>
                  </a:lnTo>
                  <a:lnTo>
                    <a:pt x="22" y="9"/>
                  </a:lnTo>
                  <a:lnTo>
                    <a:pt x="52" y="16"/>
                  </a:lnTo>
                  <a:lnTo>
                    <a:pt x="50" y="4"/>
                  </a:lnTo>
                  <a:lnTo>
                    <a:pt x="58" y="0"/>
                  </a:lnTo>
                  <a:lnTo>
                    <a:pt x="85" y="8"/>
                  </a:lnTo>
                  <a:lnTo>
                    <a:pt x="90" y="6"/>
                  </a:lnTo>
                  <a:lnTo>
                    <a:pt x="118" y="7"/>
                  </a:lnTo>
                  <a:lnTo>
                    <a:pt x="144" y="9"/>
                  </a:lnTo>
                  <a:lnTo>
                    <a:pt x="154" y="16"/>
                  </a:lnTo>
                  <a:lnTo>
                    <a:pt x="166" y="19"/>
                  </a:lnTo>
                  <a:lnTo>
                    <a:pt x="165" y="24"/>
                  </a:lnTo>
                  <a:lnTo>
                    <a:pt x="142" y="35"/>
                  </a:lnTo>
                  <a:lnTo>
                    <a:pt x="139" y="43"/>
                  </a:lnTo>
                  <a:lnTo>
                    <a:pt x="118" y="46"/>
                  </a:lnTo>
                  <a:lnTo>
                    <a:pt x="116" y="58"/>
                  </a:lnTo>
                  <a:lnTo>
                    <a:pt x="97" y="56"/>
                  </a:lnTo>
                  <a:lnTo>
                    <a:pt x="87" y="60"/>
                  </a:lnTo>
                  <a:lnTo>
                    <a:pt x="74" y="70"/>
                  </a:lnTo>
                  <a:lnTo>
                    <a:pt x="77" y="74"/>
                  </a:lnTo>
                  <a:lnTo>
                    <a:pt x="74" y="79"/>
                  </a:lnTo>
                  <a:lnTo>
                    <a:pt x="43" y="82"/>
                  </a:lnTo>
                  <a:lnTo>
                    <a:pt x="20" y="76"/>
                  </a:lnTo>
                  <a:lnTo>
                    <a:pt x="2" y="77"/>
                  </a:lnTo>
                  <a:lnTo>
                    <a:pt x="0" y="65"/>
                  </a:lnTo>
                  <a:lnTo>
                    <a:pt x="20" y="69"/>
                  </a:lnTo>
                  <a:lnTo>
                    <a:pt x="24" y="62"/>
                  </a:lnTo>
                  <a:lnTo>
                    <a:pt x="37" y="64"/>
                  </a:lnTo>
                  <a:lnTo>
                    <a:pt x="55" y="49"/>
                  </a:lnTo>
                  <a:lnTo>
                    <a:pt x="31" y="39"/>
                  </a:lnTo>
                  <a:lnTo>
                    <a:pt x="21" y="44"/>
                  </a:lnTo>
                  <a:lnTo>
                    <a:pt x="6" y="36"/>
                  </a:lnTo>
                  <a:lnTo>
                    <a:pt x="16" y="23"/>
                  </a:lnTo>
                  <a:lnTo>
                    <a:pt x="11"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6" name="Freeform 104"/>
            <p:cNvSpPr>
              <a:spLocks/>
            </p:cNvSpPr>
            <p:nvPr/>
          </p:nvSpPr>
          <p:spPr bwMode="auto">
            <a:xfrm>
              <a:off x="7143750" y="3429000"/>
              <a:ext cx="153988" cy="134938"/>
            </a:xfrm>
            <a:custGeom>
              <a:avLst/>
              <a:gdLst>
                <a:gd name="T0" fmla="*/ 27 w 97"/>
                <a:gd name="T1" fmla="*/ 81 h 85"/>
                <a:gd name="T2" fmla="*/ 18 w 97"/>
                <a:gd name="T3" fmla="*/ 71 h 85"/>
                <a:gd name="T4" fmla="*/ 7 w 97"/>
                <a:gd name="T5" fmla="*/ 49 h 85"/>
                <a:gd name="T6" fmla="*/ 0 w 97"/>
                <a:gd name="T7" fmla="*/ 24 h 85"/>
                <a:gd name="T8" fmla="*/ 10 w 97"/>
                <a:gd name="T9" fmla="*/ 7 h 85"/>
                <a:gd name="T10" fmla="*/ 33 w 97"/>
                <a:gd name="T11" fmla="*/ 3 h 85"/>
                <a:gd name="T12" fmla="*/ 51 w 97"/>
                <a:gd name="T13" fmla="*/ 6 h 85"/>
                <a:gd name="T14" fmla="*/ 67 w 97"/>
                <a:gd name="T15" fmla="*/ 14 h 85"/>
                <a:gd name="T16" fmla="*/ 73 w 97"/>
                <a:gd name="T17" fmla="*/ 0 h 85"/>
                <a:gd name="T18" fmla="*/ 90 w 97"/>
                <a:gd name="T19" fmla="*/ 7 h 85"/>
                <a:gd name="T20" fmla="*/ 96 w 97"/>
                <a:gd name="T21" fmla="*/ 21 h 85"/>
                <a:gd name="T22" fmla="*/ 97 w 97"/>
                <a:gd name="T23" fmla="*/ 46 h 85"/>
                <a:gd name="T24" fmla="*/ 68 w 97"/>
                <a:gd name="T25" fmla="*/ 62 h 85"/>
                <a:gd name="T26" fmla="*/ 77 w 97"/>
                <a:gd name="T27" fmla="*/ 75 h 85"/>
                <a:gd name="T28" fmla="*/ 58 w 97"/>
                <a:gd name="T29" fmla="*/ 76 h 85"/>
                <a:gd name="T30" fmla="*/ 42 w 97"/>
                <a:gd name="T31" fmla="*/ 85 h 85"/>
                <a:gd name="T32" fmla="*/ 27 w 97"/>
                <a:gd name="T3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85">
                  <a:moveTo>
                    <a:pt x="27" y="81"/>
                  </a:moveTo>
                  <a:lnTo>
                    <a:pt x="18" y="71"/>
                  </a:lnTo>
                  <a:lnTo>
                    <a:pt x="7" y="49"/>
                  </a:lnTo>
                  <a:lnTo>
                    <a:pt x="0" y="24"/>
                  </a:lnTo>
                  <a:lnTo>
                    <a:pt x="10" y="7"/>
                  </a:lnTo>
                  <a:lnTo>
                    <a:pt x="33" y="3"/>
                  </a:lnTo>
                  <a:lnTo>
                    <a:pt x="51" y="6"/>
                  </a:lnTo>
                  <a:lnTo>
                    <a:pt x="67" y="14"/>
                  </a:lnTo>
                  <a:lnTo>
                    <a:pt x="73" y="0"/>
                  </a:lnTo>
                  <a:lnTo>
                    <a:pt x="90" y="7"/>
                  </a:lnTo>
                  <a:lnTo>
                    <a:pt x="96" y="21"/>
                  </a:lnTo>
                  <a:lnTo>
                    <a:pt x="97" y="46"/>
                  </a:lnTo>
                  <a:lnTo>
                    <a:pt x="68" y="62"/>
                  </a:lnTo>
                  <a:lnTo>
                    <a:pt x="77" y="75"/>
                  </a:lnTo>
                  <a:lnTo>
                    <a:pt x="58" y="76"/>
                  </a:lnTo>
                  <a:lnTo>
                    <a:pt x="42" y="85"/>
                  </a:lnTo>
                  <a:lnTo>
                    <a:pt x="27" y="8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7" name="Freeform 105"/>
            <p:cNvSpPr>
              <a:spLocks/>
            </p:cNvSpPr>
            <p:nvPr/>
          </p:nvSpPr>
          <p:spPr bwMode="auto">
            <a:xfrm>
              <a:off x="7607300" y="2636837"/>
              <a:ext cx="122238" cy="138113"/>
            </a:xfrm>
            <a:custGeom>
              <a:avLst/>
              <a:gdLst>
                <a:gd name="T0" fmla="*/ 29 w 77"/>
                <a:gd name="T1" fmla="*/ 0 h 87"/>
                <a:gd name="T2" fmla="*/ 55 w 77"/>
                <a:gd name="T3" fmla="*/ 24 h 87"/>
                <a:gd name="T4" fmla="*/ 66 w 77"/>
                <a:gd name="T5" fmla="*/ 38 h 87"/>
                <a:gd name="T6" fmla="*/ 77 w 77"/>
                <a:gd name="T7" fmla="*/ 62 h 87"/>
                <a:gd name="T8" fmla="*/ 75 w 77"/>
                <a:gd name="T9" fmla="*/ 73 h 87"/>
                <a:gd name="T10" fmla="*/ 61 w 77"/>
                <a:gd name="T11" fmla="*/ 77 h 87"/>
                <a:gd name="T12" fmla="*/ 51 w 77"/>
                <a:gd name="T13" fmla="*/ 85 h 87"/>
                <a:gd name="T14" fmla="*/ 36 w 77"/>
                <a:gd name="T15" fmla="*/ 87 h 87"/>
                <a:gd name="T16" fmla="*/ 29 w 77"/>
                <a:gd name="T17" fmla="*/ 76 h 87"/>
                <a:gd name="T18" fmla="*/ 26 w 77"/>
                <a:gd name="T19" fmla="*/ 61 h 87"/>
                <a:gd name="T20" fmla="*/ 9 w 77"/>
                <a:gd name="T21" fmla="*/ 39 h 87"/>
                <a:gd name="T22" fmla="*/ 20 w 77"/>
                <a:gd name="T23" fmla="*/ 35 h 87"/>
                <a:gd name="T24" fmla="*/ 0 w 77"/>
                <a:gd name="T25" fmla="*/ 18 h 87"/>
                <a:gd name="T26" fmla="*/ 1 w 77"/>
                <a:gd name="T27" fmla="*/ 16 h 87"/>
                <a:gd name="T28" fmla="*/ 8 w 77"/>
                <a:gd name="T29" fmla="*/ 17 h 87"/>
                <a:gd name="T30" fmla="*/ 11 w 77"/>
                <a:gd name="T31" fmla="*/ 7 h 87"/>
                <a:gd name="T32" fmla="*/ 22 w 77"/>
                <a:gd name="T33" fmla="*/ 6 h 87"/>
                <a:gd name="T34" fmla="*/ 29 w 77"/>
                <a:gd name="T35" fmla="*/ 5 h 87"/>
                <a:gd name="T36" fmla="*/ 29 w 77"/>
                <a:gd name="T3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87">
                  <a:moveTo>
                    <a:pt x="29" y="0"/>
                  </a:moveTo>
                  <a:lnTo>
                    <a:pt x="55" y="24"/>
                  </a:lnTo>
                  <a:lnTo>
                    <a:pt x="66" y="38"/>
                  </a:lnTo>
                  <a:lnTo>
                    <a:pt x="77" y="62"/>
                  </a:lnTo>
                  <a:lnTo>
                    <a:pt x="75" y="73"/>
                  </a:lnTo>
                  <a:lnTo>
                    <a:pt x="61" y="77"/>
                  </a:lnTo>
                  <a:lnTo>
                    <a:pt x="51" y="85"/>
                  </a:lnTo>
                  <a:lnTo>
                    <a:pt x="36" y="87"/>
                  </a:lnTo>
                  <a:lnTo>
                    <a:pt x="29" y="76"/>
                  </a:lnTo>
                  <a:lnTo>
                    <a:pt x="26" y="61"/>
                  </a:lnTo>
                  <a:lnTo>
                    <a:pt x="9" y="39"/>
                  </a:lnTo>
                  <a:lnTo>
                    <a:pt x="20" y="35"/>
                  </a:lnTo>
                  <a:lnTo>
                    <a:pt x="0" y="18"/>
                  </a:lnTo>
                  <a:lnTo>
                    <a:pt x="1" y="16"/>
                  </a:lnTo>
                  <a:lnTo>
                    <a:pt x="8" y="17"/>
                  </a:lnTo>
                  <a:lnTo>
                    <a:pt x="11" y="7"/>
                  </a:lnTo>
                  <a:lnTo>
                    <a:pt x="22" y="6"/>
                  </a:lnTo>
                  <a:lnTo>
                    <a:pt x="29" y="5"/>
                  </a:lnTo>
                  <a:lnTo>
                    <a:pt x="29"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8" name="Freeform 106"/>
            <p:cNvSpPr>
              <a:spLocks/>
            </p:cNvSpPr>
            <p:nvPr/>
          </p:nvSpPr>
          <p:spPr bwMode="auto">
            <a:xfrm>
              <a:off x="4714875" y="2484437"/>
              <a:ext cx="44450" cy="46038"/>
            </a:xfrm>
            <a:custGeom>
              <a:avLst/>
              <a:gdLst>
                <a:gd name="T0" fmla="*/ 12 w 28"/>
                <a:gd name="T1" fmla="*/ 25 h 29"/>
                <a:gd name="T2" fmla="*/ 12 w 28"/>
                <a:gd name="T3" fmla="*/ 29 h 29"/>
                <a:gd name="T4" fmla="*/ 10 w 28"/>
                <a:gd name="T5" fmla="*/ 29 h 29"/>
                <a:gd name="T6" fmla="*/ 8 w 28"/>
                <a:gd name="T7" fmla="*/ 22 h 29"/>
                <a:gd name="T8" fmla="*/ 4 w 28"/>
                <a:gd name="T9" fmla="*/ 20 h 29"/>
                <a:gd name="T10" fmla="*/ 0 w 28"/>
                <a:gd name="T11" fmla="*/ 14 h 29"/>
                <a:gd name="T12" fmla="*/ 2 w 28"/>
                <a:gd name="T13" fmla="*/ 9 h 29"/>
                <a:gd name="T14" fmla="*/ 6 w 28"/>
                <a:gd name="T15" fmla="*/ 8 h 29"/>
                <a:gd name="T16" fmla="*/ 8 w 28"/>
                <a:gd name="T17" fmla="*/ 1 h 29"/>
                <a:gd name="T18" fmla="*/ 11 w 28"/>
                <a:gd name="T19" fmla="*/ 0 h 29"/>
                <a:gd name="T20" fmla="*/ 13 w 28"/>
                <a:gd name="T21" fmla="*/ 3 h 29"/>
                <a:gd name="T22" fmla="*/ 17 w 28"/>
                <a:gd name="T23" fmla="*/ 4 h 29"/>
                <a:gd name="T24" fmla="*/ 19 w 28"/>
                <a:gd name="T25" fmla="*/ 7 h 29"/>
                <a:gd name="T26" fmla="*/ 22 w 28"/>
                <a:gd name="T27" fmla="*/ 8 h 29"/>
                <a:gd name="T28" fmla="*/ 26 w 28"/>
                <a:gd name="T29" fmla="*/ 12 h 29"/>
                <a:gd name="T30" fmla="*/ 28 w 28"/>
                <a:gd name="T31" fmla="*/ 12 h 29"/>
                <a:gd name="T32" fmla="*/ 27 w 28"/>
                <a:gd name="T33" fmla="*/ 17 h 29"/>
                <a:gd name="T34" fmla="*/ 25 w 28"/>
                <a:gd name="T35" fmla="*/ 20 h 29"/>
                <a:gd name="T36" fmla="*/ 25 w 28"/>
                <a:gd name="T37" fmla="*/ 21 h 29"/>
                <a:gd name="T38" fmla="*/ 22 w 28"/>
                <a:gd name="T39" fmla="*/ 22 h 29"/>
                <a:gd name="T40" fmla="*/ 12 w 28"/>
                <a:gd name="T4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12" y="25"/>
                  </a:moveTo>
                  <a:lnTo>
                    <a:pt x="12" y="29"/>
                  </a:lnTo>
                  <a:lnTo>
                    <a:pt x="10" y="29"/>
                  </a:lnTo>
                  <a:lnTo>
                    <a:pt x="8" y="22"/>
                  </a:lnTo>
                  <a:lnTo>
                    <a:pt x="4" y="20"/>
                  </a:lnTo>
                  <a:lnTo>
                    <a:pt x="0" y="14"/>
                  </a:lnTo>
                  <a:lnTo>
                    <a:pt x="2" y="9"/>
                  </a:lnTo>
                  <a:lnTo>
                    <a:pt x="6" y="8"/>
                  </a:lnTo>
                  <a:lnTo>
                    <a:pt x="8" y="1"/>
                  </a:lnTo>
                  <a:lnTo>
                    <a:pt x="11" y="0"/>
                  </a:lnTo>
                  <a:lnTo>
                    <a:pt x="13" y="3"/>
                  </a:lnTo>
                  <a:lnTo>
                    <a:pt x="17" y="4"/>
                  </a:lnTo>
                  <a:lnTo>
                    <a:pt x="19" y="7"/>
                  </a:lnTo>
                  <a:lnTo>
                    <a:pt x="22" y="8"/>
                  </a:lnTo>
                  <a:lnTo>
                    <a:pt x="26" y="12"/>
                  </a:lnTo>
                  <a:lnTo>
                    <a:pt x="28" y="12"/>
                  </a:lnTo>
                  <a:lnTo>
                    <a:pt x="27" y="17"/>
                  </a:lnTo>
                  <a:lnTo>
                    <a:pt x="25" y="20"/>
                  </a:lnTo>
                  <a:lnTo>
                    <a:pt x="25" y="21"/>
                  </a:lnTo>
                  <a:lnTo>
                    <a:pt x="22" y="22"/>
                  </a:lnTo>
                  <a:lnTo>
                    <a:pt x="12"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9" name="Freeform 107"/>
            <p:cNvSpPr>
              <a:spLocks/>
            </p:cNvSpPr>
            <p:nvPr/>
          </p:nvSpPr>
          <p:spPr bwMode="auto">
            <a:xfrm>
              <a:off x="5487987" y="2917825"/>
              <a:ext cx="53975" cy="50800"/>
            </a:xfrm>
            <a:custGeom>
              <a:avLst/>
              <a:gdLst>
                <a:gd name="T0" fmla="*/ 22 w 34"/>
                <a:gd name="T1" fmla="*/ 2 h 32"/>
                <a:gd name="T2" fmla="*/ 27 w 34"/>
                <a:gd name="T3" fmla="*/ 11 h 32"/>
                <a:gd name="T4" fmla="*/ 26 w 34"/>
                <a:gd name="T5" fmla="*/ 16 h 32"/>
                <a:gd name="T6" fmla="*/ 34 w 34"/>
                <a:gd name="T7" fmla="*/ 31 h 32"/>
                <a:gd name="T8" fmla="*/ 21 w 34"/>
                <a:gd name="T9" fmla="*/ 32 h 32"/>
                <a:gd name="T10" fmla="*/ 16 w 34"/>
                <a:gd name="T11" fmla="*/ 22 h 32"/>
                <a:gd name="T12" fmla="*/ 0 w 34"/>
                <a:gd name="T13" fmla="*/ 20 h 32"/>
                <a:gd name="T14" fmla="*/ 10 w 34"/>
                <a:gd name="T15" fmla="*/ 0 h 32"/>
                <a:gd name="T16" fmla="*/ 22 w 34"/>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2">
                  <a:moveTo>
                    <a:pt x="22" y="2"/>
                  </a:moveTo>
                  <a:lnTo>
                    <a:pt x="27" y="11"/>
                  </a:lnTo>
                  <a:lnTo>
                    <a:pt x="26" y="16"/>
                  </a:lnTo>
                  <a:lnTo>
                    <a:pt x="34" y="31"/>
                  </a:lnTo>
                  <a:lnTo>
                    <a:pt x="21" y="32"/>
                  </a:lnTo>
                  <a:lnTo>
                    <a:pt x="16" y="22"/>
                  </a:lnTo>
                  <a:lnTo>
                    <a:pt x="0" y="20"/>
                  </a:lnTo>
                  <a:lnTo>
                    <a:pt x="10" y="0"/>
                  </a:lnTo>
                  <a:lnTo>
                    <a:pt x="22" y="2"/>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1" name="Freeform 108"/>
            <p:cNvSpPr>
              <a:spLocks/>
            </p:cNvSpPr>
            <p:nvPr/>
          </p:nvSpPr>
          <p:spPr bwMode="auto">
            <a:xfrm>
              <a:off x="7048500" y="3168650"/>
              <a:ext cx="239713" cy="282575"/>
            </a:xfrm>
            <a:custGeom>
              <a:avLst/>
              <a:gdLst>
                <a:gd name="T0" fmla="*/ 111 w 151"/>
                <a:gd name="T1" fmla="*/ 170 h 178"/>
                <a:gd name="T2" fmla="*/ 116 w 151"/>
                <a:gd name="T3" fmla="*/ 161 h 178"/>
                <a:gd name="T4" fmla="*/ 114 w 151"/>
                <a:gd name="T5" fmla="*/ 143 h 178"/>
                <a:gd name="T6" fmla="*/ 97 w 151"/>
                <a:gd name="T7" fmla="*/ 125 h 178"/>
                <a:gd name="T8" fmla="*/ 93 w 151"/>
                <a:gd name="T9" fmla="*/ 104 h 178"/>
                <a:gd name="T10" fmla="*/ 77 w 151"/>
                <a:gd name="T11" fmla="*/ 87 h 178"/>
                <a:gd name="T12" fmla="*/ 63 w 151"/>
                <a:gd name="T13" fmla="*/ 86 h 178"/>
                <a:gd name="T14" fmla="*/ 60 w 151"/>
                <a:gd name="T15" fmla="*/ 93 h 178"/>
                <a:gd name="T16" fmla="*/ 50 w 151"/>
                <a:gd name="T17" fmla="*/ 94 h 178"/>
                <a:gd name="T18" fmla="*/ 44 w 151"/>
                <a:gd name="T19" fmla="*/ 90 h 178"/>
                <a:gd name="T20" fmla="*/ 26 w 151"/>
                <a:gd name="T21" fmla="*/ 103 h 178"/>
                <a:gd name="T22" fmla="*/ 23 w 151"/>
                <a:gd name="T23" fmla="*/ 84 h 178"/>
                <a:gd name="T24" fmla="*/ 24 w 151"/>
                <a:gd name="T25" fmla="*/ 62 h 178"/>
                <a:gd name="T26" fmla="*/ 12 w 151"/>
                <a:gd name="T27" fmla="*/ 61 h 178"/>
                <a:gd name="T28" fmla="*/ 9 w 151"/>
                <a:gd name="T29" fmla="*/ 49 h 178"/>
                <a:gd name="T30" fmla="*/ 0 w 151"/>
                <a:gd name="T31" fmla="*/ 42 h 178"/>
                <a:gd name="T32" fmla="*/ 3 w 151"/>
                <a:gd name="T33" fmla="*/ 34 h 178"/>
                <a:gd name="T34" fmla="*/ 16 w 151"/>
                <a:gd name="T35" fmla="*/ 21 h 178"/>
                <a:gd name="T36" fmla="*/ 18 w 151"/>
                <a:gd name="T37" fmla="*/ 26 h 178"/>
                <a:gd name="T38" fmla="*/ 28 w 151"/>
                <a:gd name="T39" fmla="*/ 26 h 178"/>
                <a:gd name="T40" fmla="*/ 21 w 151"/>
                <a:gd name="T41" fmla="*/ 3 h 178"/>
                <a:gd name="T42" fmla="*/ 30 w 151"/>
                <a:gd name="T43" fmla="*/ 0 h 178"/>
                <a:gd name="T44" fmla="*/ 43 w 151"/>
                <a:gd name="T45" fmla="*/ 16 h 178"/>
                <a:gd name="T46" fmla="*/ 55 w 151"/>
                <a:gd name="T47" fmla="*/ 35 h 178"/>
                <a:gd name="T48" fmla="*/ 77 w 151"/>
                <a:gd name="T49" fmla="*/ 35 h 178"/>
                <a:gd name="T50" fmla="*/ 87 w 151"/>
                <a:gd name="T51" fmla="*/ 53 h 178"/>
                <a:gd name="T52" fmla="*/ 76 w 151"/>
                <a:gd name="T53" fmla="*/ 59 h 178"/>
                <a:gd name="T54" fmla="*/ 72 w 151"/>
                <a:gd name="T55" fmla="*/ 66 h 178"/>
                <a:gd name="T56" fmla="*/ 96 w 151"/>
                <a:gd name="T57" fmla="*/ 79 h 178"/>
                <a:gd name="T58" fmla="*/ 115 w 151"/>
                <a:gd name="T59" fmla="*/ 103 h 178"/>
                <a:gd name="T60" fmla="*/ 129 w 151"/>
                <a:gd name="T61" fmla="*/ 122 h 178"/>
                <a:gd name="T62" fmla="*/ 145 w 151"/>
                <a:gd name="T63" fmla="*/ 136 h 178"/>
                <a:gd name="T64" fmla="*/ 151 w 151"/>
                <a:gd name="T65" fmla="*/ 151 h 178"/>
                <a:gd name="T66" fmla="*/ 150 w 151"/>
                <a:gd name="T67" fmla="*/ 171 h 178"/>
                <a:gd name="T68" fmla="*/ 133 w 151"/>
                <a:gd name="T69" fmla="*/ 164 h 178"/>
                <a:gd name="T70" fmla="*/ 127 w 151"/>
                <a:gd name="T71" fmla="*/ 178 h 178"/>
                <a:gd name="T72" fmla="*/ 111 w 151"/>
                <a:gd name="T73"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 h="178">
                  <a:moveTo>
                    <a:pt x="111" y="170"/>
                  </a:moveTo>
                  <a:lnTo>
                    <a:pt x="116" y="161"/>
                  </a:lnTo>
                  <a:lnTo>
                    <a:pt x="114" y="143"/>
                  </a:lnTo>
                  <a:lnTo>
                    <a:pt x="97" y="125"/>
                  </a:lnTo>
                  <a:lnTo>
                    <a:pt x="93" y="104"/>
                  </a:lnTo>
                  <a:lnTo>
                    <a:pt x="77" y="87"/>
                  </a:lnTo>
                  <a:lnTo>
                    <a:pt x="63" y="86"/>
                  </a:lnTo>
                  <a:lnTo>
                    <a:pt x="60" y="93"/>
                  </a:lnTo>
                  <a:lnTo>
                    <a:pt x="50" y="94"/>
                  </a:lnTo>
                  <a:lnTo>
                    <a:pt x="44" y="90"/>
                  </a:lnTo>
                  <a:lnTo>
                    <a:pt x="26" y="103"/>
                  </a:lnTo>
                  <a:lnTo>
                    <a:pt x="23" y="84"/>
                  </a:lnTo>
                  <a:lnTo>
                    <a:pt x="24" y="62"/>
                  </a:lnTo>
                  <a:lnTo>
                    <a:pt x="12" y="61"/>
                  </a:lnTo>
                  <a:lnTo>
                    <a:pt x="9" y="49"/>
                  </a:lnTo>
                  <a:lnTo>
                    <a:pt x="0" y="42"/>
                  </a:lnTo>
                  <a:lnTo>
                    <a:pt x="3" y="34"/>
                  </a:lnTo>
                  <a:lnTo>
                    <a:pt x="16" y="21"/>
                  </a:lnTo>
                  <a:lnTo>
                    <a:pt x="18" y="26"/>
                  </a:lnTo>
                  <a:lnTo>
                    <a:pt x="28" y="26"/>
                  </a:lnTo>
                  <a:lnTo>
                    <a:pt x="21" y="3"/>
                  </a:lnTo>
                  <a:lnTo>
                    <a:pt x="30" y="0"/>
                  </a:lnTo>
                  <a:lnTo>
                    <a:pt x="43" y="16"/>
                  </a:lnTo>
                  <a:lnTo>
                    <a:pt x="55" y="35"/>
                  </a:lnTo>
                  <a:lnTo>
                    <a:pt x="77" y="35"/>
                  </a:lnTo>
                  <a:lnTo>
                    <a:pt x="87" y="53"/>
                  </a:lnTo>
                  <a:lnTo>
                    <a:pt x="76" y="59"/>
                  </a:lnTo>
                  <a:lnTo>
                    <a:pt x="72" y="66"/>
                  </a:lnTo>
                  <a:lnTo>
                    <a:pt x="96" y="79"/>
                  </a:lnTo>
                  <a:lnTo>
                    <a:pt x="115" y="103"/>
                  </a:lnTo>
                  <a:lnTo>
                    <a:pt x="129" y="122"/>
                  </a:lnTo>
                  <a:lnTo>
                    <a:pt x="145" y="136"/>
                  </a:lnTo>
                  <a:lnTo>
                    <a:pt x="151" y="151"/>
                  </a:lnTo>
                  <a:lnTo>
                    <a:pt x="150" y="171"/>
                  </a:lnTo>
                  <a:lnTo>
                    <a:pt x="133" y="164"/>
                  </a:lnTo>
                  <a:lnTo>
                    <a:pt x="127" y="178"/>
                  </a:lnTo>
                  <a:lnTo>
                    <a:pt x="111" y="17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2" name="Freeform 109"/>
            <p:cNvSpPr>
              <a:spLocks/>
            </p:cNvSpPr>
            <p:nvPr/>
          </p:nvSpPr>
          <p:spPr bwMode="auto">
            <a:xfrm>
              <a:off x="5153025" y="2767012"/>
              <a:ext cx="38100" cy="50800"/>
            </a:xfrm>
            <a:custGeom>
              <a:avLst/>
              <a:gdLst>
                <a:gd name="T0" fmla="*/ 12 w 24"/>
                <a:gd name="T1" fmla="*/ 28 h 32"/>
                <a:gd name="T2" fmla="*/ 7 w 24"/>
                <a:gd name="T3" fmla="*/ 29 h 32"/>
                <a:gd name="T4" fmla="*/ 6 w 24"/>
                <a:gd name="T5" fmla="*/ 32 h 32"/>
                <a:gd name="T6" fmla="*/ 0 w 24"/>
                <a:gd name="T7" fmla="*/ 32 h 32"/>
                <a:gd name="T8" fmla="*/ 5 w 24"/>
                <a:gd name="T9" fmla="*/ 15 h 32"/>
                <a:gd name="T10" fmla="*/ 12 w 24"/>
                <a:gd name="T11" fmla="*/ 1 h 32"/>
                <a:gd name="T12" fmla="*/ 12 w 24"/>
                <a:gd name="T13" fmla="*/ 0 h 32"/>
                <a:gd name="T14" fmla="*/ 20 w 24"/>
                <a:gd name="T15" fmla="*/ 1 h 32"/>
                <a:gd name="T16" fmla="*/ 24 w 24"/>
                <a:gd name="T17" fmla="*/ 9 h 32"/>
                <a:gd name="T18" fmla="*/ 15 w 24"/>
                <a:gd name="T19" fmla="*/ 17 h 32"/>
                <a:gd name="T20" fmla="*/ 12 w 24"/>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12" y="28"/>
                  </a:moveTo>
                  <a:lnTo>
                    <a:pt x="7" y="29"/>
                  </a:lnTo>
                  <a:lnTo>
                    <a:pt x="6" y="32"/>
                  </a:lnTo>
                  <a:lnTo>
                    <a:pt x="0" y="32"/>
                  </a:lnTo>
                  <a:lnTo>
                    <a:pt x="5" y="15"/>
                  </a:lnTo>
                  <a:lnTo>
                    <a:pt x="12" y="1"/>
                  </a:lnTo>
                  <a:lnTo>
                    <a:pt x="12" y="0"/>
                  </a:lnTo>
                  <a:lnTo>
                    <a:pt x="20" y="1"/>
                  </a:lnTo>
                  <a:lnTo>
                    <a:pt x="24" y="9"/>
                  </a:lnTo>
                  <a:lnTo>
                    <a:pt x="15" y="17"/>
                  </a:lnTo>
                  <a:lnTo>
                    <a:pt x="12" y="2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3" name="Freeform 110"/>
            <p:cNvSpPr>
              <a:spLocks/>
            </p:cNvSpPr>
            <p:nvPr/>
          </p:nvSpPr>
          <p:spPr bwMode="auto">
            <a:xfrm>
              <a:off x="3849687" y="3627438"/>
              <a:ext cx="112713" cy="138113"/>
            </a:xfrm>
            <a:custGeom>
              <a:avLst/>
              <a:gdLst>
                <a:gd name="T0" fmla="*/ 68 w 71"/>
                <a:gd name="T1" fmla="*/ 87 h 87"/>
                <a:gd name="T2" fmla="*/ 63 w 71"/>
                <a:gd name="T3" fmla="*/ 87 h 87"/>
                <a:gd name="T4" fmla="*/ 44 w 71"/>
                <a:gd name="T5" fmla="*/ 77 h 87"/>
                <a:gd name="T6" fmla="*/ 27 w 71"/>
                <a:gd name="T7" fmla="*/ 61 h 87"/>
                <a:gd name="T8" fmla="*/ 12 w 71"/>
                <a:gd name="T9" fmla="*/ 50 h 87"/>
                <a:gd name="T10" fmla="*/ 0 w 71"/>
                <a:gd name="T11" fmla="*/ 37 h 87"/>
                <a:gd name="T12" fmla="*/ 4 w 71"/>
                <a:gd name="T13" fmla="*/ 30 h 87"/>
                <a:gd name="T14" fmla="*/ 5 w 71"/>
                <a:gd name="T15" fmla="*/ 24 h 87"/>
                <a:gd name="T16" fmla="*/ 13 w 71"/>
                <a:gd name="T17" fmla="*/ 12 h 87"/>
                <a:gd name="T18" fmla="*/ 22 w 71"/>
                <a:gd name="T19" fmla="*/ 3 h 87"/>
                <a:gd name="T20" fmla="*/ 26 w 71"/>
                <a:gd name="T21" fmla="*/ 2 h 87"/>
                <a:gd name="T22" fmla="*/ 31 w 71"/>
                <a:gd name="T23" fmla="*/ 0 h 87"/>
                <a:gd name="T24" fmla="*/ 38 w 71"/>
                <a:gd name="T25" fmla="*/ 13 h 87"/>
                <a:gd name="T26" fmla="*/ 37 w 71"/>
                <a:gd name="T27" fmla="*/ 21 h 87"/>
                <a:gd name="T28" fmla="*/ 41 w 71"/>
                <a:gd name="T29" fmla="*/ 26 h 87"/>
                <a:gd name="T30" fmla="*/ 46 w 71"/>
                <a:gd name="T31" fmla="*/ 26 h 87"/>
                <a:gd name="T32" fmla="*/ 49 w 71"/>
                <a:gd name="T33" fmla="*/ 17 h 87"/>
                <a:gd name="T34" fmla="*/ 55 w 71"/>
                <a:gd name="T35" fmla="*/ 18 h 87"/>
                <a:gd name="T36" fmla="*/ 54 w 71"/>
                <a:gd name="T37" fmla="*/ 24 h 87"/>
                <a:gd name="T38" fmla="*/ 55 w 71"/>
                <a:gd name="T39" fmla="*/ 34 h 87"/>
                <a:gd name="T40" fmla="*/ 52 w 71"/>
                <a:gd name="T41" fmla="*/ 43 h 87"/>
                <a:gd name="T42" fmla="*/ 57 w 71"/>
                <a:gd name="T43" fmla="*/ 49 h 87"/>
                <a:gd name="T44" fmla="*/ 63 w 71"/>
                <a:gd name="T45" fmla="*/ 50 h 87"/>
                <a:gd name="T46" fmla="*/ 70 w 71"/>
                <a:gd name="T47" fmla="*/ 59 h 87"/>
                <a:gd name="T48" fmla="*/ 71 w 71"/>
                <a:gd name="T49" fmla="*/ 67 h 87"/>
                <a:gd name="T50" fmla="*/ 69 w 71"/>
                <a:gd name="T51" fmla="*/ 70 h 87"/>
                <a:gd name="T52" fmla="*/ 68 w 71"/>
                <a:gd name="T5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7">
                  <a:moveTo>
                    <a:pt x="68" y="87"/>
                  </a:moveTo>
                  <a:lnTo>
                    <a:pt x="63" y="87"/>
                  </a:lnTo>
                  <a:lnTo>
                    <a:pt x="44" y="77"/>
                  </a:lnTo>
                  <a:lnTo>
                    <a:pt x="27" y="61"/>
                  </a:lnTo>
                  <a:lnTo>
                    <a:pt x="12" y="50"/>
                  </a:lnTo>
                  <a:lnTo>
                    <a:pt x="0" y="37"/>
                  </a:lnTo>
                  <a:lnTo>
                    <a:pt x="4" y="30"/>
                  </a:lnTo>
                  <a:lnTo>
                    <a:pt x="5" y="24"/>
                  </a:lnTo>
                  <a:lnTo>
                    <a:pt x="13" y="12"/>
                  </a:lnTo>
                  <a:lnTo>
                    <a:pt x="22" y="3"/>
                  </a:lnTo>
                  <a:lnTo>
                    <a:pt x="26" y="2"/>
                  </a:lnTo>
                  <a:lnTo>
                    <a:pt x="31" y="0"/>
                  </a:lnTo>
                  <a:lnTo>
                    <a:pt x="38" y="13"/>
                  </a:lnTo>
                  <a:lnTo>
                    <a:pt x="37" y="21"/>
                  </a:lnTo>
                  <a:lnTo>
                    <a:pt x="41" y="26"/>
                  </a:lnTo>
                  <a:lnTo>
                    <a:pt x="46" y="26"/>
                  </a:lnTo>
                  <a:lnTo>
                    <a:pt x="49" y="17"/>
                  </a:lnTo>
                  <a:lnTo>
                    <a:pt x="55" y="18"/>
                  </a:lnTo>
                  <a:lnTo>
                    <a:pt x="54" y="24"/>
                  </a:lnTo>
                  <a:lnTo>
                    <a:pt x="55" y="34"/>
                  </a:lnTo>
                  <a:lnTo>
                    <a:pt x="52" y="43"/>
                  </a:lnTo>
                  <a:lnTo>
                    <a:pt x="57" y="49"/>
                  </a:lnTo>
                  <a:lnTo>
                    <a:pt x="63" y="50"/>
                  </a:lnTo>
                  <a:lnTo>
                    <a:pt x="70" y="59"/>
                  </a:lnTo>
                  <a:lnTo>
                    <a:pt x="71" y="67"/>
                  </a:lnTo>
                  <a:lnTo>
                    <a:pt x="69" y="70"/>
                  </a:lnTo>
                  <a:lnTo>
                    <a:pt x="68" y="8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0" name="Freeform 111"/>
            <p:cNvSpPr>
              <a:spLocks/>
            </p:cNvSpPr>
            <p:nvPr/>
          </p:nvSpPr>
          <p:spPr bwMode="auto">
            <a:xfrm>
              <a:off x="4445000" y="2816225"/>
              <a:ext cx="454025" cy="447675"/>
            </a:xfrm>
            <a:custGeom>
              <a:avLst/>
              <a:gdLst>
                <a:gd name="T0" fmla="*/ 101 w 286"/>
                <a:gd name="T1" fmla="*/ 213 h 282"/>
                <a:gd name="T2" fmla="*/ 88 w 286"/>
                <a:gd name="T3" fmla="*/ 221 h 282"/>
                <a:gd name="T4" fmla="*/ 78 w 286"/>
                <a:gd name="T5" fmla="*/ 210 h 282"/>
                <a:gd name="T6" fmla="*/ 49 w 286"/>
                <a:gd name="T7" fmla="*/ 201 h 282"/>
                <a:gd name="T8" fmla="*/ 41 w 286"/>
                <a:gd name="T9" fmla="*/ 188 h 282"/>
                <a:gd name="T10" fmla="*/ 27 w 286"/>
                <a:gd name="T11" fmla="*/ 178 h 282"/>
                <a:gd name="T12" fmla="*/ 19 w 286"/>
                <a:gd name="T13" fmla="*/ 182 h 282"/>
                <a:gd name="T14" fmla="*/ 12 w 286"/>
                <a:gd name="T15" fmla="*/ 170 h 282"/>
                <a:gd name="T16" fmla="*/ 11 w 286"/>
                <a:gd name="T17" fmla="*/ 162 h 282"/>
                <a:gd name="T18" fmla="*/ 0 w 286"/>
                <a:gd name="T19" fmla="*/ 146 h 282"/>
                <a:gd name="T20" fmla="*/ 7 w 286"/>
                <a:gd name="T21" fmla="*/ 138 h 282"/>
                <a:gd name="T22" fmla="*/ 5 w 286"/>
                <a:gd name="T23" fmla="*/ 125 h 282"/>
                <a:gd name="T24" fmla="*/ 7 w 286"/>
                <a:gd name="T25" fmla="*/ 113 h 282"/>
                <a:gd name="T26" fmla="*/ 6 w 286"/>
                <a:gd name="T27" fmla="*/ 104 h 282"/>
                <a:gd name="T28" fmla="*/ 9 w 286"/>
                <a:gd name="T29" fmla="*/ 87 h 282"/>
                <a:gd name="T30" fmla="*/ 7 w 286"/>
                <a:gd name="T31" fmla="*/ 77 h 282"/>
                <a:gd name="T32" fmla="*/ 1 w 286"/>
                <a:gd name="T33" fmla="*/ 59 h 282"/>
                <a:gd name="T34" fmla="*/ 10 w 286"/>
                <a:gd name="T35" fmla="*/ 54 h 282"/>
                <a:gd name="T36" fmla="*/ 11 w 286"/>
                <a:gd name="T37" fmla="*/ 45 h 282"/>
                <a:gd name="T38" fmla="*/ 9 w 286"/>
                <a:gd name="T39" fmla="*/ 37 h 282"/>
                <a:gd name="T40" fmla="*/ 21 w 286"/>
                <a:gd name="T41" fmla="*/ 29 h 282"/>
                <a:gd name="T42" fmla="*/ 26 w 286"/>
                <a:gd name="T43" fmla="*/ 22 h 282"/>
                <a:gd name="T44" fmla="*/ 34 w 286"/>
                <a:gd name="T45" fmla="*/ 16 h 282"/>
                <a:gd name="T46" fmla="*/ 35 w 286"/>
                <a:gd name="T47" fmla="*/ 0 h 282"/>
                <a:gd name="T48" fmla="*/ 55 w 286"/>
                <a:gd name="T49" fmla="*/ 7 h 282"/>
                <a:gd name="T50" fmla="*/ 63 w 286"/>
                <a:gd name="T51" fmla="*/ 6 h 282"/>
                <a:gd name="T52" fmla="*/ 77 w 286"/>
                <a:gd name="T53" fmla="*/ 9 h 282"/>
                <a:gd name="T54" fmla="*/ 101 w 286"/>
                <a:gd name="T55" fmla="*/ 18 h 282"/>
                <a:gd name="T56" fmla="*/ 110 w 286"/>
                <a:gd name="T57" fmla="*/ 37 h 282"/>
                <a:gd name="T58" fmla="*/ 126 w 286"/>
                <a:gd name="T59" fmla="*/ 41 h 282"/>
                <a:gd name="T60" fmla="*/ 151 w 286"/>
                <a:gd name="T61" fmla="*/ 50 h 282"/>
                <a:gd name="T62" fmla="*/ 170 w 286"/>
                <a:gd name="T63" fmla="*/ 60 h 282"/>
                <a:gd name="T64" fmla="*/ 178 w 286"/>
                <a:gd name="T65" fmla="*/ 54 h 282"/>
                <a:gd name="T66" fmla="*/ 186 w 286"/>
                <a:gd name="T67" fmla="*/ 45 h 282"/>
                <a:gd name="T68" fmla="*/ 181 w 286"/>
                <a:gd name="T69" fmla="*/ 29 h 282"/>
                <a:gd name="T70" fmla="*/ 186 w 286"/>
                <a:gd name="T71" fmla="*/ 19 h 282"/>
                <a:gd name="T72" fmla="*/ 198 w 286"/>
                <a:gd name="T73" fmla="*/ 9 h 282"/>
                <a:gd name="T74" fmla="*/ 210 w 286"/>
                <a:gd name="T75" fmla="*/ 6 h 282"/>
                <a:gd name="T76" fmla="*/ 234 w 286"/>
                <a:gd name="T77" fmla="*/ 11 h 282"/>
                <a:gd name="T78" fmla="*/ 241 w 286"/>
                <a:gd name="T79" fmla="*/ 20 h 282"/>
                <a:gd name="T80" fmla="*/ 247 w 286"/>
                <a:gd name="T81" fmla="*/ 20 h 282"/>
                <a:gd name="T82" fmla="*/ 253 w 286"/>
                <a:gd name="T83" fmla="*/ 23 h 282"/>
                <a:gd name="T84" fmla="*/ 270 w 286"/>
                <a:gd name="T85" fmla="*/ 26 h 282"/>
                <a:gd name="T86" fmla="*/ 275 w 286"/>
                <a:gd name="T87" fmla="*/ 33 h 282"/>
                <a:gd name="T88" fmla="*/ 270 w 286"/>
                <a:gd name="T89" fmla="*/ 43 h 282"/>
                <a:gd name="T90" fmla="*/ 273 w 286"/>
                <a:gd name="T91" fmla="*/ 51 h 282"/>
                <a:gd name="T92" fmla="*/ 269 w 286"/>
                <a:gd name="T93" fmla="*/ 64 h 282"/>
                <a:gd name="T94" fmla="*/ 275 w 286"/>
                <a:gd name="T95" fmla="*/ 81 h 282"/>
                <a:gd name="T96" fmla="*/ 280 w 286"/>
                <a:gd name="T97" fmla="*/ 155 h 282"/>
                <a:gd name="T98" fmla="*/ 284 w 286"/>
                <a:gd name="T99" fmla="*/ 231 h 282"/>
                <a:gd name="T100" fmla="*/ 286 w 286"/>
                <a:gd name="T101" fmla="*/ 273 h 282"/>
                <a:gd name="T102" fmla="*/ 265 w 286"/>
                <a:gd name="T103" fmla="*/ 273 h 282"/>
                <a:gd name="T104" fmla="*/ 265 w 286"/>
                <a:gd name="T105" fmla="*/ 282 h 282"/>
                <a:gd name="T106" fmla="*/ 192 w 286"/>
                <a:gd name="T107" fmla="*/ 242 h 282"/>
                <a:gd name="T108" fmla="*/ 119 w 286"/>
                <a:gd name="T109" fmla="*/ 202 h 282"/>
                <a:gd name="T110" fmla="*/ 101 w 286"/>
                <a:gd name="T111" fmla="*/ 21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 h="282">
                  <a:moveTo>
                    <a:pt x="101" y="213"/>
                  </a:moveTo>
                  <a:lnTo>
                    <a:pt x="88" y="221"/>
                  </a:lnTo>
                  <a:lnTo>
                    <a:pt x="78" y="210"/>
                  </a:lnTo>
                  <a:lnTo>
                    <a:pt x="49" y="201"/>
                  </a:lnTo>
                  <a:lnTo>
                    <a:pt x="41" y="188"/>
                  </a:lnTo>
                  <a:lnTo>
                    <a:pt x="27" y="178"/>
                  </a:lnTo>
                  <a:lnTo>
                    <a:pt x="19" y="182"/>
                  </a:lnTo>
                  <a:lnTo>
                    <a:pt x="12" y="170"/>
                  </a:lnTo>
                  <a:lnTo>
                    <a:pt x="11" y="162"/>
                  </a:lnTo>
                  <a:lnTo>
                    <a:pt x="0" y="146"/>
                  </a:lnTo>
                  <a:lnTo>
                    <a:pt x="7" y="138"/>
                  </a:lnTo>
                  <a:lnTo>
                    <a:pt x="5" y="125"/>
                  </a:lnTo>
                  <a:lnTo>
                    <a:pt x="7" y="113"/>
                  </a:lnTo>
                  <a:lnTo>
                    <a:pt x="6" y="104"/>
                  </a:lnTo>
                  <a:lnTo>
                    <a:pt x="9" y="87"/>
                  </a:lnTo>
                  <a:lnTo>
                    <a:pt x="7" y="77"/>
                  </a:lnTo>
                  <a:lnTo>
                    <a:pt x="1" y="59"/>
                  </a:lnTo>
                  <a:lnTo>
                    <a:pt x="10" y="54"/>
                  </a:lnTo>
                  <a:lnTo>
                    <a:pt x="11" y="45"/>
                  </a:lnTo>
                  <a:lnTo>
                    <a:pt x="9" y="37"/>
                  </a:lnTo>
                  <a:lnTo>
                    <a:pt x="21" y="29"/>
                  </a:lnTo>
                  <a:lnTo>
                    <a:pt x="26" y="22"/>
                  </a:lnTo>
                  <a:lnTo>
                    <a:pt x="34" y="16"/>
                  </a:lnTo>
                  <a:lnTo>
                    <a:pt x="35" y="0"/>
                  </a:lnTo>
                  <a:lnTo>
                    <a:pt x="55" y="7"/>
                  </a:lnTo>
                  <a:lnTo>
                    <a:pt x="63" y="6"/>
                  </a:lnTo>
                  <a:lnTo>
                    <a:pt x="77" y="9"/>
                  </a:lnTo>
                  <a:lnTo>
                    <a:pt x="101" y="18"/>
                  </a:lnTo>
                  <a:lnTo>
                    <a:pt x="110" y="37"/>
                  </a:lnTo>
                  <a:lnTo>
                    <a:pt x="126" y="41"/>
                  </a:lnTo>
                  <a:lnTo>
                    <a:pt x="151" y="50"/>
                  </a:lnTo>
                  <a:lnTo>
                    <a:pt x="170" y="60"/>
                  </a:lnTo>
                  <a:lnTo>
                    <a:pt x="178" y="54"/>
                  </a:lnTo>
                  <a:lnTo>
                    <a:pt x="186" y="45"/>
                  </a:lnTo>
                  <a:lnTo>
                    <a:pt x="181" y="29"/>
                  </a:lnTo>
                  <a:lnTo>
                    <a:pt x="186" y="19"/>
                  </a:lnTo>
                  <a:lnTo>
                    <a:pt x="198" y="9"/>
                  </a:lnTo>
                  <a:lnTo>
                    <a:pt x="210" y="6"/>
                  </a:lnTo>
                  <a:lnTo>
                    <a:pt x="234" y="11"/>
                  </a:lnTo>
                  <a:lnTo>
                    <a:pt x="241" y="20"/>
                  </a:lnTo>
                  <a:lnTo>
                    <a:pt x="247" y="20"/>
                  </a:lnTo>
                  <a:lnTo>
                    <a:pt x="253" y="23"/>
                  </a:lnTo>
                  <a:lnTo>
                    <a:pt x="270" y="26"/>
                  </a:lnTo>
                  <a:lnTo>
                    <a:pt x="275" y="33"/>
                  </a:lnTo>
                  <a:lnTo>
                    <a:pt x="270" y="43"/>
                  </a:lnTo>
                  <a:lnTo>
                    <a:pt x="273" y="51"/>
                  </a:lnTo>
                  <a:lnTo>
                    <a:pt x="269" y="64"/>
                  </a:lnTo>
                  <a:lnTo>
                    <a:pt x="275" y="81"/>
                  </a:lnTo>
                  <a:lnTo>
                    <a:pt x="280" y="155"/>
                  </a:lnTo>
                  <a:lnTo>
                    <a:pt x="284" y="231"/>
                  </a:lnTo>
                  <a:lnTo>
                    <a:pt x="286" y="273"/>
                  </a:lnTo>
                  <a:lnTo>
                    <a:pt x="265" y="273"/>
                  </a:lnTo>
                  <a:lnTo>
                    <a:pt x="265" y="282"/>
                  </a:lnTo>
                  <a:lnTo>
                    <a:pt x="192" y="242"/>
                  </a:lnTo>
                  <a:lnTo>
                    <a:pt x="119" y="202"/>
                  </a:lnTo>
                  <a:lnTo>
                    <a:pt x="101" y="2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1" name="Freeform 112"/>
            <p:cNvSpPr>
              <a:spLocks/>
            </p:cNvSpPr>
            <p:nvPr/>
          </p:nvSpPr>
          <p:spPr bwMode="auto">
            <a:xfrm>
              <a:off x="6500812" y="3584575"/>
              <a:ext cx="61913" cy="127000"/>
            </a:xfrm>
            <a:custGeom>
              <a:avLst/>
              <a:gdLst>
                <a:gd name="T0" fmla="*/ 39 w 39"/>
                <a:gd name="T1" fmla="*/ 48 h 80"/>
                <a:gd name="T2" fmla="*/ 37 w 39"/>
                <a:gd name="T3" fmla="*/ 70 h 80"/>
                <a:gd name="T4" fmla="*/ 29 w 39"/>
                <a:gd name="T5" fmla="*/ 76 h 80"/>
                <a:gd name="T6" fmla="*/ 14 w 39"/>
                <a:gd name="T7" fmla="*/ 80 h 80"/>
                <a:gd name="T8" fmla="*/ 4 w 39"/>
                <a:gd name="T9" fmla="*/ 64 h 80"/>
                <a:gd name="T10" fmla="*/ 0 w 39"/>
                <a:gd name="T11" fmla="*/ 34 h 80"/>
                <a:gd name="T12" fmla="*/ 6 w 39"/>
                <a:gd name="T13" fmla="*/ 0 h 80"/>
                <a:gd name="T14" fmla="*/ 19 w 39"/>
                <a:gd name="T15" fmla="*/ 12 h 80"/>
                <a:gd name="T16" fmla="*/ 29 w 39"/>
                <a:gd name="T17" fmla="*/ 26 h 80"/>
                <a:gd name="T18" fmla="*/ 39 w 39"/>
                <a:gd name="T19"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0">
                  <a:moveTo>
                    <a:pt x="39" y="48"/>
                  </a:moveTo>
                  <a:lnTo>
                    <a:pt x="37" y="70"/>
                  </a:lnTo>
                  <a:lnTo>
                    <a:pt x="29" y="76"/>
                  </a:lnTo>
                  <a:lnTo>
                    <a:pt x="14" y="80"/>
                  </a:lnTo>
                  <a:lnTo>
                    <a:pt x="4" y="64"/>
                  </a:lnTo>
                  <a:lnTo>
                    <a:pt x="0" y="34"/>
                  </a:lnTo>
                  <a:lnTo>
                    <a:pt x="6" y="0"/>
                  </a:lnTo>
                  <a:lnTo>
                    <a:pt x="19" y="12"/>
                  </a:lnTo>
                  <a:lnTo>
                    <a:pt x="29" y="26"/>
                  </a:lnTo>
                  <a:lnTo>
                    <a:pt x="39" y="4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2" name="Freeform 113"/>
            <p:cNvSpPr>
              <a:spLocks/>
            </p:cNvSpPr>
            <p:nvPr/>
          </p:nvSpPr>
          <p:spPr bwMode="auto">
            <a:xfrm>
              <a:off x="4937125" y="4854575"/>
              <a:ext cx="66675" cy="65088"/>
            </a:xfrm>
            <a:custGeom>
              <a:avLst/>
              <a:gdLst>
                <a:gd name="T0" fmla="*/ 36 w 42"/>
                <a:gd name="T1" fmla="*/ 6 h 41"/>
                <a:gd name="T2" fmla="*/ 42 w 42"/>
                <a:gd name="T3" fmla="*/ 12 h 41"/>
                <a:gd name="T4" fmla="*/ 36 w 42"/>
                <a:gd name="T5" fmla="*/ 22 h 41"/>
                <a:gd name="T6" fmla="*/ 32 w 42"/>
                <a:gd name="T7" fmla="*/ 29 h 41"/>
                <a:gd name="T8" fmla="*/ 22 w 42"/>
                <a:gd name="T9" fmla="*/ 32 h 41"/>
                <a:gd name="T10" fmla="*/ 18 w 42"/>
                <a:gd name="T11" fmla="*/ 39 h 41"/>
                <a:gd name="T12" fmla="*/ 12 w 42"/>
                <a:gd name="T13" fmla="*/ 41 h 41"/>
                <a:gd name="T14" fmla="*/ 0 w 42"/>
                <a:gd name="T15" fmla="*/ 25 h 41"/>
                <a:gd name="T16" fmla="*/ 10 w 42"/>
                <a:gd name="T17" fmla="*/ 12 h 41"/>
                <a:gd name="T18" fmla="*/ 20 w 42"/>
                <a:gd name="T19" fmla="*/ 4 h 41"/>
                <a:gd name="T20" fmla="*/ 29 w 42"/>
                <a:gd name="T21" fmla="*/ 0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42" y="12"/>
                  </a:lnTo>
                  <a:lnTo>
                    <a:pt x="36" y="22"/>
                  </a:lnTo>
                  <a:lnTo>
                    <a:pt x="32" y="29"/>
                  </a:lnTo>
                  <a:lnTo>
                    <a:pt x="22" y="32"/>
                  </a:lnTo>
                  <a:lnTo>
                    <a:pt x="18" y="39"/>
                  </a:lnTo>
                  <a:lnTo>
                    <a:pt x="12" y="41"/>
                  </a:lnTo>
                  <a:lnTo>
                    <a:pt x="0" y="25"/>
                  </a:lnTo>
                  <a:lnTo>
                    <a:pt x="10" y="12"/>
                  </a:lnTo>
                  <a:lnTo>
                    <a:pt x="20" y="4"/>
                  </a:lnTo>
                  <a:lnTo>
                    <a:pt x="29" y="0"/>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3" name="Freeform 114"/>
            <p:cNvSpPr>
              <a:spLocks/>
            </p:cNvSpPr>
            <p:nvPr/>
          </p:nvSpPr>
          <p:spPr bwMode="auto">
            <a:xfrm>
              <a:off x="4691062" y="2065337"/>
              <a:ext cx="139700" cy="76200"/>
            </a:xfrm>
            <a:custGeom>
              <a:avLst/>
              <a:gdLst>
                <a:gd name="T0" fmla="*/ 31 w 88"/>
                <a:gd name="T1" fmla="*/ 40 h 48"/>
                <a:gd name="T2" fmla="*/ 29 w 88"/>
                <a:gd name="T3" fmla="*/ 35 h 48"/>
                <a:gd name="T4" fmla="*/ 30 w 88"/>
                <a:gd name="T5" fmla="*/ 30 h 48"/>
                <a:gd name="T6" fmla="*/ 22 w 88"/>
                <a:gd name="T7" fmla="*/ 27 h 48"/>
                <a:gd name="T8" fmla="*/ 6 w 88"/>
                <a:gd name="T9" fmla="*/ 23 h 48"/>
                <a:gd name="T10" fmla="*/ 0 w 88"/>
                <a:gd name="T11" fmla="*/ 7 h 48"/>
                <a:gd name="T12" fmla="*/ 17 w 88"/>
                <a:gd name="T13" fmla="*/ 0 h 48"/>
                <a:gd name="T14" fmla="*/ 42 w 88"/>
                <a:gd name="T15" fmla="*/ 2 h 48"/>
                <a:gd name="T16" fmla="*/ 57 w 88"/>
                <a:gd name="T17" fmla="*/ 0 h 48"/>
                <a:gd name="T18" fmla="*/ 60 w 88"/>
                <a:gd name="T19" fmla="*/ 4 h 48"/>
                <a:gd name="T20" fmla="*/ 68 w 88"/>
                <a:gd name="T21" fmla="*/ 5 h 48"/>
                <a:gd name="T22" fmla="*/ 85 w 88"/>
                <a:gd name="T23" fmla="*/ 15 h 48"/>
                <a:gd name="T24" fmla="*/ 88 w 88"/>
                <a:gd name="T25" fmla="*/ 24 h 48"/>
                <a:gd name="T26" fmla="*/ 76 w 88"/>
                <a:gd name="T27" fmla="*/ 30 h 48"/>
                <a:gd name="T28" fmla="*/ 74 w 88"/>
                <a:gd name="T29" fmla="*/ 41 h 48"/>
                <a:gd name="T30" fmla="*/ 58 w 88"/>
                <a:gd name="T31" fmla="*/ 48 h 48"/>
                <a:gd name="T32" fmla="*/ 44 w 88"/>
                <a:gd name="T33" fmla="*/ 48 h 48"/>
                <a:gd name="T34" fmla="*/ 39 w 88"/>
                <a:gd name="T35" fmla="*/ 42 h 48"/>
                <a:gd name="T36" fmla="*/ 31 w 88"/>
                <a:gd name="T3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48">
                  <a:moveTo>
                    <a:pt x="31" y="40"/>
                  </a:moveTo>
                  <a:lnTo>
                    <a:pt x="29" y="35"/>
                  </a:lnTo>
                  <a:lnTo>
                    <a:pt x="30" y="30"/>
                  </a:lnTo>
                  <a:lnTo>
                    <a:pt x="22" y="27"/>
                  </a:lnTo>
                  <a:lnTo>
                    <a:pt x="6" y="23"/>
                  </a:lnTo>
                  <a:lnTo>
                    <a:pt x="0" y="7"/>
                  </a:lnTo>
                  <a:lnTo>
                    <a:pt x="17" y="0"/>
                  </a:lnTo>
                  <a:lnTo>
                    <a:pt x="42" y="2"/>
                  </a:lnTo>
                  <a:lnTo>
                    <a:pt x="57" y="0"/>
                  </a:lnTo>
                  <a:lnTo>
                    <a:pt x="60" y="4"/>
                  </a:lnTo>
                  <a:lnTo>
                    <a:pt x="68" y="5"/>
                  </a:lnTo>
                  <a:lnTo>
                    <a:pt x="85" y="15"/>
                  </a:lnTo>
                  <a:lnTo>
                    <a:pt x="88" y="24"/>
                  </a:lnTo>
                  <a:lnTo>
                    <a:pt x="76" y="30"/>
                  </a:lnTo>
                  <a:lnTo>
                    <a:pt x="74" y="41"/>
                  </a:lnTo>
                  <a:lnTo>
                    <a:pt x="58" y="48"/>
                  </a:lnTo>
                  <a:lnTo>
                    <a:pt x="44" y="48"/>
                  </a:lnTo>
                  <a:lnTo>
                    <a:pt x="39" y="42"/>
                  </a:lnTo>
                  <a:lnTo>
                    <a:pt x="31" y="4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4" name="Freeform 115"/>
            <p:cNvSpPr>
              <a:spLocks/>
            </p:cNvSpPr>
            <p:nvPr/>
          </p:nvSpPr>
          <p:spPr bwMode="auto">
            <a:xfrm>
              <a:off x="4325937" y="2262187"/>
              <a:ext cx="14288" cy="22225"/>
            </a:xfrm>
            <a:custGeom>
              <a:avLst/>
              <a:gdLst>
                <a:gd name="T0" fmla="*/ 6 w 9"/>
                <a:gd name="T1" fmla="*/ 0 h 14"/>
                <a:gd name="T2" fmla="*/ 9 w 9"/>
                <a:gd name="T3" fmla="*/ 5 h 14"/>
                <a:gd name="T4" fmla="*/ 8 w 9"/>
                <a:gd name="T5" fmla="*/ 14 h 14"/>
                <a:gd name="T6" fmla="*/ 4 w 9"/>
                <a:gd name="T7" fmla="*/ 14 h 14"/>
                <a:gd name="T8" fmla="*/ 0 w 9"/>
                <a:gd name="T9" fmla="*/ 13 h 14"/>
                <a:gd name="T10" fmla="*/ 2 w 9"/>
                <a:gd name="T11" fmla="*/ 1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lnTo>
                    <a:pt x="9" y="5"/>
                  </a:lnTo>
                  <a:lnTo>
                    <a:pt x="8" y="14"/>
                  </a:lnTo>
                  <a:lnTo>
                    <a:pt x="4" y="14"/>
                  </a:lnTo>
                  <a:lnTo>
                    <a:pt x="0" y="13"/>
                  </a:lnTo>
                  <a:lnTo>
                    <a:pt x="2" y="1"/>
                  </a:lnTo>
                  <a:lnTo>
                    <a:pt x="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5" name="Freeform 116"/>
            <p:cNvSpPr>
              <a:spLocks/>
            </p:cNvSpPr>
            <p:nvPr/>
          </p:nvSpPr>
          <p:spPr bwMode="auto">
            <a:xfrm>
              <a:off x="4689475" y="2014537"/>
              <a:ext cx="173038" cy="74613"/>
            </a:xfrm>
            <a:custGeom>
              <a:avLst/>
              <a:gdLst>
                <a:gd name="T0" fmla="*/ 1 w 109"/>
                <a:gd name="T1" fmla="*/ 39 h 47"/>
                <a:gd name="T2" fmla="*/ 0 w 109"/>
                <a:gd name="T3" fmla="*/ 24 h 47"/>
                <a:gd name="T4" fmla="*/ 5 w 109"/>
                <a:gd name="T5" fmla="*/ 11 h 47"/>
                <a:gd name="T6" fmla="*/ 18 w 109"/>
                <a:gd name="T7" fmla="*/ 5 h 47"/>
                <a:gd name="T8" fmla="*/ 33 w 109"/>
                <a:gd name="T9" fmla="*/ 19 h 47"/>
                <a:gd name="T10" fmla="*/ 45 w 109"/>
                <a:gd name="T11" fmla="*/ 19 h 47"/>
                <a:gd name="T12" fmla="*/ 45 w 109"/>
                <a:gd name="T13" fmla="*/ 4 h 47"/>
                <a:gd name="T14" fmla="*/ 57 w 109"/>
                <a:gd name="T15" fmla="*/ 0 h 47"/>
                <a:gd name="T16" fmla="*/ 64 w 109"/>
                <a:gd name="T17" fmla="*/ 3 h 47"/>
                <a:gd name="T18" fmla="*/ 79 w 109"/>
                <a:gd name="T19" fmla="*/ 10 h 47"/>
                <a:gd name="T20" fmla="*/ 91 w 109"/>
                <a:gd name="T21" fmla="*/ 10 h 47"/>
                <a:gd name="T22" fmla="*/ 99 w 109"/>
                <a:gd name="T23" fmla="*/ 15 h 47"/>
                <a:gd name="T24" fmla="*/ 102 w 109"/>
                <a:gd name="T25" fmla="*/ 24 h 47"/>
                <a:gd name="T26" fmla="*/ 109 w 109"/>
                <a:gd name="T27" fmla="*/ 36 h 47"/>
                <a:gd name="T28" fmla="*/ 94 w 109"/>
                <a:gd name="T29" fmla="*/ 43 h 47"/>
                <a:gd name="T30" fmla="*/ 86 w 109"/>
                <a:gd name="T31" fmla="*/ 47 h 47"/>
                <a:gd name="T32" fmla="*/ 69 w 109"/>
                <a:gd name="T33" fmla="*/ 37 h 47"/>
                <a:gd name="T34" fmla="*/ 61 w 109"/>
                <a:gd name="T35" fmla="*/ 36 h 47"/>
                <a:gd name="T36" fmla="*/ 58 w 109"/>
                <a:gd name="T37" fmla="*/ 32 h 47"/>
                <a:gd name="T38" fmla="*/ 43 w 109"/>
                <a:gd name="T39" fmla="*/ 34 h 47"/>
                <a:gd name="T40" fmla="*/ 18 w 109"/>
                <a:gd name="T41" fmla="*/ 32 h 47"/>
                <a:gd name="T42" fmla="*/ 1 w 109"/>
                <a:gd name="T43"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47">
                  <a:moveTo>
                    <a:pt x="1" y="39"/>
                  </a:moveTo>
                  <a:lnTo>
                    <a:pt x="0" y="24"/>
                  </a:lnTo>
                  <a:lnTo>
                    <a:pt x="5" y="11"/>
                  </a:lnTo>
                  <a:lnTo>
                    <a:pt x="18" y="5"/>
                  </a:lnTo>
                  <a:lnTo>
                    <a:pt x="33" y="19"/>
                  </a:lnTo>
                  <a:lnTo>
                    <a:pt x="45" y="19"/>
                  </a:lnTo>
                  <a:lnTo>
                    <a:pt x="45" y="4"/>
                  </a:lnTo>
                  <a:lnTo>
                    <a:pt x="57" y="0"/>
                  </a:lnTo>
                  <a:lnTo>
                    <a:pt x="64" y="3"/>
                  </a:lnTo>
                  <a:lnTo>
                    <a:pt x="79" y="10"/>
                  </a:lnTo>
                  <a:lnTo>
                    <a:pt x="91" y="10"/>
                  </a:lnTo>
                  <a:lnTo>
                    <a:pt x="99" y="15"/>
                  </a:lnTo>
                  <a:lnTo>
                    <a:pt x="102" y="24"/>
                  </a:lnTo>
                  <a:lnTo>
                    <a:pt x="109" y="36"/>
                  </a:lnTo>
                  <a:lnTo>
                    <a:pt x="94" y="43"/>
                  </a:lnTo>
                  <a:lnTo>
                    <a:pt x="86" y="47"/>
                  </a:lnTo>
                  <a:lnTo>
                    <a:pt x="69" y="37"/>
                  </a:lnTo>
                  <a:lnTo>
                    <a:pt x="61" y="36"/>
                  </a:lnTo>
                  <a:lnTo>
                    <a:pt x="58" y="32"/>
                  </a:lnTo>
                  <a:lnTo>
                    <a:pt x="43" y="34"/>
                  </a:lnTo>
                  <a:lnTo>
                    <a:pt x="18" y="32"/>
                  </a:lnTo>
                  <a:lnTo>
                    <a:pt x="1" y="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6" name="Freeform 117"/>
            <p:cNvSpPr>
              <a:spLocks/>
            </p:cNvSpPr>
            <p:nvPr/>
          </p:nvSpPr>
          <p:spPr bwMode="auto">
            <a:xfrm>
              <a:off x="3695700" y="2730500"/>
              <a:ext cx="455613" cy="471488"/>
            </a:xfrm>
            <a:custGeom>
              <a:avLst/>
              <a:gdLst>
                <a:gd name="T0" fmla="*/ 227 w 287"/>
                <a:gd name="T1" fmla="*/ 9 h 297"/>
                <a:gd name="T2" fmla="*/ 261 w 287"/>
                <a:gd name="T3" fmla="*/ 12 h 297"/>
                <a:gd name="T4" fmla="*/ 275 w 287"/>
                <a:gd name="T5" fmla="*/ 25 h 297"/>
                <a:gd name="T6" fmla="*/ 282 w 287"/>
                <a:gd name="T7" fmla="*/ 60 h 297"/>
                <a:gd name="T8" fmla="*/ 284 w 287"/>
                <a:gd name="T9" fmla="*/ 72 h 297"/>
                <a:gd name="T10" fmla="*/ 253 w 287"/>
                <a:gd name="T11" fmla="*/ 84 h 297"/>
                <a:gd name="T12" fmla="*/ 242 w 287"/>
                <a:gd name="T13" fmla="*/ 101 h 297"/>
                <a:gd name="T14" fmla="*/ 214 w 287"/>
                <a:gd name="T15" fmla="*/ 119 h 297"/>
                <a:gd name="T16" fmla="*/ 182 w 287"/>
                <a:gd name="T17" fmla="*/ 128 h 297"/>
                <a:gd name="T18" fmla="*/ 153 w 287"/>
                <a:gd name="T19" fmla="*/ 168 h 297"/>
                <a:gd name="T20" fmla="*/ 150 w 287"/>
                <a:gd name="T21" fmla="*/ 168 h 297"/>
                <a:gd name="T22" fmla="*/ 139 w 287"/>
                <a:gd name="T23" fmla="*/ 180 h 297"/>
                <a:gd name="T24" fmla="*/ 125 w 287"/>
                <a:gd name="T25" fmla="*/ 184 h 297"/>
                <a:gd name="T26" fmla="*/ 104 w 287"/>
                <a:gd name="T27" fmla="*/ 184 h 297"/>
                <a:gd name="T28" fmla="*/ 92 w 287"/>
                <a:gd name="T29" fmla="*/ 202 h 297"/>
                <a:gd name="T30" fmla="*/ 58 w 287"/>
                <a:gd name="T31" fmla="*/ 250 h 297"/>
                <a:gd name="T32" fmla="*/ 43 w 287"/>
                <a:gd name="T33" fmla="*/ 288 h 297"/>
                <a:gd name="T34" fmla="*/ 0 w 287"/>
                <a:gd name="T35" fmla="*/ 297 h 297"/>
                <a:gd name="T36" fmla="*/ 1 w 287"/>
                <a:gd name="T37" fmla="*/ 288 h 297"/>
                <a:gd name="T38" fmla="*/ 14 w 287"/>
                <a:gd name="T39" fmla="*/ 271 h 297"/>
                <a:gd name="T40" fmla="*/ 20 w 287"/>
                <a:gd name="T41" fmla="*/ 249 h 297"/>
                <a:gd name="T42" fmla="*/ 37 w 287"/>
                <a:gd name="T43" fmla="*/ 233 h 297"/>
                <a:gd name="T44" fmla="*/ 42 w 287"/>
                <a:gd name="T45" fmla="*/ 210 h 297"/>
                <a:gd name="T46" fmla="*/ 61 w 287"/>
                <a:gd name="T47" fmla="*/ 189 h 297"/>
                <a:gd name="T48" fmla="*/ 74 w 287"/>
                <a:gd name="T49" fmla="*/ 168 h 297"/>
                <a:gd name="T50" fmla="*/ 99 w 287"/>
                <a:gd name="T51" fmla="*/ 158 h 297"/>
                <a:gd name="T52" fmla="*/ 123 w 287"/>
                <a:gd name="T53" fmla="*/ 138 h 297"/>
                <a:gd name="T54" fmla="*/ 134 w 287"/>
                <a:gd name="T55" fmla="*/ 95 h 297"/>
                <a:gd name="T56" fmla="*/ 144 w 287"/>
                <a:gd name="T57" fmla="*/ 66 h 297"/>
                <a:gd name="T58" fmla="*/ 173 w 287"/>
                <a:gd name="T59" fmla="*/ 43 h 297"/>
                <a:gd name="T60" fmla="*/ 198 w 287"/>
                <a:gd name="T61" fmla="*/ 13 h 297"/>
                <a:gd name="T62" fmla="*/ 217 w 287"/>
                <a:gd name="T6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 h="297">
                  <a:moveTo>
                    <a:pt x="217" y="0"/>
                  </a:moveTo>
                  <a:lnTo>
                    <a:pt x="227" y="9"/>
                  </a:lnTo>
                  <a:lnTo>
                    <a:pt x="244" y="7"/>
                  </a:lnTo>
                  <a:lnTo>
                    <a:pt x="261" y="12"/>
                  </a:lnTo>
                  <a:lnTo>
                    <a:pt x="269" y="12"/>
                  </a:lnTo>
                  <a:lnTo>
                    <a:pt x="275" y="25"/>
                  </a:lnTo>
                  <a:lnTo>
                    <a:pt x="276" y="38"/>
                  </a:lnTo>
                  <a:lnTo>
                    <a:pt x="282" y="60"/>
                  </a:lnTo>
                  <a:lnTo>
                    <a:pt x="287" y="64"/>
                  </a:lnTo>
                  <a:lnTo>
                    <a:pt x="284" y="72"/>
                  </a:lnTo>
                  <a:lnTo>
                    <a:pt x="261" y="76"/>
                  </a:lnTo>
                  <a:lnTo>
                    <a:pt x="253" y="84"/>
                  </a:lnTo>
                  <a:lnTo>
                    <a:pt x="242" y="85"/>
                  </a:lnTo>
                  <a:lnTo>
                    <a:pt x="242" y="101"/>
                  </a:lnTo>
                  <a:lnTo>
                    <a:pt x="221" y="109"/>
                  </a:lnTo>
                  <a:lnTo>
                    <a:pt x="214" y="119"/>
                  </a:lnTo>
                  <a:lnTo>
                    <a:pt x="200" y="125"/>
                  </a:lnTo>
                  <a:lnTo>
                    <a:pt x="182" y="128"/>
                  </a:lnTo>
                  <a:lnTo>
                    <a:pt x="153" y="143"/>
                  </a:lnTo>
                  <a:lnTo>
                    <a:pt x="153" y="168"/>
                  </a:lnTo>
                  <a:lnTo>
                    <a:pt x="150" y="168"/>
                  </a:lnTo>
                  <a:lnTo>
                    <a:pt x="150" y="168"/>
                  </a:lnTo>
                  <a:lnTo>
                    <a:pt x="150" y="179"/>
                  </a:lnTo>
                  <a:lnTo>
                    <a:pt x="139" y="180"/>
                  </a:lnTo>
                  <a:lnTo>
                    <a:pt x="133" y="184"/>
                  </a:lnTo>
                  <a:lnTo>
                    <a:pt x="125" y="184"/>
                  </a:lnTo>
                  <a:lnTo>
                    <a:pt x="119" y="182"/>
                  </a:lnTo>
                  <a:lnTo>
                    <a:pt x="104" y="184"/>
                  </a:lnTo>
                  <a:lnTo>
                    <a:pt x="98" y="200"/>
                  </a:lnTo>
                  <a:lnTo>
                    <a:pt x="92" y="202"/>
                  </a:lnTo>
                  <a:lnTo>
                    <a:pt x="83" y="228"/>
                  </a:lnTo>
                  <a:lnTo>
                    <a:pt x="58" y="250"/>
                  </a:lnTo>
                  <a:lnTo>
                    <a:pt x="51" y="279"/>
                  </a:lnTo>
                  <a:lnTo>
                    <a:pt x="43" y="288"/>
                  </a:lnTo>
                  <a:lnTo>
                    <a:pt x="41" y="296"/>
                  </a:lnTo>
                  <a:lnTo>
                    <a:pt x="0" y="297"/>
                  </a:lnTo>
                  <a:lnTo>
                    <a:pt x="0" y="297"/>
                  </a:lnTo>
                  <a:lnTo>
                    <a:pt x="1" y="288"/>
                  </a:lnTo>
                  <a:lnTo>
                    <a:pt x="8" y="282"/>
                  </a:lnTo>
                  <a:lnTo>
                    <a:pt x="14" y="271"/>
                  </a:lnTo>
                  <a:lnTo>
                    <a:pt x="13" y="264"/>
                  </a:lnTo>
                  <a:lnTo>
                    <a:pt x="20" y="249"/>
                  </a:lnTo>
                  <a:lnTo>
                    <a:pt x="30" y="236"/>
                  </a:lnTo>
                  <a:lnTo>
                    <a:pt x="37" y="233"/>
                  </a:lnTo>
                  <a:lnTo>
                    <a:pt x="42" y="221"/>
                  </a:lnTo>
                  <a:lnTo>
                    <a:pt x="42" y="210"/>
                  </a:lnTo>
                  <a:lnTo>
                    <a:pt x="49" y="197"/>
                  </a:lnTo>
                  <a:lnTo>
                    <a:pt x="61" y="189"/>
                  </a:lnTo>
                  <a:lnTo>
                    <a:pt x="73" y="168"/>
                  </a:lnTo>
                  <a:lnTo>
                    <a:pt x="74" y="168"/>
                  </a:lnTo>
                  <a:lnTo>
                    <a:pt x="83" y="160"/>
                  </a:lnTo>
                  <a:lnTo>
                    <a:pt x="99" y="158"/>
                  </a:lnTo>
                  <a:lnTo>
                    <a:pt x="114" y="144"/>
                  </a:lnTo>
                  <a:lnTo>
                    <a:pt x="123" y="138"/>
                  </a:lnTo>
                  <a:lnTo>
                    <a:pt x="138" y="121"/>
                  </a:lnTo>
                  <a:lnTo>
                    <a:pt x="134" y="95"/>
                  </a:lnTo>
                  <a:lnTo>
                    <a:pt x="141" y="77"/>
                  </a:lnTo>
                  <a:lnTo>
                    <a:pt x="144" y="66"/>
                  </a:lnTo>
                  <a:lnTo>
                    <a:pt x="156" y="52"/>
                  </a:lnTo>
                  <a:lnTo>
                    <a:pt x="173" y="43"/>
                  </a:lnTo>
                  <a:lnTo>
                    <a:pt x="186" y="34"/>
                  </a:lnTo>
                  <a:lnTo>
                    <a:pt x="198" y="13"/>
                  </a:lnTo>
                  <a:lnTo>
                    <a:pt x="204" y="0"/>
                  </a:lnTo>
                  <a:lnTo>
                    <a:pt x="21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7" name="Freeform 118"/>
            <p:cNvSpPr>
              <a:spLocks/>
            </p:cNvSpPr>
            <p:nvPr/>
          </p:nvSpPr>
          <p:spPr bwMode="auto">
            <a:xfrm>
              <a:off x="4865687" y="2316162"/>
              <a:ext cx="95250" cy="96838"/>
            </a:xfrm>
            <a:custGeom>
              <a:avLst/>
              <a:gdLst>
                <a:gd name="T0" fmla="*/ 0 w 60"/>
                <a:gd name="T1" fmla="*/ 5 h 61"/>
                <a:gd name="T2" fmla="*/ 3 w 60"/>
                <a:gd name="T3" fmla="*/ 2 h 61"/>
                <a:gd name="T4" fmla="*/ 13 w 60"/>
                <a:gd name="T5" fmla="*/ 0 h 61"/>
                <a:gd name="T6" fmla="*/ 26 w 60"/>
                <a:gd name="T7" fmla="*/ 6 h 61"/>
                <a:gd name="T8" fmla="*/ 33 w 60"/>
                <a:gd name="T9" fmla="*/ 7 h 61"/>
                <a:gd name="T10" fmla="*/ 41 w 60"/>
                <a:gd name="T11" fmla="*/ 12 h 61"/>
                <a:gd name="T12" fmla="*/ 41 w 60"/>
                <a:gd name="T13" fmla="*/ 20 h 61"/>
                <a:gd name="T14" fmla="*/ 47 w 60"/>
                <a:gd name="T15" fmla="*/ 23 h 61"/>
                <a:gd name="T16" fmla="*/ 51 w 60"/>
                <a:gd name="T17" fmla="*/ 31 h 61"/>
                <a:gd name="T18" fmla="*/ 57 w 60"/>
                <a:gd name="T19" fmla="*/ 37 h 61"/>
                <a:gd name="T20" fmla="*/ 57 w 60"/>
                <a:gd name="T21" fmla="*/ 40 h 61"/>
                <a:gd name="T22" fmla="*/ 60 w 60"/>
                <a:gd name="T23" fmla="*/ 42 h 61"/>
                <a:gd name="T24" fmla="*/ 56 w 60"/>
                <a:gd name="T25" fmla="*/ 43 h 61"/>
                <a:gd name="T26" fmla="*/ 46 w 60"/>
                <a:gd name="T27" fmla="*/ 42 h 61"/>
                <a:gd name="T28" fmla="*/ 44 w 60"/>
                <a:gd name="T29" fmla="*/ 40 h 61"/>
                <a:gd name="T30" fmla="*/ 41 w 60"/>
                <a:gd name="T31" fmla="*/ 41 h 61"/>
                <a:gd name="T32" fmla="*/ 43 w 60"/>
                <a:gd name="T33" fmla="*/ 45 h 61"/>
                <a:gd name="T34" fmla="*/ 39 w 60"/>
                <a:gd name="T35" fmla="*/ 52 h 61"/>
                <a:gd name="T36" fmla="*/ 37 w 60"/>
                <a:gd name="T37" fmla="*/ 59 h 61"/>
                <a:gd name="T38" fmla="*/ 33 w 60"/>
                <a:gd name="T39" fmla="*/ 61 h 61"/>
                <a:gd name="T40" fmla="*/ 29 w 60"/>
                <a:gd name="T41" fmla="*/ 52 h 61"/>
                <a:gd name="T42" fmla="*/ 30 w 60"/>
                <a:gd name="T43" fmla="*/ 43 h 61"/>
                <a:gd name="T44" fmla="*/ 28 w 60"/>
                <a:gd name="T45" fmla="*/ 34 h 61"/>
                <a:gd name="T46" fmla="*/ 17 w 60"/>
                <a:gd name="T47" fmla="*/ 22 h 61"/>
                <a:gd name="T48" fmla="*/ 10 w 60"/>
                <a:gd name="T49" fmla="*/ 13 h 61"/>
                <a:gd name="T50" fmla="*/ 5 w 60"/>
                <a:gd name="T51" fmla="*/ 7 h 61"/>
                <a:gd name="T52" fmla="*/ 0 w 60"/>
                <a:gd name="T53"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1">
                  <a:moveTo>
                    <a:pt x="0" y="5"/>
                  </a:moveTo>
                  <a:lnTo>
                    <a:pt x="3" y="2"/>
                  </a:lnTo>
                  <a:lnTo>
                    <a:pt x="13" y="0"/>
                  </a:lnTo>
                  <a:lnTo>
                    <a:pt x="26" y="6"/>
                  </a:lnTo>
                  <a:lnTo>
                    <a:pt x="33" y="7"/>
                  </a:lnTo>
                  <a:lnTo>
                    <a:pt x="41" y="12"/>
                  </a:lnTo>
                  <a:lnTo>
                    <a:pt x="41" y="20"/>
                  </a:lnTo>
                  <a:lnTo>
                    <a:pt x="47" y="23"/>
                  </a:lnTo>
                  <a:lnTo>
                    <a:pt x="51" y="31"/>
                  </a:lnTo>
                  <a:lnTo>
                    <a:pt x="57" y="37"/>
                  </a:lnTo>
                  <a:lnTo>
                    <a:pt x="57" y="40"/>
                  </a:lnTo>
                  <a:lnTo>
                    <a:pt x="60" y="42"/>
                  </a:lnTo>
                  <a:lnTo>
                    <a:pt x="56" y="43"/>
                  </a:lnTo>
                  <a:lnTo>
                    <a:pt x="46" y="42"/>
                  </a:lnTo>
                  <a:lnTo>
                    <a:pt x="44" y="40"/>
                  </a:lnTo>
                  <a:lnTo>
                    <a:pt x="41" y="41"/>
                  </a:lnTo>
                  <a:lnTo>
                    <a:pt x="43" y="45"/>
                  </a:lnTo>
                  <a:lnTo>
                    <a:pt x="39" y="52"/>
                  </a:lnTo>
                  <a:lnTo>
                    <a:pt x="37" y="59"/>
                  </a:lnTo>
                  <a:lnTo>
                    <a:pt x="33" y="61"/>
                  </a:lnTo>
                  <a:lnTo>
                    <a:pt x="29" y="52"/>
                  </a:lnTo>
                  <a:lnTo>
                    <a:pt x="30" y="43"/>
                  </a:lnTo>
                  <a:lnTo>
                    <a:pt x="28" y="34"/>
                  </a:lnTo>
                  <a:lnTo>
                    <a:pt x="17" y="22"/>
                  </a:lnTo>
                  <a:lnTo>
                    <a:pt x="10" y="13"/>
                  </a:lnTo>
                  <a:lnTo>
                    <a:pt x="5" y="7"/>
                  </a:lnTo>
                  <a:lnTo>
                    <a:pt x="0"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8" name="Freeform 119"/>
            <p:cNvSpPr>
              <a:spLocks/>
            </p:cNvSpPr>
            <p:nvPr/>
          </p:nvSpPr>
          <p:spPr bwMode="auto">
            <a:xfrm>
              <a:off x="5416550" y="4306888"/>
              <a:ext cx="223838" cy="446088"/>
            </a:xfrm>
            <a:custGeom>
              <a:avLst/>
              <a:gdLst>
                <a:gd name="T0" fmla="*/ 127 w 141"/>
                <a:gd name="T1" fmla="*/ 8 h 281"/>
                <a:gd name="T2" fmla="*/ 131 w 141"/>
                <a:gd name="T3" fmla="*/ 17 h 281"/>
                <a:gd name="T4" fmla="*/ 135 w 141"/>
                <a:gd name="T5" fmla="*/ 31 h 281"/>
                <a:gd name="T6" fmla="*/ 136 w 141"/>
                <a:gd name="T7" fmla="*/ 56 h 281"/>
                <a:gd name="T8" fmla="*/ 141 w 141"/>
                <a:gd name="T9" fmla="*/ 66 h 281"/>
                <a:gd name="T10" fmla="*/ 138 w 141"/>
                <a:gd name="T11" fmla="*/ 76 h 281"/>
                <a:gd name="T12" fmla="*/ 134 w 141"/>
                <a:gd name="T13" fmla="*/ 82 h 281"/>
                <a:gd name="T14" fmla="*/ 129 w 141"/>
                <a:gd name="T15" fmla="*/ 70 h 281"/>
                <a:gd name="T16" fmla="*/ 125 w 141"/>
                <a:gd name="T17" fmla="*/ 76 h 281"/>
                <a:gd name="T18" fmla="*/ 128 w 141"/>
                <a:gd name="T19" fmla="*/ 91 h 281"/>
                <a:gd name="T20" fmla="*/ 126 w 141"/>
                <a:gd name="T21" fmla="*/ 100 h 281"/>
                <a:gd name="T22" fmla="*/ 120 w 141"/>
                <a:gd name="T23" fmla="*/ 105 h 281"/>
                <a:gd name="T24" fmla="*/ 118 w 141"/>
                <a:gd name="T25" fmla="*/ 122 h 281"/>
                <a:gd name="T26" fmla="*/ 109 w 141"/>
                <a:gd name="T27" fmla="*/ 147 h 281"/>
                <a:gd name="T28" fmla="*/ 98 w 141"/>
                <a:gd name="T29" fmla="*/ 175 h 281"/>
                <a:gd name="T30" fmla="*/ 83 w 141"/>
                <a:gd name="T31" fmla="*/ 215 h 281"/>
                <a:gd name="T32" fmla="*/ 74 w 141"/>
                <a:gd name="T33" fmla="*/ 244 h 281"/>
                <a:gd name="T34" fmla="*/ 63 w 141"/>
                <a:gd name="T35" fmla="*/ 268 h 281"/>
                <a:gd name="T36" fmla="*/ 49 w 141"/>
                <a:gd name="T37" fmla="*/ 272 h 281"/>
                <a:gd name="T38" fmla="*/ 32 w 141"/>
                <a:gd name="T39" fmla="*/ 281 h 281"/>
                <a:gd name="T40" fmla="*/ 22 w 141"/>
                <a:gd name="T41" fmla="*/ 276 h 281"/>
                <a:gd name="T42" fmla="*/ 9 w 141"/>
                <a:gd name="T43" fmla="*/ 268 h 281"/>
                <a:gd name="T44" fmla="*/ 5 w 141"/>
                <a:gd name="T45" fmla="*/ 258 h 281"/>
                <a:gd name="T46" fmla="*/ 5 w 141"/>
                <a:gd name="T47" fmla="*/ 239 h 281"/>
                <a:gd name="T48" fmla="*/ 0 w 141"/>
                <a:gd name="T49" fmla="*/ 223 h 281"/>
                <a:gd name="T50" fmla="*/ 0 w 141"/>
                <a:gd name="T51" fmla="*/ 208 h 281"/>
                <a:gd name="T52" fmla="*/ 4 w 141"/>
                <a:gd name="T53" fmla="*/ 193 h 281"/>
                <a:gd name="T54" fmla="*/ 13 w 141"/>
                <a:gd name="T55" fmla="*/ 189 h 281"/>
                <a:gd name="T56" fmla="*/ 13 w 141"/>
                <a:gd name="T57" fmla="*/ 182 h 281"/>
                <a:gd name="T58" fmla="*/ 23 w 141"/>
                <a:gd name="T59" fmla="*/ 166 h 281"/>
                <a:gd name="T60" fmla="*/ 26 w 141"/>
                <a:gd name="T61" fmla="*/ 153 h 281"/>
                <a:gd name="T62" fmla="*/ 22 w 141"/>
                <a:gd name="T63" fmla="*/ 143 h 281"/>
                <a:gd name="T64" fmla="*/ 20 w 141"/>
                <a:gd name="T65" fmla="*/ 130 h 281"/>
                <a:gd name="T66" fmla="*/ 19 w 141"/>
                <a:gd name="T67" fmla="*/ 111 h 281"/>
                <a:gd name="T68" fmla="*/ 27 w 141"/>
                <a:gd name="T69" fmla="*/ 99 h 281"/>
                <a:gd name="T70" fmla="*/ 30 w 141"/>
                <a:gd name="T71" fmla="*/ 86 h 281"/>
                <a:gd name="T72" fmla="*/ 39 w 141"/>
                <a:gd name="T73" fmla="*/ 85 h 281"/>
                <a:gd name="T74" fmla="*/ 49 w 141"/>
                <a:gd name="T75" fmla="*/ 81 h 281"/>
                <a:gd name="T76" fmla="*/ 56 w 141"/>
                <a:gd name="T77" fmla="*/ 77 h 281"/>
                <a:gd name="T78" fmla="*/ 64 w 141"/>
                <a:gd name="T79" fmla="*/ 77 h 281"/>
                <a:gd name="T80" fmla="*/ 75 w 141"/>
                <a:gd name="T81" fmla="*/ 65 h 281"/>
                <a:gd name="T82" fmla="*/ 91 w 141"/>
                <a:gd name="T83" fmla="*/ 53 h 281"/>
                <a:gd name="T84" fmla="*/ 97 w 141"/>
                <a:gd name="T85" fmla="*/ 42 h 281"/>
                <a:gd name="T86" fmla="*/ 95 w 141"/>
                <a:gd name="T87" fmla="*/ 33 h 281"/>
                <a:gd name="T88" fmla="*/ 102 w 141"/>
                <a:gd name="T89" fmla="*/ 36 h 281"/>
                <a:gd name="T90" fmla="*/ 113 w 141"/>
                <a:gd name="T91" fmla="*/ 21 h 281"/>
                <a:gd name="T92" fmla="*/ 114 w 141"/>
                <a:gd name="T93" fmla="*/ 9 h 281"/>
                <a:gd name="T94" fmla="*/ 121 w 141"/>
                <a:gd name="T95" fmla="*/ 0 h 281"/>
                <a:gd name="T96" fmla="*/ 127 w 141"/>
                <a:gd name="T97" fmla="*/ 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281">
                  <a:moveTo>
                    <a:pt x="127" y="8"/>
                  </a:moveTo>
                  <a:lnTo>
                    <a:pt x="131" y="17"/>
                  </a:lnTo>
                  <a:lnTo>
                    <a:pt x="135" y="31"/>
                  </a:lnTo>
                  <a:lnTo>
                    <a:pt x="136" y="56"/>
                  </a:lnTo>
                  <a:lnTo>
                    <a:pt x="141" y="66"/>
                  </a:lnTo>
                  <a:lnTo>
                    <a:pt x="138" y="76"/>
                  </a:lnTo>
                  <a:lnTo>
                    <a:pt x="134" y="82"/>
                  </a:lnTo>
                  <a:lnTo>
                    <a:pt x="129" y="70"/>
                  </a:lnTo>
                  <a:lnTo>
                    <a:pt x="125" y="76"/>
                  </a:lnTo>
                  <a:lnTo>
                    <a:pt x="128" y="91"/>
                  </a:lnTo>
                  <a:lnTo>
                    <a:pt x="126" y="100"/>
                  </a:lnTo>
                  <a:lnTo>
                    <a:pt x="120" y="105"/>
                  </a:lnTo>
                  <a:lnTo>
                    <a:pt x="118" y="122"/>
                  </a:lnTo>
                  <a:lnTo>
                    <a:pt x="109" y="147"/>
                  </a:lnTo>
                  <a:lnTo>
                    <a:pt x="98" y="175"/>
                  </a:lnTo>
                  <a:lnTo>
                    <a:pt x="83" y="215"/>
                  </a:lnTo>
                  <a:lnTo>
                    <a:pt x="74" y="244"/>
                  </a:lnTo>
                  <a:lnTo>
                    <a:pt x="63" y="268"/>
                  </a:lnTo>
                  <a:lnTo>
                    <a:pt x="49" y="272"/>
                  </a:lnTo>
                  <a:lnTo>
                    <a:pt x="32" y="281"/>
                  </a:lnTo>
                  <a:lnTo>
                    <a:pt x="22" y="276"/>
                  </a:lnTo>
                  <a:lnTo>
                    <a:pt x="9" y="268"/>
                  </a:lnTo>
                  <a:lnTo>
                    <a:pt x="5" y="258"/>
                  </a:lnTo>
                  <a:lnTo>
                    <a:pt x="5" y="239"/>
                  </a:lnTo>
                  <a:lnTo>
                    <a:pt x="0" y="223"/>
                  </a:lnTo>
                  <a:lnTo>
                    <a:pt x="0" y="208"/>
                  </a:lnTo>
                  <a:lnTo>
                    <a:pt x="4" y="193"/>
                  </a:lnTo>
                  <a:lnTo>
                    <a:pt x="13" y="189"/>
                  </a:lnTo>
                  <a:lnTo>
                    <a:pt x="13" y="182"/>
                  </a:lnTo>
                  <a:lnTo>
                    <a:pt x="23" y="166"/>
                  </a:lnTo>
                  <a:lnTo>
                    <a:pt x="26" y="153"/>
                  </a:lnTo>
                  <a:lnTo>
                    <a:pt x="22" y="143"/>
                  </a:lnTo>
                  <a:lnTo>
                    <a:pt x="20" y="130"/>
                  </a:lnTo>
                  <a:lnTo>
                    <a:pt x="19" y="111"/>
                  </a:lnTo>
                  <a:lnTo>
                    <a:pt x="27" y="99"/>
                  </a:lnTo>
                  <a:lnTo>
                    <a:pt x="30" y="86"/>
                  </a:lnTo>
                  <a:lnTo>
                    <a:pt x="39" y="85"/>
                  </a:lnTo>
                  <a:lnTo>
                    <a:pt x="49" y="81"/>
                  </a:lnTo>
                  <a:lnTo>
                    <a:pt x="56" y="77"/>
                  </a:lnTo>
                  <a:lnTo>
                    <a:pt x="64" y="77"/>
                  </a:lnTo>
                  <a:lnTo>
                    <a:pt x="75" y="65"/>
                  </a:lnTo>
                  <a:lnTo>
                    <a:pt x="91" y="53"/>
                  </a:lnTo>
                  <a:lnTo>
                    <a:pt x="97" y="42"/>
                  </a:lnTo>
                  <a:lnTo>
                    <a:pt x="95" y="33"/>
                  </a:lnTo>
                  <a:lnTo>
                    <a:pt x="102" y="36"/>
                  </a:lnTo>
                  <a:lnTo>
                    <a:pt x="113" y="21"/>
                  </a:lnTo>
                  <a:lnTo>
                    <a:pt x="114" y="9"/>
                  </a:lnTo>
                  <a:lnTo>
                    <a:pt x="121" y="0"/>
                  </a:lnTo>
                  <a:lnTo>
                    <a:pt x="127" y="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9" name="Freeform 120"/>
            <p:cNvSpPr>
              <a:spLocks/>
            </p:cNvSpPr>
            <p:nvPr/>
          </p:nvSpPr>
          <p:spPr bwMode="auto">
            <a:xfrm>
              <a:off x="935037" y="2830512"/>
              <a:ext cx="765175" cy="598488"/>
            </a:xfrm>
            <a:custGeom>
              <a:avLst/>
              <a:gdLst>
                <a:gd name="T0" fmla="*/ 298 w 482"/>
                <a:gd name="T1" fmla="*/ 175 h 377"/>
                <a:gd name="T2" fmla="*/ 288 w 482"/>
                <a:gd name="T3" fmla="*/ 225 h 377"/>
                <a:gd name="T4" fmla="*/ 303 w 482"/>
                <a:gd name="T5" fmla="*/ 266 h 377"/>
                <a:gd name="T6" fmla="*/ 329 w 482"/>
                <a:gd name="T7" fmla="*/ 294 h 377"/>
                <a:gd name="T8" fmla="*/ 366 w 482"/>
                <a:gd name="T9" fmla="*/ 295 h 377"/>
                <a:gd name="T10" fmla="*/ 405 w 482"/>
                <a:gd name="T11" fmla="*/ 279 h 377"/>
                <a:gd name="T12" fmla="*/ 419 w 482"/>
                <a:gd name="T13" fmla="*/ 243 h 377"/>
                <a:gd name="T14" fmla="*/ 468 w 482"/>
                <a:gd name="T15" fmla="*/ 234 h 377"/>
                <a:gd name="T16" fmla="*/ 480 w 482"/>
                <a:gd name="T17" fmla="*/ 246 h 377"/>
                <a:gd name="T18" fmla="*/ 465 w 482"/>
                <a:gd name="T19" fmla="*/ 275 h 377"/>
                <a:gd name="T20" fmla="*/ 451 w 482"/>
                <a:gd name="T21" fmla="*/ 295 h 377"/>
                <a:gd name="T22" fmla="*/ 436 w 482"/>
                <a:gd name="T23" fmla="*/ 308 h 377"/>
                <a:gd name="T24" fmla="*/ 430 w 482"/>
                <a:gd name="T25" fmla="*/ 309 h 377"/>
                <a:gd name="T26" fmla="*/ 395 w 482"/>
                <a:gd name="T27" fmla="*/ 321 h 377"/>
                <a:gd name="T28" fmla="*/ 399 w 482"/>
                <a:gd name="T29" fmla="*/ 333 h 377"/>
                <a:gd name="T30" fmla="*/ 402 w 482"/>
                <a:gd name="T31" fmla="*/ 346 h 377"/>
                <a:gd name="T32" fmla="*/ 370 w 482"/>
                <a:gd name="T33" fmla="*/ 367 h 377"/>
                <a:gd name="T34" fmla="*/ 348 w 482"/>
                <a:gd name="T35" fmla="*/ 355 h 377"/>
                <a:gd name="T36" fmla="*/ 315 w 482"/>
                <a:gd name="T37" fmla="*/ 344 h 377"/>
                <a:gd name="T38" fmla="*/ 278 w 482"/>
                <a:gd name="T39" fmla="*/ 349 h 377"/>
                <a:gd name="T40" fmla="*/ 236 w 482"/>
                <a:gd name="T41" fmla="*/ 332 h 377"/>
                <a:gd name="T42" fmla="*/ 199 w 482"/>
                <a:gd name="T43" fmla="*/ 307 h 377"/>
                <a:gd name="T44" fmla="*/ 165 w 482"/>
                <a:gd name="T45" fmla="*/ 290 h 377"/>
                <a:gd name="T46" fmla="*/ 138 w 482"/>
                <a:gd name="T47" fmla="*/ 255 h 377"/>
                <a:gd name="T48" fmla="*/ 149 w 482"/>
                <a:gd name="T49" fmla="*/ 242 h 377"/>
                <a:gd name="T50" fmla="*/ 146 w 482"/>
                <a:gd name="T51" fmla="*/ 217 h 377"/>
                <a:gd name="T52" fmla="*/ 116 w 482"/>
                <a:gd name="T53" fmla="*/ 169 h 377"/>
                <a:gd name="T54" fmla="*/ 95 w 482"/>
                <a:gd name="T55" fmla="*/ 143 h 377"/>
                <a:gd name="T56" fmla="*/ 85 w 482"/>
                <a:gd name="T57" fmla="*/ 115 h 377"/>
                <a:gd name="T58" fmla="*/ 68 w 482"/>
                <a:gd name="T59" fmla="*/ 88 h 377"/>
                <a:gd name="T60" fmla="*/ 59 w 482"/>
                <a:gd name="T61" fmla="*/ 56 h 377"/>
                <a:gd name="T62" fmla="*/ 50 w 482"/>
                <a:gd name="T63" fmla="*/ 24 h 377"/>
                <a:gd name="T64" fmla="*/ 31 w 482"/>
                <a:gd name="T65" fmla="*/ 27 h 377"/>
                <a:gd name="T66" fmla="*/ 31 w 482"/>
                <a:gd name="T67" fmla="*/ 62 h 377"/>
                <a:gd name="T68" fmla="*/ 43 w 482"/>
                <a:gd name="T69" fmla="*/ 82 h 377"/>
                <a:gd name="T70" fmla="*/ 46 w 482"/>
                <a:gd name="T71" fmla="*/ 102 h 377"/>
                <a:gd name="T72" fmla="*/ 61 w 482"/>
                <a:gd name="T73" fmla="*/ 125 h 377"/>
                <a:gd name="T74" fmla="*/ 67 w 482"/>
                <a:gd name="T75" fmla="*/ 164 h 377"/>
                <a:gd name="T76" fmla="*/ 80 w 482"/>
                <a:gd name="T77" fmla="*/ 185 h 377"/>
                <a:gd name="T78" fmla="*/ 74 w 482"/>
                <a:gd name="T79" fmla="*/ 205 h 377"/>
                <a:gd name="T80" fmla="*/ 59 w 482"/>
                <a:gd name="T81" fmla="*/ 181 h 377"/>
                <a:gd name="T82" fmla="*/ 45 w 482"/>
                <a:gd name="T83" fmla="*/ 150 h 377"/>
                <a:gd name="T84" fmla="*/ 28 w 482"/>
                <a:gd name="T85" fmla="*/ 123 h 377"/>
                <a:gd name="T86" fmla="*/ 13 w 482"/>
                <a:gd name="T87" fmla="*/ 115 h 377"/>
                <a:gd name="T88" fmla="*/ 14 w 482"/>
                <a:gd name="T89" fmla="*/ 103 h 377"/>
                <a:gd name="T90" fmla="*/ 17 w 482"/>
                <a:gd name="T91" fmla="*/ 71 h 377"/>
                <a:gd name="T92" fmla="*/ 4 w 482"/>
                <a:gd name="T93" fmla="*/ 39 h 377"/>
                <a:gd name="T94" fmla="*/ 21 w 482"/>
                <a:gd name="T95" fmla="*/ 2 h 377"/>
                <a:gd name="T96" fmla="*/ 64 w 482"/>
                <a:gd name="T97" fmla="*/ 14 h 377"/>
                <a:gd name="T98" fmla="*/ 148 w 482"/>
                <a:gd name="T99" fmla="*/ 28 h 377"/>
                <a:gd name="T100" fmla="*/ 185 w 482"/>
                <a:gd name="T101" fmla="*/ 27 h 377"/>
                <a:gd name="T102" fmla="*/ 202 w 482"/>
                <a:gd name="T103" fmla="*/ 54 h 377"/>
                <a:gd name="T104" fmla="*/ 224 w 482"/>
                <a:gd name="T105" fmla="*/ 78 h 377"/>
                <a:gd name="T106" fmla="*/ 264 w 482"/>
                <a:gd name="T107" fmla="*/ 69 h 377"/>
                <a:gd name="T108" fmla="*/ 280 w 482"/>
                <a:gd name="T109" fmla="*/ 107 h 377"/>
                <a:gd name="T110" fmla="*/ 296 w 482"/>
                <a:gd name="T111" fmla="*/ 13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2" h="377">
                  <a:moveTo>
                    <a:pt x="315" y="142"/>
                  </a:moveTo>
                  <a:lnTo>
                    <a:pt x="304" y="160"/>
                  </a:lnTo>
                  <a:lnTo>
                    <a:pt x="298" y="175"/>
                  </a:lnTo>
                  <a:lnTo>
                    <a:pt x="291" y="203"/>
                  </a:lnTo>
                  <a:lnTo>
                    <a:pt x="287" y="213"/>
                  </a:lnTo>
                  <a:lnTo>
                    <a:pt x="288" y="225"/>
                  </a:lnTo>
                  <a:lnTo>
                    <a:pt x="292" y="235"/>
                  </a:lnTo>
                  <a:lnTo>
                    <a:pt x="293" y="251"/>
                  </a:lnTo>
                  <a:lnTo>
                    <a:pt x="303" y="266"/>
                  </a:lnTo>
                  <a:lnTo>
                    <a:pt x="305" y="278"/>
                  </a:lnTo>
                  <a:lnTo>
                    <a:pt x="311" y="288"/>
                  </a:lnTo>
                  <a:lnTo>
                    <a:pt x="329" y="294"/>
                  </a:lnTo>
                  <a:lnTo>
                    <a:pt x="335" y="302"/>
                  </a:lnTo>
                  <a:lnTo>
                    <a:pt x="352" y="297"/>
                  </a:lnTo>
                  <a:lnTo>
                    <a:pt x="366" y="295"/>
                  </a:lnTo>
                  <a:lnTo>
                    <a:pt x="380" y="291"/>
                  </a:lnTo>
                  <a:lnTo>
                    <a:pt x="392" y="287"/>
                  </a:lnTo>
                  <a:lnTo>
                    <a:pt x="405" y="279"/>
                  </a:lnTo>
                  <a:lnTo>
                    <a:pt x="411" y="267"/>
                  </a:lnTo>
                  <a:lnTo>
                    <a:pt x="415" y="249"/>
                  </a:lnTo>
                  <a:lnTo>
                    <a:pt x="419" y="243"/>
                  </a:lnTo>
                  <a:lnTo>
                    <a:pt x="432" y="238"/>
                  </a:lnTo>
                  <a:lnTo>
                    <a:pt x="452" y="233"/>
                  </a:lnTo>
                  <a:lnTo>
                    <a:pt x="468" y="234"/>
                  </a:lnTo>
                  <a:lnTo>
                    <a:pt x="479" y="232"/>
                  </a:lnTo>
                  <a:lnTo>
                    <a:pt x="482" y="236"/>
                  </a:lnTo>
                  <a:lnTo>
                    <a:pt x="480" y="246"/>
                  </a:lnTo>
                  <a:lnTo>
                    <a:pt x="469" y="259"/>
                  </a:lnTo>
                  <a:lnTo>
                    <a:pt x="463" y="271"/>
                  </a:lnTo>
                  <a:lnTo>
                    <a:pt x="465" y="275"/>
                  </a:lnTo>
                  <a:lnTo>
                    <a:pt x="461" y="284"/>
                  </a:lnTo>
                  <a:lnTo>
                    <a:pt x="455" y="300"/>
                  </a:lnTo>
                  <a:lnTo>
                    <a:pt x="451" y="295"/>
                  </a:lnTo>
                  <a:lnTo>
                    <a:pt x="447" y="295"/>
                  </a:lnTo>
                  <a:lnTo>
                    <a:pt x="444" y="295"/>
                  </a:lnTo>
                  <a:lnTo>
                    <a:pt x="436" y="308"/>
                  </a:lnTo>
                  <a:lnTo>
                    <a:pt x="433" y="306"/>
                  </a:lnTo>
                  <a:lnTo>
                    <a:pt x="430" y="306"/>
                  </a:lnTo>
                  <a:lnTo>
                    <a:pt x="430" y="309"/>
                  </a:lnTo>
                  <a:lnTo>
                    <a:pt x="413" y="309"/>
                  </a:lnTo>
                  <a:lnTo>
                    <a:pt x="396" y="309"/>
                  </a:lnTo>
                  <a:lnTo>
                    <a:pt x="395" y="321"/>
                  </a:lnTo>
                  <a:lnTo>
                    <a:pt x="387" y="321"/>
                  </a:lnTo>
                  <a:lnTo>
                    <a:pt x="393" y="328"/>
                  </a:lnTo>
                  <a:lnTo>
                    <a:pt x="399" y="333"/>
                  </a:lnTo>
                  <a:lnTo>
                    <a:pt x="400" y="337"/>
                  </a:lnTo>
                  <a:lnTo>
                    <a:pt x="403" y="338"/>
                  </a:lnTo>
                  <a:lnTo>
                    <a:pt x="402" y="346"/>
                  </a:lnTo>
                  <a:lnTo>
                    <a:pt x="378" y="346"/>
                  </a:lnTo>
                  <a:lnTo>
                    <a:pt x="368" y="363"/>
                  </a:lnTo>
                  <a:lnTo>
                    <a:pt x="370" y="367"/>
                  </a:lnTo>
                  <a:lnTo>
                    <a:pt x="367" y="371"/>
                  </a:lnTo>
                  <a:lnTo>
                    <a:pt x="366" y="377"/>
                  </a:lnTo>
                  <a:lnTo>
                    <a:pt x="348" y="355"/>
                  </a:lnTo>
                  <a:lnTo>
                    <a:pt x="339" y="348"/>
                  </a:lnTo>
                  <a:lnTo>
                    <a:pt x="325" y="343"/>
                  </a:lnTo>
                  <a:lnTo>
                    <a:pt x="315" y="344"/>
                  </a:lnTo>
                  <a:lnTo>
                    <a:pt x="299" y="352"/>
                  </a:lnTo>
                  <a:lnTo>
                    <a:pt x="290" y="354"/>
                  </a:lnTo>
                  <a:lnTo>
                    <a:pt x="278" y="349"/>
                  </a:lnTo>
                  <a:lnTo>
                    <a:pt x="265" y="345"/>
                  </a:lnTo>
                  <a:lnTo>
                    <a:pt x="249" y="335"/>
                  </a:lnTo>
                  <a:lnTo>
                    <a:pt x="236" y="332"/>
                  </a:lnTo>
                  <a:lnTo>
                    <a:pt x="216" y="323"/>
                  </a:lnTo>
                  <a:lnTo>
                    <a:pt x="203" y="313"/>
                  </a:lnTo>
                  <a:lnTo>
                    <a:pt x="199" y="307"/>
                  </a:lnTo>
                  <a:lnTo>
                    <a:pt x="189" y="306"/>
                  </a:lnTo>
                  <a:lnTo>
                    <a:pt x="171" y="299"/>
                  </a:lnTo>
                  <a:lnTo>
                    <a:pt x="165" y="290"/>
                  </a:lnTo>
                  <a:lnTo>
                    <a:pt x="148" y="278"/>
                  </a:lnTo>
                  <a:lnTo>
                    <a:pt x="141" y="265"/>
                  </a:lnTo>
                  <a:lnTo>
                    <a:pt x="138" y="255"/>
                  </a:lnTo>
                  <a:lnTo>
                    <a:pt x="145" y="253"/>
                  </a:lnTo>
                  <a:lnTo>
                    <a:pt x="144" y="247"/>
                  </a:lnTo>
                  <a:lnTo>
                    <a:pt x="149" y="242"/>
                  </a:lnTo>
                  <a:lnTo>
                    <a:pt x="150" y="234"/>
                  </a:lnTo>
                  <a:lnTo>
                    <a:pt x="146" y="225"/>
                  </a:lnTo>
                  <a:lnTo>
                    <a:pt x="146" y="217"/>
                  </a:lnTo>
                  <a:lnTo>
                    <a:pt x="142" y="206"/>
                  </a:lnTo>
                  <a:lnTo>
                    <a:pt x="131" y="186"/>
                  </a:lnTo>
                  <a:lnTo>
                    <a:pt x="116" y="169"/>
                  </a:lnTo>
                  <a:lnTo>
                    <a:pt x="110" y="156"/>
                  </a:lnTo>
                  <a:lnTo>
                    <a:pt x="97" y="148"/>
                  </a:lnTo>
                  <a:lnTo>
                    <a:pt x="95" y="143"/>
                  </a:lnTo>
                  <a:lnTo>
                    <a:pt x="101" y="130"/>
                  </a:lnTo>
                  <a:lnTo>
                    <a:pt x="93" y="125"/>
                  </a:lnTo>
                  <a:lnTo>
                    <a:pt x="85" y="115"/>
                  </a:lnTo>
                  <a:lnTo>
                    <a:pt x="85" y="101"/>
                  </a:lnTo>
                  <a:lnTo>
                    <a:pt x="75" y="99"/>
                  </a:lnTo>
                  <a:lnTo>
                    <a:pt x="68" y="88"/>
                  </a:lnTo>
                  <a:lnTo>
                    <a:pt x="63" y="78"/>
                  </a:lnTo>
                  <a:lnTo>
                    <a:pt x="64" y="72"/>
                  </a:lnTo>
                  <a:lnTo>
                    <a:pt x="59" y="56"/>
                  </a:lnTo>
                  <a:lnTo>
                    <a:pt x="58" y="40"/>
                  </a:lnTo>
                  <a:lnTo>
                    <a:pt x="61" y="32"/>
                  </a:lnTo>
                  <a:lnTo>
                    <a:pt x="50" y="24"/>
                  </a:lnTo>
                  <a:lnTo>
                    <a:pt x="44" y="25"/>
                  </a:lnTo>
                  <a:lnTo>
                    <a:pt x="36" y="19"/>
                  </a:lnTo>
                  <a:lnTo>
                    <a:pt x="31" y="27"/>
                  </a:lnTo>
                  <a:lnTo>
                    <a:pt x="30" y="37"/>
                  </a:lnTo>
                  <a:lnTo>
                    <a:pt x="27" y="53"/>
                  </a:lnTo>
                  <a:lnTo>
                    <a:pt x="31" y="62"/>
                  </a:lnTo>
                  <a:lnTo>
                    <a:pt x="39" y="76"/>
                  </a:lnTo>
                  <a:lnTo>
                    <a:pt x="41" y="81"/>
                  </a:lnTo>
                  <a:lnTo>
                    <a:pt x="43" y="82"/>
                  </a:lnTo>
                  <a:lnTo>
                    <a:pt x="43" y="89"/>
                  </a:lnTo>
                  <a:lnTo>
                    <a:pt x="47" y="89"/>
                  </a:lnTo>
                  <a:lnTo>
                    <a:pt x="46" y="102"/>
                  </a:lnTo>
                  <a:lnTo>
                    <a:pt x="51" y="108"/>
                  </a:lnTo>
                  <a:lnTo>
                    <a:pt x="52" y="115"/>
                  </a:lnTo>
                  <a:lnTo>
                    <a:pt x="61" y="125"/>
                  </a:lnTo>
                  <a:lnTo>
                    <a:pt x="62" y="145"/>
                  </a:lnTo>
                  <a:lnTo>
                    <a:pt x="65" y="154"/>
                  </a:lnTo>
                  <a:lnTo>
                    <a:pt x="67" y="164"/>
                  </a:lnTo>
                  <a:lnTo>
                    <a:pt x="66" y="174"/>
                  </a:lnTo>
                  <a:lnTo>
                    <a:pt x="74" y="175"/>
                  </a:lnTo>
                  <a:lnTo>
                    <a:pt x="80" y="185"/>
                  </a:lnTo>
                  <a:lnTo>
                    <a:pt x="84" y="194"/>
                  </a:lnTo>
                  <a:lnTo>
                    <a:pt x="83" y="198"/>
                  </a:lnTo>
                  <a:lnTo>
                    <a:pt x="74" y="205"/>
                  </a:lnTo>
                  <a:lnTo>
                    <a:pt x="71" y="205"/>
                  </a:lnTo>
                  <a:lnTo>
                    <a:pt x="68" y="193"/>
                  </a:lnTo>
                  <a:lnTo>
                    <a:pt x="59" y="181"/>
                  </a:lnTo>
                  <a:lnTo>
                    <a:pt x="49" y="171"/>
                  </a:lnTo>
                  <a:lnTo>
                    <a:pt x="41" y="165"/>
                  </a:lnTo>
                  <a:lnTo>
                    <a:pt x="45" y="150"/>
                  </a:lnTo>
                  <a:lnTo>
                    <a:pt x="45" y="139"/>
                  </a:lnTo>
                  <a:lnTo>
                    <a:pt x="38" y="133"/>
                  </a:lnTo>
                  <a:lnTo>
                    <a:pt x="28" y="123"/>
                  </a:lnTo>
                  <a:lnTo>
                    <a:pt x="25" y="126"/>
                  </a:lnTo>
                  <a:lnTo>
                    <a:pt x="22" y="121"/>
                  </a:lnTo>
                  <a:lnTo>
                    <a:pt x="13" y="115"/>
                  </a:lnTo>
                  <a:lnTo>
                    <a:pt x="6" y="103"/>
                  </a:lnTo>
                  <a:lnTo>
                    <a:pt x="7" y="102"/>
                  </a:lnTo>
                  <a:lnTo>
                    <a:pt x="14" y="103"/>
                  </a:lnTo>
                  <a:lnTo>
                    <a:pt x="23" y="95"/>
                  </a:lnTo>
                  <a:lnTo>
                    <a:pt x="26" y="86"/>
                  </a:lnTo>
                  <a:lnTo>
                    <a:pt x="17" y="71"/>
                  </a:lnTo>
                  <a:lnTo>
                    <a:pt x="8" y="65"/>
                  </a:lnTo>
                  <a:lnTo>
                    <a:pt x="6" y="52"/>
                  </a:lnTo>
                  <a:lnTo>
                    <a:pt x="4" y="39"/>
                  </a:lnTo>
                  <a:lnTo>
                    <a:pt x="1" y="22"/>
                  </a:lnTo>
                  <a:lnTo>
                    <a:pt x="0" y="4"/>
                  </a:lnTo>
                  <a:lnTo>
                    <a:pt x="21" y="2"/>
                  </a:lnTo>
                  <a:lnTo>
                    <a:pt x="43" y="0"/>
                  </a:lnTo>
                  <a:lnTo>
                    <a:pt x="41" y="4"/>
                  </a:lnTo>
                  <a:lnTo>
                    <a:pt x="64" y="14"/>
                  </a:lnTo>
                  <a:lnTo>
                    <a:pt x="99" y="29"/>
                  </a:lnTo>
                  <a:lnTo>
                    <a:pt x="134" y="28"/>
                  </a:lnTo>
                  <a:lnTo>
                    <a:pt x="148" y="28"/>
                  </a:lnTo>
                  <a:lnTo>
                    <a:pt x="150" y="20"/>
                  </a:lnTo>
                  <a:lnTo>
                    <a:pt x="181" y="20"/>
                  </a:lnTo>
                  <a:lnTo>
                    <a:pt x="185" y="27"/>
                  </a:lnTo>
                  <a:lnTo>
                    <a:pt x="192" y="34"/>
                  </a:lnTo>
                  <a:lnTo>
                    <a:pt x="200" y="43"/>
                  </a:lnTo>
                  <a:lnTo>
                    <a:pt x="202" y="54"/>
                  </a:lnTo>
                  <a:lnTo>
                    <a:pt x="203" y="65"/>
                  </a:lnTo>
                  <a:lnTo>
                    <a:pt x="211" y="71"/>
                  </a:lnTo>
                  <a:lnTo>
                    <a:pt x="224" y="78"/>
                  </a:lnTo>
                  <a:lnTo>
                    <a:pt x="240" y="61"/>
                  </a:lnTo>
                  <a:lnTo>
                    <a:pt x="254" y="61"/>
                  </a:lnTo>
                  <a:lnTo>
                    <a:pt x="264" y="69"/>
                  </a:lnTo>
                  <a:lnTo>
                    <a:pt x="269" y="83"/>
                  </a:lnTo>
                  <a:lnTo>
                    <a:pt x="273" y="95"/>
                  </a:lnTo>
                  <a:lnTo>
                    <a:pt x="280" y="107"/>
                  </a:lnTo>
                  <a:lnTo>
                    <a:pt x="281" y="122"/>
                  </a:lnTo>
                  <a:lnTo>
                    <a:pt x="283" y="132"/>
                  </a:lnTo>
                  <a:lnTo>
                    <a:pt x="296" y="138"/>
                  </a:lnTo>
                  <a:lnTo>
                    <a:pt x="307" y="143"/>
                  </a:lnTo>
                  <a:lnTo>
                    <a:pt x="315" y="142"/>
                  </a:lnTo>
                  <a:close/>
                </a:path>
              </a:pathLst>
            </a:custGeom>
            <a:solidFill>
              <a:srgbClr val="6679FC"/>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0" name="Freeform 121"/>
            <p:cNvSpPr>
              <a:spLocks/>
            </p:cNvSpPr>
            <p:nvPr/>
          </p:nvSpPr>
          <p:spPr bwMode="auto">
            <a:xfrm>
              <a:off x="4727575" y="2516187"/>
              <a:ext cx="66675" cy="47625"/>
            </a:xfrm>
            <a:custGeom>
              <a:avLst/>
              <a:gdLst>
                <a:gd name="T0" fmla="*/ 2 w 42"/>
                <a:gd name="T1" fmla="*/ 9 h 30"/>
                <a:gd name="T2" fmla="*/ 4 w 42"/>
                <a:gd name="T3" fmla="*/ 9 h 30"/>
                <a:gd name="T4" fmla="*/ 4 w 42"/>
                <a:gd name="T5" fmla="*/ 5 h 30"/>
                <a:gd name="T6" fmla="*/ 14 w 42"/>
                <a:gd name="T7" fmla="*/ 2 h 30"/>
                <a:gd name="T8" fmla="*/ 17 w 42"/>
                <a:gd name="T9" fmla="*/ 1 h 30"/>
                <a:gd name="T10" fmla="*/ 23 w 42"/>
                <a:gd name="T11" fmla="*/ 0 h 30"/>
                <a:gd name="T12" fmla="*/ 31 w 42"/>
                <a:gd name="T13" fmla="*/ 0 h 30"/>
                <a:gd name="T14" fmla="*/ 40 w 42"/>
                <a:gd name="T15" fmla="*/ 6 h 30"/>
                <a:gd name="T16" fmla="*/ 42 w 42"/>
                <a:gd name="T17" fmla="*/ 20 h 30"/>
                <a:gd name="T18" fmla="*/ 39 w 42"/>
                <a:gd name="T19" fmla="*/ 20 h 30"/>
                <a:gd name="T20" fmla="*/ 37 w 42"/>
                <a:gd name="T21" fmla="*/ 24 h 30"/>
                <a:gd name="T22" fmla="*/ 28 w 42"/>
                <a:gd name="T23" fmla="*/ 24 h 30"/>
                <a:gd name="T24" fmla="*/ 22 w 42"/>
                <a:gd name="T25" fmla="*/ 28 h 30"/>
                <a:gd name="T26" fmla="*/ 11 w 42"/>
                <a:gd name="T27" fmla="*/ 30 h 30"/>
                <a:gd name="T28" fmla="*/ 3 w 42"/>
                <a:gd name="T29" fmla="*/ 25 h 30"/>
                <a:gd name="T30" fmla="*/ 0 w 42"/>
                <a:gd name="T31" fmla="*/ 16 h 30"/>
                <a:gd name="T32" fmla="*/ 2 w 42"/>
                <a:gd name="T3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2" y="9"/>
                  </a:moveTo>
                  <a:lnTo>
                    <a:pt x="4" y="9"/>
                  </a:lnTo>
                  <a:lnTo>
                    <a:pt x="4" y="5"/>
                  </a:lnTo>
                  <a:lnTo>
                    <a:pt x="14" y="2"/>
                  </a:lnTo>
                  <a:lnTo>
                    <a:pt x="17" y="1"/>
                  </a:lnTo>
                  <a:lnTo>
                    <a:pt x="23" y="0"/>
                  </a:lnTo>
                  <a:lnTo>
                    <a:pt x="31" y="0"/>
                  </a:lnTo>
                  <a:lnTo>
                    <a:pt x="40" y="6"/>
                  </a:lnTo>
                  <a:lnTo>
                    <a:pt x="42" y="20"/>
                  </a:lnTo>
                  <a:lnTo>
                    <a:pt x="39" y="20"/>
                  </a:lnTo>
                  <a:lnTo>
                    <a:pt x="37" y="24"/>
                  </a:lnTo>
                  <a:lnTo>
                    <a:pt x="28" y="24"/>
                  </a:lnTo>
                  <a:lnTo>
                    <a:pt x="22" y="28"/>
                  </a:lnTo>
                  <a:lnTo>
                    <a:pt x="11" y="30"/>
                  </a:lnTo>
                  <a:lnTo>
                    <a:pt x="3" y="25"/>
                  </a:lnTo>
                  <a:lnTo>
                    <a:pt x="0" y="16"/>
                  </a:lnTo>
                  <a:lnTo>
                    <a:pt x="2"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1" name="Freeform 122"/>
            <p:cNvSpPr>
              <a:spLocks/>
            </p:cNvSpPr>
            <p:nvPr/>
          </p:nvSpPr>
          <p:spPr bwMode="auto">
            <a:xfrm>
              <a:off x="3830637" y="3086100"/>
              <a:ext cx="474663" cy="490538"/>
            </a:xfrm>
            <a:custGeom>
              <a:avLst/>
              <a:gdLst>
                <a:gd name="T0" fmla="*/ 6 w 299"/>
                <a:gd name="T1" fmla="*/ 211 h 309"/>
                <a:gd name="T2" fmla="*/ 15 w 299"/>
                <a:gd name="T3" fmla="*/ 198 h 309"/>
                <a:gd name="T4" fmla="*/ 38 w 299"/>
                <a:gd name="T5" fmla="*/ 200 h 309"/>
                <a:gd name="T6" fmla="*/ 48 w 299"/>
                <a:gd name="T7" fmla="*/ 197 h 309"/>
                <a:gd name="T8" fmla="*/ 125 w 299"/>
                <a:gd name="T9" fmla="*/ 182 h 309"/>
                <a:gd name="T10" fmla="*/ 114 w 299"/>
                <a:gd name="T11" fmla="*/ 90 h 309"/>
                <a:gd name="T12" fmla="*/ 133 w 299"/>
                <a:gd name="T13" fmla="*/ 0 h 309"/>
                <a:gd name="T14" fmla="*/ 254 w 299"/>
                <a:gd name="T15" fmla="*/ 90 h 309"/>
                <a:gd name="T16" fmla="*/ 270 w 299"/>
                <a:gd name="T17" fmla="*/ 106 h 309"/>
                <a:gd name="T18" fmla="*/ 278 w 299"/>
                <a:gd name="T19" fmla="*/ 123 h 309"/>
                <a:gd name="T20" fmla="*/ 299 w 299"/>
                <a:gd name="T21" fmla="*/ 168 h 309"/>
                <a:gd name="T22" fmla="*/ 287 w 299"/>
                <a:gd name="T23" fmla="*/ 195 h 309"/>
                <a:gd name="T24" fmla="*/ 246 w 299"/>
                <a:gd name="T25" fmla="*/ 200 h 309"/>
                <a:gd name="T26" fmla="*/ 228 w 299"/>
                <a:gd name="T27" fmla="*/ 208 h 309"/>
                <a:gd name="T28" fmla="*/ 212 w 299"/>
                <a:gd name="T29" fmla="*/ 204 h 309"/>
                <a:gd name="T30" fmla="*/ 185 w 299"/>
                <a:gd name="T31" fmla="*/ 216 h 309"/>
                <a:gd name="T32" fmla="*/ 167 w 299"/>
                <a:gd name="T33" fmla="*/ 232 h 309"/>
                <a:gd name="T34" fmla="*/ 157 w 299"/>
                <a:gd name="T35" fmla="*/ 241 h 309"/>
                <a:gd name="T36" fmla="*/ 143 w 299"/>
                <a:gd name="T37" fmla="*/ 244 h 309"/>
                <a:gd name="T38" fmla="*/ 126 w 299"/>
                <a:gd name="T39" fmla="*/ 275 h 309"/>
                <a:gd name="T40" fmla="*/ 121 w 299"/>
                <a:gd name="T41" fmla="*/ 291 h 309"/>
                <a:gd name="T42" fmla="*/ 115 w 299"/>
                <a:gd name="T43" fmla="*/ 306 h 309"/>
                <a:gd name="T44" fmla="*/ 108 w 299"/>
                <a:gd name="T45" fmla="*/ 300 h 309"/>
                <a:gd name="T46" fmla="*/ 99 w 299"/>
                <a:gd name="T47" fmla="*/ 302 h 309"/>
                <a:gd name="T48" fmla="*/ 82 w 299"/>
                <a:gd name="T49" fmla="*/ 307 h 309"/>
                <a:gd name="T50" fmla="*/ 75 w 299"/>
                <a:gd name="T51" fmla="*/ 306 h 309"/>
                <a:gd name="T52" fmla="*/ 70 w 299"/>
                <a:gd name="T53" fmla="*/ 294 h 309"/>
                <a:gd name="T54" fmla="*/ 64 w 299"/>
                <a:gd name="T55" fmla="*/ 294 h 309"/>
                <a:gd name="T56" fmla="*/ 68 w 299"/>
                <a:gd name="T57" fmla="*/ 282 h 309"/>
                <a:gd name="T58" fmla="*/ 59 w 299"/>
                <a:gd name="T59" fmla="*/ 267 h 309"/>
                <a:gd name="T60" fmla="*/ 51 w 299"/>
                <a:gd name="T61" fmla="*/ 262 h 309"/>
                <a:gd name="T62" fmla="*/ 41 w 299"/>
                <a:gd name="T63" fmla="*/ 268 h 309"/>
                <a:gd name="T64" fmla="*/ 28 w 299"/>
                <a:gd name="T65" fmla="*/ 271 h 309"/>
                <a:gd name="T66" fmla="*/ 20 w 299"/>
                <a:gd name="T67" fmla="*/ 265 h 309"/>
                <a:gd name="T68" fmla="*/ 12 w 299"/>
                <a:gd name="T69" fmla="*/ 267 h 309"/>
                <a:gd name="T70" fmla="*/ 12 w 299"/>
                <a:gd name="T71" fmla="*/ 253 h 309"/>
                <a:gd name="T72" fmla="*/ 4 w 299"/>
                <a:gd name="T73" fmla="*/ 240 h 309"/>
                <a:gd name="T74" fmla="*/ 0 w 299"/>
                <a:gd name="T75" fmla="*/ 21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 h="309">
                  <a:moveTo>
                    <a:pt x="0" y="215"/>
                  </a:moveTo>
                  <a:lnTo>
                    <a:pt x="6" y="211"/>
                  </a:lnTo>
                  <a:lnTo>
                    <a:pt x="9" y="199"/>
                  </a:lnTo>
                  <a:lnTo>
                    <a:pt x="15" y="198"/>
                  </a:lnTo>
                  <a:lnTo>
                    <a:pt x="28" y="204"/>
                  </a:lnTo>
                  <a:lnTo>
                    <a:pt x="38" y="200"/>
                  </a:lnTo>
                  <a:lnTo>
                    <a:pt x="45" y="201"/>
                  </a:lnTo>
                  <a:lnTo>
                    <a:pt x="48" y="197"/>
                  </a:lnTo>
                  <a:lnTo>
                    <a:pt x="121" y="196"/>
                  </a:lnTo>
                  <a:lnTo>
                    <a:pt x="125" y="182"/>
                  </a:lnTo>
                  <a:lnTo>
                    <a:pt x="122" y="179"/>
                  </a:lnTo>
                  <a:lnTo>
                    <a:pt x="114" y="90"/>
                  </a:lnTo>
                  <a:lnTo>
                    <a:pt x="106" y="0"/>
                  </a:lnTo>
                  <a:lnTo>
                    <a:pt x="133" y="0"/>
                  </a:lnTo>
                  <a:lnTo>
                    <a:pt x="193" y="45"/>
                  </a:lnTo>
                  <a:lnTo>
                    <a:pt x="254" y="90"/>
                  </a:lnTo>
                  <a:lnTo>
                    <a:pt x="258" y="100"/>
                  </a:lnTo>
                  <a:lnTo>
                    <a:pt x="270" y="106"/>
                  </a:lnTo>
                  <a:lnTo>
                    <a:pt x="278" y="109"/>
                  </a:lnTo>
                  <a:lnTo>
                    <a:pt x="278" y="123"/>
                  </a:lnTo>
                  <a:lnTo>
                    <a:pt x="298" y="120"/>
                  </a:lnTo>
                  <a:lnTo>
                    <a:pt x="299" y="168"/>
                  </a:lnTo>
                  <a:lnTo>
                    <a:pt x="289" y="182"/>
                  </a:lnTo>
                  <a:lnTo>
                    <a:pt x="287" y="195"/>
                  </a:lnTo>
                  <a:lnTo>
                    <a:pt x="271" y="198"/>
                  </a:lnTo>
                  <a:lnTo>
                    <a:pt x="246" y="200"/>
                  </a:lnTo>
                  <a:lnTo>
                    <a:pt x="240" y="207"/>
                  </a:lnTo>
                  <a:lnTo>
                    <a:pt x="228" y="208"/>
                  </a:lnTo>
                  <a:lnTo>
                    <a:pt x="216" y="208"/>
                  </a:lnTo>
                  <a:lnTo>
                    <a:pt x="212" y="204"/>
                  </a:lnTo>
                  <a:lnTo>
                    <a:pt x="202" y="207"/>
                  </a:lnTo>
                  <a:lnTo>
                    <a:pt x="185" y="216"/>
                  </a:lnTo>
                  <a:lnTo>
                    <a:pt x="182" y="222"/>
                  </a:lnTo>
                  <a:lnTo>
                    <a:pt x="167" y="232"/>
                  </a:lnTo>
                  <a:lnTo>
                    <a:pt x="165" y="237"/>
                  </a:lnTo>
                  <a:lnTo>
                    <a:pt x="157" y="241"/>
                  </a:lnTo>
                  <a:lnTo>
                    <a:pt x="148" y="238"/>
                  </a:lnTo>
                  <a:lnTo>
                    <a:pt x="143" y="244"/>
                  </a:lnTo>
                  <a:lnTo>
                    <a:pt x="140" y="258"/>
                  </a:lnTo>
                  <a:lnTo>
                    <a:pt x="126" y="275"/>
                  </a:lnTo>
                  <a:lnTo>
                    <a:pt x="126" y="282"/>
                  </a:lnTo>
                  <a:lnTo>
                    <a:pt x="121" y="291"/>
                  </a:lnTo>
                  <a:lnTo>
                    <a:pt x="122" y="303"/>
                  </a:lnTo>
                  <a:lnTo>
                    <a:pt x="115" y="306"/>
                  </a:lnTo>
                  <a:lnTo>
                    <a:pt x="111" y="309"/>
                  </a:lnTo>
                  <a:lnTo>
                    <a:pt x="108" y="300"/>
                  </a:lnTo>
                  <a:lnTo>
                    <a:pt x="103" y="302"/>
                  </a:lnTo>
                  <a:lnTo>
                    <a:pt x="99" y="302"/>
                  </a:lnTo>
                  <a:lnTo>
                    <a:pt x="96" y="308"/>
                  </a:lnTo>
                  <a:lnTo>
                    <a:pt x="82" y="307"/>
                  </a:lnTo>
                  <a:lnTo>
                    <a:pt x="77" y="305"/>
                  </a:lnTo>
                  <a:lnTo>
                    <a:pt x="75" y="306"/>
                  </a:lnTo>
                  <a:lnTo>
                    <a:pt x="69" y="300"/>
                  </a:lnTo>
                  <a:lnTo>
                    <a:pt x="70" y="294"/>
                  </a:lnTo>
                  <a:lnTo>
                    <a:pt x="68" y="292"/>
                  </a:lnTo>
                  <a:lnTo>
                    <a:pt x="64" y="294"/>
                  </a:lnTo>
                  <a:lnTo>
                    <a:pt x="65" y="287"/>
                  </a:lnTo>
                  <a:lnTo>
                    <a:pt x="68" y="282"/>
                  </a:lnTo>
                  <a:lnTo>
                    <a:pt x="61" y="273"/>
                  </a:lnTo>
                  <a:lnTo>
                    <a:pt x="59" y="267"/>
                  </a:lnTo>
                  <a:lnTo>
                    <a:pt x="55" y="263"/>
                  </a:lnTo>
                  <a:lnTo>
                    <a:pt x="51" y="262"/>
                  </a:lnTo>
                  <a:lnTo>
                    <a:pt x="47" y="265"/>
                  </a:lnTo>
                  <a:lnTo>
                    <a:pt x="41" y="268"/>
                  </a:lnTo>
                  <a:lnTo>
                    <a:pt x="36" y="272"/>
                  </a:lnTo>
                  <a:lnTo>
                    <a:pt x="28" y="271"/>
                  </a:lnTo>
                  <a:lnTo>
                    <a:pt x="23" y="265"/>
                  </a:lnTo>
                  <a:lnTo>
                    <a:pt x="20" y="265"/>
                  </a:lnTo>
                  <a:lnTo>
                    <a:pt x="15" y="267"/>
                  </a:lnTo>
                  <a:lnTo>
                    <a:pt x="12" y="267"/>
                  </a:lnTo>
                  <a:lnTo>
                    <a:pt x="11" y="260"/>
                  </a:lnTo>
                  <a:lnTo>
                    <a:pt x="12" y="253"/>
                  </a:lnTo>
                  <a:lnTo>
                    <a:pt x="11" y="245"/>
                  </a:lnTo>
                  <a:lnTo>
                    <a:pt x="4" y="240"/>
                  </a:lnTo>
                  <a:lnTo>
                    <a:pt x="0" y="228"/>
                  </a:lnTo>
                  <a:lnTo>
                    <a:pt x="0" y="2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2" name="Freeform 123"/>
            <p:cNvSpPr>
              <a:spLocks/>
            </p:cNvSpPr>
            <p:nvPr/>
          </p:nvSpPr>
          <p:spPr bwMode="auto">
            <a:xfrm>
              <a:off x="6819900" y="2974975"/>
              <a:ext cx="254000" cy="606425"/>
            </a:xfrm>
            <a:custGeom>
              <a:avLst/>
              <a:gdLst>
                <a:gd name="T0" fmla="*/ 126 w 160"/>
                <a:gd name="T1" fmla="*/ 178 h 382"/>
                <a:gd name="T2" fmla="*/ 108 w 160"/>
                <a:gd name="T3" fmla="*/ 201 h 382"/>
                <a:gd name="T4" fmla="*/ 112 w 160"/>
                <a:gd name="T5" fmla="*/ 223 h 382"/>
                <a:gd name="T6" fmla="*/ 135 w 160"/>
                <a:gd name="T7" fmla="*/ 252 h 382"/>
                <a:gd name="T8" fmla="*/ 125 w 160"/>
                <a:gd name="T9" fmla="*/ 274 h 382"/>
                <a:gd name="T10" fmla="*/ 144 w 160"/>
                <a:gd name="T11" fmla="*/ 301 h 382"/>
                <a:gd name="T12" fmla="*/ 148 w 160"/>
                <a:gd name="T13" fmla="*/ 322 h 382"/>
                <a:gd name="T14" fmla="*/ 149 w 160"/>
                <a:gd name="T15" fmla="*/ 361 h 382"/>
                <a:gd name="T16" fmla="*/ 139 w 160"/>
                <a:gd name="T17" fmla="*/ 367 h 382"/>
                <a:gd name="T18" fmla="*/ 136 w 160"/>
                <a:gd name="T19" fmla="*/ 338 h 382"/>
                <a:gd name="T20" fmla="*/ 126 w 160"/>
                <a:gd name="T21" fmla="*/ 305 h 382"/>
                <a:gd name="T22" fmla="*/ 112 w 160"/>
                <a:gd name="T23" fmla="*/ 254 h 382"/>
                <a:gd name="T24" fmla="*/ 91 w 160"/>
                <a:gd name="T25" fmla="*/ 247 h 382"/>
                <a:gd name="T26" fmla="*/ 62 w 160"/>
                <a:gd name="T27" fmla="*/ 260 h 382"/>
                <a:gd name="T28" fmla="*/ 53 w 160"/>
                <a:gd name="T29" fmla="*/ 229 h 382"/>
                <a:gd name="T30" fmla="*/ 29 w 160"/>
                <a:gd name="T31" fmla="*/ 186 h 382"/>
                <a:gd name="T32" fmla="*/ 19 w 160"/>
                <a:gd name="T33" fmla="*/ 176 h 382"/>
                <a:gd name="T34" fmla="*/ 0 w 160"/>
                <a:gd name="T35" fmla="*/ 142 h 382"/>
                <a:gd name="T36" fmla="*/ 4 w 160"/>
                <a:gd name="T37" fmla="*/ 131 h 382"/>
                <a:gd name="T38" fmla="*/ 9 w 160"/>
                <a:gd name="T39" fmla="*/ 117 h 382"/>
                <a:gd name="T40" fmla="*/ 9 w 160"/>
                <a:gd name="T41" fmla="*/ 88 h 382"/>
                <a:gd name="T42" fmla="*/ 28 w 160"/>
                <a:gd name="T43" fmla="*/ 76 h 382"/>
                <a:gd name="T44" fmla="*/ 33 w 160"/>
                <a:gd name="T45" fmla="*/ 48 h 382"/>
                <a:gd name="T46" fmla="*/ 50 w 160"/>
                <a:gd name="T47" fmla="*/ 22 h 382"/>
                <a:gd name="T48" fmla="*/ 59 w 160"/>
                <a:gd name="T49" fmla="*/ 13 h 382"/>
                <a:gd name="T50" fmla="*/ 61 w 160"/>
                <a:gd name="T51" fmla="*/ 1 h 382"/>
                <a:gd name="T52" fmla="*/ 80 w 160"/>
                <a:gd name="T53" fmla="*/ 12 h 382"/>
                <a:gd name="T54" fmla="*/ 93 w 160"/>
                <a:gd name="T55" fmla="*/ 33 h 382"/>
                <a:gd name="T56" fmla="*/ 83 w 160"/>
                <a:gd name="T57" fmla="*/ 67 h 382"/>
                <a:gd name="T58" fmla="*/ 104 w 160"/>
                <a:gd name="T59" fmla="*/ 89 h 382"/>
                <a:gd name="T60" fmla="*/ 124 w 160"/>
                <a:gd name="T61" fmla="*/ 112 h 382"/>
                <a:gd name="T62" fmla="*/ 137 w 160"/>
                <a:gd name="T63" fmla="*/ 137 h 382"/>
                <a:gd name="T64" fmla="*/ 158 w 160"/>
                <a:gd name="T65" fmla="*/ 134 h 382"/>
                <a:gd name="T66" fmla="*/ 147 w 160"/>
                <a:gd name="T67" fmla="*/ 156 h 382"/>
                <a:gd name="T68" fmla="*/ 135 w 160"/>
                <a:gd name="T69" fmla="*/ 16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382">
                  <a:moveTo>
                    <a:pt x="135" y="169"/>
                  </a:moveTo>
                  <a:lnTo>
                    <a:pt x="126" y="178"/>
                  </a:lnTo>
                  <a:lnTo>
                    <a:pt x="113" y="179"/>
                  </a:lnTo>
                  <a:lnTo>
                    <a:pt x="108" y="201"/>
                  </a:lnTo>
                  <a:lnTo>
                    <a:pt x="101" y="205"/>
                  </a:lnTo>
                  <a:lnTo>
                    <a:pt x="112" y="223"/>
                  </a:lnTo>
                  <a:lnTo>
                    <a:pt x="126" y="239"/>
                  </a:lnTo>
                  <a:lnTo>
                    <a:pt x="135" y="252"/>
                  </a:lnTo>
                  <a:lnTo>
                    <a:pt x="131" y="270"/>
                  </a:lnTo>
                  <a:lnTo>
                    <a:pt x="125" y="274"/>
                  </a:lnTo>
                  <a:lnTo>
                    <a:pt x="130" y="285"/>
                  </a:lnTo>
                  <a:lnTo>
                    <a:pt x="144" y="301"/>
                  </a:lnTo>
                  <a:lnTo>
                    <a:pt x="147" y="313"/>
                  </a:lnTo>
                  <a:lnTo>
                    <a:pt x="148" y="322"/>
                  </a:lnTo>
                  <a:lnTo>
                    <a:pt x="157" y="341"/>
                  </a:lnTo>
                  <a:lnTo>
                    <a:pt x="149" y="361"/>
                  </a:lnTo>
                  <a:lnTo>
                    <a:pt x="142" y="382"/>
                  </a:lnTo>
                  <a:lnTo>
                    <a:pt x="139" y="367"/>
                  </a:lnTo>
                  <a:lnTo>
                    <a:pt x="143" y="351"/>
                  </a:lnTo>
                  <a:lnTo>
                    <a:pt x="136" y="338"/>
                  </a:lnTo>
                  <a:lnTo>
                    <a:pt x="135" y="316"/>
                  </a:lnTo>
                  <a:lnTo>
                    <a:pt x="126" y="305"/>
                  </a:lnTo>
                  <a:lnTo>
                    <a:pt x="118" y="280"/>
                  </a:lnTo>
                  <a:lnTo>
                    <a:pt x="112" y="254"/>
                  </a:lnTo>
                  <a:lnTo>
                    <a:pt x="102" y="237"/>
                  </a:lnTo>
                  <a:lnTo>
                    <a:pt x="91" y="247"/>
                  </a:lnTo>
                  <a:lnTo>
                    <a:pt x="72" y="262"/>
                  </a:lnTo>
                  <a:lnTo>
                    <a:pt x="62" y="260"/>
                  </a:lnTo>
                  <a:lnTo>
                    <a:pt x="50" y="255"/>
                  </a:lnTo>
                  <a:lnTo>
                    <a:pt x="53" y="229"/>
                  </a:lnTo>
                  <a:lnTo>
                    <a:pt x="46" y="210"/>
                  </a:lnTo>
                  <a:lnTo>
                    <a:pt x="29" y="186"/>
                  </a:lnTo>
                  <a:lnTo>
                    <a:pt x="30" y="179"/>
                  </a:lnTo>
                  <a:lnTo>
                    <a:pt x="19" y="176"/>
                  </a:lnTo>
                  <a:lnTo>
                    <a:pt x="4" y="159"/>
                  </a:lnTo>
                  <a:lnTo>
                    <a:pt x="0" y="142"/>
                  </a:lnTo>
                  <a:lnTo>
                    <a:pt x="7" y="145"/>
                  </a:lnTo>
                  <a:lnTo>
                    <a:pt x="4" y="131"/>
                  </a:lnTo>
                  <a:lnTo>
                    <a:pt x="12" y="125"/>
                  </a:lnTo>
                  <a:lnTo>
                    <a:pt x="9" y="117"/>
                  </a:lnTo>
                  <a:lnTo>
                    <a:pt x="12" y="110"/>
                  </a:lnTo>
                  <a:lnTo>
                    <a:pt x="9" y="88"/>
                  </a:lnTo>
                  <a:lnTo>
                    <a:pt x="23" y="93"/>
                  </a:lnTo>
                  <a:lnTo>
                    <a:pt x="28" y="76"/>
                  </a:lnTo>
                  <a:lnTo>
                    <a:pt x="27" y="66"/>
                  </a:lnTo>
                  <a:lnTo>
                    <a:pt x="33" y="48"/>
                  </a:lnTo>
                  <a:lnTo>
                    <a:pt x="30" y="36"/>
                  </a:lnTo>
                  <a:lnTo>
                    <a:pt x="50" y="22"/>
                  </a:lnTo>
                  <a:lnTo>
                    <a:pt x="64" y="26"/>
                  </a:lnTo>
                  <a:lnTo>
                    <a:pt x="59" y="13"/>
                  </a:lnTo>
                  <a:lnTo>
                    <a:pt x="64" y="9"/>
                  </a:lnTo>
                  <a:lnTo>
                    <a:pt x="61" y="1"/>
                  </a:lnTo>
                  <a:lnTo>
                    <a:pt x="71" y="0"/>
                  </a:lnTo>
                  <a:lnTo>
                    <a:pt x="80" y="12"/>
                  </a:lnTo>
                  <a:lnTo>
                    <a:pt x="89" y="17"/>
                  </a:lnTo>
                  <a:lnTo>
                    <a:pt x="93" y="33"/>
                  </a:lnTo>
                  <a:lnTo>
                    <a:pt x="96" y="50"/>
                  </a:lnTo>
                  <a:lnTo>
                    <a:pt x="83" y="67"/>
                  </a:lnTo>
                  <a:lnTo>
                    <a:pt x="86" y="92"/>
                  </a:lnTo>
                  <a:lnTo>
                    <a:pt x="104" y="89"/>
                  </a:lnTo>
                  <a:lnTo>
                    <a:pt x="112" y="108"/>
                  </a:lnTo>
                  <a:lnTo>
                    <a:pt x="124" y="112"/>
                  </a:lnTo>
                  <a:lnTo>
                    <a:pt x="122" y="129"/>
                  </a:lnTo>
                  <a:lnTo>
                    <a:pt x="137" y="137"/>
                  </a:lnTo>
                  <a:lnTo>
                    <a:pt x="146" y="141"/>
                  </a:lnTo>
                  <a:lnTo>
                    <a:pt x="158" y="134"/>
                  </a:lnTo>
                  <a:lnTo>
                    <a:pt x="160" y="143"/>
                  </a:lnTo>
                  <a:lnTo>
                    <a:pt x="147" y="156"/>
                  </a:lnTo>
                  <a:lnTo>
                    <a:pt x="144" y="164"/>
                  </a:lnTo>
                  <a:lnTo>
                    <a:pt x="135" y="16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3" name="Freeform 124"/>
            <p:cNvSpPr>
              <a:spLocks/>
            </p:cNvSpPr>
            <p:nvPr/>
          </p:nvSpPr>
          <p:spPr bwMode="auto">
            <a:xfrm>
              <a:off x="4672012" y="2476500"/>
              <a:ext cx="49213" cy="53975"/>
            </a:xfrm>
            <a:custGeom>
              <a:avLst/>
              <a:gdLst>
                <a:gd name="T0" fmla="*/ 22 w 31"/>
                <a:gd name="T1" fmla="*/ 21 h 34"/>
                <a:gd name="T2" fmla="*/ 21 w 31"/>
                <a:gd name="T3" fmla="*/ 17 h 34"/>
                <a:gd name="T4" fmla="*/ 15 w 31"/>
                <a:gd name="T5" fmla="*/ 27 h 34"/>
                <a:gd name="T6" fmla="*/ 16 w 31"/>
                <a:gd name="T7" fmla="*/ 34 h 34"/>
                <a:gd name="T8" fmla="*/ 13 w 31"/>
                <a:gd name="T9" fmla="*/ 32 h 34"/>
                <a:gd name="T10" fmla="*/ 7 w 31"/>
                <a:gd name="T11" fmla="*/ 25 h 34"/>
                <a:gd name="T12" fmla="*/ 0 w 31"/>
                <a:gd name="T13" fmla="*/ 21 h 34"/>
                <a:gd name="T14" fmla="*/ 1 w 31"/>
                <a:gd name="T15" fmla="*/ 18 h 34"/>
                <a:gd name="T16" fmla="*/ 3 w 31"/>
                <a:gd name="T17" fmla="*/ 7 h 34"/>
                <a:gd name="T18" fmla="*/ 8 w 31"/>
                <a:gd name="T19" fmla="*/ 2 h 34"/>
                <a:gd name="T20" fmla="*/ 11 w 31"/>
                <a:gd name="T21" fmla="*/ 0 h 34"/>
                <a:gd name="T22" fmla="*/ 16 w 31"/>
                <a:gd name="T23" fmla="*/ 3 h 34"/>
                <a:gd name="T24" fmla="*/ 18 w 31"/>
                <a:gd name="T25" fmla="*/ 6 h 34"/>
                <a:gd name="T26" fmla="*/ 24 w 31"/>
                <a:gd name="T27" fmla="*/ 9 h 34"/>
                <a:gd name="T28" fmla="*/ 31 w 31"/>
                <a:gd name="T29" fmla="*/ 13 h 34"/>
                <a:gd name="T30" fmla="*/ 29 w 31"/>
                <a:gd name="T31" fmla="*/ 14 h 34"/>
                <a:gd name="T32" fmla="*/ 27 w 31"/>
                <a:gd name="T33" fmla="*/ 19 h 34"/>
                <a:gd name="T34" fmla="*/ 22 w 31"/>
                <a:gd name="T3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4">
                  <a:moveTo>
                    <a:pt x="22" y="21"/>
                  </a:moveTo>
                  <a:lnTo>
                    <a:pt x="21" y="17"/>
                  </a:lnTo>
                  <a:lnTo>
                    <a:pt x="15" y="27"/>
                  </a:lnTo>
                  <a:lnTo>
                    <a:pt x="16" y="34"/>
                  </a:lnTo>
                  <a:lnTo>
                    <a:pt x="13" y="32"/>
                  </a:lnTo>
                  <a:lnTo>
                    <a:pt x="7" y="25"/>
                  </a:lnTo>
                  <a:lnTo>
                    <a:pt x="0" y="21"/>
                  </a:lnTo>
                  <a:lnTo>
                    <a:pt x="1" y="18"/>
                  </a:lnTo>
                  <a:lnTo>
                    <a:pt x="3" y="7"/>
                  </a:lnTo>
                  <a:lnTo>
                    <a:pt x="8" y="2"/>
                  </a:lnTo>
                  <a:lnTo>
                    <a:pt x="11" y="0"/>
                  </a:lnTo>
                  <a:lnTo>
                    <a:pt x="16" y="3"/>
                  </a:lnTo>
                  <a:lnTo>
                    <a:pt x="18" y="6"/>
                  </a:lnTo>
                  <a:lnTo>
                    <a:pt x="24" y="9"/>
                  </a:lnTo>
                  <a:lnTo>
                    <a:pt x="31" y="13"/>
                  </a:lnTo>
                  <a:lnTo>
                    <a:pt x="29" y="14"/>
                  </a:lnTo>
                  <a:lnTo>
                    <a:pt x="27" y="19"/>
                  </a:lnTo>
                  <a:lnTo>
                    <a:pt x="22"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4" name="Freeform 125"/>
            <p:cNvSpPr>
              <a:spLocks/>
            </p:cNvSpPr>
            <p:nvPr/>
          </p:nvSpPr>
          <p:spPr bwMode="auto">
            <a:xfrm>
              <a:off x="6416675" y="2201862"/>
              <a:ext cx="865188" cy="338138"/>
            </a:xfrm>
            <a:custGeom>
              <a:avLst/>
              <a:gdLst>
                <a:gd name="T0" fmla="*/ 15 w 545"/>
                <a:gd name="T1" fmla="*/ 52 h 213"/>
                <a:gd name="T2" fmla="*/ 57 w 545"/>
                <a:gd name="T3" fmla="*/ 25 h 213"/>
                <a:gd name="T4" fmla="*/ 90 w 545"/>
                <a:gd name="T5" fmla="*/ 31 h 213"/>
                <a:gd name="T6" fmla="*/ 122 w 545"/>
                <a:gd name="T7" fmla="*/ 42 h 213"/>
                <a:gd name="T8" fmla="*/ 156 w 545"/>
                <a:gd name="T9" fmla="*/ 33 h 213"/>
                <a:gd name="T10" fmla="*/ 148 w 545"/>
                <a:gd name="T11" fmla="*/ 0 h 213"/>
                <a:gd name="T12" fmla="*/ 186 w 545"/>
                <a:gd name="T13" fmla="*/ 10 h 213"/>
                <a:gd name="T14" fmla="*/ 219 w 545"/>
                <a:gd name="T15" fmla="*/ 31 h 213"/>
                <a:gd name="T16" fmla="*/ 259 w 545"/>
                <a:gd name="T17" fmla="*/ 35 h 213"/>
                <a:gd name="T18" fmla="*/ 296 w 545"/>
                <a:gd name="T19" fmla="*/ 35 h 213"/>
                <a:gd name="T20" fmla="*/ 333 w 545"/>
                <a:gd name="T21" fmla="*/ 55 h 213"/>
                <a:gd name="T22" fmla="*/ 370 w 545"/>
                <a:gd name="T23" fmla="*/ 59 h 213"/>
                <a:gd name="T24" fmla="*/ 400 w 545"/>
                <a:gd name="T25" fmla="*/ 50 h 213"/>
                <a:gd name="T26" fmla="*/ 426 w 545"/>
                <a:gd name="T27" fmla="*/ 38 h 213"/>
                <a:gd name="T28" fmla="*/ 456 w 545"/>
                <a:gd name="T29" fmla="*/ 43 h 213"/>
                <a:gd name="T30" fmla="*/ 459 w 545"/>
                <a:gd name="T31" fmla="*/ 79 h 213"/>
                <a:gd name="T32" fmla="*/ 476 w 545"/>
                <a:gd name="T33" fmla="*/ 84 h 213"/>
                <a:gd name="T34" fmla="*/ 502 w 545"/>
                <a:gd name="T35" fmla="*/ 80 h 213"/>
                <a:gd name="T36" fmla="*/ 542 w 545"/>
                <a:gd name="T37" fmla="*/ 101 h 213"/>
                <a:gd name="T38" fmla="*/ 530 w 545"/>
                <a:gd name="T39" fmla="*/ 106 h 213"/>
                <a:gd name="T40" fmla="*/ 500 w 545"/>
                <a:gd name="T41" fmla="*/ 114 h 213"/>
                <a:gd name="T42" fmla="*/ 475 w 545"/>
                <a:gd name="T43" fmla="*/ 136 h 213"/>
                <a:gd name="T44" fmla="*/ 445 w 545"/>
                <a:gd name="T45" fmla="*/ 143 h 213"/>
                <a:gd name="T46" fmla="*/ 433 w 545"/>
                <a:gd name="T47" fmla="*/ 154 h 213"/>
                <a:gd name="T48" fmla="*/ 449 w 545"/>
                <a:gd name="T49" fmla="*/ 168 h 213"/>
                <a:gd name="T50" fmla="*/ 434 w 545"/>
                <a:gd name="T51" fmla="*/ 186 h 213"/>
                <a:gd name="T52" fmla="*/ 393 w 545"/>
                <a:gd name="T53" fmla="*/ 194 h 213"/>
                <a:gd name="T54" fmla="*/ 355 w 545"/>
                <a:gd name="T55" fmla="*/ 213 h 213"/>
                <a:gd name="T56" fmla="*/ 324 w 545"/>
                <a:gd name="T57" fmla="*/ 206 h 213"/>
                <a:gd name="T58" fmla="*/ 276 w 545"/>
                <a:gd name="T59" fmla="*/ 191 h 213"/>
                <a:gd name="T60" fmla="*/ 219 w 545"/>
                <a:gd name="T61" fmla="*/ 189 h 213"/>
                <a:gd name="T62" fmla="*/ 186 w 545"/>
                <a:gd name="T63" fmla="*/ 177 h 213"/>
                <a:gd name="T64" fmla="*/ 159 w 545"/>
                <a:gd name="T65" fmla="*/ 156 h 213"/>
                <a:gd name="T66" fmla="*/ 110 w 545"/>
                <a:gd name="T67" fmla="*/ 140 h 213"/>
                <a:gd name="T68" fmla="*/ 79 w 545"/>
                <a:gd name="T69" fmla="*/ 128 h 213"/>
                <a:gd name="T70" fmla="*/ 56 w 545"/>
                <a:gd name="T71" fmla="*/ 88 h 213"/>
                <a:gd name="T72" fmla="*/ 11 w 545"/>
                <a:gd name="T73" fmla="*/ 6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5" h="213">
                  <a:moveTo>
                    <a:pt x="0" y="55"/>
                  </a:moveTo>
                  <a:lnTo>
                    <a:pt x="15" y="52"/>
                  </a:lnTo>
                  <a:lnTo>
                    <a:pt x="37" y="34"/>
                  </a:lnTo>
                  <a:lnTo>
                    <a:pt x="57" y="25"/>
                  </a:lnTo>
                  <a:lnTo>
                    <a:pt x="74" y="31"/>
                  </a:lnTo>
                  <a:lnTo>
                    <a:pt x="90" y="31"/>
                  </a:lnTo>
                  <a:lnTo>
                    <a:pt x="106" y="41"/>
                  </a:lnTo>
                  <a:lnTo>
                    <a:pt x="122" y="42"/>
                  </a:lnTo>
                  <a:lnTo>
                    <a:pt x="148" y="46"/>
                  </a:lnTo>
                  <a:lnTo>
                    <a:pt x="156" y="33"/>
                  </a:lnTo>
                  <a:lnTo>
                    <a:pt x="143" y="21"/>
                  </a:lnTo>
                  <a:lnTo>
                    <a:pt x="148" y="0"/>
                  </a:lnTo>
                  <a:lnTo>
                    <a:pt x="170" y="8"/>
                  </a:lnTo>
                  <a:lnTo>
                    <a:pt x="186" y="10"/>
                  </a:lnTo>
                  <a:lnTo>
                    <a:pt x="207" y="16"/>
                  </a:lnTo>
                  <a:lnTo>
                    <a:pt x="219" y="31"/>
                  </a:lnTo>
                  <a:lnTo>
                    <a:pt x="246" y="39"/>
                  </a:lnTo>
                  <a:lnTo>
                    <a:pt x="259" y="35"/>
                  </a:lnTo>
                  <a:lnTo>
                    <a:pt x="278" y="33"/>
                  </a:lnTo>
                  <a:lnTo>
                    <a:pt x="296" y="35"/>
                  </a:lnTo>
                  <a:lnTo>
                    <a:pt x="317" y="45"/>
                  </a:lnTo>
                  <a:lnTo>
                    <a:pt x="333" y="55"/>
                  </a:lnTo>
                  <a:lnTo>
                    <a:pt x="348" y="55"/>
                  </a:lnTo>
                  <a:lnTo>
                    <a:pt x="370" y="59"/>
                  </a:lnTo>
                  <a:lnTo>
                    <a:pt x="381" y="53"/>
                  </a:lnTo>
                  <a:lnTo>
                    <a:pt x="400" y="50"/>
                  </a:lnTo>
                  <a:lnTo>
                    <a:pt x="415" y="36"/>
                  </a:lnTo>
                  <a:lnTo>
                    <a:pt x="426" y="38"/>
                  </a:lnTo>
                  <a:lnTo>
                    <a:pt x="439" y="45"/>
                  </a:lnTo>
                  <a:lnTo>
                    <a:pt x="456" y="43"/>
                  </a:lnTo>
                  <a:lnTo>
                    <a:pt x="458" y="59"/>
                  </a:lnTo>
                  <a:lnTo>
                    <a:pt x="459" y="79"/>
                  </a:lnTo>
                  <a:lnTo>
                    <a:pt x="468" y="87"/>
                  </a:lnTo>
                  <a:lnTo>
                    <a:pt x="476" y="84"/>
                  </a:lnTo>
                  <a:lnTo>
                    <a:pt x="494" y="88"/>
                  </a:lnTo>
                  <a:lnTo>
                    <a:pt x="502" y="80"/>
                  </a:lnTo>
                  <a:lnTo>
                    <a:pt x="519" y="87"/>
                  </a:lnTo>
                  <a:lnTo>
                    <a:pt x="542" y="101"/>
                  </a:lnTo>
                  <a:lnTo>
                    <a:pt x="545" y="108"/>
                  </a:lnTo>
                  <a:lnTo>
                    <a:pt x="530" y="106"/>
                  </a:lnTo>
                  <a:lnTo>
                    <a:pt x="508" y="109"/>
                  </a:lnTo>
                  <a:lnTo>
                    <a:pt x="500" y="114"/>
                  </a:lnTo>
                  <a:lnTo>
                    <a:pt x="496" y="128"/>
                  </a:lnTo>
                  <a:lnTo>
                    <a:pt x="475" y="136"/>
                  </a:lnTo>
                  <a:lnTo>
                    <a:pt x="464" y="147"/>
                  </a:lnTo>
                  <a:lnTo>
                    <a:pt x="445" y="143"/>
                  </a:lnTo>
                  <a:lnTo>
                    <a:pt x="435" y="141"/>
                  </a:lnTo>
                  <a:lnTo>
                    <a:pt x="433" y="154"/>
                  </a:lnTo>
                  <a:lnTo>
                    <a:pt x="443" y="162"/>
                  </a:lnTo>
                  <a:lnTo>
                    <a:pt x="449" y="168"/>
                  </a:lnTo>
                  <a:lnTo>
                    <a:pt x="441" y="175"/>
                  </a:lnTo>
                  <a:lnTo>
                    <a:pt x="434" y="186"/>
                  </a:lnTo>
                  <a:lnTo>
                    <a:pt x="418" y="194"/>
                  </a:lnTo>
                  <a:lnTo>
                    <a:pt x="393" y="194"/>
                  </a:lnTo>
                  <a:lnTo>
                    <a:pt x="370" y="202"/>
                  </a:lnTo>
                  <a:lnTo>
                    <a:pt x="355" y="213"/>
                  </a:lnTo>
                  <a:lnTo>
                    <a:pt x="345" y="206"/>
                  </a:lnTo>
                  <a:lnTo>
                    <a:pt x="324" y="206"/>
                  </a:lnTo>
                  <a:lnTo>
                    <a:pt x="294" y="194"/>
                  </a:lnTo>
                  <a:lnTo>
                    <a:pt x="276" y="191"/>
                  </a:lnTo>
                  <a:lnTo>
                    <a:pt x="255" y="194"/>
                  </a:lnTo>
                  <a:lnTo>
                    <a:pt x="219" y="189"/>
                  </a:lnTo>
                  <a:lnTo>
                    <a:pt x="201" y="189"/>
                  </a:lnTo>
                  <a:lnTo>
                    <a:pt x="186" y="177"/>
                  </a:lnTo>
                  <a:lnTo>
                    <a:pt x="170" y="158"/>
                  </a:lnTo>
                  <a:lnTo>
                    <a:pt x="159" y="156"/>
                  </a:lnTo>
                  <a:lnTo>
                    <a:pt x="133" y="143"/>
                  </a:lnTo>
                  <a:lnTo>
                    <a:pt x="110" y="140"/>
                  </a:lnTo>
                  <a:lnTo>
                    <a:pt x="89" y="137"/>
                  </a:lnTo>
                  <a:lnTo>
                    <a:pt x="79" y="128"/>
                  </a:lnTo>
                  <a:lnTo>
                    <a:pt x="75" y="104"/>
                  </a:lnTo>
                  <a:lnTo>
                    <a:pt x="56" y="88"/>
                  </a:lnTo>
                  <a:lnTo>
                    <a:pt x="29" y="80"/>
                  </a:lnTo>
                  <a:lnTo>
                    <a:pt x="11" y="69"/>
                  </a:lnTo>
                  <a:lnTo>
                    <a:pt x="0" y="5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5" name="Freeform 126"/>
            <p:cNvSpPr>
              <a:spLocks/>
            </p:cNvSpPr>
            <p:nvPr/>
          </p:nvSpPr>
          <p:spPr bwMode="auto">
            <a:xfrm>
              <a:off x="5054600" y="4249738"/>
              <a:ext cx="306388" cy="541338"/>
            </a:xfrm>
            <a:custGeom>
              <a:avLst/>
              <a:gdLst>
                <a:gd name="T0" fmla="*/ 96 w 193"/>
                <a:gd name="T1" fmla="*/ 23 h 341"/>
                <a:gd name="T2" fmla="*/ 122 w 193"/>
                <a:gd name="T3" fmla="*/ 26 h 341"/>
                <a:gd name="T4" fmla="*/ 142 w 193"/>
                <a:gd name="T5" fmla="*/ 20 h 341"/>
                <a:gd name="T6" fmla="*/ 173 w 193"/>
                <a:gd name="T7" fmla="*/ 12 h 341"/>
                <a:gd name="T8" fmla="*/ 190 w 193"/>
                <a:gd name="T9" fmla="*/ 9 h 341"/>
                <a:gd name="T10" fmla="*/ 191 w 193"/>
                <a:gd name="T11" fmla="*/ 48 h 341"/>
                <a:gd name="T12" fmla="*/ 193 w 193"/>
                <a:gd name="T13" fmla="*/ 91 h 341"/>
                <a:gd name="T14" fmla="*/ 179 w 193"/>
                <a:gd name="T15" fmla="*/ 120 h 341"/>
                <a:gd name="T16" fmla="*/ 150 w 193"/>
                <a:gd name="T17" fmla="*/ 141 h 341"/>
                <a:gd name="T18" fmla="*/ 107 w 193"/>
                <a:gd name="T19" fmla="*/ 173 h 341"/>
                <a:gd name="T20" fmla="*/ 86 w 193"/>
                <a:gd name="T21" fmla="*/ 192 h 341"/>
                <a:gd name="T22" fmla="*/ 76 w 193"/>
                <a:gd name="T23" fmla="*/ 211 h 341"/>
                <a:gd name="T24" fmla="*/ 87 w 193"/>
                <a:gd name="T25" fmla="*/ 239 h 341"/>
                <a:gd name="T26" fmla="*/ 90 w 193"/>
                <a:gd name="T27" fmla="*/ 244 h 341"/>
                <a:gd name="T28" fmla="*/ 84 w 193"/>
                <a:gd name="T29" fmla="*/ 274 h 341"/>
                <a:gd name="T30" fmla="*/ 85 w 193"/>
                <a:gd name="T31" fmla="*/ 287 h 341"/>
                <a:gd name="T32" fmla="*/ 62 w 193"/>
                <a:gd name="T33" fmla="*/ 301 h 341"/>
                <a:gd name="T34" fmla="*/ 31 w 193"/>
                <a:gd name="T35" fmla="*/ 320 h 341"/>
                <a:gd name="T36" fmla="*/ 36 w 193"/>
                <a:gd name="T37" fmla="*/ 330 h 341"/>
                <a:gd name="T38" fmla="*/ 20 w 193"/>
                <a:gd name="T39" fmla="*/ 341 h 341"/>
                <a:gd name="T40" fmla="*/ 18 w 193"/>
                <a:gd name="T41" fmla="*/ 322 h 341"/>
                <a:gd name="T42" fmla="*/ 21 w 193"/>
                <a:gd name="T43" fmla="*/ 292 h 341"/>
                <a:gd name="T44" fmla="*/ 11 w 193"/>
                <a:gd name="T45" fmla="*/ 248 h 341"/>
                <a:gd name="T46" fmla="*/ 37 w 193"/>
                <a:gd name="T47" fmla="*/ 209 h 341"/>
                <a:gd name="T48" fmla="*/ 42 w 193"/>
                <a:gd name="T49" fmla="*/ 195 h 341"/>
                <a:gd name="T50" fmla="*/ 41 w 193"/>
                <a:gd name="T51" fmla="*/ 173 h 341"/>
                <a:gd name="T52" fmla="*/ 47 w 193"/>
                <a:gd name="T53" fmla="*/ 133 h 341"/>
                <a:gd name="T54" fmla="*/ 29 w 193"/>
                <a:gd name="T55" fmla="*/ 124 h 341"/>
                <a:gd name="T56" fmla="*/ 17 w 193"/>
                <a:gd name="T57" fmla="*/ 115 h 341"/>
                <a:gd name="T58" fmla="*/ 1 w 193"/>
                <a:gd name="T59" fmla="*/ 108 h 341"/>
                <a:gd name="T60" fmla="*/ 56 w 193"/>
                <a:gd name="T61" fmla="*/ 76 h 341"/>
                <a:gd name="T62" fmla="*/ 71 w 193"/>
                <a:gd name="T63" fmla="*/ 84 h 341"/>
                <a:gd name="T64" fmla="*/ 79 w 193"/>
                <a:gd name="T65" fmla="*/ 97 h 341"/>
                <a:gd name="T66" fmla="*/ 75 w 193"/>
                <a:gd name="T67" fmla="*/ 122 h 341"/>
                <a:gd name="T68" fmla="*/ 92 w 193"/>
                <a:gd name="T69" fmla="*/ 120 h 341"/>
                <a:gd name="T70" fmla="*/ 100 w 193"/>
                <a:gd name="T71" fmla="*/ 89 h 341"/>
                <a:gd name="T72" fmla="*/ 87 w 193"/>
                <a:gd name="T73" fmla="*/ 67 h 341"/>
                <a:gd name="T74" fmla="*/ 76 w 193"/>
                <a:gd name="T75"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41">
                  <a:moveTo>
                    <a:pt x="82" y="25"/>
                  </a:moveTo>
                  <a:lnTo>
                    <a:pt x="96" y="23"/>
                  </a:lnTo>
                  <a:lnTo>
                    <a:pt x="117" y="29"/>
                  </a:lnTo>
                  <a:lnTo>
                    <a:pt x="122" y="26"/>
                  </a:lnTo>
                  <a:lnTo>
                    <a:pt x="135" y="26"/>
                  </a:lnTo>
                  <a:lnTo>
                    <a:pt x="142" y="20"/>
                  </a:lnTo>
                  <a:lnTo>
                    <a:pt x="153" y="20"/>
                  </a:lnTo>
                  <a:lnTo>
                    <a:pt x="173" y="12"/>
                  </a:lnTo>
                  <a:lnTo>
                    <a:pt x="188" y="0"/>
                  </a:lnTo>
                  <a:lnTo>
                    <a:pt x="190" y="9"/>
                  </a:lnTo>
                  <a:lnTo>
                    <a:pt x="189" y="30"/>
                  </a:lnTo>
                  <a:lnTo>
                    <a:pt x="191" y="48"/>
                  </a:lnTo>
                  <a:lnTo>
                    <a:pt x="190" y="81"/>
                  </a:lnTo>
                  <a:lnTo>
                    <a:pt x="193" y="91"/>
                  </a:lnTo>
                  <a:lnTo>
                    <a:pt x="186" y="105"/>
                  </a:lnTo>
                  <a:lnTo>
                    <a:pt x="179" y="120"/>
                  </a:lnTo>
                  <a:lnTo>
                    <a:pt x="166" y="133"/>
                  </a:lnTo>
                  <a:lnTo>
                    <a:pt x="150" y="141"/>
                  </a:lnTo>
                  <a:lnTo>
                    <a:pt x="129" y="151"/>
                  </a:lnTo>
                  <a:lnTo>
                    <a:pt x="107" y="173"/>
                  </a:lnTo>
                  <a:lnTo>
                    <a:pt x="100" y="177"/>
                  </a:lnTo>
                  <a:lnTo>
                    <a:pt x="86" y="192"/>
                  </a:lnTo>
                  <a:lnTo>
                    <a:pt x="79" y="196"/>
                  </a:lnTo>
                  <a:lnTo>
                    <a:pt x="76" y="211"/>
                  </a:lnTo>
                  <a:lnTo>
                    <a:pt x="84" y="227"/>
                  </a:lnTo>
                  <a:lnTo>
                    <a:pt x="87" y="239"/>
                  </a:lnTo>
                  <a:lnTo>
                    <a:pt x="86" y="245"/>
                  </a:lnTo>
                  <a:lnTo>
                    <a:pt x="90" y="244"/>
                  </a:lnTo>
                  <a:lnTo>
                    <a:pt x="88" y="265"/>
                  </a:lnTo>
                  <a:lnTo>
                    <a:pt x="84" y="274"/>
                  </a:lnTo>
                  <a:lnTo>
                    <a:pt x="88" y="278"/>
                  </a:lnTo>
                  <a:lnTo>
                    <a:pt x="85" y="287"/>
                  </a:lnTo>
                  <a:lnTo>
                    <a:pt x="77" y="294"/>
                  </a:lnTo>
                  <a:lnTo>
                    <a:pt x="62" y="301"/>
                  </a:lnTo>
                  <a:lnTo>
                    <a:pt x="39" y="312"/>
                  </a:lnTo>
                  <a:lnTo>
                    <a:pt x="31" y="320"/>
                  </a:lnTo>
                  <a:lnTo>
                    <a:pt x="32" y="329"/>
                  </a:lnTo>
                  <a:lnTo>
                    <a:pt x="36" y="330"/>
                  </a:lnTo>
                  <a:lnTo>
                    <a:pt x="34" y="341"/>
                  </a:lnTo>
                  <a:lnTo>
                    <a:pt x="20" y="341"/>
                  </a:lnTo>
                  <a:lnTo>
                    <a:pt x="20" y="332"/>
                  </a:lnTo>
                  <a:lnTo>
                    <a:pt x="18" y="322"/>
                  </a:lnTo>
                  <a:lnTo>
                    <a:pt x="17" y="315"/>
                  </a:lnTo>
                  <a:lnTo>
                    <a:pt x="21" y="292"/>
                  </a:lnTo>
                  <a:lnTo>
                    <a:pt x="18" y="277"/>
                  </a:lnTo>
                  <a:lnTo>
                    <a:pt x="11" y="248"/>
                  </a:lnTo>
                  <a:lnTo>
                    <a:pt x="31" y="224"/>
                  </a:lnTo>
                  <a:lnTo>
                    <a:pt x="37" y="209"/>
                  </a:lnTo>
                  <a:lnTo>
                    <a:pt x="39" y="207"/>
                  </a:lnTo>
                  <a:lnTo>
                    <a:pt x="42" y="195"/>
                  </a:lnTo>
                  <a:lnTo>
                    <a:pt x="40" y="189"/>
                  </a:lnTo>
                  <a:lnTo>
                    <a:pt x="41" y="173"/>
                  </a:lnTo>
                  <a:lnTo>
                    <a:pt x="46" y="159"/>
                  </a:lnTo>
                  <a:lnTo>
                    <a:pt x="47" y="133"/>
                  </a:lnTo>
                  <a:lnTo>
                    <a:pt x="38" y="126"/>
                  </a:lnTo>
                  <a:lnTo>
                    <a:pt x="29" y="124"/>
                  </a:lnTo>
                  <a:lnTo>
                    <a:pt x="25" y="119"/>
                  </a:lnTo>
                  <a:lnTo>
                    <a:pt x="17" y="115"/>
                  </a:lnTo>
                  <a:lnTo>
                    <a:pt x="2" y="115"/>
                  </a:lnTo>
                  <a:lnTo>
                    <a:pt x="1" y="108"/>
                  </a:lnTo>
                  <a:lnTo>
                    <a:pt x="0" y="93"/>
                  </a:lnTo>
                  <a:lnTo>
                    <a:pt x="56" y="76"/>
                  </a:lnTo>
                  <a:lnTo>
                    <a:pt x="66" y="86"/>
                  </a:lnTo>
                  <a:lnTo>
                    <a:pt x="71" y="84"/>
                  </a:lnTo>
                  <a:lnTo>
                    <a:pt x="78" y="89"/>
                  </a:lnTo>
                  <a:lnTo>
                    <a:pt x="79" y="97"/>
                  </a:lnTo>
                  <a:lnTo>
                    <a:pt x="74" y="107"/>
                  </a:lnTo>
                  <a:lnTo>
                    <a:pt x="75" y="122"/>
                  </a:lnTo>
                  <a:lnTo>
                    <a:pt x="86" y="134"/>
                  </a:lnTo>
                  <a:lnTo>
                    <a:pt x="92" y="120"/>
                  </a:lnTo>
                  <a:lnTo>
                    <a:pt x="100" y="116"/>
                  </a:lnTo>
                  <a:lnTo>
                    <a:pt x="100" y="89"/>
                  </a:lnTo>
                  <a:lnTo>
                    <a:pt x="93" y="74"/>
                  </a:lnTo>
                  <a:lnTo>
                    <a:pt x="87" y="67"/>
                  </a:lnTo>
                  <a:lnTo>
                    <a:pt x="80" y="68"/>
                  </a:lnTo>
                  <a:lnTo>
                    <a:pt x="76" y="40"/>
                  </a:lnTo>
                  <a:lnTo>
                    <a:pt x="82"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6" name="Freeform 127"/>
            <p:cNvSpPr>
              <a:spLocks/>
            </p:cNvSpPr>
            <p:nvPr/>
          </p:nvSpPr>
          <p:spPr bwMode="auto">
            <a:xfrm>
              <a:off x="3694112" y="3005137"/>
              <a:ext cx="347663" cy="422275"/>
            </a:xfrm>
            <a:custGeom>
              <a:avLst/>
              <a:gdLst>
                <a:gd name="T0" fmla="*/ 86 w 219"/>
                <a:gd name="T1" fmla="*/ 266 h 266"/>
                <a:gd name="T2" fmla="*/ 74 w 219"/>
                <a:gd name="T3" fmla="*/ 251 h 266"/>
                <a:gd name="T4" fmla="*/ 63 w 219"/>
                <a:gd name="T5" fmla="*/ 236 h 266"/>
                <a:gd name="T6" fmla="*/ 51 w 219"/>
                <a:gd name="T7" fmla="*/ 231 h 266"/>
                <a:gd name="T8" fmla="*/ 43 w 219"/>
                <a:gd name="T9" fmla="*/ 225 h 266"/>
                <a:gd name="T10" fmla="*/ 33 w 219"/>
                <a:gd name="T11" fmla="*/ 225 h 266"/>
                <a:gd name="T12" fmla="*/ 24 w 219"/>
                <a:gd name="T13" fmla="*/ 229 h 266"/>
                <a:gd name="T14" fmla="*/ 15 w 219"/>
                <a:gd name="T15" fmla="*/ 227 h 266"/>
                <a:gd name="T16" fmla="*/ 8 w 219"/>
                <a:gd name="T17" fmla="*/ 234 h 266"/>
                <a:gd name="T18" fmla="*/ 7 w 219"/>
                <a:gd name="T19" fmla="*/ 223 h 266"/>
                <a:gd name="T20" fmla="*/ 12 w 219"/>
                <a:gd name="T21" fmla="*/ 213 h 266"/>
                <a:gd name="T22" fmla="*/ 15 w 219"/>
                <a:gd name="T23" fmla="*/ 193 h 266"/>
                <a:gd name="T24" fmla="*/ 13 w 219"/>
                <a:gd name="T25" fmla="*/ 173 h 266"/>
                <a:gd name="T26" fmla="*/ 11 w 219"/>
                <a:gd name="T27" fmla="*/ 162 h 266"/>
                <a:gd name="T28" fmla="*/ 14 w 219"/>
                <a:gd name="T29" fmla="*/ 152 h 266"/>
                <a:gd name="T30" fmla="*/ 9 w 219"/>
                <a:gd name="T31" fmla="*/ 142 h 266"/>
                <a:gd name="T32" fmla="*/ 0 w 219"/>
                <a:gd name="T33" fmla="*/ 133 h 266"/>
                <a:gd name="T34" fmla="*/ 4 w 219"/>
                <a:gd name="T35" fmla="*/ 126 h 266"/>
                <a:gd name="T36" fmla="*/ 75 w 219"/>
                <a:gd name="T37" fmla="*/ 126 h 266"/>
                <a:gd name="T38" fmla="*/ 72 w 219"/>
                <a:gd name="T39" fmla="*/ 96 h 266"/>
                <a:gd name="T40" fmla="*/ 77 w 219"/>
                <a:gd name="T41" fmla="*/ 86 h 266"/>
                <a:gd name="T42" fmla="*/ 93 w 219"/>
                <a:gd name="T43" fmla="*/ 84 h 266"/>
                <a:gd name="T44" fmla="*/ 94 w 219"/>
                <a:gd name="T45" fmla="*/ 31 h 266"/>
                <a:gd name="T46" fmla="*/ 153 w 219"/>
                <a:gd name="T47" fmla="*/ 32 h 266"/>
                <a:gd name="T48" fmla="*/ 153 w 219"/>
                <a:gd name="T49" fmla="*/ 0 h 266"/>
                <a:gd name="T50" fmla="*/ 219 w 219"/>
                <a:gd name="T51" fmla="*/ 51 h 266"/>
                <a:gd name="T52" fmla="*/ 192 w 219"/>
                <a:gd name="T53" fmla="*/ 51 h 266"/>
                <a:gd name="T54" fmla="*/ 200 w 219"/>
                <a:gd name="T55" fmla="*/ 141 h 266"/>
                <a:gd name="T56" fmla="*/ 208 w 219"/>
                <a:gd name="T57" fmla="*/ 230 h 266"/>
                <a:gd name="T58" fmla="*/ 211 w 219"/>
                <a:gd name="T59" fmla="*/ 233 h 266"/>
                <a:gd name="T60" fmla="*/ 207 w 219"/>
                <a:gd name="T61" fmla="*/ 247 h 266"/>
                <a:gd name="T62" fmla="*/ 134 w 219"/>
                <a:gd name="T63" fmla="*/ 248 h 266"/>
                <a:gd name="T64" fmla="*/ 131 w 219"/>
                <a:gd name="T65" fmla="*/ 252 h 266"/>
                <a:gd name="T66" fmla="*/ 124 w 219"/>
                <a:gd name="T67" fmla="*/ 251 h 266"/>
                <a:gd name="T68" fmla="*/ 114 w 219"/>
                <a:gd name="T69" fmla="*/ 255 h 266"/>
                <a:gd name="T70" fmla="*/ 101 w 219"/>
                <a:gd name="T71" fmla="*/ 249 h 266"/>
                <a:gd name="T72" fmla="*/ 95 w 219"/>
                <a:gd name="T73" fmla="*/ 250 h 266"/>
                <a:gd name="T74" fmla="*/ 92 w 219"/>
                <a:gd name="T75" fmla="*/ 262 h 266"/>
                <a:gd name="T76" fmla="*/ 86 w 219"/>
                <a:gd name="T7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66">
                  <a:moveTo>
                    <a:pt x="86" y="266"/>
                  </a:moveTo>
                  <a:lnTo>
                    <a:pt x="74" y="251"/>
                  </a:lnTo>
                  <a:lnTo>
                    <a:pt x="63" y="236"/>
                  </a:lnTo>
                  <a:lnTo>
                    <a:pt x="51" y="231"/>
                  </a:lnTo>
                  <a:lnTo>
                    <a:pt x="43" y="225"/>
                  </a:lnTo>
                  <a:lnTo>
                    <a:pt x="33" y="225"/>
                  </a:lnTo>
                  <a:lnTo>
                    <a:pt x="24" y="229"/>
                  </a:lnTo>
                  <a:lnTo>
                    <a:pt x="15" y="227"/>
                  </a:lnTo>
                  <a:lnTo>
                    <a:pt x="8" y="234"/>
                  </a:lnTo>
                  <a:lnTo>
                    <a:pt x="7" y="223"/>
                  </a:lnTo>
                  <a:lnTo>
                    <a:pt x="12" y="213"/>
                  </a:lnTo>
                  <a:lnTo>
                    <a:pt x="15" y="193"/>
                  </a:lnTo>
                  <a:lnTo>
                    <a:pt x="13" y="173"/>
                  </a:lnTo>
                  <a:lnTo>
                    <a:pt x="11" y="162"/>
                  </a:lnTo>
                  <a:lnTo>
                    <a:pt x="14" y="152"/>
                  </a:lnTo>
                  <a:lnTo>
                    <a:pt x="9" y="142"/>
                  </a:lnTo>
                  <a:lnTo>
                    <a:pt x="0" y="133"/>
                  </a:lnTo>
                  <a:lnTo>
                    <a:pt x="4" y="126"/>
                  </a:lnTo>
                  <a:lnTo>
                    <a:pt x="75" y="126"/>
                  </a:lnTo>
                  <a:lnTo>
                    <a:pt x="72" y="96"/>
                  </a:lnTo>
                  <a:lnTo>
                    <a:pt x="77" y="86"/>
                  </a:lnTo>
                  <a:lnTo>
                    <a:pt x="93" y="84"/>
                  </a:lnTo>
                  <a:lnTo>
                    <a:pt x="94" y="31"/>
                  </a:lnTo>
                  <a:lnTo>
                    <a:pt x="153" y="32"/>
                  </a:lnTo>
                  <a:lnTo>
                    <a:pt x="153" y="0"/>
                  </a:lnTo>
                  <a:lnTo>
                    <a:pt x="219" y="51"/>
                  </a:lnTo>
                  <a:lnTo>
                    <a:pt x="192" y="51"/>
                  </a:lnTo>
                  <a:lnTo>
                    <a:pt x="200" y="141"/>
                  </a:lnTo>
                  <a:lnTo>
                    <a:pt x="208" y="230"/>
                  </a:lnTo>
                  <a:lnTo>
                    <a:pt x="211" y="233"/>
                  </a:lnTo>
                  <a:lnTo>
                    <a:pt x="207" y="247"/>
                  </a:lnTo>
                  <a:lnTo>
                    <a:pt x="134" y="248"/>
                  </a:lnTo>
                  <a:lnTo>
                    <a:pt x="131" y="252"/>
                  </a:lnTo>
                  <a:lnTo>
                    <a:pt x="124" y="251"/>
                  </a:lnTo>
                  <a:lnTo>
                    <a:pt x="114" y="255"/>
                  </a:lnTo>
                  <a:lnTo>
                    <a:pt x="101" y="249"/>
                  </a:lnTo>
                  <a:lnTo>
                    <a:pt x="95" y="250"/>
                  </a:lnTo>
                  <a:lnTo>
                    <a:pt x="92" y="262"/>
                  </a:lnTo>
                  <a:lnTo>
                    <a:pt x="86" y="26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7" name="Freeform 128"/>
            <p:cNvSpPr>
              <a:spLocks/>
            </p:cNvSpPr>
            <p:nvPr/>
          </p:nvSpPr>
          <p:spPr bwMode="auto">
            <a:xfrm>
              <a:off x="5127625" y="4213225"/>
              <a:ext cx="85725" cy="249238"/>
            </a:xfrm>
            <a:custGeom>
              <a:avLst/>
              <a:gdLst>
                <a:gd name="T0" fmla="*/ 36 w 54"/>
                <a:gd name="T1" fmla="*/ 48 h 157"/>
                <a:gd name="T2" fmla="*/ 30 w 54"/>
                <a:gd name="T3" fmla="*/ 63 h 157"/>
                <a:gd name="T4" fmla="*/ 34 w 54"/>
                <a:gd name="T5" fmla="*/ 91 h 157"/>
                <a:gd name="T6" fmla="*/ 41 w 54"/>
                <a:gd name="T7" fmla="*/ 90 h 157"/>
                <a:gd name="T8" fmla="*/ 47 w 54"/>
                <a:gd name="T9" fmla="*/ 97 h 157"/>
                <a:gd name="T10" fmla="*/ 54 w 54"/>
                <a:gd name="T11" fmla="*/ 112 h 157"/>
                <a:gd name="T12" fmla="*/ 54 w 54"/>
                <a:gd name="T13" fmla="*/ 139 h 157"/>
                <a:gd name="T14" fmla="*/ 46 w 54"/>
                <a:gd name="T15" fmla="*/ 143 h 157"/>
                <a:gd name="T16" fmla="*/ 40 w 54"/>
                <a:gd name="T17" fmla="*/ 157 h 157"/>
                <a:gd name="T18" fmla="*/ 29 w 54"/>
                <a:gd name="T19" fmla="*/ 145 h 157"/>
                <a:gd name="T20" fmla="*/ 28 w 54"/>
                <a:gd name="T21" fmla="*/ 130 h 157"/>
                <a:gd name="T22" fmla="*/ 33 w 54"/>
                <a:gd name="T23" fmla="*/ 120 h 157"/>
                <a:gd name="T24" fmla="*/ 32 w 54"/>
                <a:gd name="T25" fmla="*/ 112 h 157"/>
                <a:gd name="T26" fmla="*/ 25 w 54"/>
                <a:gd name="T27" fmla="*/ 107 h 157"/>
                <a:gd name="T28" fmla="*/ 20 w 54"/>
                <a:gd name="T29" fmla="*/ 109 h 157"/>
                <a:gd name="T30" fmla="*/ 10 w 54"/>
                <a:gd name="T31" fmla="*/ 99 h 157"/>
                <a:gd name="T32" fmla="*/ 0 w 54"/>
                <a:gd name="T33" fmla="*/ 93 h 157"/>
                <a:gd name="T34" fmla="*/ 6 w 54"/>
                <a:gd name="T35" fmla="*/ 74 h 157"/>
                <a:gd name="T36" fmla="*/ 12 w 54"/>
                <a:gd name="T37" fmla="*/ 67 h 157"/>
                <a:gd name="T38" fmla="*/ 9 w 54"/>
                <a:gd name="T39" fmla="*/ 50 h 157"/>
                <a:gd name="T40" fmla="*/ 13 w 54"/>
                <a:gd name="T41" fmla="*/ 33 h 157"/>
                <a:gd name="T42" fmla="*/ 17 w 54"/>
                <a:gd name="T43" fmla="*/ 27 h 157"/>
                <a:gd name="T44" fmla="*/ 13 w 54"/>
                <a:gd name="T45" fmla="*/ 10 h 157"/>
                <a:gd name="T46" fmla="*/ 4 w 54"/>
                <a:gd name="T47" fmla="*/ 0 h 157"/>
                <a:gd name="T48" fmla="*/ 22 w 54"/>
                <a:gd name="T49" fmla="*/ 4 h 157"/>
                <a:gd name="T50" fmla="*/ 25 w 54"/>
                <a:gd name="T51" fmla="*/ 10 h 157"/>
                <a:gd name="T52" fmla="*/ 32 w 54"/>
                <a:gd name="T53" fmla="*/ 20 h 157"/>
                <a:gd name="T54" fmla="*/ 36 w 54"/>
                <a:gd name="T55"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57">
                  <a:moveTo>
                    <a:pt x="36" y="48"/>
                  </a:moveTo>
                  <a:lnTo>
                    <a:pt x="30" y="63"/>
                  </a:lnTo>
                  <a:lnTo>
                    <a:pt x="34" y="91"/>
                  </a:lnTo>
                  <a:lnTo>
                    <a:pt x="41" y="90"/>
                  </a:lnTo>
                  <a:lnTo>
                    <a:pt x="47" y="97"/>
                  </a:lnTo>
                  <a:lnTo>
                    <a:pt x="54" y="112"/>
                  </a:lnTo>
                  <a:lnTo>
                    <a:pt x="54" y="139"/>
                  </a:lnTo>
                  <a:lnTo>
                    <a:pt x="46" y="143"/>
                  </a:lnTo>
                  <a:lnTo>
                    <a:pt x="40" y="157"/>
                  </a:lnTo>
                  <a:lnTo>
                    <a:pt x="29" y="145"/>
                  </a:lnTo>
                  <a:lnTo>
                    <a:pt x="28" y="130"/>
                  </a:lnTo>
                  <a:lnTo>
                    <a:pt x="33" y="120"/>
                  </a:lnTo>
                  <a:lnTo>
                    <a:pt x="32" y="112"/>
                  </a:lnTo>
                  <a:lnTo>
                    <a:pt x="25" y="107"/>
                  </a:lnTo>
                  <a:lnTo>
                    <a:pt x="20" y="109"/>
                  </a:lnTo>
                  <a:lnTo>
                    <a:pt x="10" y="99"/>
                  </a:lnTo>
                  <a:lnTo>
                    <a:pt x="0" y="93"/>
                  </a:lnTo>
                  <a:lnTo>
                    <a:pt x="6" y="74"/>
                  </a:lnTo>
                  <a:lnTo>
                    <a:pt x="12" y="67"/>
                  </a:lnTo>
                  <a:lnTo>
                    <a:pt x="9" y="50"/>
                  </a:lnTo>
                  <a:lnTo>
                    <a:pt x="13" y="33"/>
                  </a:lnTo>
                  <a:lnTo>
                    <a:pt x="17" y="27"/>
                  </a:lnTo>
                  <a:lnTo>
                    <a:pt x="13" y="10"/>
                  </a:lnTo>
                  <a:lnTo>
                    <a:pt x="4" y="0"/>
                  </a:lnTo>
                  <a:lnTo>
                    <a:pt x="22" y="4"/>
                  </a:lnTo>
                  <a:lnTo>
                    <a:pt x="25" y="10"/>
                  </a:lnTo>
                  <a:lnTo>
                    <a:pt x="32" y="20"/>
                  </a:lnTo>
                  <a:lnTo>
                    <a:pt x="36" y="4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8" name="Freeform 129"/>
            <p:cNvSpPr>
              <a:spLocks noEditPoints="1"/>
            </p:cNvSpPr>
            <p:nvPr/>
          </p:nvSpPr>
          <p:spPr bwMode="auto">
            <a:xfrm>
              <a:off x="7096125" y="3681413"/>
              <a:ext cx="557213" cy="201613"/>
            </a:xfrm>
            <a:custGeom>
              <a:avLst/>
              <a:gdLst>
                <a:gd name="T0" fmla="*/ 1401 w 1439"/>
                <a:gd name="T1" fmla="*/ 208 h 524"/>
                <a:gd name="T2" fmla="*/ 1346 w 1439"/>
                <a:gd name="T3" fmla="*/ 237 h 524"/>
                <a:gd name="T4" fmla="*/ 1281 w 1439"/>
                <a:gd name="T5" fmla="*/ 223 h 524"/>
                <a:gd name="T6" fmla="*/ 1194 w 1439"/>
                <a:gd name="T7" fmla="*/ 223 h 524"/>
                <a:gd name="T8" fmla="*/ 1171 w 1439"/>
                <a:gd name="T9" fmla="*/ 320 h 524"/>
                <a:gd name="T10" fmla="*/ 1143 w 1439"/>
                <a:gd name="T11" fmla="*/ 349 h 524"/>
                <a:gd name="T12" fmla="*/ 1107 w 1439"/>
                <a:gd name="T13" fmla="*/ 468 h 524"/>
                <a:gd name="T14" fmla="*/ 1045 w 1439"/>
                <a:gd name="T15" fmla="*/ 486 h 524"/>
                <a:gd name="T16" fmla="*/ 974 w 1439"/>
                <a:gd name="T17" fmla="*/ 462 h 524"/>
                <a:gd name="T18" fmla="*/ 938 w 1439"/>
                <a:gd name="T19" fmla="*/ 469 h 524"/>
                <a:gd name="T20" fmla="*/ 894 w 1439"/>
                <a:gd name="T21" fmla="*/ 512 h 524"/>
                <a:gd name="T22" fmla="*/ 846 w 1439"/>
                <a:gd name="T23" fmla="*/ 506 h 524"/>
                <a:gd name="T24" fmla="*/ 798 w 1439"/>
                <a:gd name="T25" fmla="*/ 524 h 524"/>
                <a:gd name="T26" fmla="*/ 746 w 1439"/>
                <a:gd name="T27" fmla="*/ 476 h 524"/>
                <a:gd name="T28" fmla="*/ 733 w 1439"/>
                <a:gd name="T29" fmla="*/ 419 h 524"/>
                <a:gd name="T30" fmla="*/ 788 w 1439"/>
                <a:gd name="T31" fmla="*/ 448 h 524"/>
                <a:gd name="T32" fmla="*/ 846 w 1439"/>
                <a:gd name="T33" fmla="*/ 432 h 524"/>
                <a:gd name="T34" fmla="*/ 860 w 1439"/>
                <a:gd name="T35" fmla="*/ 360 h 524"/>
                <a:gd name="T36" fmla="*/ 892 w 1439"/>
                <a:gd name="T37" fmla="*/ 344 h 524"/>
                <a:gd name="T38" fmla="*/ 981 w 1439"/>
                <a:gd name="T39" fmla="*/ 325 h 524"/>
                <a:gd name="T40" fmla="*/ 1033 w 1439"/>
                <a:gd name="T41" fmla="*/ 258 h 524"/>
                <a:gd name="T42" fmla="*/ 1068 w 1439"/>
                <a:gd name="T43" fmla="*/ 204 h 524"/>
                <a:gd name="T44" fmla="*/ 1104 w 1439"/>
                <a:gd name="T45" fmla="*/ 248 h 524"/>
                <a:gd name="T46" fmla="*/ 1119 w 1439"/>
                <a:gd name="T47" fmla="*/ 219 h 524"/>
                <a:gd name="T48" fmla="*/ 1155 w 1439"/>
                <a:gd name="T49" fmla="*/ 222 h 524"/>
                <a:gd name="T50" fmla="*/ 1157 w 1439"/>
                <a:gd name="T51" fmla="*/ 168 h 524"/>
                <a:gd name="T52" fmla="*/ 1159 w 1439"/>
                <a:gd name="T53" fmla="*/ 126 h 524"/>
                <a:gd name="T54" fmla="*/ 1214 w 1439"/>
                <a:gd name="T55" fmla="*/ 66 h 524"/>
                <a:gd name="T56" fmla="*/ 1248 w 1439"/>
                <a:gd name="T57" fmla="*/ 0 h 524"/>
                <a:gd name="T58" fmla="*/ 1278 w 1439"/>
                <a:gd name="T59" fmla="*/ 0 h 524"/>
                <a:gd name="T60" fmla="*/ 1319 w 1439"/>
                <a:gd name="T61" fmla="*/ 43 h 524"/>
                <a:gd name="T62" fmla="*/ 1325 w 1439"/>
                <a:gd name="T63" fmla="*/ 80 h 524"/>
                <a:gd name="T64" fmla="*/ 1375 w 1439"/>
                <a:gd name="T65" fmla="*/ 103 h 524"/>
                <a:gd name="T66" fmla="*/ 1439 w 1439"/>
                <a:gd name="T67" fmla="*/ 129 h 524"/>
                <a:gd name="T68" fmla="*/ 1436 w 1439"/>
                <a:gd name="T69" fmla="*/ 162 h 524"/>
                <a:gd name="T70" fmla="*/ 1385 w 1439"/>
                <a:gd name="T71" fmla="*/ 167 h 524"/>
                <a:gd name="T72" fmla="*/ 1401 w 1439"/>
                <a:gd name="T73" fmla="*/ 208 h 524"/>
                <a:gd name="T74" fmla="*/ 75 w 1439"/>
                <a:gd name="T75" fmla="*/ 61 h 524"/>
                <a:gd name="T76" fmla="*/ 83 w 1439"/>
                <a:gd name="T77" fmla="*/ 105 h 524"/>
                <a:gd name="T78" fmla="*/ 133 w 1439"/>
                <a:gd name="T79" fmla="*/ 95 h 524"/>
                <a:gd name="T80" fmla="*/ 155 w 1439"/>
                <a:gd name="T81" fmla="*/ 60 h 524"/>
                <a:gd name="T82" fmla="*/ 173 w 1439"/>
                <a:gd name="T83" fmla="*/ 68 h 524"/>
                <a:gd name="T84" fmla="*/ 220 w 1439"/>
                <a:gd name="T85" fmla="*/ 119 h 524"/>
                <a:gd name="T86" fmla="*/ 254 w 1439"/>
                <a:gd name="T87" fmla="*/ 176 h 524"/>
                <a:gd name="T88" fmla="*/ 260 w 1439"/>
                <a:gd name="T89" fmla="*/ 233 h 524"/>
                <a:gd name="T90" fmla="*/ 253 w 1439"/>
                <a:gd name="T91" fmla="*/ 272 h 524"/>
                <a:gd name="T92" fmla="*/ 261 w 1439"/>
                <a:gd name="T93" fmla="*/ 301 h 524"/>
                <a:gd name="T94" fmla="*/ 268 w 1439"/>
                <a:gd name="T95" fmla="*/ 352 h 524"/>
                <a:gd name="T96" fmla="*/ 295 w 1439"/>
                <a:gd name="T97" fmla="*/ 375 h 524"/>
                <a:gd name="T98" fmla="*/ 326 w 1439"/>
                <a:gd name="T99" fmla="*/ 451 h 524"/>
                <a:gd name="T100" fmla="*/ 325 w 1439"/>
                <a:gd name="T101" fmla="*/ 479 h 524"/>
                <a:gd name="T102" fmla="*/ 271 w 1439"/>
                <a:gd name="T103" fmla="*/ 485 h 524"/>
                <a:gd name="T104" fmla="*/ 199 w 1439"/>
                <a:gd name="T105" fmla="*/ 422 h 524"/>
                <a:gd name="T106" fmla="*/ 109 w 1439"/>
                <a:gd name="T107" fmla="*/ 354 h 524"/>
                <a:gd name="T108" fmla="*/ 99 w 1439"/>
                <a:gd name="T109" fmla="*/ 311 h 524"/>
                <a:gd name="T110" fmla="*/ 54 w 1439"/>
                <a:gd name="T111" fmla="*/ 254 h 524"/>
                <a:gd name="T112" fmla="*/ 42 w 1439"/>
                <a:gd name="T113" fmla="*/ 184 h 524"/>
                <a:gd name="T114" fmla="*/ 13 w 1439"/>
                <a:gd name="T115" fmla="*/ 137 h 524"/>
                <a:gd name="T116" fmla="*/ 18 w 1439"/>
                <a:gd name="T117" fmla="*/ 75 h 524"/>
                <a:gd name="T118" fmla="*/ 0 w 1439"/>
                <a:gd name="T119" fmla="*/ 39 h 524"/>
                <a:gd name="T120" fmla="*/ 12 w 1439"/>
                <a:gd name="T121" fmla="*/ 24 h 524"/>
                <a:gd name="T122" fmla="*/ 75 w 1439"/>
                <a:gd name="T123" fmla="*/ 6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9" h="524">
                  <a:moveTo>
                    <a:pt x="1401" y="208"/>
                  </a:moveTo>
                  <a:lnTo>
                    <a:pt x="1346" y="237"/>
                  </a:lnTo>
                  <a:lnTo>
                    <a:pt x="1281" y="223"/>
                  </a:lnTo>
                  <a:lnTo>
                    <a:pt x="1194" y="223"/>
                  </a:lnTo>
                  <a:lnTo>
                    <a:pt x="1171" y="320"/>
                  </a:lnTo>
                  <a:lnTo>
                    <a:pt x="1143" y="349"/>
                  </a:lnTo>
                  <a:lnTo>
                    <a:pt x="1107" y="468"/>
                  </a:lnTo>
                  <a:lnTo>
                    <a:pt x="1045" y="486"/>
                  </a:lnTo>
                  <a:lnTo>
                    <a:pt x="974" y="462"/>
                  </a:lnTo>
                  <a:lnTo>
                    <a:pt x="938" y="469"/>
                  </a:lnTo>
                  <a:lnTo>
                    <a:pt x="894" y="512"/>
                  </a:lnTo>
                  <a:lnTo>
                    <a:pt x="846" y="506"/>
                  </a:lnTo>
                  <a:lnTo>
                    <a:pt x="798" y="524"/>
                  </a:lnTo>
                  <a:lnTo>
                    <a:pt x="746" y="476"/>
                  </a:lnTo>
                  <a:lnTo>
                    <a:pt x="733" y="419"/>
                  </a:lnTo>
                  <a:lnTo>
                    <a:pt x="788" y="448"/>
                  </a:lnTo>
                  <a:lnTo>
                    <a:pt x="846" y="432"/>
                  </a:lnTo>
                  <a:lnTo>
                    <a:pt x="860" y="360"/>
                  </a:lnTo>
                  <a:lnTo>
                    <a:pt x="892" y="344"/>
                  </a:lnTo>
                  <a:lnTo>
                    <a:pt x="981" y="325"/>
                  </a:lnTo>
                  <a:lnTo>
                    <a:pt x="1033" y="258"/>
                  </a:lnTo>
                  <a:lnTo>
                    <a:pt x="1068" y="204"/>
                  </a:lnTo>
                  <a:lnTo>
                    <a:pt x="1104" y="248"/>
                  </a:lnTo>
                  <a:lnTo>
                    <a:pt x="1119" y="219"/>
                  </a:lnTo>
                  <a:lnTo>
                    <a:pt x="1155" y="222"/>
                  </a:lnTo>
                  <a:lnTo>
                    <a:pt x="1157" y="168"/>
                  </a:lnTo>
                  <a:lnTo>
                    <a:pt x="1159" y="126"/>
                  </a:lnTo>
                  <a:lnTo>
                    <a:pt x="1214" y="66"/>
                  </a:lnTo>
                  <a:lnTo>
                    <a:pt x="1248" y="0"/>
                  </a:lnTo>
                  <a:lnTo>
                    <a:pt x="1278" y="0"/>
                  </a:lnTo>
                  <a:lnTo>
                    <a:pt x="1319" y="43"/>
                  </a:lnTo>
                  <a:lnTo>
                    <a:pt x="1325" y="80"/>
                  </a:lnTo>
                  <a:lnTo>
                    <a:pt x="1375" y="103"/>
                  </a:lnTo>
                  <a:lnTo>
                    <a:pt x="1439" y="129"/>
                  </a:lnTo>
                  <a:lnTo>
                    <a:pt x="1436" y="162"/>
                  </a:lnTo>
                  <a:lnTo>
                    <a:pt x="1385" y="167"/>
                  </a:lnTo>
                  <a:lnTo>
                    <a:pt x="1401" y="208"/>
                  </a:lnTo>
                  <a:moveTo>
                    <a:pt x="75" y="61"/>
                  </a:moveTo>
                  <a:lnTo>
                    <a:pt x="83" y="105"/>
                  </a:lnTo>
                  <a:lnTo>
                    <a:pt x="133" y="95"/>
                  </a:lnTo>
                  <a:lnTo>
                    <a:pt x="155" y="60"/>
                  </a:lnTo>
                  <a:lnTo>
                    <a:pt x="173" y="68"/>
                  </a:lnTo>
                  <a:lnTo>
                    <a:pt x="220" y="119"/>
                  </a:lnTo>
                  <a:lnTo>
                    <a:pt x="254" y="176"/>
                  </a:lnTo>
                  <a:lnTo>
                    <a:pt x="260" y="233"/>
                  </a:lnTo>
                  <a:lnTo>
                    <a:pt x="253" y="272"/>
                  </a:lnTo>
                  <a:lnTo>
                    <a:pt x="261" y="301"/>
                  </a:lnTo>
                  <a:lnTo>
                    <a:pt x="268" y="352"/>
                  </a:lnTo>
                  <a:lnTo>
                    <a:pt x="295" y="375"/>
                  </a:lnTo>
                  <a:lnTo>
                    <a:pt x="326" y="451"/>
                  </a:lnTo>
                  <a:lnTo>
                    <a:pt x="325" y="479"/>
                  </a:lnTo>
                  <a:lnTo>
                    <a:pt x="271" y="485"/>
                  </a:lnTo>
                  <a:lnTo>
                    <a:pt x="199" y="422"/>
                  </a:lnTo>
                  <a:lnTo>
                    <a:pt x="109" y="354"/>
                  </a:lnTo>
                  <a:lnTo>
                    <a:pt x="99" y="311"/>
                  </a:lnTo>
                  <a:lnTo>
                    <a:pt x="54" y="254"/>
                  </a:lnTo>
                  <a:lnTo>
                    <a:pt x="42" y="184"/>
                  </a:lnTo>
                  <a:lnTo>
                    <a:pt x="13" y="137"/>
                  </a:lnTo>
                  <a:lnTo>
                    <a:pt x="18" y="75"/>
                  </a:lnTo>
                  <a:lnTo>
                    <a:pt x="0" y="39"/>
                  </a:lnTo>
                  <a:lnTo>
                    <a:pt x="12" y="24"/>
                  </a:lnTo>
                  <a:lnTo>
                    <a:pt x="75" y="61"/>
                  </a:lnTo>
                </a:path>
              </a:pathLst>
            </a:custGeom>
            <a:solidFill>
              <a:srgbClr val="004E7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9" name="Freeform 130"/>
            <p:cNvSpPr>
              <a:spLocks/>
            </p:cNvSpPr>
            <p:nvPr/>
          </p:nvSpPr>
          <p:spPr bwMode="auto">
            <a:xfrm>
              <a:off x="4519612" y="4467225"/>
              <a:ext cx="384175" cy="400050"/>
            </a:xfrm>
            <a:custGeom>
              <a:avLst/>
              <a:gdLst>
                <a:gd name="T0" fmla="*/ 76 w 242"/>
                <a:gd name="T1" fmla="*/ 242 h 252"/>
                <a:gd name="T2" fmla="*/ 64 w 242"/>
                <a:gd name="T3" fmla="*/ 226 h 252"/>
                <a:gd name="T4" fmla="*/ 58 w 242"/>
                <a:gd name="T5" fmla="*/ 211 h 252"/>
                <a:gd name="T6" fmla="*/ 54 w 242"/>
                <a:gd name="T7" fmla="*/ 191 h 252"/>
                <a:gd name="T8" fmla="*/ 50 w 242"/>
                <a:gd name="T9" fmla="*/ 176 h 252"/>
                <a:gd name="T10" fmla="*/ 45 w 242"/>
                <a:gd name="T11" fmla="*/ 144 h 252"/>
                <a:gd name="T12" fmla="*/ 46 w 242"/>
                <a:gd name="T13" fmla="*/ 119 h 252"/>
                <a:gd name="T14" fmla="*/ 44 w 242"/>
                <a:gd name="T15" fmla="*/ 108 h 252"/>
                <a:gd name="T16" fmla="*/ 37 w 242"/>
                <a:gd name="T17" fmla="*/ 99 h 252"/>
                <a:gd name="T18" fmla="*/ 28 w 242"/>
                <a:gd name="T19" fmla="*/ 82 h 252"/>
                <a:gd name="T20" fmla="*/ 19 w 242"/>
                <a:gd name="T21" fmla="*/ 57 h 252"/>
                <a:gd name="T22" fmla="*/ 15 w 242"/>
                <a:gd name="T23" fmla="*/ 44 h 252"/>
                <a:gd name="T24" fmla="*/ 1 w 242"/>
                <a:gd name="T25" fmla="*/ 24 h 252"/>
                <a:gd name="T26" fmla="*/ 0 w 242"/>
                <a:gd name="T27" fmla="*/ 8 h 252"/>
                <a:gd name="T28" fmla="*/ 9 w 242"/>
                <a:gd name="T29" fmla="*/ 4 h 252"/>
                <a:gd name="T30" fmla="*/ 20 w 242"/>
                <a:gd name="T31" fmla="*/ 0 h 252"/>
                <a:gd name="T32" fmla="*/ 32 w 242"/>
                <a:gd name="T33" fmla="*/ 1 h 252"/>
                <a:gd name="T34" fmla="*/ 42 w 242"/>
                <a:gd name="T35" fmla="*/ 10 h 252"/>
                <a:gd name="T36" fmla="*/ 45 w 242"/>
                <a:gd name="T37" fmla="*/ 9 h 252"/>
                <a:gd name="T38" fmla="*/ 119 w 242"/>
                <a:gd name="T39" fmla="*/ 8 h 252"/>
                <a:gd name="T40" fmla="*/ 131 w 242"/>
                <a:gd name="T41" fmla="*/ 18 h 252"/>
                <a:gd name="T42" fmla="*/ 175 w 242"/>
                <a:gd name="T43" fmla="*/ 21 h 252"/>
                <a:gd name="T44" fmla="*/ 208 w 242"/>
                <a:gd name="T45" fmla="*/ 13 h 252"/>
                <a:gd name="T46" fmla="*/ 223 w 242"/>
                <a:gd name="T47" fmla="*/ 8 h 252"/>
                <a:gd name="T48" fmla="*/ 235 w 242"/>
                <a:gd name="T49" fmla="*/ 9 h 252"/>
                <a:gd name="T50" fmla="*/ 242 w 242"/>
                <a:gd name="T51" fmla="*/ 14 h 252"/>
                <a:gd name="T52" fmla="*/ 242 w 242"/>
                <a:gd name="T53" fmla="*/ 15 h 252"/>
                <a:gd name="T54" fmla="*/ 232 w 242"/>
                <a:gd name="T55" fmla="*/ 20 h 252"/>
                <a:gd name="T56" fmla="*/ 226 w 242"/>
                <a:gd name="T57" fmla="*/ 20 h 252"/>
                <a:gd name="T58" fmla="*/ 214 w 242"/>
                <a:gd name="T59" fmla="*/ 28 h 252"/>
                <a:gd name="T60" fmla="*/ 208 w 242"/>
                <a:gd name="T61" fmla="*/ 20 h 252"/>
                <a:gd name="T62" fmla="*/ 179 w 242"/>
                <a:gd name="T63" fmla="*/ 27 h 252"/>
                <a:gd name="T64" fmla="*/ 166 w 242"/>
                <a:gd name="T65" fmla="*/ 28 h 252"/>
                <a:gd name="T66" fmla="*/ 163 w 242"/>
                <a:gd name="T67" fmla="*/ 102 h 252"/>
                <a:gd name="T68" fmla="*/ 145 w 242"/>
                <a:gd name="T69" fmla="*/ 102 h 252"/>
                <a:gd name="T70" fmla="*/ 143 w 242"/>
                <a:gd name="T71" fmla="*/ 163 h 252"/>
                <a:gd name="T72" fmla="*/ 139 w 242"/>
                <a:gd name="T73" fmla="*/ 240 h 252"/>
                <a:gd name="T74" fmla="*/ 123 w 242"/>
                <a:gd name="T75" fmla="*/ 250 h 252"/>
                <a:gd name="T76" fmla="*/ 114 w 242"/>
                <a:gd name="T77" fmla="*/ 252 h 252"/>
                <a:gd name="T78" fmla="*/ 103 w 242"/>
                <a:gd name="T79" fmla="*/ 248 h 252"/>
                <a:gd name="T80" fmla="*/ 95 w 242"/>
                <a:gd name="T81" fmla="*/ 246 h 252"/>
                <a:gd name="T82" fmla="*/ 92 w 242"/>
                <a:gd name="T83" fmla="*/ 238 h 252"/>
                <a:gd name="T84" fmla="*/ 85 w 242"/>
                <a:gd name="T85" fmla="*/ 232 h 252"/>
                <a:gd name="T86" fmla="*/ 76 w 242"/>
                <a:gd name="T87" fmla="*/ 24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 h="252">
                  <a:moveTo>
                    <a:pt x="76" y="242"/>
                  </a:moveTo>
                  <a:lnTo>
                    <a:pt x="64" y="226"/>
                  </a:lnTo>
                  <a:lnTo>
                    <a:pt x="58" y="211"/>
                  </a:lnTo>
                  <a:lnTo>
                    <a:pt x="54" y="191"/>
                  </a:lnTo>
                  <a:lnTo>
                    <a:pt x="50" y="176"/>
                  </a:lnTo>
                  <a:lnTo>
                    <a:pt x="45" y="144"/>
                  </a:lnTo>
                  <a:lnTo>
                    <a:pt x="46" y="119"/>
                  </a:lnTo>
                  <a:lnTo>
                    <a:pt x="44" y="108"/>
                  </a:lnTo>
                  <a:lnTo>
                    <a:pt x="37" y="99"/>
                  </a:lnTo>
                  <a:lnTo>
                    <a:pt x="28" y="82"/>
                  </a:lnTo>
                  <a:lnTo>
                    <a:pt x="19" y="57"/>
                  </a:lnTo>
                  <a:lnTo>
                    <a:pt x="15" y="44"/>
                  </a:lnTo>
                  <a:lnTo>
                    <a:pt x="1" y="24"/>
                  </a:lnTo>
                  <a:lnTo>
                    <a:pt x="0" y="8"/>
                  </a:lnTo>
                  <a:lnTo>
                    <a:pt x="9" y="4"/>
                  </a:lnTo>
                  <a:lnTo>
                    <a:pt x="20" y="0"/>
                  </a:lnTo>
                  <a:lnTo>
                    <a:pt x="32" y="1"/>
                  </a:lnTo>
                  <a:lnTo>
                    <a:pt x="42" y="10"/>
                  </a:lnTo>
                  <a:lnTo>
                    <a:pt x="45" y="9"/>
                  </a:lnTo>
                  <a:lnTo>
                    <a:pt x="119" y="8"/>
                  </a:lnTo>
                  <a:lnTo>
                    <a:pt x="131" y="18"/>
                  </a:lnTo>
                  <a:lnTo>
                    <a:pt x="175" y="21"/>
                  </a:lnTo>
                  <a:lnTo>
                    <a:pt x="208" y="13"/>
                  </a:lnTo>
                  <a:lnTo>
                    <a:pt x="223" y="8"/>
                  </a:lnTo>
                  <a:lnTo>
                    <a:pt x="235" y="9"/>
                  </a:lnTo>
                  <a:lnTo>
                    <a:pt x="242" y="14"/>
                  </a:lnTo>
                  <a:lnTo>
                    <a:pt x="242" y="15"/>
                  </a:lnTo>
                  <a:lnTo>
                    <a:pt x="232" y="20"/>
                  </a:lnTo>
                  <a:lnTo>
                    <a:pt x="226" y="20"/>
                  </a:lnTo>
                  <a:lnTo>
                    <a:pt x="214" y="28"/>
                  </a:lnTo>
                  <a:lnTo>
                    <a:pt x="208" y="20"/>
                  </a:lnTo>
                  <a:lnTo>
                    <a:pt x="179" y="27"/>
                  </a:lnTo>
                  <a:lnTo>
                    <a:pt x="166" y="28"/>
                  </a:lnTo>
                  <a:lnTo>
                    <a:pt x="163" y="102"/>
                  </a:lnTo>
                  <a:lnTo>
                    <a:pt x="145" y="102"/>
                  </a:lnTo>
                  <a:lnTo>
                    <a:pt x="143" y="163"/>
                  </a:lnTo>
                  <a:lnTo>
                    <a:pt x="139" y="240"/>
                  </a:lnTo>
                  <a:lnTo>
                    <a:pt x="123" y="250"/>
                  </a:lnTo>
                  <a:lnTo>
                    <a:pt x="114" y="252"/>
                  </a:lnTo>
                  <a:lnTo>
                    <a:pt x="103" y="248"/>
                  </a:lnTo>
                  <a:lnTo>
                    <a:pt x="95" y="246"/>
                  </a:lnTo>
                  <a:lnTo>
                    <a:pt x="92" y="238"/>
                  </a:lnTo>
                  <a:lnTo>
                    <a:pt x="85" y="232"/>
                  </a:lnTo>
                  <a:lnTo>
                    <a:pt x="76" y="2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0" name="Freeform 131"/>
            <p:cNvSpPr>
              <a:spLocks/>
            </p:cNvSpPr>
            <p:nvPr/>
          </p:nvSpPr>
          <p:spPr bwMode="auto">
            <a:xfrm>
              <a:off x="8882062" y="4572000"/>
              <a:ext cx="68263" cy="76200"/>
            </a:xfrm>
            <a:custGeom>
              <a:avLst/>
              <a:gdLst>
                <a:gd name="T0" fmla="*/ 26 w 43"/>
                <a:gd name="T1" fmla="*/ 20 h 48"/>
                <a:gd name="T2" fmla="*/ 37 w 43"/>
                <a:gd name="T3" fmla="*/ 33 h 48"/>
                <a:gd name="T4" fmla="*/ 43 w 43"/>
                <a:gd name="T5" fmla="*/ 43 h 48"/>
                <a:gd name="T6" fmla="*/ 35 w 43"/>
                <a:gd name="T7" fmla="*/ 48 h 48"/>
                <a:gd name="T8" fmla="*/ 27 w 43"/>
                <a:gd name="T9" fmla="*/ 42 h 48"/>
                <a:gd name="T10" fmla="*/ 17 w 43"/>
                <a:gd name="T11" fmla="*/ 33 h 48"/>
                <a:gd name="T12" fmla="*/ 8 w 43"/>
                <a:gd name="T13" fmla="*/ 22 h 48"/>
                <a:gd name="T14" fmla="*/ 0 w 43"/>
                <a:gd name="T15" fmla="*/ 7 h 48"/>
                <a:gd name="T16" fmla="*/ 0 w 43"/>
                <a:gd name="T17" fmla="*/ 0 h 48"/>
                <a:gd name="T18" fmla="*/ 7 w 43"/>
                <a:gd name="T19" fmla="*/ 0 h 48"/>
                <a:gd name="T20" fmla="*/ 16 w 43"/>
                <a:gd name="T21" fmla="*/ 8 h 48"/>
                <a:gd name="T22" fmla="*/ 22 w 43"/>
                <a:gd name="T23" fmla="*/ 15 h 48"/>
                <a:gd name="T24" fmla="*/ 26 w 43"/>
                <a:gd name="T25"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8">
                  <a:moveTo>
                    <a:pt x="26" y="20"/>
                  </a:moveTo>
                  <a:lnTo>
                    <a:pt x="37" y="33"/>
                  </a:lnTo>
                  <a:lnTo>
                    <a:pt x="43" y="43"/>
                  </a:lnTo>
                  <a:lnTo>
                    <a:pt x="35" y="48"/>
                  </a:lnTo>
                  <a:lnTo>
                    <a:pt x="27" y="42"/>
                  </a:lnTo>
                  <a:lnTo>
                    <a:pt x="17" y="33"/>
                  </a:lnTo>
                  <a:lnTo>
                    <a:pt x="8" y="22"/>
                  </a:lnTo>
                  <a:lnTo>
                    <a:pt x="0" y="7"/>
                  </a:lnTo>
                  <a:lnTo>
                    <a:pt x="0" y="0"/>
                  </a:lnTo>
                  <a:lnTo>
                    <a:pt x="7" y="0"/>
                  </a:lnTo>
                  <a:lnTo>
                    <a:pt x="16" y="8"/>
                  </a:lnTo>
                  <a:lnTo>
                    <a:pt x="22" y="15"/>
                  </a:lnTo>
                  <a:lnTo>
                    <a:pt x="26" y="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1" name="Freeform 132"/>
            <p:cNvSpPr>
              <a:spLocks/>
            </p:cNvSpPr>
            <p:nvPr/>
          </p:nvSpPr>
          <p:spPr bwMode="auto">
            <a:xfrm>
              <a:off x="4191000" y="3135312"/>
              <a:ext cx="446088" cy="388938"/>
            </a:xfrm>
            <a:custGeom>
              <a:avLst/>
              <a:gdLst>
                <a:gd name="T0" fmla="*/ 34 w 281"/>
                <a:gd name="T1" fmla="*/ 239 h 245"/>
                <a:gd name="T2" fmla="*/ 34 w 281"/>
                <a:gd name="T3" fmla="*/ 225 h 245"/>
                <a:gd name="T4" fmla="*/ 13 w 281"/>
                <a:gd name="T5" fmla="*/ 220 h 245"/>
                <a:gd name="T6" fmla="*/ 12 w 281"/>
                <a:gd name="T7" fmla="*/ 210 h 245"/>
                <a:gd name="T8" fmla="*/ 2 w 281"/>
                <a:gd name="T9" fmla="*/ 197 h 245"/>
                <a:gd name="T10" fmla="*/ 0 w 281"/>
                <a:gd name="T11" fmla="*/ 187 h 245"/>
                <a:gd name="T12" fmla="*/ 1 w 281"/>
                <a:gd name="T13" fmla="*/ 177 h 245"/>
                <a:gd name="T14" fmla="*/ 13 w 281"/>
                <a:gd name="T15" fmla="*/ 176 h 245"/>
                <a:gd name="T16" fmla="*/ 19 w 281"/>
                <a:gd name="T17" fmla="*/ 169 h 245"/>
                <a:gd name="T18" fmla="*/ 44 w 281"/>
                <a:gd name="T19" fmla="*/ 167 h 245"/>
                <a:gd name="T20" fmla="*/ 60 w 281"/>
                <a:gd name="T21" fmla="*/ 164 h 245"/>
                <a:gd name="T22" fmla="*/ 62 w 281"/>
                <a:gd name="T23" fmla="*/ 151 h 245"/>
                <a:gd name="T24" fmla="*/ 72 w 281"/>
                <a:gd name="T25" fmla="*/ 137 h 245"/>
                <a:gd name="T26" fmla="*/ 71 w 281"/>
                <a:gd name="T27" fmla="*/ 89 h 245"/>
                <a:gd name="T28" fmla="*/ 97 w 281"/>
                <a:gd name="T29" fmla="*/ 80 h 245"/>
                <a:gd name="T30" fmla="*/ 149 w 281"/>
                <a:gd name="T31" fmla="*/ 39 h 245"/>
                <a:gd name="T32" fmla="*/ 209 w 281"/>
                <a:gd name="T33" fmla="*/ 0 h 245"/>
                <a:gd name="T34" fmla="*/ 238 w 281"/>
                <a:gd name="T35" fmla="*/ 9 h 245"/>
                <a:gd name="T36" fmla="*/ 248 w 281"/>
                <a:gd name="T37" fmla="*/ 20 h 245"/>
                <a:gd name="T38" fmla="*/ 261 w 281"/>
                <a:gd name="T39" fmla="*/ 12 h 245"/>
                <a:gd name="T40" fmla="*/ 266 w 281"/>
                <a:gd name="T41" fmla="*/ 45 h 245"/>
                <a:gd name="T42" fmla="*/ 273 w 281"/>
                <a:gd name="T43" fmla="*/ 50 h 245"/>
                <a:gd name="T44" fmla="*/ 274 w 281"/>
                <a:gd name="T45" fmla="*/ 57 h 245"/>
                <a:gd name="T46" fmla="*/ 281 w 281"/>
                <a:gd name="T47" fmla="*/ 64 h 245"/>
                <a:gd name="T48" fmla="*/ 278 w 281"/>
                <a:gd name="T49" fmla="*/ 73 h 245"/>
                <a:gd name="T50" fmla="*/ 271 w 281"/>
                <a:gd name="T51" fmla="*/ 115 h 245"/>
                <a:gd name="T52" fmla="*/ 271 w 281"/>
                <a:gd name="T53" fmla="*/ 142 h 245"/>
                <a:gd name="T54" fmla="*/ 248 w 281"/>
                <a:gd name="T55" fmla="*/ 162 h 245"/>
                <a:gd name="T56" fmla="*/ 241 w 281"/>
                <a:gd name="T57" fmla="*/ 189 h 245"/>
                <a:gd name="T58" fmla="*/ 249 w 281"/>
                <a:gd name="T59" fmla="*/ 197 h 245"/>
                <a:gd name="T60" fmla="*/ 249 w 281"/>
                <a:gd name="T61" fmla="*/ 210 h 245"/>
                <a:gd name="T62" fmla="*/ 260 w 281"/>
                <a:gd name="T63" fmla="*/ 210 h 245"/>
                <a:gd name="T64" fmla="*/ 259 w 281"/>
                <a:gd name="T65" fmla="*/ 220 h 245"/>
                <a:gd name="T66" fmla="*/ 254 w 281"/>
                <a:gd name="T67" fmla="*/ 221 h 245"/>
                <a:gd name="T68" fmla="*/ 253 w 281"/>
                <a:gd name="T69" fmla="*/ 228 h 245"/>
                <a:gd name="T70" fmla="*/ 250 w 281"/>
                <a:gd name="T71" fmla="*/ 228 h 245"/>
                <a:gd name="T72" fmla="*/ 237 w 281"/>
                <a:gd name="T73" fmla="*/ 206 h 245"/>
                <a:gd name="T74" fmla="*/ 233 w 281"/>
                <a:gd name="T75" fmla="*/ 205 h 245"/>
                <a:gd name="T76" fmla="*/ 219 w 281"/>
                <a:gd name="T77" fmla="*/ 216 h 245"/>
                <a:gd name="T78" fmla="*/ 205 w 281"/>
                <a:gd name="T79" fmla="*/ 210 h 245"/>
                <a:gd name="T80" fmla="*/ 195 w 281"/>
                <a:gd name="T81" fmla="*/ 209 h 245"/>
                <a:gd name="T82" fmla="*/ 189 w 281"/>
                <a:gd name="T83" fmla="*/ 212 h 245"/>
                <a:gd name="T84" fmla="*/ 179 w 281"/>
                <a:gd name="T85" fmla="*/ 212 h 245"/>
                <a:gd name="T86" fmla="*/ 168 w 281"/>
                <a:gd name="T87" fmla="*/ 220 h 245"/>
                <a:gd name="T88" fmla="*/ 159 w 281"/>
                <a:gd name="T89" fmla="*/ 221 h 245"/>
                <a:gd name="T90" fmla="*/ 137 w 281"/>
                <a:gd name="T91" fmla="*/ 210 h 245"/>
                <a:gd name="T92" fmla="*/ 128 w 281"/>
                <a:gd name="T93" fmla="*/ 215 h 245"/>
                <a:gd name="T94" fmla="*/ 119 w 281"/>
                <a:gd name="T95" fmla="*/ 215 h 245"/>
                <a:gd name="T96" fmla="*/ 112 w 281"/>
                <a:gd name="T97" fmla="*/ 207 h 245"/>
                <a:gd name="T98" fmla="*/ 93 w 281"/>
                <a:gd name="T99" fmla="*/ 199 h 245"/>
                <a:gd name="T100" fmla="*/ 74 w 281"/>
                <a:gd name="T101" fmla="*/ 202 h 245"/>
                <a:gd name="T102" fmla="*/ 69 w 281"/>
                <a:gd name="T103" fmla="*/ 206 h 245"/>
                <a:gd name="T104" fmla="*/ 67 w 281"/>
                <a:gd name="T105" fmla="*/ 218 h 245"/>
                <a:gd name="T106" fmla="*/ 61 w 281"/>
                <a:gd name="T107" fmla="*/ 227 h 245"/>
                <a:gd name="T108" fmla="*/ 60 w 281"/>
                <a:gd name="T109" fmla="*/ 245 h 245"/>
                <a:gd name="T110" fmla="*/ 46 w 281"/>
                <a:gd name="T111" fmla="*/ 233 h 245"/>
                <a:gd name="T112" fmla="*/ 40 w 281"/>
                <a:gd name="T113" fmla="*/ 233 h 245"/>
                <a:gd name="T114" fmla="*/ 34 w 281"/>
                <a:gd name="T115" fmla="*/ 23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245">
                  <a:moveTo>
                    <a:pt x="34" y="239"/>
                  </a:moveTo>
                  <a:lnTo>
                    <a:pt x="34" y="225"/>
                  </a:lnTo>
                  <a:lnTo>
                    <a:pt x="13" y="220"/>
                  </a:lnTo>
                  <a:lnTo>
                    <a:pt x="12" y="210"/>
                  </a:lnTo>
                  <a:lnTo>
                    <a:pt x="2" y="197"/>
                  </a:lnTo>
                  <a:lnTo>
                    <a:pt x="0" y="187"/>
                  </a:lnTo>
                  <a:lnTo>
                    <a:pt x="1" y="177"/>
                  </a:lnTo>
                  <a:lnTo>
                    <a:pt x="13" y="176"/>
                  </a:lnTo>
                  <a:lnTo>
                    <a:pt x="19" y="169"/>
                  </a:lnTo>
                  <a:lnTo>
                    <a:pt x="44" y="167"/>
                  </a:lnTo>
                  <a:lnTo>
                    <a:pt x="60" y="164"/>
                  </a:lnTo>
                  <a:lnTo>
                    <a:pt x="62" y="151"/>
                  </a:lnTo>
                  <a:lnTo>
                    <a:pt x="72" y="137"/>
                  </a:lnTo>
                  <a:lnTo>
                    <a:pt x="71" y="89"/>
                  </a:lnTo>
                  <a:lnTo>
                    <a:pt x="97" y="80"/>
                  </a:lnTo>
                  <a:lnTo>
                    <a:pt x="149" y="39"/>
                  </a:lnTo>
                  <a:lnTo>
                    <a:pt x="209" y="0"/>
                  </a:lnTo>
                  <a:lnTo>
                    <a:pt x="238" y="9"/>
                  </a:lnTo>
                  <a:lnTo>
                    <a:pt x="248" y="20"/>
                  </a:lnTo>
                  <a:lnTo>
                    <a:pt x="261" y="12"/>
                  </a:lnTo>
                  <a:lnTo>
                    <a:pt x="266" y="45"/>
                  </a:lnTo>
                  <a:lnTo>
                    <a:pt x="273" y="50"/>
                  </a:lnTo>
                  <a:lnTo>
                    <a:pt x="274" y="57"/>
                  </a:lnTo>
                  <a:lnTo>
                    <a:pt x="281" y="64"/>
                  </a:lnTo>
                  <a:lnTo>
                    <a:pt x="278" y="73"/>
                  </a:lnTo>
                  <a:lnTo>
                    <a:pt x="271" y="115"/>
                  </a:lnTo>
                  <a:lnTo>
                    <a:pt x="271" y="142"/>
                  </a:lnTo>
                  <a:lnTo>
                    <a:pt x="248" y="162"/>
                  </a:lnTo>
                  <a:lnTo>
                    <a:pt x="241" y="189"/>
                  </a:lnTo>
                  <a:lnTo>
                    <a:pt x="249" y="197"/>
                  </a:lnTo>
                  <a:lnTo>
                    <a:pt x="249" y="210"/>
                  </a:lnTo>
                  <a:lnTo>
                    <a:pt x="260" y="210"/>
                  </a:lnTo>
                  <a:lnTo>
                    <a:pt x="259" y="220"/>
                  </a:lnTo>
                  <a:lnTo>
                    <a:pt x="254" y="221"/>
                  </a:lnTo>
                  <a:lnTo>
                    <a:pt x="253" y="228"/>
                  </a:lnTo>
                  <a:lnTo>
                    <a:pt x="250" y="228"/>
                  </a:lnTo>
                  <a:lnTo>
                    <a:pt x="237" y="206"/>
                  </a:lnTo>
                  <a:lnTo>
                    <a:pt x="233" y="205"/>
                  </a:lnTo>
                  <a:lnTo>
                    <a:pt x="219" y="216"/>
                  </a:lnTo>
                  <a:lnTo>
                    <a:pt x="205" y="210"/>
                  </a:lnTo>
                  <a:lnTo>
                    <a:pt x="195" y="209"/>
                  </a:lnTo>
                  <a:lnTo>
                    <a:pt x="189" y="212"/>
                  </a:lnTo>
                  <a:lnTo>
                    <a:pt x="179" y="212"/>
                  </a:lnTo>
                  <a:lnTo>
                    <a:pt x="168" y="220"/>
                  </a:lnTo>
                  <a:lnTo>
                    <a:pt x="159" y="221"/>
                  </a:lnTo>
                  <a:lnTo>
                    <a:pt x="137" y="210"/>
                  </a:lnTo>
                  <a:lnTo>
                    <a:pt x="128" y="215"/>
                  </a:lnTo>
                  <a:lnTo>
                    <a:pt x="119" y="215"/>
                  </a:lnTo>
                  <a:lnTo>
                    <a:pt x="112" y="207"/>
                  </a:lnTo>
                  <a:lnTo>
                    <a:pt x="93" y="199"/>
                  </a:lnTo>
                  <a:lnTo>
                    <a:pt x="74" y="202"/>
                  </a:lnTo>
                  <a:lnTo>
                    <a:pt x="69" y="206"/>
                  </a:lnTo>
                  <a:lnTo>
                    <a:pt x="67" y="218"/>
                  </a:lnTo>
                  <a:lnTo>
                    <a:pt x="61" y="227"/>
                  </a:lnTo>
                  <a:lnTo>
                    <a:pt x="60" y="245"/>
                  </a:lnTo>
                  <a:lnTo>
                    <a:pt x="46" y="233"/>
                  </a:lnTo>
                  <a:lnTo>
                    <a:pt x="40" y="233"/>
                  </a:lnTo>
                  <a:lnTo>
                    <a:pt x="34" y="2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2" name="Freeform 133"/>
            <p:cNvSpPr>
              <a:spLocks/>
            </p:cNvSpPr>
            <p:nvPr/>
          </p:nvSpPr>
          <p:spPr bwMode="auto">
            <a:xfrm>
              <a:off x="4260850" y="3451225"/>
              <a:ext cx="342900" cy="317500"/>
            </a:xfrm>
            <a:custGeom>
              <a:avLst/>
              <a:gdLst>
                <a:gd name="T0" fmla="*/ 106 w 216"/>
                <a:gd name="T1" fmla="*/ 189 h 200"/>
                <a:gd name="T2" fmla="*/ 87 w 216"/>
                <a:gd name="T3" fmla="*/ 197 h 200"/>
                <a:gd name="T4" fmla="*/ 80 w 216"/>
                <a:gd name="T5" fmla="*/ 196 h 200"/>
                <a:gd name="T6" fmla="*/ 73 w 216"/>
                <a:gd name="T7" fmla="*/ 200 h 200"/>
                <a:gd name="T8" fmla="*/ 59 w 216"/>
                <a:gd name="T9" fmla="*/ 200 h 200"/>
                <a:gd name="T10" fmla="*/ 49 w 216"/>
                <a:gd name="T11" fmla="*/ 187 h 200"/>
                <a:gd name="T12" fmla="*/ 43 w 216"/>
                <a:gd name="T13" fmla="*/ 172 h 200"/>
                <a:gd name="T14" fmla="*/ 30 w 216"/>
                <a:gd name="T15" fmla="*/ 158 h 200"/>
                <a:gd name="T16" fmla="*/ 16 w 216"/>
                <a:gd name="T17" fmla="*/ 158 h 200"/>
                <a:gd name="T18" fmla="*/ 0 w 216"/>
                <a:gd name="T19" fmla="*/ 158 h 200"/>
                <a:gd name="T20" fmla="*/ 1 w 216"/>
                <a:gd name="T21" fmla="*/ 125 h 200"/>
                <a:gd name="T22" fmla="*/ 0 w 216"/>
                <a:gd name="T23" fmla="*/ 112 h 200"/>
                <a:gd name="T24" fmla="*/ 4 w 216"/>
                <a:gd name="T25" fmla="*/ 98 h 200"/>
                <a:gd name="T26" fmla="*/ 9 w 216"/>
                <a:gd name="T27" fmla="*/ 92 h 200"/>
                <a:gd name="T28" fmla="*/ 18 w 216"/>
                <a:gd name="T29" fmla="*/ 79 h 200"/>
                <a:gd name="T30" fmla="*/ 16 w 216"/>
                <a:gd name="T31" fmla="*/ 74 h 200"/>
                <a:gd name="T32" fmla="*/ 20 w 216"/>
                <a:gd name="T33" fmla="*/ 65 h 200"/>
                <a:gd name="T34" fmla="*/ 16 w 216"/>
                <a:gd name="T35" fmla="*/ 53 h 200"/>
                <a:gd name="T36" fmla="*/ 16 w 216"/>
                <a:gd name="T37" fmla="*/ 46 h 200"/>
                <a:gd name="T38" fmla="*/ 17 w 216"/>
                <a:gd name="T39" fmla="*/ 28 h 200"/>
                <a:gd name="T40" fmla="*/ 23 w 216"/>
                <a:gd name="T41" fmla="*/ 19 h 200"/>
                <a:gd name="T42" fmla="*/ 25 w 216"/>
                <a:gd name="T43" fmla="*/ 7 h 200"/>
                <a:gd name="T44" fmla="*/ 30 w 216"/>
                <a:gd name="T45" fmla="*/ 3 h 200"/>
                <a:gd name="T46" fmla="*/ 49 w 216"/>
                <a:gd name="T47" fmla="*/ 0 h 200"/>
                <a:gd name="T48" fmla="*/ 68 w 216"/>
                <a:gd name="T49" fmla="*/ 8 h 200"/>
                <a:gd name="T50" fmla="*/ 75 w 216"/>
                <a:gd name="T51" fmla="*/ 16 h 200"/>
                <a:gd name="T52" fmla="*/ 84 w 216"/>
                <a:gd name="T53" fmla="*/ 16 h 200"/>
                <a:gd name="T54" fmla="*/ 93 w 216"/>
                <a:gd name="T55" fmla="*/ 11 h 200"/>
                <a:gd name="T56" fmla="*/ 115 w 216"/>
                <a:gd name="T57" fmla="*/ 22 h 200"/>
                <a:gd name="T58" fmla="*/ 124 w 216"/>
                <a:gd name="T59" fmla="*/ 21 h 200"/>
                <a:gd name="T60" fmla="*/ 135 w 216"/>
                <a:gd name="T61" fmla="*/ 13 h 200"/>
                <a:gd name="T62" fmla="*/ 145 w 216"/>
                <a:gd name="T63" fmla="*/ 13 h 200"/>
                <a:gd name="T64" fmla="*/ 151 w 216"/>
                <a:gd name="T65" fmla="*/ 10 h 200"/>
                <a:gd name="T66" fmla="*/ 161 w 216"/>
                <a:gd name="T67" fmla="*/ 11 h 200"/>
                <a:gd name="T68" fmla="*/ 175 w 216"/>
                <a:gd name="T69" fmla="*/ 17 h 200"/>
                <a:gd name="T70" fmla="*/ 189 w 216"/>
                <a:gd name="T71" fmla="*/ 6 h 200"/>
                <a:gd name="T72" fmla="*/ 193 w 216"/>
                <a:gd name="T73" fmla="*/ 7 h 200"/>
                <a:gd name="T74" fmla="*/ 206 w 216"/>
                <a:gd name="T75" fmla="*/ 29 h 200"/>
                <a:gd name="T76" fmla="*/ 209 w 216"/>
                <a:gd name="T77" fmla="*/ 29 h 200"/>
                <a:gd name="T78" fmla="*/ 216 w 216"/>
                <a:gd name="T79" fmla="*/ 37 h 200"/>
                <a:gd name="T80" fmla="*/ 214 w 216"/>
                <a:gd name="T81" fmla="*/ 41 h 200"/>
                <a:gd name="T82" fmla="*/ 214 w 216"/>
                <a:gd name="T83" fmla="*/ 48 h 200"/>
                <a:gd name="T84" fmla="*/ 199 w 216"/>
                <a:gd name="T85" fmla="*/ 64 h 200"/>
                <a:gd name="T86" fmla="*/ 194 w 216"/>
                <a:gd name="T87" fmla="*/ 77 h 200"/>
                <a:gd name="T88" fmla="*/ 191 w 216"/>
                <a:gd name="T89" fmla="*/ 88 h 200"/>
                <a:gd name="T90" fmla="*/ 187 w 216"/>
                <a:gd name="T91" fmla="*/ 93 h 200"/>
                <a:gd name="T92" fmla="*/ 184 w 216"/>
                <a:gd name="T93" fmla="*/ 107 h 200"/>
                <a:gd name="T94" fmla="*/ 174 w 216"/>
                <a:gd name="T95" fmla="*/ 116 h 200"/>
                <a:gd name="T96" fmla="*/ 172 w 216"/>
                <a:gd name="T97" fmla="*/ 126 h 200"/>
                <a:gd name="T98" fmla="*/ 167 w 216"/>
                <a:gd name="T99" fmla="*/ 135 h 200"/>
                <a:gd name="T100" fmla="*/ 166 w 216"/>
                <a:gd name="T101" fmla="*/ 143 h 200"/>
                <a:gd name="T102" fmla="*/ 153 w 216"/>
                <a:gd name="T103" fmla="*/ 150 h 200"/>
                <a:gd name="T104" fmla="*/ 143 w 216"/>
                <a:gd name="T105" fmla="*/ 142 h 200"/>
                <a:gd name="T106" fmla="*/ 136 w 216"/>
                <a:gd name="T107" fmla="*/ 142 h 200"/>
                <a:gd name="T108" fmla="*/ 125 w 216"/>
                <a:gd name="T109" fmla="*/ 154 h 200"/>
                <a:gd name="T110" fmla="*/ 120 w 216"/>
                <a:gd name="T111" fmla="*/ 155 h 200"/>
                <a:gd name="T112" fmla="*/ 111 w 216"/>
                <a:gd name="T113" fmla="*/ 175 h 200"/>
                <a:gd name="T114" fmla="*/ 106 w 216"/>
                <a:gd name="T115"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 h="200">
                  <a:moveTo>
                    <a:pt x="106" y="189"/>
                  </a:moveTo>
                  <a:lnTo>
                    <a:pt x="87" y="197"/>
                  </a:lnTo>
                  <a:lnTo>
                    <a:pt x="80" y="196"/>
                  </a:lnTo>
                  <a:lnTo>
                    <a:pt x="73" y="200"/>
                  </a:lnTo>
                  <a:lnTo>
                    <a:pt x="59" y="200"/>
                  </a:lnTo>
                  <a:lnTo>
                    <a:pt x="49" y="187"/>
                  </a:lnTo>
                  <a:lnTo>
                    <a:pt x="43" y="172"/>
                  </a:lnTo>
                  <a:lnTo>
                    <a:pt x="30" y="158"/>
                  </a:lnTo>
                  <a:lnTo>
                    <a:pt x="16" y="158"/>
                  </a:lnTo>
                  <a:lnTo>
                    <a:pt x="0" y="158"/>
                  </a:lnTo>
                  <a:lnTo>
                    <a:pt x="1" y="125"/>
                  </a:lnTo>
                  <a:lnTo>
                    <a:pt x="0" y="112"/>
                  </a:lnTo>
                  <a:lnTo>
                    <a:pt x="4" y="98"/>
                  </a:lnTo>
                  <a:lnTo>
                    <a:pt x="9" y="92"/>
                  </a:lnTo>
                  <a:lnTo>
                    <a:pt x="18" y="79"/>
                  </a:lnTo>
                  <a:lnTo>
                    <a:pt x="16" y="74"/>
                  </a:lnTo>
                  <a:lnTo>
                    <a:pt x="20" y="65"/>
                  </a:lnTo>
                  <a:lnTo>
                    <a:pt x="16" y="53"/>
                  </a:lnTo>
                  <a:lnTo>
                    <a:pt x="16" y="46"/>
                  </a:lnTo>
                  <a:lnTo>
                    <a:pt x="17" y="28"/>
                  </a:lnTo>
                  <a:lnTo>
                    <a:pt x="23" y="19"/>
                  </a:lnTo>
                  <a:lnTo>
                    <a:pt x="25" y="7"/>
                  </a:lnTo>
                  <a:lnTo>
                    <a:pt x="30" y="3"/>
                  </a:lnTo>
                  <a:lnTo>
                    <a:pt x="49" y="0"/>
                  </a:lnTo>
                  <a:lnTo>
                    <a:pt x="68" y="8"/>
                  </a:lnTo>
                  <a:lnTo>
                    <a:pt x="75" y="16"/>
                  </a:lnTo>
                  <a:lnTo>
                    <a:pt x="84" y="16"/>
                  </a:lnTo>
                  <a:lnTo>
                    <a:pt x="93" y="11"/>
                  </a:lnTo>
                  <a:lnTo>
                    <a:pt x="115" y="22"/>
                  </a:lnTo>
                  <a:lnTo>
                    <a:pt x="124" y="21"/>
                  </a:lnTo>
                  <a:lnTo>
                    <a:pt x="135" y="13"/>
                  </a:lnTo>
                  <a:lnTo>
                    <a:pt x="145" y="13"/>
                  </a:lnTo>
                  <a:lnTo>
                    <a:pt x="151" y="10"/>
                  </a:lnTo>
                  <a:lnTo>
                    <a:pt x="161" y="11"/>
                  </a:lnTo>
                  <a:lnTo>
                    <a:pt x="175" y="17"/>
                  </a:lnTo>
                  <a:lnTo>
                    <a:pt x="189" y="6"/>
                  </a:lnTo>
                  <a:lnTo>
                    <a:pt x="193" y="7"/>
                  </a:lnTo>
                  <a:lnTo>
                    <a:pt x="206" y="29"/>
                  </a:lnTo>
                  <a:lnTo>
                    <a:pt x="209" y="29"/>
                  </a:lnTo>
                  <a:lnTo>
                    <a:pt x="216" y="37"/>
                  </a:lnTo>
                  <a:lnTo>
                    <a:pt x="214" y="41"/>
                  </a:lnTo>
                  <a:lnTo>
                    <a:pt x="214" y="48"/>
                  </a:lnTo>
                  <a:lnTo>
                    <a:pt x="199" y="64"/>
                  </a:lnTo>
                  <a:lnTo>
                    <a:pt x="194" y="77"/>
                  </a:lnTo>
                  <a:lnTo>
                    <a:pt x="191" y="88"/>
                  </a:lnTo>
                  <a:lnTo>
                    <a:pt x="187" y="93"/>
                  </a:lnTo>
                  <a:lnTo>
                    <a:pt x="184" y="107"/>
                  </a:lnTo>
                  <a:lnTo>
                    <a:pt x="174" y="116"/>
                  </a:lnTo>
                  <a:lnTo>
                    <a:pt x="172" y="126"/>
                  </a:lnTo>
                  <a:lnTo>
                    <a:pt x="167" y="135"/>
                  </a:lnTo>
                  <a:lnTo>
                    <a:pt x="166" y="143"/>
                  </a:lnTo>
                  <a:lnTo>
                    <a:pt x="153" y="150"/>
                  </a:lnTo>
                  <a:lnTo>
                    <a:pt x="143" y="142"/>
                  </a:lnTo>
                  <a:lnTo>
                    <a:pt x="136" y="142"/>
                  </a:lnTo>
                  <a:lnTo>
                    <a:pt x="125" y="154"/>
                  </a:lnTo>
                  <a:lnTo>
                    <a:pt x="120" y="155"/>
                  </a:lnTo>
                  <a:lnTo>
                    <a:pt x="111" y="175"/>
                  </a:lnTo>
                  <a:lnTo>
                    <a:pt x="106" y="18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3" name="Freeform 134"/>
            <p:cNvSpPr>
              <a:spLocks/>
            </p:cNvSpPr>
            <p:nvPr/>
          </p:nvSpPr>
          <p:spPr bwMode="auto">
            <a:xfrm>
              <a:off x="1643062" y="3413125"/>
              <a:ext cx="136525" cy="142875"/>
            </a:xfrm>
            <a:custGeom>
              <a:avLst/>
              <a:gdLst>
                <a:gd name="T0" fmla="*/ 33 w 86"/>
                <a:gd name="T1" fmla="*/ 82 h 90"/>
                <a:gd name="T2" fmla="*/ 27 w 86"/>
                <a:gd name="T3" fmla="*/ 75 h 90"/>
                <a:gd name="T4" fmla="*/ 19 w 86"/>
                <a:gd name="T5" fmla="*/ 67 h 90"/>
                <a:gd name="T6" fmla="*/ 15 w 86"/>
                <a:gd name="T7" fmla="*/ 60 h 90"/>
                <a:gd name="T8" fmla="*/ 8 w 86"/>
                <a:gd name="T9" fmla="*/ 54 h 90"/>
                <a:gd name="T10" fmla="*/ 0 w 86"/>
                <a:gd name="T11" fmla="*/ 44 h 90"/>
                <a:gd name="T12" fmla="*/ 2 w 86"/>
                <a:gd name="T13" fmla="*/ 41 h 90"/>
                <a:gd name="T14" fmla="*/ 5 w 86"/>
                <a:gd name="T15" fmla="*/ 44 h 90"/>
                <a:gd name="T16" fmla="*/ 6 w 86"/>
                <a:gd name="T17" fmla="*/ 43 h 90"/>
                <a:gd name="T18" fmla="*/ 12 w 86"/>
                <a:gd name="T19" fmla="*/ 42 h 90"/>
                <a:gd name="T20" fmla="*/ 15 w 86"/>
                <a:gd name="T21" fmla="*/ 37 h 90"/>
                <a:gd name="T22" fmla="*/ 18 w 86"/>
                <a:gd name="T23" fmla="*/ 37 h 90"/>
                <a:gd name="T24" fmla="*/ 18 w 86"/>
                <a:gd name="T25" fmla="*/ 27 h 90"/>
                <a:gd name="T26" fmla="*/ 23 w 86"/>
                <a:gd name="T27" fmla="*/ 26 h 90"/>
                <a:gd name="T28" fmla="*/ 26 w 86"/>
                <a:gd name="T29" fmla="*/ 26 h 90"/>
                <a:gd name="T30" fmla="*/ 31 w 86"/>
                <a:gd name="T31" fmla="*/ 21 h 90"/>
                <a:gd name="T32" fmla="*/ 36 w 86"/>
                <a:gd name="T33" fmla="*/ 25 h 90"/>
                <a:gd name="T34" fmla="*/ 38 w 86"/>
                <a:gd name="T35" fmla="*/ 22 h 90"/>
                <a:gd name="T36" fmla="*/ 41 w 86"/>
                <a:gd name="T37" fmla="*/ 20 h 90"/>
                <a:gd name="T38" fmla="*/ 48 w 86"/>
                <a:gd name="T39" fmla="*/ 14 h 90"/>
                <a:gd name="T40" fmla="*/ 49 w 86"/>
                <a:gd name="T41" fmla="*/ 10 h 90"/>
                <a:gd name="T42" fmla="*/ 51 w 86"/>
                <a:gd name="T43" fmla="*/ 10 h 90"/>
                <a:gd name="T44" fmla="*/ 54 w 86"/>
                <a:gd name="T45" fmla="*/ 5 h 90"/>
                <a:gd name="T46" fmla="*/ 56 w 86"/>
                <a:gd name="T47" fmla="*/ 5 h 90"/>
                <a:gd name="T48" fmla="*/ 58 w 86"/>
                <a:gd name="T49" fmla="*/ 8 h 90"/>
                <a:gd name="T50" fmla="*/ 62 w 86"/>
                <a:gd name="T51" fmla="*/ 9 h 90"/>
                <a:gd name="T52" fmla="*/ 66 w 86"/>
                <a:gd name="T53" fmla="*/ 6 h 90"/>
                <a:gd name="T54" fmla="*/ 71 w 86"/>
                <a:gd name="T55" fmla="*/ 6 h 90"/>
                <a:gd name="T56" fmla="*/ 77 w 86"/>
                <a:gd name="T57" fmla="*/ 3 h 90"/>
                <a:gd name="T58" fmla="*/ 80 w 86"/>
                <a:gd name="T59" fmla="*/ 0 h 90"/>
                <a:gd name="T60" fmla="*/ 86 w 86"/>
                <a:gd name="T61" fmla="*/ 1 h 90"/>
                <a:gd name="T62" fmla="*/ 85 w 86"/>
                <a:gd name="T63" fmla="*/ 3 h 90"/>
                <a:gd name="T64" fmla="*/ 83 w 86"/>
                <a:gd name="T65" fmla="*/ 8 h 90"/>
                <a:gd name="T66" fmla="*/ 84 w 86"/>
                <a:gd name="T67" fmla="*/ 15 h 90"/>
                <a:gd name="T68" fmla="*/ 79 w 86"/>
                <a:gd name="T69" fmla="*/ 22 h 90"/>
                <a:gd name="T70" fmla="*/ 77 w 86"/>
                <a:gd name="T71" fmla="*/ 30 h 90"/>
                <a:gd name="T72" fmla="*/ 76 w 86"/>
                <a:gd name="T73" fmla="*/ 40 h 90"/>
                <a:gd name="T74" fmla="*/ 76 w 86"/>
                <a:gd name="T75" fmla="*/ 45 h 90"/>
                <a:gd name="T76" fmla="*/ 76 w 86"/>
                <a:gd name="T77" fmla="*/ 54 h 90"/>
                <a:gd name="T78" fmla="*/ 73 w 86"/>
                <a:gd name="T79" fmla="*/ 56 h 90"/>
                <a:gd name="T80" fmla="*/ 70 w 86"/>
                <a:gd name="T81" fmla="*/ 65 h 90"/>
                <a:gd name="T82" fmla="*/ 71 w 86"/>
                <a:gd name="T83" fmla="*/ 71 h 90"/>
                <a:gd name="T84" fmla="*/ 67 w 86"/>
                <a:gd name="T85" fmla="*/ 76 h 90"/>
                <a:gd name="T86" fmla="*/ 67 w 86"/>
                <a:gd name="T87" fmla="*/ 82 h 90"/>
                <a:gd name="T88" fmla="*/ 70 w 86"/>
                <a:gd name="T89" fmla="*/ 85 h 90"/>
                <a:gd name="T90" fmla="*/ 65 w 86"/>
                <a:gd name="T91" fmla="*/ 90 h 90"/>
                <a:gd name="T92" fmla="*/ 60 w 86"/>
                <a:gd name="T93" fmla="*/ 88 h 90"/>
                <a:gd name="T94" fmla="*/ 57 w 86"/>
                <a:gd name="T95" fmla="*/ 84 h 90"/>
                <a:gd name="T96" fmla="*/ 52 w 86"/>
                <a:gd name="T97" fmla="*/ 82 h 90"/>
                <a:gd name="T98" fmla="*/ 47 w 86"/>
                <a:gd name="T99" fmla="*/ 85 h 90"/>
                <a:gd name="T100" fmla="*/ 36 w 86"/>
                <a:gd name="T101" fmla="*/ 79 h 90"/>
                <a:gd name="T102" fmla="*/ 33 w 86"/>
                <a:gd name="T10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90">
                  <a:moveTo>
                    <a:pt x="33" y="82"/>
                  </a:moveTo>
                  <a:lnTo>
                    <a:pt x="27" y="75"/>
                  </a:lnTo>
                  <a:lnTo>
                    <a:pt x="19" y="67"/>
                  </a:lnTo>
                  <a:lnTo>
                    <a:pt x="15" y="60"/>
                  </a:lnTo>
                  <a:lnTo>
                    <a:pt x="8" y="54"/>
                  </a:lnTo>
                  <a:lnTo>
                    <a:pt x="0" y="44"/>
                  </a:lnTo>
                  <a:lnTo>
                    <a:pt x="2" y="41"/>
                  </a:lnTo>
                  <a:lnTo>
                    <a:pt x="5" y="44"/>
                  </a:lnTo>
                  <a:lnTo>
                    <a:pt x="6" y="43"/>
                  </a:lnTo>
                  <a:lnTo>
                    <a:pt x="12" y="42"/>
                  </a:lnTo>
                  <a:lnTo>
                    <a:pt x="15" y="37"/>
                  </a:lnTo>
                  <a:lnTo>
                    <a:pt x="18" y="37"/>
                  </a:lnTo>
                  <a:lnTo>
                    <a:pt x="18" y="27"/>
                  </a:lnTo>
                  <a:lnTo>
                    <a:pt x="23" y="26"/>
                  </a:lnTo>
                  <a:lnTo>
                    <a:pt x="26" y="26"/>
                  </a:lnTo>
                  <a:lnTo>
                    <a:pt x="31" y="21"/>
                  </a:lnTo>
                  <a:lnTo>
                    <a:pt x="36" y="25"/>
                  </a:lnTo>
                  <a:lnTo>
                    <a:pt x="38" y="22"/>
                  </a:lnTo>
                  <a:lnTo>
                    <a:pt x="41" y="20"/>
                  </a:lnTo>
                  <a:lnTo>
                    <a:pt x="48" y="14"/>
                  </a:lnTo>
                  <a:lnTo>
                    <a:pt x="49" y="10"/>
                  </a:lnTo>
                  <a:lnTo>
                    <a:pt x="51" y="10"/>
                  </a:lnTo>
                  <a:lnTo>
                    <a:pt x="54" y="5"/>
                  </a:lnTo>
                  <a:lnTo>
                    <a:pt x="56" y="5"/>
                  </a:lnTo>
                  <a:lnTo>
                    <a:pt x="58" y="8"/>
                  </a:lnTo>
                  <a:lnTo>
                    <a:pt x="62" y="9"/>
                  </a:lnTo>
                  <a:lnTo>
                    <a:pt x="66" y="6"/>
                  </a:lnTo>
                  <a:lnTo>
                    <a:pt x="71" y="6"/>
                  </a:lnTo>
                  <a:lnTo>
                    <a:pt x="77" y="3"/>
                  </a:lnTo>
                  <a:lnTo>
                    <a:pt x="80" y="0"/>
                  </a:lnTo>
                  <a:lnTo>
                    <a:pt x="86" y="1"/>
                  </a:lnTo>
                  <a:lnTo>
                    <a:pt x="85" y="3"/>
                  </a:lnTo>
                  <a:lnTo>
                    <a:pt x="83" y="8"/>
                  </a:lnTo>
                  <a:lnTo>
                    <a:pt x="84" y="15"/>
                  </a:lnTo>
                  <a:lnTo>
                    <a:pt x="79" y="22"/>
                  </a:lnTo>
                  <a:lnTo>
                    <a:pt x="77" y="30"/>
                  </a:lnTo>
                  <a:lnTo>
                    <a:pt x="76" y="40"/>
                  </a:lnTo>
                  <a:lnTo>
                    <a:pt x="76" y="45"/>
                  </a:lnTo>
                  <a:lnTo>
                    <a:pt x="76" y="54"/>
                  </a:lnTo>
                  <a:lnTo>
                    <a:pt x="73" y="56"/>
                  </a:lnTo>
                  <a:lnTo>
                    <a:pt x="70" y="65"/>
                  </a:lnTo>
                  <a:lnTo>
                    <a:pt x="71" y="71"/>
                  </a:lnTo>
                  <a:lnTo>
                    <a:pt x="67" y="76"/>
                  </a:lnTo>
                  <a:lnTo>
                    <a:pt x="67" y="82"/>
                  </a:lnTo>
                  <a:lnTo>
                    <a:pt x="70" y="85"/>
                  </a:lnTo>
                  <a:lnTo>
                    <a:pt x="65" y="90"/>
                  </a:lnTo>
                  <a:lnTo>
                    <a:pt x="60" y="88"/>
                  </a:lnTo>
                  <a:lnTo>
                    <a:pt x="57" y="84"/>
                  </a:lnTo>
                  <a:lnTo>
                    <a:pt x="52" y="82"/>
                  </a:lnTo>
                  <a:lnTo>
                    <a:pt x="47" y="85"/>
                  </a:lnTo>
                  <a:lnTo>
                    <a:pt x="36" y="79"/>
                  </a:lnTo>
                  <a:lnTo>
                    <a:pt x="33" y="8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4" name="Freeform 135"/>
            <p:cNvSpPr>
              <a:spLocks/>
            </p:cNvSpPr>
            <p:nvPr/>
          </p:nvSpPr>
          <p:spPr bwMode="auto">
            <a:xfrm>
              <a:off x="4265612" y="2155825"/>
              <a:ext cx="92075" cy="85725"/>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solidFill>
              <a:srgbClr val="F7941D"/>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5" name="Freeform 136"/>
            <p:cNvSpPr>
              <a:spLocks/>
            </p:cNvSpPr>
            <p:nvPr/>
          </p:nvSpPr>
          <p:spPr bwMode="auto">
            <a:xfrm>
              <a:off x="4295775" y="1628775"/>
              <a:ext cx="539750" cy="382588"/>
            </a:xfrm>
            <a:custGeom>
              <a:avLst/>
              <a:gdLst>
                <a:gd name="T0" fmla="*/ 294 w 340"/>
                <a:gd name="T1" fmla="*/ 0 h 241"/>
                <a:gd name="T2" fmla="*/ 338 w 340"/>
                <a:gd name="T3" fmla="*/ 13 h 241"/>
                <a:gd name="T4" fmla="*/ 322 w 340"/>
                <a:gd name="T5" fmla="*/ 17 h 241"/>
                <a:gd name="T6" fmla="*/ 340 w 340"/>
                <a:gd name="T7" fmla="*/ 28 h 241"/>
                <a:gd name="T8" fmla="*/ 319 w 340"/>
                <a:gd name="T9" fmla="*/ 35 h 241"/>
                <a:gd name="T10" fmla="*/ 309 w 340"/>
                <a:gd name="T11" fmla="*/ 37 h 241"/>
                <a:gd name="T12" fmla="*/ 311 w 340"/>
                <a:gd name="T13" fmla="*/ 24 h 241"/>
                <a:gd name="T14" fmla="*/ 293 w 340"/>
                <a:gd name="T15" fmla="*/ 18 h 241"/>
                <a:gd name="T16" fmla="*/ 274 w 340"/>
                <a:gd name="T17" fmla="*/ 23 h 241"/>
                <a:gd name="T18" fmla="*/ 270 w 340"/>
                <a:gd name="T19" fmla="*/ 36 h 241"/>
                <a:gd name="T20" fmla="*/ 259 w 340"/>
                <a:gd name="T21" fmla="*/ 44 h 241"/>
                <a:gd name="T22" fmla="*/ 244 w 340"/>
                <a:gd name="T23" fmla="*/ 40 h 241"/>
                <a:gd name="T24" fmla="*/ 227 w 340"/>
                <a:gd name="T25" fmla="*/ 40 h 241"/>
                <a:gd name="T26" fmla="*/ 210 w 340"/>
                <a:gd name="T27" fmla="*/ 31 h 241"/>
                <a:gd name="T28" fmla="*/ 203 w 340"/>
                <a:gd name="T29" fmla="*/ 36 h 241"/>
                <a:gd name="T30" fmla="*/ 195 w 340"/>
                <a:gd name="T31" fmla="*/ 37 h 241"/>
                <a:gd name="T32" fmla="*/ 195 w 340"/>
                <a:gd name="T33" fmla="*/ 48 h 241"/>
                <a:gd name="T34" fmla="*/ 170 w 340"/>
                <a:gd name="T35" fmla="*/ 45 h 241"/>
                <a:gd name="T36" fmla="*/ 168 w 340"/>
                <a:gd name="T37" fmla="*/ 55 h 241"/>
                <a:gd name="T38" fmla="*/ 155 w 340"/>
                <a:gd name="T39" fmla="*/ 55 h 241"/>
                <a:gd name="T40" fmla="*/ 148 w 340"/>
                <a:gd name="T41" fmla="*/ 68 h 241"/>
                <a:gd name="T42" fmla="*/ 137 w 340"/>
                <a:gd name="T43" fmla="*/ 88 h 241"/>
                <a:gd name="T44" fmla="*/ 118 w 340"/>
                <a:gd name="T45" fmla="*/ 114 h 241"/>
                <a:gd name="T46" fmla="*/ 124 w 340"/>
                <a:gd name="T47" fmla="*/ 120 h 241"/>
                <a:gd name="T48" fmla="*/ 120 w 340"/>
                <a:gd name="T49" fmla="*/ 127 h 241"/>
                <a:gd name="T50" fmla="*/ 106 w 340"/>
                <a:gd name="T51" fmla="*/ 127 h 241"/>
                <a:gd name="T52" fmla="*/ 98 w 340"/>
                <a:gd name="T53" fmla="*/ 145 h 241"/>
                <a:gd name="T54" fmla="*/ 102 w 340"/>
                <a:gd name="T55" fmla="*/ 170 h 241"/>
                <a:gd name="T56" fmla="*/ 112 w 340"/>
                <a:gd name="T57" fmla="*/ 179 h 241"/>
                <a:gd name="T58" fmla="*/ 109 w 340"/>
                <a:gd name="T59" fmla="*/ 202 h 241"/>
                <a:gd name="T60" fmla="*/ 98 w 340"/>
                <a:gd name="T61" fmla="*/ 215 h 241"/>
                <a:gd name="T62" fmla="*/ 92 w 340"/>
                <a:gd name="T63" fmla="*/ 226 h 241"/>
                <a:gd name="T64" fmla="*/ 81 w 340"/>
                <a:gd name="T65" fmla="*/ 214 h 241"/>
                <a:gd name="T66" fmla="*/ 54 w 340"/>
                <a:gd name="T67" fmla="*/ 237 h 241"/>
                <a:gd name="T68" fmla="*/ 34 w 340"/>
                <a:gd name="T69" fmla="*/ 241 h 241"/>
                <a:gd name="T70" fmla="*/ 13 w 340"/>
                <a:gd name="T71" fmla="*/ 231 h 241"/>
                <a:gd name="T72" fmla="*/ 7 w 340"/>
                <a:gd name="T73" fmla="*/ 211 h 241"/>
                <a:gd name="T74" fmla="*/ 0 w 340"/>
                <a:gd name="T75" fmla="*/ 166 h 241"/>
                <a:gd name="T76" fmla="*/ 13 w 340"/>
                <a:gd name="T77" fmla="*/ 154 h 241"/>
                <a:gd name="T78" fmla="*/ 50 w 340"/>
                <a:gd name="T79" fmla="*/ 139 h 241"/>
                <a:gd name="T80" fmla="*/ 76 w 340"/>
                <a:gd name="T81" fmla="*/ 119 h 241"/>
                <a:gd name="T82" fmla="*/ 99 w 340"/>
                <a:gd name="T83" fmla="*/ 94 h 241"/>
                <a:gd name="T84" fmla="*/ 128 w 340"/>
                <a:gd name="T85" fmla="*/ 59 h 241"/>
                <a:gd name="T86" fmla="*/ 149 w 340"/>
                <a:gd name="T87" fmla="*/ 45 h 241"/>
                <a:gd name="T88" fmla="*/ 182 w 340"/>
                <a:gd name="T89" fmla="*/ 24 h 241"/>
                <a:gd name="T90" fmla="*/ 209 w 340"/>
                <a:gd name="T91" fmla="*/ 16 h 241"/>
                <a:gd name="T92" fmla="*/ 231 w 340"/>
                <a:gd name="T93" fmla="*/ 17 h 241"/>
                <a:gd name="T94" fmla="*/ 247 w 340"/>
                <a:gd name="T95" fmla="*/ 3 h 241"/>
                <a:gd name="T96" fmla="*/ 271 w 340"/>
                <a:gd name="T97" fmla="*/ 3 h 241"/>
                <a:gd name="T98" fmla="*/ 294 w 340"/>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241">
                  <a:moveTo>
                    <a:pt x="294" y="0"/>
                  </a:moveTo>
                  <a:lnTo>
                    <a:pt x="338" y="13"/>
                  </a:lnTo>
                  <a:lnTo>
                    <a:pt x="322" y="17"/>
                  </a:lnTo>
                  <a:lnTo>
                    <a:pt x="340" y="28"/>
                  </a:lnTo>
                  <a:lnTo>
                    <a:pt x="319" y="35"/>
                  </a:lnTo>
                  <a:lnTo>
                    <a:pt x="309" y="37"/>
                  </a:lnTo>
                  <a:lnTo>
                    <a:pt x="311" y="24"/>
                  </a:lnTo>
                  <a:lnTo>
                    <a:pt x="293" y="18"/>
                  </a:lnTo>
                  <a:lnTo>
                    <a:pt x="274" y="23"/>
                  </a:lnTo>
                  <a:lnTo>
                    <a:pt x="270" y="36"/>
                  </a:lnTo>
                  <a:lnTo>
                    <a:pt x="259" y="44"/>
                  </a:lnTo>
                  <a:lnTo>
                    <a:pt x="244" y="40"/>
                  </a:lnTo>
                  <a:lnTo>
                    <a:pt x="227" y="40"/>
                  </a:lnTo>
                  <a:lnTo>
                    <a:pt x="210" y="31"/>
                  </a:lnTo>
                  <a:lnTo>
                    <a:pt x="203" y="36"/>
                  </a:lnTo>
                  <a:lnTo>
                    <a:pt x="195" y="37"/>
                  </a:lnTo>
                  <a:lnTo>
                    <a:pt x="195" y="48"/>
                  </a:lnTo>
                  <a:lnTo>
                    <a:pt x="170" y="45"/>
                  </a:lnTo>
                  <a:lnTo>
                    <a:pt x="168" y="55"/>
                  </a:lnTo>
                  <a:lnTo>
                    <a:pt x="155" y="55"/>
                  </a:lnTo>
                  <a:lnTo>
                    <a:pt x="148" y="68"/>
                  </a:lnTo>
                  <a:lnTo>
                    <a:pt x="137" y="88"/>
                  </a:lnTo>
                  <a:lnTo>
                    <a:pt x="118" y="114"/>
                  </a:lnTo>
                  <a:lnTo>
                    <a:pt x="124" y="120"/>
                  </a:lnTo>
                  <a:lnTo>
                    <a:pt x="120" y="127"/>
                  </a:lnTo>
                  <a:lnTo>
                    <a:pt x="106" y="127"/>
                  </a:lnTo>
                  <a:lnTo>
                    <a:pt x="98" y="145"/>
                  </a:lnTo>
                  <a:lnTo>
                    <a:pt x="102" y="170"/>
                  </a:lnTo>
                  <a:lnTo>
                    <a:pt x="112" y="179"/>
                  </a:lnTo>
                  <a:lnTo>
                    <a:pt x="109" y="202"/>
                  </a:lnTo>
                  <a:lnTo>
                    <a:pt x="98" y="215"/>
                  </a:lnTo>
                  <a:lnTo>
                    <a:pt x="92" y="226"/>
                  </a:lnTo>
                  <a:lnTo>
                    <a:pt x="81" y="214"/>
                  </a:lnTo>
                  <a:lnTo>
                    <a:pt x="54" y="237"/>
                  </a:lnTo>
                  <a:lnTo>
                    <a:pt x="34" y="241"/>
                  </a:lnTo>
                  <a:lnTo>
                    <a:pt x="13" y="231"/>
                  </a:lnTo>
                  <a:lnTo>
                    <a:pt x="7" y="211"/>
                  </a:lnTo>
                  <a:lnTo>
                    <a:pt x="0" y="166"/>
                  </a:lnTo>
                  <a:lnTo>
                    <a:pt x="13" y="154"/>
                  </a:lnTo>
                  <a:lnTo>
                    <a:pt x="50" y="139"/>
                  </a:lnTo>
                  <a:lnTo>
                    <a:pt x="76" y="119"/>
                  </a:lnTo>
                  <a:lnTo>
                    <a:pt x="99" y="94"/>
                  </a:lnTo>
                  <a:lnTo>
                    <a:pt x="128" y="59"/>
                  </a:lnTo>
                  <a:lnTo>
                    <a:pt x="149" y="45"/>
                  </a:lnTo>
                  <a:lnTo>
                    <a:pt x="182" y="24"/>
                  </a:lnTo>
                  <a:lnTo>
                    <a:pt x="209" y="16"/>
                  </a:lnTo>
                  <a:lnTo>
                    <a:pt x="231" y="17"/>
                  </a:lnTo>
                  <a:lnTo>
                    <a:pt x="247" y="3"/>
                  </a:lnTo>
                  <a:lnTo>
                    <a:pt x="271" y="3"/>
                  </a:lnTo>
                  <a:lnTo>
                    <a:pt x="29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6" name="Freeform 137"/>
            <p:cNvSpPr>
              <a:spLocks/>
            </p:cNvSpPr>
            <p:nvPr/>
          </p:nvSpPr>
          <p:spPr bwMode="auto">
            <a:xfrm>
              <a:off x="4570412" y="1447800"/>
              <a:ext cx="76200" cy="23813"/>
            </a:xfrm>
            <a:custGeom>
              <a:avLst/>
              <a:gdLst>
                <a:gd name="T0" fmla="*/ 48 w 48"/>
                <a:gd name="T1" fmla="*/ 9 h 15"/>
                <a:gd name="T2" fmla="*/ 23 w 48"/>
                <a:gd name="T3" fmla="*/ 15 h 15"/>
                <a:gd name="T4" fmla="*/ 1 w 48"/>
                <a:gd name="T5" fmla="*/ 11 h 15"/>
                <a:gd name="T6" fmla="*/ 8 w 48"/>
                <a:gd name="T7" fmla="*/ 8 h 15"/>
                <a:gd name="T8" fmla="*/ 0 w 48"/>
                <a:gd name="T9" fmla="*/ 3 h 15"/>
                <a:gd name="T10" fmla="*/ 24 w 48"/>
                <a:gd name="T11" fmla="*/ 0 h 15"/>
                <a:gd name="T12" fmla="*/ 30 w 48"/>
                <a:gd name="T13" fmla="*/ 5 h 15"/>
                <a:gd name="T14" fmla="*/ 48 w 48"/>
                <a:gd name="T15" fmla="*/ 9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5">
                  <a:moveTo>
                    <a:pt x="48" y="9"/>
                  </a:moveTo>
                  <a:lnTo>
                    <a:pt x="23" y="15"/>
                  </a:lnTo>
                  <a:lnTo>
                    <a:pt x="1" y="11"/>
                  </a:lnTo>
                  <a:lnTo>
                    <a:pt x="8" y="8"/>
                  </a:lnTo>
                  <a:lnTo>
                    <a:pt x="0" y="3"/>
                  </a:lnTo>
                  <a:lnTo>
                    <a:pt x="24" y="0"/>
                  </a:lnTo>
                  <a:lnTo>
                    <a:pt x="30" y="5"/>
                  </a:lnTo>
                  <a:lnTo>
                    <a:pt x="48"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7" name="Freeform 138"/>
            <p:cNvSpPr>
              <a:spLocks/>
            </p:cNvSpPr>
            <p:nvPr/>
          </p:nvSpPr>
          <p:spPr bwMode="auto">
            <a:xfrm>
              <a:off x="4373562" y="1412875"/>
              <a:ext cx="206375" cy="74613"/>
            </a:xfrm>
            <a:custGeom>
              <a:avLst/>
              <a:gdLst>
                <a:gd name="T0" fmla="*/ 89 w 130"/>
                <a:gd name="T1" fmla="*/ 4 h 47"/>
                <a:gd name="T2" fmla="*/ 130 w 130"/>
                <a:gd name="T3" fmla="*/ 15 h 47"/>
                <a:gd name="T4" fmla="*/ 102 w 130"/>
                <a:gd name="T5" fmla="*/ 21 h 47"/>
                <a:gd name="T6" fmla="*/ 98 w 130"/>
                <a:gd name="T7" fmla="*/ 31 h 47"/>
                <a:gd name="T8" fmla="*/ 88 w 130"/>
                <a:gd name="T9" fmla="*/ 34 h 47"/>
                <a:gd name="T10" fmla="*/ 85 w 130"/>
                <a:gd name="T11" fmla="*/ 46 h 47"/>
                <a:gd name="T12" fmla="*/ 70 w 130"/>
                <a:gd name="T13" fmla="*/ 47 h 47"/>
                <a:gd name="T14" fmla="*/ 43 w 130"/>
                <a:gd name="T15" fmla="*/ 38 h 47"/>
                <a:gd name="T16" fmla="*/ 53 w 130"/>
                <a:gd name="T17" fmla="*/ 32 h 47"/>
                <a:gd name="T18" fmla="*/ 35 w 130"/>
                <a:gd name="T19" fmla="*/ 28 h 47"/>
                <a:gd name="T20" fmla="*/ 10 w 130"/>
                <a:gd name="T21" fmla="*/ 16 h 47"/>
                <a:gd name="T22" fmla="*/ 0 w 130"/>
                <a:gd name="T23" fmla="*/ 5 h 47"/>
                <a:gd name="T24" fmla="*/ 30 w 130"/>
                <a:gd name="T25" fmla="*/ 0 h 47"/>
                <a:gd name="T26" fmla="*/ 37 w 130"/>
                <a:gd name="T27" fmla="*/ 5 h 47"/>
                <a:gd name="T28" fmla="*/ 54 w 130"/>
                <a:gd name="T29" fmla="*/ 5 h 47"/>
                <a:gd name="T30" fmla="*/ 57 w 130"/>
                <a:gd name="T31" fmla="*/ 0 h 47"/>
                <a:gd name="T32" fmla="*/ 74 w 130"/>
                <a:gd name="T33" fmla="*/ 0 h 47"/>
                <a:gd name="T34" fmla="*/ 89 w 130"/>
                <a:gd name="T35"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47">
                  <a:moveTo>
                    <a:pt x="89" y="4"/>
                  </a:moveTo>
                  <a:lnTo>
                    <a:pt x="130" y="15"/>
                  </a:lnTo>
                  <a:lnTo>
                    <a:pt x="102" y="21"/>
                  </a:lnTo>
                  <a:lnTo>
                    <a:pt x="98" y="31"/>
                  </a:lnTo>
                  <a:lnTo>
                    <a:pt x="88" y="34"/>
                  </a:lnTo>
                  <a:lnTo>
                    <a:pt x="85" y="46"/>
                  </a:lnTo>
                  <a:lnTo>
                    <a:pt x="70" y="47"/>
                  </a:lnTo>
                  <a:lnTo>
                    <a:pt x="43" y="38"/>
                  </a:lnTo>
                  <a:lnTo>
                    <a:pt x="53" y="32"/>
                  </a:lnTo>
                  <a:lnTo>
                    <a:pt x="35" y="28"/>
                  </a:lnTo>
                  <a:lnTo>
                    <a:pt x="10" y="16"/>
                  </a:lnTo>
                  <a:lnTo>
                    <a:pt x="0" y="5"/>
                  </a:lnTo>
                  <a:lnTo>
                    <a:pt x="30" y="0"/>
                  </a:lnTo>
                  <a:lnTo>
                    <a:pt x="37" y="5"/>
                  </a:lnTo>
                  <a:lnTo>
                    <a:pt x="54" y="5"/>
                  </a:lnTo>
                  <a:lnTo>
                    <a:pt x="57" y="0"/>
                  </a:lnTo>
                  <a:lnTo>
                    <a:pt x="74" y="0"/>
                  </a:lnTo>
                  <a:lnTo>
                    <a:pt x="89"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8" name="Freeform 139"/>
            <p:cNvSpPr>
              <a:spLocks/>
            </p:cNvSpPr>
            <p:nvPr/>
          </p:nvSpPr>
          <p:spPr bwMode="auto">
            <a:xfrm>
              <a:off x="4495800" y="1400175"/>
              <a:ext cx="184150" cy="26988"/>
            </a:xfrm>
            <a:custGeom>
              <a:avLst/>
              <a:gdLst>
                <a:gd name="T0" fmla="*/ 92 w 116"/>
                <a:gd name="T1" fmla="*/ 3 h 17"/>
                <a:gd name="T2" fmla="*/ 116 w 116"/>
                <a:gd name="T3" fmla="*/ 8 h 17"/>
                <a:gd name="T4" fmla="*/ 101 w 116"/>
                <a:gd name="T5" fmla="*/ 15 h 17"/>
                <a:gd name="T6" fmla="*/ 68 w 116"/>
                <a:gd name="T7" fmla="*/ 17 h 17"/>
                <a:gd name="T8" fmla="*/ 34 w 116"/>
                <a:gd name="T9" fmla="*/ 14 h 17"/>
                <a:gd name="T10" fmla="*/ 31 w 116"/>
                <a:gd name="T11" fmla="*/ 11 h 17"/>
                <a:gd name="T12" fmla="*/ 14 w 116"/>
                <a:gd name="T13" fmla="*/ 11 h 17"/>
                <a:gd name="T14" fmla="*/ 0 w 116"/>
                <a:gd name="T15" fmla="*/ 4 h 17"/>
                <a:gd name="T16" fmla="*/ 35 w 116"/>
                <a:gd name="T17" fmla="*/ 1 h 17"/>
                <a:gd name="T18" fmla="*/ 52 w 116"/>
                <a:gd name="T19" fmla="*/ 4 h 17"/>
                <a:gd name="T20" fmla="*/ 62 w 116"/>
                <a:gd name="T21" fmla="*/ 0 h 17"/>
                <a:gd name="T22" fmla="*/ 92 w 116"/>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7">
                  <a:moveTo>
                    <a:pt x="92" y="3"/>
                  </a:moveTo>
                  <a:lnTo>
                    <a:pt x="116" y="8"/>
                  </a:lnTo>
                  <a:lnTo>
                    <a:pt x="101" y="15"/>
                  </a:lnTo>
                  <a:lnTo>
                    <a:pt x="68" y="17"/>
                  </a:lnTo>
                  <a:lnTo>
                    <a:pt x="34" y="14"/>
                  </a:lnTo>
                  <a:lnTo>
                    <a:pt x="31" y="11"/>
                  </a:lnTo>
                  <a:lnTo>
                    <a:pt x="14" y="11"/>
                  </a:lnTo>
                  <a:lnTo>
                    <a:pt x="0" y="4"/>
                  </a:lnTo>
                  <a:lnTo>
                    <a:pt x="35" y="1"/>
                  </a:lnTo>
                  <a:lnTo>
                    <a:pt x="52" y="4"/>
                  </a:lnTo>
                  <a:lnTo>
                    <a:pt x="62" y="0"/>
                  </a:lnTo>
                  <a:lnTo>
                    <a:pt x="92"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9" name="Freeform 140"/>
            <p:cNvSpPr>
              <a:spLocks/>
            </p:cNvSpPr>
            <p:nvPr/>
          </p:nvSpPr>
          <p:spPr bwMode="auto">
            <a:xfrm>
              <a:off x="6429375" y="2906712"/>
              <a:ext cx="241300" cy="131763"/>
            </a:xfrm>
            <a:custGeom>
              <a:avLst/>
              <a:gdLst>
                <a:gd name="T0" fmla="*/ 146 w 152"/>
                <a:gd name="T1" fmla="*/ 52 h 83"/>
                <a:gd name="T2" fmla="*/ 146 w 152"/>
                <a:gd name="T3" fmla="*/ 61 h 83"/>
                <a:gd name="T4" fmla="*/ 152 w 152"/>
                <a:gd name="T5" fmla="*/ 75 h 83"/>
                <a:gd name="T6" fmla="*/ 151 w 152"/>
                <a:gd name="T7" fmla="*/ 83 h 83"/>
                <a:gd name="T8" fmla="*/ 136 w 152"/>
                <a:gd name="T9" fmla="*/ 83 h 83"/>
                <a:gd name="T10" fmla="*/ 114 w 152"/>
                <a:gd name="T11" fmla="*/ 78 h 83"/>
                <a:gd name="T12" fmla="*/ 100 w 152"/>
                <a:gd name="T13" fmla="*/ 76 h 83"/>
                <a:gd name="T14" fmla="*/ 88 w 152"/>
                <a:gd name="T15" fmla="*/ 66 h 83"/>
                <a:gd name="T16" fmla="*/ 63 w 152"/>
                <a:gd name="T17" fmla="*/ 63 h 83"/>
                <a:gd name="T18" fmla="*/ 37 w 152"/>
                <a:gd name="T19" fmla="*/ 51 h 83"/>
                <a:gd name="T20" fmla="*/ 18 w 152"/>
                <a:gd name="T21" fmla="*/ 41 h 83"/>
                <a:gd name="T22" fmla="*/ 0 w 152"/>
                <a:gd name="T23" fmla="*/ 33 h 83"/>
                <a:gd name="T24" fmla="*/ 3 w 152"/>
                <a:gd name="T25" fmla="*/ 14 h 83"/>
                <a:gd name="T26" fmla="*/ 12 w 152"/>
                <a:gd name="T27" fmla="*/ 4 h 83"/>
                <a:gd name="T28" fmla="*/ 18 w 152"/>
                <a:gd name="T29" fmla="*/ 0 h 83"/>
                <a:gd name="T30" fmla="*/ 34 w 152"/>
                <a:gd name="T31" fmla="*/ 6 h 83"/>
                <a:gd name="T32" fmla="*/ 54 w 152"/>
                <a:gd name="T33" fmla="*/ 19 h 83"/>
                <a:gd name="T34" fmla="*/ 65 w 152"/>
                <a:gd name="T35" fmla="*/ 22 h 83"/>
                <a:gd name="T36" fmla="*/ 73 w 152"/>
                <a:gd name="T37" fmla="*/ 32 h 83"/>
                <a:gd name="T38" fmla="*/ 88 w 152"/>
                <a:gd name="T39" fmla="*/ 36 h 83"/>
                <a:gd name="T40" fmla="*/ 104 w 152"/>
                <a:gd name="T41" fmla="*/ 45 h 83"/>
                <a:gd name="T42" fmla="*/ 125 w 152"/>
                <a:gd name="T43" fmla="*/ 50 h 83"/>
                <a:gd name="T44" fmla="*/ 146 w 152"/>
                <a:gd name="T45" fmla="*/ 5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83">
                  <a:moveTo>
                    <a:pt x="146" y="52"/>
                  </a:moveTo>
                  <a:lnTo>
                    <a:pt x="146" y="61"/>
                  </a:lnTo>
                  <a:lnTo>
                    <a:pt x="152" y="75"/>
                  </a:lnTo>
                  <a:lnTo>
                    <a:pt x="151" y="83"/>
                  </a:lnTo>
                  <a:lnTo>
                    <a:pt x="136" y="83"/>
                  </a:lnTo>
                  <a:lnTo>
                    <a:pt x="114" y="78"/>
                  </a:lnTo>
                  <a:lnTo>
                    <a:pt x="100" y="76"/>
                  </a:lnTo>
                  <a:lnTo>
                    <a:pt x="88" y="66"/>
                  </a:lnTo>
                  <a:lnTo>
                    <a:pt x="63" y="63"/>
                  </a:lnTo>
                  <a:lnTo>
                    <a:pt x="37" y="51"/>
                  </a:lnTo>
                  <a:lnTo>
                    <a:pt x="18" y="41"/>
                  </a:lnTo>
                  <a:lnTo>
                    <a:pt x="0" y="33"/>
                  </a:lnTo>
                  <a:lnTo>
                    <a:pt x="3" y="14"/>
                  </a:lnTo>
                  <a:lnTo>
                    <a:pt x="12" y="4"/>
                  </a:lnTo>
                  <a:lnTo>
                    <a:pt x="18" y="0"/>
                  </a:lnTo>
                  <a:lnTo>
                    <a:pt x="34" y="6"/>
                  </a:lnTo>
                  <a:lnTo>
                    <a:pt x="54" y="19"/>
                  </a:lnTo>
                  <a:lnTo>
                    <a:pt x="65" y="22"/>
                  </a:lnTo>
                  <a:lnTo>
                    <a:pt x="73" y="32"/>
                  </a:lnTo>
                  <a:lnTo>
                    <a:pt x="88" y="36"/>
                  </a:lnTo>
                  <a:lnTo>
                    <a:pt x="104" y="45"/>
                  </a:lnTo>
                  <a:lnTo>
                    <a:pt x="125" y="50"/>
                  </a:lnTo>
                  <a:lnTo>
                    <a:pt x="146" y="5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0" name="Freeform 141"/>
            <p:cNvSpPr>
              <a:spLocks noEditPoints="1"/>
            </p:cNvSpPr>
            <p:nvPr/>
          </p:nvSpPr>
          <p:spPr bwMode="auto">
            <a:xfrm>
              <a:off x="8512175" y="5045075"/>
              <a:ext cx="517525" cy="398463"/>
            </a:xfrm>
            <a:custGeom>
              <a:avLst/>
              <a:gdLst>
                <a:gd name="T0" fmla="*/ 1141 w 1337"/>
                <a:gd name="T1" fmla="*/ 233 h 1028"/>
                <a:gd name="T2" fmla="*/ 1195 w 1337"/>
                <a:gd name="T3" fmla="*/ 199 h 1028"/>
                <a:gd name="T4" fmla="*/ 1204 w 1337"/>
                <a:gd name="T5" fmla="*/ 290 h 1028"/>
                <a:gd name="T6" fmla="*/ 1308 w 1337"/>
                <a:gd name="T7" fmla="*/ 265 h 1028"/>
                <a:gd name="T8" fmla="*/ 1271 w 1337"/>
                <a:gd name="T9" fmla="*/ 350 h 1028"/>
                <a:gd name="T10" fmla="*/ 1164 w 1337"/>
                <a:gd name="T11" fmla="*/ 397 h 1028"/>
                <a:gd name="T12" fmla="*/ 1109 w 1337"/>
                <a:gd name="T13" fmla="*/ 459 h 1028"/>
                <a:gd name="T14" fmla="*/ 1030 w 1337"/>
                <a:gd name="T15" fmla="*/ 521 h 1028"/>
                <a:gd name="T16" fmla="*/ 876 w 1337"/>
                <a:gd name="T17" fmla="*/ 612 h 1028"/>
                <a:gd name="T18" fmla="*/ 861 w 1337"/>
                <a:gd name="T19" fmla="*/ 578 h 1028"/>
                <a:gd name="T20" fmla="*/ 960 w 1337"/>
                <a:gd name="T21" fmla="*/ 462 h 1028"/>
                <a:gd name="T22" fmla="*/ 931 w 1337"/>
                <a:gd name="T23" fmla="*/ 397 h 1028"/>
                <a:gd name="T24" fmla="*/ 1055 w 1337"/>
                <a:gd name="T25" fmla="*/ 303 h 1028"/>
                <a:gd name="T26" fmla="*/ 1093 w 1337"/>
                <a:gd name="T27" fmla="*/ 191 h 1028"/>
                <a:gd name="T28" fmla="*/ 1092 w 1337"/>
                <a:gd name="T29" fmla="*/ 141 h 1028"/>
                <a:gd name="T30" fmla="*/ 1084 w 1337"/>
                <a:gd name="T31" fmla="*/ 6 h 1028"/>
                <a:gd name="T32" fmla="*/ 1126 w 1337"/>
                <a:gd name="T33" fmla="*/ 47 h 1028"/>
                <a:gd name="T34" fmla="*/ 1144 w 1337"/>
                <a:gd name="T35" fmla="*/ 144 h 1028"/>
                <a:gd name="T36" fmla="*/ 761 w 1337"/>
                <a:gd name="T37" fmla="*/ 582 h 1028"/>
                <a:gd name="T38" fmla="*/ 829 w 1337"/>
                <a:gd name="T39" fmla="*/ 583 h 1028"/>
                <a:gd name="T40" fmla="*/ 749 w 1337"/>
                <a:gd name="T41" fmla="*/ 658 h 1028"/>
                <a:gd name="T42" fmla="*/ 597 w 1337"/>
                <a:gd name="T43" fmla="*/ 754 h 1028"/>
                <a:gd name="T44" fmla="*/ 537 w 1337"/>
                <a:gd name="T45" fmla="*/ 795 h 1028"/>
                <a:gd name="T46" fmla="*/ 393 w 1337"/>
                <a:gd name="T47" fmla="*/ 882 h 1028"/>
                <a:gd name="T48" fmla="*/ 202 w 1337"/>
                <a:gd name="T49" fmla="*/ 1004 h 1028"/>
                <a:gd name="T50" fmla="*/ 88 w 1337"/>
                <a:gd name="T51" fmla="*/ 1026 h 1028"/>
                <a:gd name="T52" fmla="*/ 0 w 1337"/>
                <a:gd name="T53" fmla="*/ 993 h 1028"/>
                <a:gd name="T54" fmla="*/ 99 w 1337"/>
                <a:gd name="T55" fmla="*/ 900 h 1028"/>
                <a:gd name="T56" fmla="*/ 304 w 1337"/>
                <a:gd name="T57" fmla="*/ 801 h 1028"/>
                <a:gd name="T58" fmla="*/ 469 w 1337"/>
                <a:gd name="T59" fmla="*/ 725 h 1028"/>
                <a:gd name="T60" fmla="*/ 619 w 1337"/>
                <a:gd name="T61" fmla="*/ 619 h 1028"/>
                <a:gd name="T62" fmla="*/ 704 w 1337"/>
                <a:gd name="T63" fmla="*/ 550 h 1028"/>
                <a:gd name="T64" fmla="*/ 770 w 1337"/>
                <a:gd name="T65" fmla="*/ 54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7" h="1028">
                  <a:moveTo>
                    <a:pt x="1144" y="144"/>
                  </a:moveTo>
                  <a:lnTo>
                    <a:pt x="1141" y="233"/>
                  </a:lnTo>
                  <a:lnTo>
                    <a:pt x="1178" y="176"/>
                  </a:lnTo>
                  <a:lnTo>
                    <a:pt x="1195" y="199"/>
                  </a:lnTo>
                  <a:lnTo>
                    <a:pt x="1166" y="263"/>
                  </a:lnTo>
                  <a:lnTo>
                    <a:pt x="1204" y="290"/>
                  </a:lnTo>
                  <a:lnTo>
                    <a:pt x="1247" y="297"/>
                  </a:lnTo>
                  <a:lnTo>
                    <a:pt x="1308" y="265"/>
                  </a:lnTo>
                  <a:lnTo>
                    <a:pt x="1337" y="275"/>
                  </a:lnTo>
                  <a:lnTo>
                    <a:pt x="1271" y="350"/>
                  </a:lnTo>
                  <a:lnTo>
                    <a:pt x="1216" y="399"/>
                  </a:lnTo>
                  <a:lnTo>
                    <a:pt x="1164" y="397"/>
                  </a:lnTo>
                  <a:lnTo>
                    <a:pt x="1128" y="423"/>
                  </a:lnTo>
                  <a:lnTo>
                    <a:pt x="1109" y="459"/>
                  </a:lnTo>
                  <a:lnTo>
                    <a:pt x="1088" y="475"/>
                  </a:lnTo>
                  <a:lnTo>
                    <a:pt x="1030" y="521"/>
                  </a:lnTo>
                  <a:lnTo>
                    <a:pt x="954" y="578"/>
                  </a:lnTo>
                  <a:lnTo>
                    <a:pt x="876" y="612"/>
                  </a:lnTo>
                  <a:lnTo>
                    <a:pt x="881" y="590"/>
                  </a:lnTo>
                  <a:lnTo>
                    <a:pt x="861" y="578"/>
                  </a:lnTo>
                  <a:lnTo>
                    <a:pt x="950" y="508"/>
                  </a:lnTo>
                  <a:lnTo>
                    <a:pt x="960" y="462"/>
                  </a:lnTo>
                  <a:lnTo>
                    <a:pt x="908" y="428"/>
                  </a:lnTo>
                  <a:lnTo>
                    <a:pt x="931" y="397"/>
                  </a:lnTo>
                  <a:lnTo>
                    <a:pt x="1001" y="368"/>
                  </a:lnTo>
                  <a:lnTo>
                    <a:pt x="1055" y="303"/>
                  </a:lnTo>
                  <a:lnTo>
                    <a:pt x="1087" y="248"/>
                  </a:lnTo>
                  <a:lnTo>
                    <a:pt x="1093" y="191"/>
                  </a:lnTo>
                  <a:lnTo>
                    <a:pt x="1104" y="176"/>
                  </a:lnTo>
                  <a:lnTo>
                    <a:pt x="1092" y="141"/>
                  </a:lnTo>
                  <a:lnTo>
                    <a:pt x="1080" y="66"/>
                  </a:lnTo>
                  <a:lnTo>
                    <a:pt x="1084" y="6"/>
                  </a:lnTo>
                  <a:lnTo>
                    <a:pt x="1114" y="0"/>
                  </a:lnTo>
                  <a:lnTo>
                    <a:pt x="1126" y="47"/>
                  </a:lnTo>
                  <a:lnTo>
                    <a:pt x="1169" y="69"/>
                  </a:lnTo>
                  <a:lnTo>
                    <a:pt x="1144" y="144"/>
                  </a:lnTo>
                  <a:moveTo>
                    <a:pt x="770" y="547"/>
                  </a:moveTo>
                  <a:lnTo>
                    <a:pt x="761" y="582"/>
                  </a:lnTo>
                  <a:lnTo>
                    <a:pt x="834" y="548"/>
                  </a:lnTo>
                  <a:lnTo>
                    <a:pt x="829" y="583"/>
                  </a:lnTo>
                  <a:lnTo>
                    <a:pt x="803" y="619"/>
                  </a:lnTo>
                  <a:lnTo>
                    <a:pt x="749" y="658"/>
                  </a:lnTo>
                  <a:lnTo>
                    <a:pt x="657" y="720"/>
                  </a:lnTo>
                  <a:lnTo>
                    <a:pt x="597" y="754"/>
                  </a:lnTo>
                  <a:lnTo>
                    <a:pt x="590" y="794"/>
                  </a:lnTo>
                  <a:lnTo>
                    <a:pt x="537" y="795"/>
                  </a:lnTo>
                  <a:lnTo>
                    <a:pt x="454" y="827"/>
                  </a:lnTo>
                  <a:lnTo>
                    <a:pt x="393" y="882"/>
                  </a:lnTo>
                  <a:lnTo>
                    <a:pt x="285" y="966"/>
                  </a:lnTo>
                  <a:lnTo>
                    <a:pt x="202" y="1004"/>
                  </a:lnTo>
                  <a:lnTo>
                    <a:pt x="148" y="1028"/>
                  </a:lnTo>
                  <a:lnTo>
                    <a:pt x="88" y="1026"/>
                  </a:lnTo>
                  <a:lnTo>
                    <a:pt x="68" y="998"/>
                  </a:lnTo>
                  <a:lnTo>
                    <a:pt x="0" y="993"/>
                  </a:lnTo>
                  <a:lnTo>
                    <a:pt x="13" y="962"/>
                  </a:lnTo>
                  <a:lnTo>
                    <a:pt x="99" y="900"/>
                  </a:lnTo>
                  <a:lnTo>
                    <a:pt x="248" y="817"/>
                  </a:lnTo>
                  <a:lnTo>
                    <a:pt x="304" y="801"/>
                  </a:lnTo>
                  <a:lnTo>
                    <a:pt x="378" y="769"/>
                  </a:lnTo>
                  <a:lnTo>
                    <a:pt x="469" y="725"/>
                  </a:lnTo>
                  <a:lnTo>
                    <a:pt x="543" y="681"/>
                  </a:lnTo>
                  <a:lnTo>
                    <a:pt x="619" y="619"/>
                  </a:lnTo>
                  <a:lnTo>
                    <a:pt x="661" y="597"/>
                  </a:lnTo>
                  <a:lnTo>
                    <a:pt x="704" y="550"/>
                  </a:lnTo>
                  <a:lnTo>
                    <a:pt x="780" y="511"/>
                  </a:lnTo>
                  <a:lnTo>
                    <a:pt x="770" y="547"/>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1" name="Freeform 142"/>
            <p:cNvSpPr>
              <a:spLocks/>
            </p:cNvSpPr>
            <p:nvPr/>
          </p:nvSpPr>
          <p:spPr bwMode="auto">
            <a:xfrm>
              <a:off x="5675312" y="3087687"/>
              <a:ext cx="212725" cy="273050"/>
            </a:xfrm>
            <a:custGeom>
              <a:avLst/>
              <a:gdLst>
                <a:gd name="T0" fmla="*/ 120 w 134"/>
                <a:gd name="T1" fmla="*/ 79 h 172"/>
                <a:gd name="T2" fmla="*/ 114 w 134"/>
                <a:gd name="T3" fmla="*/ 93 h 172"/>
                <a:gd name="T4" fmla="*/ 106 w 134"/>
                <a:gd name="T5" fmla="*/ 92 h 172"/>
                <a:gd name="T6" fmla="*/ 103 w 134"/>
                <a:gd name="T7" fmla="*/ 97 h 172"/>
                <a:gd name="T8" fmla="*/ 101 w 134"/>
                <a:gd name="T9" fmla="*/ 107 h 172"/>
                <a:gd name="T10" fmla="*/ 104 w 134"/>
                <a:gd name="T11" fmla="*/ 121 h 172"/>
                <a:gd name="T12" fmla="*/ 103 w 134"/>
                <a:gd name="T13" fmla="*/ 124 h 172"/>
                <a:gd name="T14" fmla="*/ 95 w 134"/>
                <a:gd name="T15" fmla="*/ 124 h 172"/>
                <a:gd name="T16" fmla="*/ 84 w 134"/>
                <a:gd name="T17" fmla="*/ 132 h 172"/>
                <a:gd name="T18" fmla="*/ 83 w 134"/>
                <a:gd name="T19" fmla="*/ 142 h 172"/>
                <a:gd name="T20" fmla="*/ 79 w 134"/>
                <a:gd name="T21" fmla="*/ 146 h 172"/>
                <a:gd name="T22" fmla="*/ 68 w 134"/>
                <a:gd name="T23" fmla="*/ 146 h 172"/>
                <a:gd name="T24" fmla="*/ 61 w 134"/>
                <a:gd name="T25" fmla="*/ 151 h 172"/>
                <a:gd name="T26" fmla="*/ 62 w 134"/>
                <a:gd name="T27" fmla="*/ 159 h 172"/>
                <a:gd name="T28" fmla="*/ 54 w 134"/>
                <a:gd name="T29" fmla="*/ 165 h 172"/>
                <a:gd name="T30" fmla="*/ 43 w 134"/>
                <a:gd name="T31" fmla="*/ 163 h 172"/>
                <a:gd name="T32" fmla="*/ 32 w 134"/>
                <a:gd name="T33" fmla="*/ 170 h 172"/>
                <a:gd name="T34" fmla="*/ 23 w 134"/>
                <a:gd name="T35" fmla="*/ 172 h 172"/>
                <a:gd name="T36" fmla="*/ 16 w 134"/>
                <a:gd name="T37" fmla="*/ 157 h 172"/>
                <a:gd name="T38" fmla="*/ 0 w 134"/>
                <a:gd name="T39" fmla="*/ 123 h 172"/>
                <a:gd name="T40" fmla="*/ 52 w 134"/>
                <a:gd name="T41" fmla="*/ 102 h 172"/>
                <a:gd name="T42" fmla="*/ 60 w 134"/>
                <a:gd name="T43" fmla="*/ 60 h 172"/>
                <a:gd name="T44" fmla="*/ 51 w 134"/>
                <a:gd name="T45" fmla="*/ 46 h 172"/>
                <a:gd name="T46" fmla="*/ 50 w 134"/>
                <a:gd name="T47" fmla="*/ 37 h 172"/>
                <a:gd name="T48" fmla="*/ 54 w 134"/>
                <a:gd name="T49" fmla="*/ 29 h 172"/>
                <a:gd name="T50" fmla="*/ 54 w 134"/>
                <a:gd name="T51" fmla="*/ 20 h 172"/>
                <a:gd name="T52" fmla="*/ 61 w 134"/>
                <a:gd name="T53" fmla="*/ 16 h 172"/>
                <a:gd name="T54" fmla="*/ 58 w 134"/>
                <a:gd name="T55" fmla="*/ 13 h 172"/>
                <a:gd name="T56" fmla="*/ 57 w 134"/>
                <a:gd name="T57" fmla="*/ 0 h 172"/>
                <a:gd name="T58" fmla="*/ 67 w 134"/>
                <a:gd name="T59" fmla="*/ 0 h 172"/>
                <a:gd name="T60" fmla="*/ 76 w 134"/>
                <a:gd name="T61" fmla="*/ 14 h 172"/>
                <a:gd name="T62" fmla="*/ 87 w 134"/>
                <a:gd name="T63" fmla="*/ 21 h 172"/>
                <a:gd name="T64" fmla="*/ 101 w 134"/>
                <a:gd name="T65" fmla="*/ 24 h 172"/>
                <a:gd name="T66" fmla="*/ 112 w 134"/>
                <a:gd name="T67" fmla="*/ 28 h 172"/>
                <a:gd name="T68" fmla="*/ 121 w 134"/>
                <a:gd name="T69" fmla="*/ 40 h 172"/>
                <a:gd name="T70" fmla="*/ 127 w 134"/>
                <a:gd name="T71" fmla="*/ 47 h 172"/>
                <a:gd name="T72" fmla="*/ 134 w 134"/>
                <a:gd name="T73" fmla="*/ 49 h 172"/>
                <a:gd name="T74" fmla="*/ 134 w 134"/>
                <a:gd name="T75" fmla="*/ 54 h 172"/>
                <a:gd name="T76" fmla="*/ 129 w 134"/>
                <a:gd name="T77" fmla="*/ 66 h 172"/>
                <a:gd name="T78" fmla="*/ 127 w 134"/>
                <a:gd name="T79" fmla="*/ 72 h 172"/>
                <a:gd name="T80" fmla="*/ 120 w 134"/>
                <a:gd name="T81" fmla="*/ 7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72">
                  <a:moveTo>
                    <a:pt x="120" y="79"/>
                  </a:moveTo>
                  <a:lnTo>
                    <a:pt x="114" y="93"/>
                  </a:lnTo>
                  <a:lnTo>
                    <a:pt x="106" y="92"/>
                  </a:lnTo>
                  <a:lnTo>
                    <a:pt x="103" y="97"/>
                  </a:lnTo>
                  <a:lnTo>
                    <a:pt x="101" y="107"/>
                  </a:lnTo>
                  <a:lnTo>
                    <a:pt x="104" y="121"/>
                  </a:lnTo>
                  <a:lnTo>
                    <a:pt x="103" y="124"/>
                  </a:lnTo>
                  <a:lnTo>
                    <a:pt x="95" y="124"/>
                  </a:lnTo>
                  <a:lnTo>
                    <a:pt x="84" y="132"/>
                  </a:lnTo>
                  <a:lnTo>
                    <a:pt x="83" y="142"/>
                  </a:lnTo>
                  <a:lnTo>
                    <a:pt x="79" y="146"/>
                  </a:lnTo>
                  <a:lnTo>
                    <a:pt x="68" y="146"/>
                  </a:lnTo>
                  <a:lnTo>
                    <a:pt x="61" y="151"/>
                  </a:lnTo>
                  <a:lnTo>
                    <a:pt x="62" y="159"/>
                  </a:lnTo>
                  <a:lnTo>
                    <a:pt x="54" y="165"/>
                  </a:lnTo>
                  <a:lnTo>
                    <a:pt x="43" y="163"/>
                  </a:lnTo>
                  <a:lnTo>
                    <a:pt x="32" y="170"/>
                  </a:lnTo>
                  <a:lnTo>
                    <a:pt x="23" y="172"/>
                  </a:lnTo>
                  <a:lnTo>
                    <a:pt x="16" y="157"/>
                  </a:lnTo>
                  <a:lnTo>
                    <a:pt x="0" y="123"/>
                  </a:lnTo>
                  <a:lnTo>
                    <a:pt x="52" y="102"/>
                  </a:lnTo>
                  <a:lnTo>
                    <a:pt x="60" y="60"/>
                  </a:lnTo>
                  <a:lnTo>
                    <a:pt x="51" y="46"/>
                  </a:lnTo>
                  <a:lnTo>
                    <a:pt x="50" y="37"/>
                  </a:lnTo>
                  <a:lnTo>
                    <a:pt x="54" y="29"/>
                  </a:lnTo>
                  <a:lnTo>
                    <a:pt x="54" y="20"/>
                  </a:lnTo>
                  <a:lnTo>
                    <a:pt x="61" y="16"/>
                  </a:lnTo>
                  <a:lnTo>
                    <a:pt x="58" y="13"/>
                  </a:lnTo>
                  <a:lnTo>
                    <a:pt x="57" y="0"/>
                  </a:lnTo>
                  <a:lnTo>
                    <a:pt x="67" y="0"/>
                  </a:lnTo>
                  <a:lnTo>
                    <a:pt x="76" y="14"/>
                  </a:lnTo>
                  <a:lnTo>
                    <a:pt x="87" y="21"/>
                  </a:lnTo>
                  <a:lnTo>
                    <a:pt x="101" y="24"/>
                  </a:lnTo>
                  <a:lnTo>
                    <a:pt x="112" y="28"/>
                  </a:lnTo>
                  <a:lnTo>
                    <a:pt x="121" y="40"/>
                  </a:lnTo>
                  <a:lnTo>
                    <a:pt x="127" y="47"/>
                  </a:lnTo>
                  <a:lnTo>
                    <a:pt x="134" y="49"/>
                  </a:lnTo>
                  <a:lnTo>
                    <a:pt x="134" y="54"/>
                  </a:lnTo>
                  <a:lnTo>
                    <a:pt x="129" y="66"/>
                  </a:lnTo>
                  <a:lnTo>
                    <a:pt x="127" y="72"/>
                  </a:lnTo>
                  <a:lnTo>
                    <a:pt x="120" y="7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2" name="Freeform 143"/>
            <p:cNvSpPr>
              <a:spLocks/>
            </p:cNvSpPr>
            <p:nvPr/>
          </p:nvSpPr>
          <p:spPr bwMode="auto">
            <a:xfrm>
              <a:off x="5884862" y="2686050"/>
              <a:ext cx="430213" cy="441325"/>
            </a:xfrm>
            <a:custGeom>
              <a:avLst/>
              <a:gdLst>
                <a:gd name="T0" fmla="*/ 232 w 271"/>
                <a:gd name="T1" fmla="*/ 9 h 278"/>
                <a:gd name="T2" fmla="*/ 271 w 271"/>
                <a:gd name="T3" fmla="*/ 33 h 278"/>
                <a:gd name="T4" fmla="*/ 241 w 271"/>
                <a:gd name="T5" fmla="*/ 54 h 278"/>
                <a:gd name="T6" fmla="*/ 207 w 271"/>
                <a:gd name="T7" fmla="*/ 58 h 278"/>
                <a:gd name="T8" fmla="*/ 226 w 271"/>
                <a:gd name="T9" fmla="*/ 90 h 278"/>
                <a:gd name="T10" fmla="*/ 230 w 271"/>
                <a:gd name="T11" fmla="*/ 112 h 278"/>
                <a:gd name="T12" fmla="*/ 221 w 271"/>
                <a:gd name="T13" fmla="*/ 148 h 278"/>
                <a:gd name="T14" fmla="*/ 199 w 271"/>
                <a:gd name="T15" fmla="*/ 191 h 278"/>
                <a:gd name="T16" fmla="*/ 162 w 271"/>
                <a:gd name="T17" fmla="*/ 211 h 278"/>
                <a:gd name="T18" fmla="*/ 180 w 271"/>
                <a:gd name="T19" fmla="*/ 236 h 278"/>
                <a:gd name="T20" fmla="*/ 198 w 271"/>
                <a:gd name="T21" fmla="*/ 265 h 278"/>
                <a:gd name="T22" fmla="*/ 149 w 271"/>
                <a:gd name="T23" fmla="*/ 278 h 278"/>
                <a:gd name="T24" fmla="*/ 127 w 271"/>
                <a:gd name="T25" fmla="*/ 258 h 278"/>
                <a:gd name="T26" fmla="*/ 79 w 271"/>
                <a:gd name="T27" fmla="*/ 246 h 278"/>
                <a:gd name="T28" fmla="*/ 25 w 271"/>
                <a:gd name="T29" fmla="*/ 249 h 278"/>
                <a:gd name="T30" fmla="*/ 53 w 271"/>
                <a:gd name="T31" fmla="*/ 214 h 278"/>
                <a:gd name="T32" fmla="*/ 41 w 271"/>
                <a:gd name="T33" fmla="*/ 202 h 278"/>
                <a:gd name="T34" fmla="*/ 19 w 271"/>
                <a:gd name="T35" fmla="*/ 174 h 278"/>
                <a:gd name="T36" fmla="*/ 0 w 271"/>
                <a:gd name="T37" fmla="*/ 151 h 278"/>
                <a:gd name="T38" fmla="*/ 48 w 271"/>
                <a:gd name="T39" fmla="*/ 158 h 278"/>
                <a:gd name="T40" fmla="*/ 62 w 271"/>
                <a:gd name="T41" fmla="*/ 156 h 278"/>
                <a:gd name="T42" fmla="*/ 96 w 271"/>
                <a:gd name="T43" fmla="*/ 150 h 278"/>
                <a:gd name="T44" fmla="*/ 101 w 271"/>
                <a:gd name="T45" fmla="*/ 120 h 278"/>
                <a:gd name="T46" fmla="*/ 115 w 271"/>
                <a:gd name="T47" fmla="*/ 114 h 278"/>
                <a:gd name="T48" fmla="*/ 135 w 271"/>
                <a:gd name="T49" fmla="*/ 114 h 278"/>
                <a:gd name="T50" fmla="*/ 137 w 271"/>
                <a:gd name="T51" fmla="*/ 95 h 278"/>
                <a:gd name="T52" fmla="*/ 152 w 271"/>
                <a:gd name="T53" fmla="*/ 78 h 278"/>
                <a:gd name="T54" fmla="*/ 158 w 271"/>
                <a:gd name="T55" fmla="*/ 65 h 278"/>
                <a:gd name="T56" fmla="*/ 159 w 271"/>
                <a:gd name="T57" fmla="*/ 49 h 278"/>
                <a:gd name="T58" fmla="*/ 161 w 271"/>
                <a:gd name="T59" fmla="*/ 30 h 278"/>
                <a:gd name="T60" fmla="*/ 163 w 271"/>
                <a:gd name="T61" fmla="*/ 12 h 278"/>
                <a:gd name="T62" fmla="*/ 199 w 271"/>
                <a:gd name="T63" fmla="*/ 6 h 278"/>
                <a:gd name="T64" fmla="*/ 216 w 271"/>
                <a:gd name="T6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78">
                  <a:moveTo>
                    <a:pt x="216" y="0"/>
                  </a:moveTo>
                  <a:lnTo>
                    <a:pt x="232" y="9"/>
                  </a:lnTo>
                  <a:lnTo>
                    <a:pt x="241" y="25"/>
                  </a:lnTo>
                  <a:lnTo>
                    <a:pt x="271" y="33"/>
                  </a:lnTo>
                  <a:lnTo>
                    <a:pt x="259" y="51"/>
                  </a:lnTo>
                  <a:lnTo>
                    <a:pt x="241" y="54"/>
                  </a:lnTo>
                  <a:lnTo>
                    <a:pt x="213" y="49"/>
                  </a:lnTo>
                  <a:lnTo>
                    <a:pt x="207" y="58"/>
                  </a:lnTo>
                  <a:lnTo>
                    <a:pt x="217" y="76"/>
                  </a:lnTo>
                  <a:lnTo>
                    <a:pt x="226" y="90"/>
                  </a:lnTo>
                  <a:lnTo>
                    <a:pt x="243" y="100"/>
                  </a:lnTo>
                  <a:lnTo>
                    <a:pt x="230" y="112"/>
                  </a:lnTo>
                  <a:lnTo>
                    <a:pt x="234" y="127"/>
                  </a:lnTo>
                  <a:lnTo>
                    <a:pt x="221" y="148"/>
                  </a:lnTo>
                  <a:lnTo>
                    <a:pt x="214" y="169"/>
                  </a:lnTo>
                  <a:lnTo>
                    <a:pt x="199" y="191"/>
                  </a:lnTo>
                  <a:lnTo>
                    <a:pt x="178" y="189"/>
                  </a:lnTo>
                  <a:lnTo>
                    <a:pt x="162" y="211"/>
                  </a:lnTo>
                  <a:lnTo>
                    <a:pt x="176" y="220"/>
                  </a:lnTo>
                  <a:lnTo>
                    <a:pt x="180" y="236"/>
                  </a:lnTo>
                  <a:lnTo>
                    <a:pt x="192" y="246"/>
                  </a:lnTo>
                  <a:lnTo>
                    <a:pt x="198" y="265"/>
                  </a:lnTo>
                  <a:lnTo>
                    <a:pt x="159" y="264"/>
                  </a:lnTo>
                  <a:lnTo>
                    <a:pt x="149" y="278"/>
                  </a:lnTo>
                  <a:lnTo>
                    <a:pt x="135" y="273"/>
                  </a:lnTo>
                  <a:lnTo>
                    <a:pt x="127" y="258"/>
                  </a:lnTo>
                  <a:lnTo>
                    <a:pt x="111" y="242"/>
                  </a:lnTo>
                  <a:lnTo>
                    <a:pt x="79" y="246"/>
                  </a:lnTo>
                  <a:lnTo>
                    <a:pt x="50" y="246"/>
                  </a:lnTo>
                  <a:lnTo>
                    <a:pt x="25" y="249"/>
                  </a:lnTo>
                  <a:lnTo>
                    <a:pt x="29" y="225"/>
                  </a:lnTo>
                  <a:lnTo>
                    <a:pt x="53" y="214"/>
                  </a:lnTo>
                  <a:lnTo>
                    <a:pt x="50" y="205"/>
                  </a:lnTo>
                  <a:lnTo>
                    <a:pt x="41" y="202"/>
                  </a:lnTo>
                  <a:lnTo>
                    <a:pt x="38" y="183"/>
                  </a:lnTo>
                  <a:lnTo>
                    <a:pt x="19" y="174"/>
                  </a:lnTo>
                  <a:lnTo>
                    <a:pt x="10" y="162"/>
                  </a:lnTo>
                  <a:lnTo>
                    <a:pt x="0" y="151"/>
                  </a:lnTo>
                  <a:lnTo>
                    <a:pt x="31" y="161"/>
                  </a:lnTo>
                  <a:lnTo>
                    <a:pt x="48" y="158"/>
                  </a:lnTo>
                  <a:lnTo>
                    <a:pt x="59" y="161"/>
                  </a:lnTo>
                  <a:lnTo>
                    <a:pt x="62" y="156"/>
                  </a:lnTo>
                  <a:lnTo>
                    <a:pt x="75" y="158"/>
                  </a:lnTo>
                  <a:lnTo>
                    <a:pt x="96" y="150"/>
                  </a:lnTo>
                  <a:lnTo>
                    <a:pt x="93" y="132"/>
                  </a:lnTo>
                  <a:lnTo>
                    <a:pt x="101" y="120"/>
                  </a:lnTo>
                  <a:lnTo>
                    <a:pt x="114" y="120"/>
                  </a:lnTo>
                  <a:lnTo>
                    <a:pt x="115" y="114"/>
                  </a:lnTo>
                  <a:lnTo>
                    <a:pt x="128" y="112"/>
                  </a:lnTo>
                  <a:lnTo>
                    <a:pt x="135" y="114"/>
                  </a:lnTo>
                  <a:lnTo>
                    <a:pt x="140" y="108"/>
                  </a:lnTo>
                  <a:lnTo>
                    <a:pt x="137" y="95"/>
                  </a:lnTo>
                  <a:lnTo>
                    <a:pt x="142" y="83"/>
                  </a:lnTo>
                  <a:lnTo>
                    <a:pt x="152" y="78"/>
                  </a:lnTo>
                  <a:lnTo>
                    <a:pt x="142" y="64"/>
                  </a:lnTo>
                  <a:lnTo>
                    <a:pt x="158" y="65"/>
                  </a:lnTo>
                  <a:lnTo>
                    <a:pt x="162" y="57"/>
                  </a:lnTo>
                  <a:lnTo>
                    <a:pt x="159" y="49"/>
                  </a:lnTo>
                  <a:lnTo>
                    <a:pt x="165" y="41"/>
                  </a:lnTo>
                  <a:lnTo>
                    <a:pt x="161" y="30"/>
                  </a:lnTo>
                  <a:lnTo>
                    <a:pt x="155" y="22"/>
                  </a:lnTo>
                  <a:lnTo>
                    <a:pt x="163" y="12"/>
                  </a:lnTo>
                  <a:lnTo>
                    <a:pt x="180" y="8"/>
                  </a:lnTo>
                  <a:lnTo>
                    <a:pt x="199" y="6"/>
                  </a:lnTo>
                  <a:lnTo>
                    <a:pt x="207" y="2"/>
                  </a:lnTo>
                  <a:lnTo>
                    <a:pt x="21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3" name="Freeform 144"/>
            <p:cNvSpPr>
              <a:spLocks/>
            </p:cNvSpPr>
            <p:nvPr/>
          </p:nvSpPr>
          <p:spPr bwMode="auto">
            <a:xfrm>
              <a:off x="1768475" y="3592513"/>
              <a:ext cx="166688" cy="77788"/>
            </a:xfrm>
            <a:custGeom>
              <a:avLst/>
              <a:gdLst>
                <a:gd name="T0" fmla="*/ 92 w 105"/>
                <a:gd name="T1" fmla="*/ 49 h 49"/>
                <a:gd name="T2" fmla="*/ 87 w 105"/>
                <a:gd name="T3" fmla="*/ 43 h 49"/>
                <a:gd name="T4" fmla="*/ 83 w 105"/>
                <a:gd name="T5" fmla="*/ 32 h 49"/>
                <a:gd name="T6" fmla="*/ 88 w 105"/>
                <a:gd name="T7" fmla="*/ 27 h 49"/>
                <a:gd name="T8" fmla="*/ 83 w 105"/>
                <a:gd name="T9" fmla="*/ 25 h 49"/>
                <a:gd name="T10" fmla="*/ 80 w 105"/>
                <a:gd name="T11" fmla="*/ 18 h 49"/>
                <a:gd name="T12" fmla="*/ 72 w 105"/>
                <a:gd name="T13" fmla="*/ 12 h 49"/>
                <a:gd name="T14" fmla="*/ 63 w 105"/>
                <a:gd name="T15" fmla="*/ 14 h 49"/>
                <a:gd name="T16" fmla="*/ 59 w 105"/>
                <a:gd name="T17" fmla="*/ 21 h 49"/>
                <a:gd name="T18" fmla="*/ 52 w 105"/>
                <a:gd name="T19" fmla="*/ 26 h 49"/>
                <a:gd name="T20" fmla="*/ 48 w 105"/>
                <a:gd name="T21" fmla="*/ 27 h 49"/>
                <a:gd name="T22" fmla="*/ 46 w 105"/>
                <a:gd name="T23" fmla="*/ 31 h 49"/>
                <a:gd name="T24" fmla="*/ 54 w 105"/>
                <a:gd name="T25" fmla="*/ 43 h 49"/>
                <a:gd name="T26" fmla="*/ 49 w 105"/>
                <a:gd name="T27" fmla="*/ 45 h 49"/>
                <a:gd name="T28" fmla="*/ 46 w 105"/>
                <a:gd name="T29" fmla="*/ 48 h 49"/>
                <a:gd name="T30" fmla="*/ 37 w 105"/>
                <a:gd name="T31" fmla="*/ 49 h 49"/>
                <a:gd name="T32" fmla="*/ 35 w 105"/>
                <a:gd name="T33" fmla="*/ 37 h 49"/>
                <a:gd name="T34" fmla="*/ 32 w 105"/>
                <a:gd name="T35" fmla="*/ 40 h 49"/>
                <a:gd name="T36" fmla="*/ 26 w 105"/>
                <a:gd name="T37" fmla="*/ 39 h 49"/>
                <a:gd name="T38" fmla="*/ 23 w 105"/>
                <a:gd name="T39" fmla="*/ 31 h 49"/>
                <a:gd name="T40" fmla="*/ 16 w 105"/>
                <a:gd name="T41" fmla="*/ 29 h 49"/>
                <a:gd name="T42" fmla="*/ 11 w 105"/>
                <a:gd name="T43" fmla="*/ 27 h 49"/>
                <a:gd name="T44" fmla="*/ 3 w 105"/>
                <a:gd name="T45" fmla="*/ 27 h 49"/>
                <a:gd name="T46" fmla="*/ 2 w 105"/>
                <a:gd name="T47" fmla="*/ 32 h 49"/>
                <a:gd name="T48" fmla="*/ 0 w 105"/>
                <a:gd name="T49" fmla="*/ 29 h 49"/>
                <a:gd name="T50" fmla="*/ 1 w 105"/>
                <a:gd name="T51" fmla="*/ 24 h 49"/>
                <a:gd name="T52" fmla="*/ 3 w 105"/>
                <a:gd name="T53" fmla="*/ 20 h 49"/>
                <a:gd name="T54" fmla="*/ 3 w 105"/>
                <a:gd name="T55" fmla="*/ 16 h 49"/>
                <a:gd name="T56" fmla="*/ 6 w 105"/>
                <a:gd name="T57" fmla="*/ 14 h 49"/>
                <a:gd name="T58" fmla="*/ 2 w 105"/>
                <a:gd name="T59" fmla="*/ 11 h 49"/>
                <a:gd name="T60" fmla="*/ 2 w 105"/>
                <a:gd name="T61" fmla="*/ 2 h 49"/>
                <a:gd name="T62" fmla="*/ 9 w 105"/>
                <a:gd name="T63" fmla="*/ 1 h 49"/>
                <a:gd name="T64" fmla="*/ 16 w 105"/>
                <a:gd name="T65" fmla="*/ 8 h 49"/>
                <a:gd name="T66" fmla="*/ 15 w 105"/>
                <a:gd name="T67" fmla="*/ 12 h 49"/>
                <a:gd name="T68" fmla="*/ 22 w 105"/>
                <a:gd name="T69" fmla="*/ 13 h 49"/>
                <a:gd name="T70" fmla="*/ 24 w 105"/>
                <a:gd name="T71" fmla="*/ 12 h 49"/>
                <a:gd name="T72" fmla="*/ 29 w 105"/>
                <a:gd name="T73" fmla="*/ 17 h 49"/>
                <a:gd name="T74" fmla="*/ 38 w 105"/>
                <a:gd name="T75" fmla="*/ 15 h 49"/>
                <a:gd name="T76" fmla="*/ 46 w 105"/>
                <a:gd name="T77" fmla="*/ 10 h 49"/>
                <a:gd name="T78" fmla="*/ 57 w 105"/>
                <a:gd name="T79" fmla="*/ 6 h 49"/>
                <a:gd name="T80" fmla="*/ 64 w 105"/>
                <a:gd name="T81" fmla="*/ 0 h 49"/>
                <a:gd name="T82" fmla="*/ 74 w 105"/>
                <a:gd name="T83" fmla="*/ 1 h 49"/>
                <a:gd name="T84" fmla="*/ 73 w 105"/>
                <a:gd name="T85" fmla="*/ 3 h 49"/>
                <a:gd name="T86" fmla="*/ 83 w 105"/>
                <a:gd name="T87" fmla="*/ 4 h 49"/>
                <a:gd name="T88" fmla="*/ 91 w 105"/>
                <a:gd name="T89" fmla="*/ 7 h 49"/>
                <a:gd name="T90" fmla="*/ 97 w 105"/>
                <a:gd name="T91" fmla="*/ 14 h 49"/>
                <a:gd name="T92" fmla="*/ 103 w 105"/>
                <a:gd name="T93" fmla="*/ 19 h 49"/>
                <a:gd name="T94" fmla="*/ 101 w 105"/>
                <a:gd name="T95" fmla="*/ 22 h 49"/>
                <a:gd name="T96" fmla="*/ 105 w 105"/>
                <a:gd name="T97" fmla="*/ 35 h 49"/>
                <a:gd name="T98" fmla="*/ 101 w 105"/>
                <a:gd name="T99" fmla="*/ 41 h 49"/>
                <a:gd name="T100" fmla="*/ 95 w 105"/>
                <a:gd name="T101" fmla="*/ 39 h 49"/>
                <a:gd name="T102" fmla="*/ 92 w 105"/>
                <a:gd name="T10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 h="49">
                  <a:moveTo>
                    <a:pt x="92" y="49"/>
                  </a:moveTo>
                  <a:lnTo>
                    <a:pt x="87" y="43"/>
                  </a:lnTo>
                  <a:lnTo>
                    <a:pt x="83" y="32"/>
                  </a:lnTo>
                  <a:lnTo>
                    <a:pt x="88" y="27"/>
                  </a:lnTo>
                  <a:lnTo>
                    <a:pt x="83" y="25"/>
                  </a:lnTo>
                  <a:lnTo>
                    <a:pt x="80" y="18"/>
                  </a:lnTo>
                  <a:lnTo>
                    <a:pt x="72" y="12"/>
                  </a:lnTo>
                  <a:lnTo>
                    <a:pt x="63" y="14"/>
                  </a:lnTo>
                  <a:lnTo>
                    <a:pt x="59" y="21"/>
                  </a:lnTo>
                  <a:lnTo>
                    <a:pt x="52" y="26"/>
                  </a:lnTo>
                  <a:lnTo>
                    <a:pt x="48" y="27"/>
                  </a:lnTo>
                  <a:lnTo>
                    <a:pt x="46" y="31"/>
                  </a:lnTo>
                  <a:lnTo>
                    <a:pt x="54" y="43"/>
                  </a:lnTo>
                  <a:lnTo>
                    <a:pt x="49" y="45"/>
                  </a:lnTo>
                  <a:lnTo>
                    <a:pt x="46" y="48"/>
                  </a:lnTo>
                  <a:lnTo>
                    <a:pt x="37" y="49"/>
                  </a:lnTo>
                  <a:lnTo>
                    <a:pt x="35" y="37"/>
                  </a:lnTo>
                  <a:lnTo>
                    <a:pt x="32" y="40"/>
                  </a:lnTo>
                  <a:lnTo>
                    <a:pt x="26" y="39"/>
                  </a:lnTo>
                  <a:lnTo>
                    <a:pt x="23" y="31"/>
                  </a:lnTo>
                  <a:lnTo>
                    <a:pt x="16" y="29"/>
                  </a:lnTo>
                  <a:lnTo>
                    <a:pt x="11" y="27"/>
                  </a:lnTo>
                  <a:lnTo>
                    <a:pt x="3" y="27"/>
                  </a:lnTo>
                  <a:lnTo>
                    <a:pt x="2" y="32"/>
                  </a:lnTo>
                  <a:lnTo>
                    <a:pt x="0" y="29"/>
                  </a:lnTo>
                  <a:lnTo>
                    <a:pt x="1" y="24"/>
                  </a:lnTo>
                  <a:lnTo>
                    <a:pt x="3" y="20"/>
                  </a:lnTo>
                  <a:lnTo>
                    <a:pt x="3" y="16"/>
                  </a:lnTo>
                  <a:lnTo>
                    <a:pt x="6" y="14"/>
                  </a:lnTo>
                  <a:lnTo>
                    <a:pt x="2" y="11"/>
                  </a:lnTo>
                  <a:lnTo>
                    <a:pt x="2" y="2"/>
                  </a:lnTo>
                  <a:lnTo>
                    <a:pt x="9" y="1"/>
                  </a:lnTo>
                  <a:lnTo>
                    <a:pt x="16" y="8"/>
                  </a:lnTo>
                  <a:lnTo>
                    <a:pt x="15" y="12"/>
                  </a:lnTo>
                  <a:lnTo>
                    <a:pt x="22" y="13"/>
                  </a:lnTo>
                  <a:lnTo>
                    <a:pt x="24" y="12"/>
                  </a:lnTo>
                  <a:lnTo>
                    <a:pt x="29" y="17"/>
                  </a:lnTo>
                  <a:lnTo>
                    <a:pt x="38" y="15"/>
                  </a:lnTo>
                  <a:lnTo>
                    <a:pt x="46" y="10"/>
                  </a:lnTo>
                  <a:lnTo>
                    <a:pt x="57" y="6"/>
                  </a:lnTo>
                  <a:lnTo>
                    <a:pt x="64" y="0"/>
                  </a:lnTo>
                  <a:lnTo>
                    <a:pt x="74" y="1"/>
                  </a:lnTo>
                  <a:lnTo>
                    <a:pt x="73" y="3"/>
                  </a:lnTo>
                  <a:lnTo>
                    <a:pt x="83" y="4"/>
                  </a:lnTo>
                  <a:lnTo>
                    <a:pt x="91" y="7"/>
                  </a:lnTo>
                  <a:lnTo>
                    <a:pt x="97" y="14"/>
                  </a:lnTo>
                  <a:lnTo>
                    <a:pt x="103" y="19"/>
                  </a:lnTo>
                  <a:lnTo>
                    <a:pt x="101" y="22"/>
                  </a:lnTo>
                  <a:lnTo>
                    <a:pt x="105" y="35"/>
                  </a:lnTo>
                  <a:lnTo>
                    <a:pt x="101" y="41"/>
                  </a:lnTo>
                  <a:lnTo>
                    <a:pt x="95" y="39"/>
                  </a:lnTo>
                  <a:lnTo>
                    <a:pt x="92" y="4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4" name="Freeform 145"/>
            <p:cNvSpPr>
              <a:spLocks/>
            </p:cNvSpPr>
            <p:nvPr/>
          </p:nvSpPr>
          <p:spPr bwMode="auto">
            <a:xfrm>
              <a:off x="1809750" y="3911600"/>
              <a:ext cx="384175" cy="603250"/>
            </a:xfrm>
            <a:custGeom>
              <a:avLst/>
              <a:gdLst>
                <a:gd name="T0" fmla="*/ 229 w 242"/>
                <a:gd name="T1" fmla="*/ 374 h 380"/>
                <a:gd name="T2" fmla="*/ 201 w 242"/>
                <a:gd name="T3" fmla="*/ 368 h 380"/>
                <a:gd name="T4" fmla="*/ 160 w 242"/>
                <a:gd name="T5" fmla="*/ 338 h 380"/>
                <a:gd name="T6" fmla="*/ 111 w 242"/>
                <a:gd name="T7" fmla="*/ 303 h 380"/>
                <a:gd name="T8" fmla="*/ 104 w 242"/>
                <a:gd name="T9" fmla="*/ 280 h 380"/>
                <a:gd name="T10" fmla="*/ 66 w 242"/>
                <a:gd name="T11" fmla="*/ 214 h 380"/>
                <a:gd name="T12" fmla="*/ 38 w 242"/>
                <a:gd name="T13" fmla="*/ 163 h 380"/>
                <a:gd name="T14" fmla="*/ 17 w 242"/>
                <a:gd name="T15" fmla="*/ 134 h 380"/>
                <a:gd name="T16" fmla="*/ 9 w 242"/>
                <a:gd name="T17" fmla="*/ 117 h 380"/>
                <a:gd name="T18" fmla="*/ 5 w 242"/>
                <a:gd name="T19" fmla="*/ 82 h 380"/>
                <a:gd name="T20" fmla="*/ 22 w 242"/>
                <a:gd name="T21" fmla="*/ 78 h 380"/>
                <a:gd name="T22" fmla="*/ 17 w 242"/>
                <a:gd name="T23" fmla="*/ 90 h 380"/>
                <a:gd name="T24" fmla="*/ 33 w 242"/>
                <a:gd name="T25" fmla="*/ 91 h 380"/>
                <a:gd name="T26" fmla="*/ 51 w 242"/>
                <a:gd name="T27" fmla="*/ 93 h 380"/>
                <a:gd name="T28" fmla="*/ 65 w 242"/>
                <a:gd name="T29" fmla="*/ 61 h 380"/>
                <a:gd name="T30" fmla="*/ 106 w 242"/>
                <a:gd name="T31" fmla="*/ 31 h 380"/>
                <a:gd name="T32" fmla="*/ 109 w 242"/>
                <a:gd name="T33" fmla="*/ 1 h 380"/>
                <a:gd name="T34" fmla="*/ 127 w 242"/>
                <a:gd name="T35" fmla="*/ 10 h 380"/>
                <a:gd name="T36" fmla="*/ 141 w 242"/>
                <a:gd name="T37" fmla="*/ 25 h 380"/>
                <a:gd name="T38" fmla="*/ 166 w 242"/>
                <a:gd name="T39" fmla="*/ 49 h 380"/>
                <a:gd name="T40" fmla="*/ 182 w 242"/>
                <a:gd name="T41" fmla="*/ 47 h 380"/>
                <a:gd name="T42" fmla="*/ 208 w 242"/>
                <a:gd name="T43" fmla="*/ 55 h 380"/>
                <a:gd name="T44" fmla="*/ 202 w 242"/>
                <a:gd name="T45" fmla="*/ 77 h 380"/>
                <a:gd name="T46" fmla="*/ 194 w 242"/>
                <a:gd name="T47" fmla="*/ 87 h 380"/>
                <a:gd name="T48" fmla="*/ 177 w 242"/>
                <a:gd name="T49" fmla="*/ 94 h 380"/>
                <a:gd name="T50" fmla="*/ 156 w 242"/>
                <a:gd name="T51" fmla="*/ 118 h 380"/>
                <a:gd name="T52" fmla="*/ 153 w 242"/>
                <a:gd name="T53" fmla="*/ 136 h 380"/>
                <a:gd name="T54" fmla="*/ 143 w 242"/>
                <a:gd name="T55" fmla="*/ 151 h 380"/>
                <a:gd name="T56" fmla="*/ 147 w 242"/>
                <a:gd name="T57" fmla="*/ 173 h 380"/>
                <a:gd name="T58" fmla="*/ 154 w 242"/>
                <a:gd name="T59" fmla="*/ 195 h 380"/>
                <a:gd name="T60" fmla="*/ 174 w 242"/>
                <a:gd name="T61" fmla="*/ 207 h 380"/>
                <a:gd name="T62" fmla="*/ 204 w 242"/>
                <a:gd name="T63" fmla="*/ 196 h 380"/>
                <a:gd name="T64" fmla="*/ 213 w 242"/>
                <a:gd name="T65" fmla="*/ 230 h 380"/>
                <a:gd name="T66" fmla="*/ 241 w 242"/>
                <a:gd name="T67" fmla="*/ 259 h 380"/>
                <a:gd name="T68" fmla="*/ 238 w 242"/>
                <a:gd name="T69" fmla="*/ 281 h 380"/>
                <a:gd name="T70" fmla="*/ 233 w 242"/>
                <a:gd name="T71" fmla="*/ 309 h 380"/>
                <a:gd name="T72" fmla="*/ 233 w 242"/>
                <a:gd name="T73" fmla="*/ 324 h 380"/>
                <a:gd name="T74" fmla="*/ 233 w 242"/>
                <a:gd name="T75" fmla="*/ 36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380">
                  <a:moveTo>
                    <a:pt x="233" y="364"/>
                  </a:moveTo>
                  <a:lnTo>
                    <a:pt x="229" y="374"/>
                  </a:lnTo>
                  <a:lnTo>
                    <a:pt x="220" y="380"/>
                  </a:lnTo>
                  <a:lnTo>
                    <a:pt x="201" y="368"/>
                  </a:lnTo>
                  <a:lnTo>
                    <a:pt x="199" y="359"/>
                  </a:lnTo>
                  <a:lnTo>
                    <a:pt x="160" y="338"/>
                  </a:lnTo>
                  <a:lnTo>
                    <a:pt x="126" y="315"/>
                  </a:lnTo>
                  <a:lnTo>
                    <a:pt x="111" y="303"/>
                  </a:lnTo>
                  <a:lnTo>
                    <a:pt x="102" y="286"/>
                  </a:lnTo>
                  <a:lnTo>
                    <a:pt x="104" y="280"/>
                  </a:lnTo>
                  <a:lnTo>
                    <a:pt x="87" y="252"/>
                  </a:lnTo>
                  <a:lnTo>
                    <a:pt x="66" y="214"/>
                  </a:lnTo>
                  <a:lnTo>
                    <a:pt x="46" y="173"/>
                  </a:lnTo>
                  <a:lnTo>
                    <a:pt x="38" y="163"/>
                  </a:lnTo>
                  <a:lnTo>
                    <a:pt x="32" y="148"/>
                  </a:lnTo>
                  <a:lnTo>
                    <a:pt x="17" y="134"/>
                  </a:lnTo>
                  <a:lnTo>
                    <a:pt x="4" y="126"/>
                  </a:lnTo>
                  <a:lnTo>
                    <a:pt x="9" y="117"/>
                  </a:lnTo>
                  <a:lnTo>
                    <a:pt x="0" y="97"/>
                  </a:lnTo>
                  <a:lnTo>
                    <a:pt x="5" y="82"/>
                  </a:lnTo>
                  <a:lnTo>
                    <a:pt x="20" y="69"/>
                  </a:lnTo>
                  <a:lnTo>
                    <a:pt x="22" y="78"/>
                  </a:lnTo>
                  <a:lnTo>
                    <a:pt x="17" y="83"/>
                  </a:lnTo>
                  <a:lnTo>
                    <a:pt x="17" y="90"/>
                  </a:lnTo>
                  <a:lnTo>
                    <a:pt x="25" y="89"/>
                  </a:lnTo>
                  <a:lnTo>
                    <a:pt x="33" y="91"/>
                  </a:lnTo>
                  <a:lnTo>
                    <a:pt x="41" y="101"/>
                  </a:lnTo>
                  <a:lnTo>
                    <a:pt x="51" y="93"/>
                  </a:lnTo>
                  <a:lnTo>
                    <a:pt x="54" y="79"/>
                  </a:lnTo>
                  <a:lnTo>
                    <a:pt x="65" y="61"/>
                  </a:lnTo>
                  <a:lnTo>
                    <a:pt x="87" y="53"/>
                  </a:lnTo>
                  <a:lnTo>
                    <a:pt x="106" y="31"/>
                  </a:lnTo>
                  <a:lnTo>
                    <a:pt x="112" y="17"/>
                  </a:lnTo>
                  <a:lnTo>
                    <a:pt x="109" y="1"/>
                  </a:lnTo>
                  <a:lnTo>
                    <a:pt x="114" y="0"/>
                  </a:lnTo>
                  <a:lnTo>
                    <a:pt x="127" y="10"/>
                  </a:lnTo>
                  <a:lnTo>
                    <a:pt x="132" y="19"/>
                  </a:lnTo>
                  <a:lnTo>
                    <a:pt x="141" y="25"/>
                  </a:lnTo>
                  <a:lnTo>
                    <a:pt x="152" y="46"/>
                  </a:lnTo>
                  <a:lnTo>
                    <a:pt x="166" y="49"/>
                  </a:lnTo>
                  <a:lnTo>
                    <a:pt x="176" y="43"/>
                  </a:lnTo>
                  <a:lnTo>
                    <a:pt x="182" y="47"/>
                  </a:lnTo>
                  <a:lnTo>
                    <a:pt x="193" y="45"/>
                  </a:lnTo>
                  <a:lnTo>
                    <a:pt x="208" y="55"/>
                  </a:lnTo>
                  <a:lnTo>
                    <a:pt x="196" y="76"/>
                  </a:lnTo>
                  <a:lnTo>
                    <a:pt x="202" y="77"/>
                  </a:lnTo>
                  <a:lnTo>
                    <a:pt x="211" y="88"/>
                  </a:lnTo>
                  <a:lnTo>
                    <a:pt x="194" y="87"/>
                  </a:lnTo>
                  <a:lnTo>
                    <a:pt x="192" y="90"/>
                  </a:lnTo>
                  <a:lnTo>
                    <a:pt x="177" y="94"/>
                  </a:lnTo>
                  <a:lnTo>
                    <a:pt x="157" y="108"/>
                  </a:lnTo>
                  <a:lnTo>
                    <a:pt x="156" y="118"/>
                  </a:lnTo>
                  <a:lnTo>
                    <a:pt x="151" y="125"/>
                  </a:lnTo>
                  <a:lnTo>
                    <a:pt x="153" y="136"/>
                  </a:lnTo>
                  <a:lnTo>
                    <a:pt x="142" y="142"/>
                  </a:lnTo>
                  <a:lnTo>
                    <a:pt x="143" y="151"/>
                  </a:lnTo>
                  <a:lnTo>
                    <a:pt x="138" y="155"/>
                  </a:lnTo>
                  <a:lnTo>
                    <a:pt x="147" y="173"/>
                  </a:lnTo>
                  <a:lnTo>
                    <a:pt x="157" y="186"/>
                  </a:lnTo>
                  <a:lnTo>
                    <a:pt x="154" y="195"/>
                  </a:lnTo>
                  <a:lnTo>
                    <a:pt x="166" y="196"/>
                  </a:lnTo>
                  <a:lnTo>
                    <a:pt x="174" y="207"/>
                  </a:lnTo>
                  <a:lnTo>
                    <a:pt x="190" y="208"/>
                  </a:lnTo>
                  <a:lnTo>
                    <a:pt x="204" y="196"/>
                  </a:lnTo>
                  <a:lnTo>
                    <a:pt x="205" y="227"/>
                  </a:lnTo>
                  <a:lnTo>
                    <a:pt x="213" y="230"/>
                  </a:lnTo>
                  <a:lnTo>
                    <a:pt x="223" y="226"/>
                  </a:lnTo>
                  <a:lnTo>
                    <a:pt x="241" y="259"/>
                  </a:lnTo>
                  <a:lnTo>
                    <a:pt x="238" y="266"/>
                  </a:lnTo>
                  <a:lnTo>
                    <a:pt x="238" y="281"/>
                  </a:lnTo>
                  <a:lnTo>
                    <a:pt x="239" y="299"/>
                  </a:lnTo>
                  <a:lnTo>
                    <a:pt x="233" y="309"/>
                  </a:lnTo>
                  <a:lnTo>
                    <a:pt x="236" y="317"/>
                  </a:lnTo>
                  <a:lnTo>
                    <a:pt x="233" y="324"/>
                  </a:lnTo>
                  <a:lnTo>
                    <a:pt x="242" y="341"/>
                  </a:lnTo>
                  <a:lnTo>
                    <a:pt x="233" y="36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5" name="Freeform 146"/>
            <p:cNvSpPr>
              <a:spLocks noEditPoints="1"/>
            </p:cNvSpPr>
            <p:nvPr/>
          </p:nvSpPr>
          <p:spPr bwMode="auto">
            <a:xfrm>
              <a:off x="7589837" y="3298825"/>
              <a:ext cx="274638" cy="425450"/>
            </a:xfrm>
            <a:custGeom>
              <a:avLst/>
              <a:gdLst>
                <a:gd name="T0" fmla="*/ 252 w 710"/>
                <a:gd name="T1" fmla="*/ 24 h 1100"/>
                <a:gd name="T2" fmla="*/ 282 w 710"/>
                <a:gd name="T3" fmla="*/ 24 h 1100"/>
                <a:gd name="T4" fmla="*/ 311 w 710"/>
                <a:gd name="T5" fmla="*/ 120 h 1100"/>
                <a:gd name="T6" fmla="*/ 264 w 710"/>
                <a:gd name="T7" fmla="*/ 219 h 1100"/>
                <a:gd name="T8" fmla="*/ 288 w 710"/>
                <a:gd name="T9" fmla="*/ 355 h 1100"/>
                <a:gd name="T10" fmla="*/ 361 w 710"/>
                <a:gd name="T11" fmla="*/ 355 h 1100"/>
                <a:gd name="T12" fmla="*/ 459 w 710"/>
                <a:gd name="T13" fmla="*/ 448 h 1100"/>
                <a:gd name="T14" fmla="*/ 483 w 710"/>
                <a:gd name="T15" fmla="*/ 508 h 1100"/>
                <a:gd name="T16" fmla="*/ 387 w 710"/>
                <a:gd name="T17" fmla="*/ 421 h 1100"/>
                <a:gd name="T18" fmla="*/ 317 w 710"/>
                <a:gd name="T19" fmla="*/ 402 h 1100"/>
                <a:gd name="T20" fmla="*/ 212 w 710"/>
                <a:gd name="T21" fmla="*/ 395 h 1100"/>
                <a:gd name="T22" fmla="*/ 231 w 710"/>
                <a:gd name="T23" fmla="*/ 339 h 1100"/>
                <a:gd name="T24" fmla="*/ 201 w 710"/>
                <a:gd name="T25" fmla="*/ 350 h 1100"/>
                <a:gd name="T26" fmla="*/ 141 w 710"/>
                <a:gd name="T27" fmla="*/ 264 h 1100"/>
                <a:gd name="T28" fmla="*/ 160 w 710"/>
                <a:gd name="T29" fmla="*/ 210 h 1100"/>
                <a:gd name="T30" fmla="*/ 157 w 710"/>
                <a:gd name="T31" fmla="*/ 0 h 1100"/>
                <a:gd name="T32" fmla="*/ 287 w 710"/>
                <a:gd name="T33" fmla="*/ 463 h 1100"/>
                <a:gd name="T34" fmla="*/ 239 w 710"/>
                <a:gd name="T35" fmla="*/ 494 h 1100"/>
                <a:gd name="T36" fmla="*/ 257 w 710"/>
                <a:gd name="T37" fmla="*/ 432 h 1100"/>
                <a:gd name="T38" fmla="*/ 594 w 710"/>
                <a:gd name="T39" fmla="*/ 540 h 1100"/>
                <a:gd name="T40" fmla="*/ 565 w 710"/>
                <a:gd name="T41" fmla="*/ 612 h 1100"/>
                <a:gd name="T42" fmla="*/ 593 w 710"/>
                <a:gd name="T43" fmla="*/ 693 h 1100"/>
                <a:gd name="T44" fmla="*/ 550 w 710"/>
                <a:gd name="T45" fmla="*/ 653 h 1100"/>
                <a:gd name="T46" fmla="*/ 510 w 710"/>
                <a:gd name="T47" fmla="*/ 597 h 1100"/>
                <a:gd name="T48" fmla="*/ 550 w 710"/>
                <a:gd name="T49" fmla="*/ 571 h 1100"/>
                <a:gd name="T50" fmla="*/ 569 w 710"/>
                <a:gd name="T51" fmla="*/ 508 h 1100"/>
                <a:gd name="T52" fmla="*/ 325 w 710"/>
                <a:gd name="T53" fmla="*/ 563 h 1100"/>
                <a:gd name="T54" fmla="*/ 421 w 710"/>
                <a:gd name="T55" fmla="*/ 589 h 1100"/>
                <a:gd name="T56" fmla="*/ 392 w 710"/>
                <a:gd name="T57" fmla="*/ 661 h 1100"/>
                <a:gd name="T58" fmla="*/ 341 w 710"/>
                <a:gd name="T59" fmla="*/ 647 h 1100"/>
                <a:gd name="T60" fmla="*/ 325 w 710"/>
                <a:gd name="T61" fmla="*/ 563 h 1100"/>
                <a:gd name="T62" fmla="*/ 0 w 710"/>
                <a:gd name="T63" fmla="*/ 863 h 1100"/>
                <a:gd name="T64" fmla="*/ 82 w 710"/>
                <a:gd name="T65" fmla="*/ 751 h 1100"/>
                <a:gd name="T66" fmla="*/ 153 w 710"/>
                <a:gd name="T67" fmla="*/ 607 h 1100"/>
                <a:gd name="T68" fmla="*/ 128 w 710"/>
                <a:gd name="T69" fmla="*/ 724 h 1100"/>
                <a:gd name="T70" fmla="*/ 497 w 710"/>
                <a:gd name="T71" fmla="*/ 700 h 1100"/>
                <a:gd name="T72" fmla="*/ 454 w 710"/>
                <a:gd name="T73" fmla="*/ 782 h 1100"/>
                <a:gd name="T74" fmla="*/ 381 w 710"/>
                <a:gd name="T75" fmla="*/ 748 h 1100"/>
                <a:gd name="T76" fmla="*/ 411 w 710"/>
                <a:gd name="T77" fmla="*/ 702 h 1100"/>
                <a:gd name="T78" fmla="*/ 455 w 710"/>
                <a:gd name="T79" fmla="*/ 644 h 1100"/>
                <a:gd name="T80" fmla="*/ 496 w 710"/>
                <a:gd name="T81" fmla="*/ 619 h 1100"/>
                <a:gd name="T82" fmla="*/ 690 w 710"/>
                <a:gd name="T83" fmla="*/ 859 h 1100"/>
                <a:gd name="T84" fmla="*/ 710 w 710"/>
                <a:gd name="T85" fmla="*/ 963 h 1100"/>
                <a:gd name="T86" fmla="*/ 657 w 710"/>
                <a:gd name="T87" fmla="*/ 954 h 1100"/>
                <a:gd name="T88" fmla="*/ 652 w 710"/>
                <a:gd name="T89" fmla="*/ 1060 h 1100"/>
                <a:gd name="T90" fmla="*/ 542 w 710"/>
                <a:gd name="T91" fmla="*/ 1051 h 1100"/>
                <a:gd name="T92" fmla="*/ 537 w 710"/>
                <a:gd name="T93" fmla="*/ 949 h 1100"/>
                <a:gd name="T94" fmla="*/ 466 w 710"/>
                <a:gd name="T95" fmla="*/ 944 h 1100"/>
                <a:gd name="T96" fmla="*/ 378 w 710"/>
                <a:gd name="T97" fmla="*/ 988 h 1100"/>
                <a:gd name="T98" fmla="*/ 388 w 710"/>
                <a:gd name="T99" fmla="*/ 891 h 1100"/>
                <a:gd name="T100" fmla="*/ 472 w 710"/>
                <a:gd name="T101" fmla="*/ 835 h 1100"/>
                <a:gd name="T102" fmla="*/ 557 w 710"/>
                <a:gd name="T103" fmla="*/ 850 h 1100"/>
                <a:gd name="T104" fmla="*/ 619 w 710"/>
                <a:gd name="T105" fmla="*/ 810 h 1100"/>
                <a:gd name="T106" fmla="*/ 673 w 710"/>
                <a:gd name="T107" fmla="*/ 785 h 1100"/>
                <a:gd name="T108" fmla="*/ 690 w 710"/>
                <a:gd name="T109" fmla="*/ 85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0" h="1100">
                  <a:moveTo>
                    <a:pt x="202" y="0"/>
                  </a:moveTo>
                  <a:lnTo>
                    <a:pt x="252" y="24"/>
                  </a:lnTo>
                  <a:lnTo>
                    <a:pt x="271" y="2"/>
                  </a:lnTo>
                  <a:lnTo>
                    <a:pt x="282" y="24"/>
                  </a:lnTo>
                  <a:lnTo>
                    <a:pt x="276" y="59"/>
                  </a:lnTo>
                  <a:lnTo>
                    <a:pt x="311" y="120"/>
                  </a:lnTo>
                  <a:lnTo>
                    <a:pt x="303" y="191"/>
                  </a:lnTo>
                  <a:lnTo>
                    <a:pt x="264" y="219"/>
                  </a:lnTo>
                  <a:lnTo>
                    <a:pt x="262" y="288"/>
                  </a:lnTo>
                  <a:lnTo>
                    <a:pt x="288" y="355"/>
                  </a:lnTo>
                  <a:lnTo>
                    <a:pt x="329" y="365"/>
                  </a:lnTo>
                  <a:lnTo>
                    <a:pt x="361" y="355"/>
                  </a:lnTo>
                  <a:lnTo>
                    <a:pt x="460" y="402"/>
                  </a:lnTo>
                  <a:lnTo>
                    <a:pt x="459" y="448"/>
                  </a:lnTo>
                  <a:lnTo>
                    <a:pt x="486" y="469"/>
                  </a:lnTo>
                  <a:lnTo>
                    <a:pt x="483" y="508"/>
                  </a:lnTo>
                  <a:lnTo>
                    <a:pt x="420" y="466"/>
                  </a:lnTo>
                  <a:lnTo>
                    <a:pt x="387" y="421"/>
                  </a:lnTo>
                  <a:lnTo>
                    <a:pt x="371" y="453"/>
                  </a:lnTo>
                  <a:lnTo>
                    <a:pt x="317" y="402"/>
                  </a:lnTo>
                  <a:lnTo>
                    <a:pt x="251" y="414"/>
                  </a:lnTo>
                  <a:lnTo>
                    <a:pt x="212" y="395"/>
                  </a:lnTo>
                  <a:lnTo>
                    <a:pt x="211" y="360"/>
                  </a:lnTo>
                  <a:lnTo>
                    <a:pt x="231" y="339"/>
                  </a:lnTo>
                  <a:lnTo>
                    <a:pt x="206" y="319"/>
                  </a:lnTo>
                  <a:lnTo>
                    <a:pt x="201" y="350"/>
                  </a:lnTo>
                  <a:lnTo>
                    <a:pt x="157" y="301"/>
                  </a:lnTo>
                  <a:lnTo>
                    <a:pt x="141" y="264"/>
                  </a:lnTo>
                  <a:lnTo>
                    <a:pt x="126" y="182"/>
                  </a:lnTo>
                  <a:lnTo>
                    <a:pt x="160" y="210"/>
                  </a:lnTo>
                  <a:lnTo>
                    <a:pt x="146" y="77"/>
                  </a:lnTo>
                  <a:lnTo>
                    <a:pt x="157" y="0"/>
                  </a:lnTo>
                  <a:lnTo>
                    <a:pt x="202" y="0"/>
                  </a:lnTo>
                  <a:moveTo>
                    <a:pt x="287" y="463"/>
                  </a:moveTo>
                  <a:lnTo>
                    <a:pt x="276" y="536"/>
                  </a:lnTo>
                  <a:lnTo>
                    <a:pt x="239" y="494"/>
                  </a:lnTo>
                  <a:lnTo>
                    <a:pt x="193" y="429"/>
                  </a:lnTo>
                  <a:lnTo>
                    <a:pt x="257" y="432"/>
                  </a:lnTo>
                  <a:lnTo>
                    <a:pt x="287" y="463"/>
                  </a:lnTo>
                  <a:moveTo>
                    <a:pt x="594" y="540"/>
                  </a:moveTo>
                  <a:lnTo>
                    <a:pt x="625" y="635"/>
                  </a:lnTo>
                  <a:lnTo>
                    <a:pt x="565" y="612"/>
                  </a:lnTo>
                  <a:lnTo>
                    <a:pt x="570" y="641"/>
                  </a:lnTo>
                  <a:lnTo>
                    <a:pt x="593" y="693"/>
                  </a:lnTo>
                  <a:lnTo>
                    <a:pt x="559" y="712"/>
                  </a:lnTo>
                  <a:lnTo>
                    <a:pt x="550" y="653"/>
                  </a:lnTo>
                  <a:lnTo>
                    <a:pt x="527" y="648"/>
                  </a:lnTo>
                  <a:lnTo>
                    <a:pt x="510" y="597"/>
                  </a:lnTo>
                  <a:lnTo>
                    <a:pt x="555" y="603"/>
                  </a:lnTo>
                  <a:lnTo>
                    <a:pt x="550" y="571"/>
                  </a:lnTo>
                  <a:lnTo>
                    <a:pt x="497" y="506"/>
                  </a:lnTo>
                  <a:lnTo>
                    <a:pt x="569" y="508"/>
                  </a:lnTo>
                  <a:lnTo>
                    <a:pt x="594" y="540"/>
                  </a:lnTo>
                  <a:moveTo>
                    <a:pt x="325" y="563"/>
                  </a:moveTo>
                  <a:lnTo>
                    <a:pt x="373" y="589"/>
                  </a:lnTo>
                  <a:lnTo>
                    <a:pt x="421" y="589"/>
                  </a:lnTo>
                  <a:lnTo>
                    <a:pt x="423" y="625"/>
                  </a:lnTo>
                  <a:lnTo>
                    <a:pt x="392" y="661"/>
                  </a:lnTo>
                  <a:lnTo>
                    <a:pt x="347" y="686"/>
                  </a:lnTo>
                  <a:lnTo>
                    <a:pt x="341" y="647"/>
                  </a:lnTo>
                  <a:lnTo>
                    <a:pt x="341" y="603"/>
                  </a:lnTo>
                  <a:lnTo>
                    <a:pt x="325" y="563"/>
                  </a:lnTo>
                  <a:moveTo>
                    <a:pt x="94" y="782"/>
                  </a:moveTo>
                  <a:lnTo>
                    <a:pt x="0" y="863"/>
                  </a:lnTo>
                  <a:lnTo>
                    <a:pt x="32" y="803"/>
                  </a:lnTo>
                  <a:lnTo>
                    <a:pt x="82" y="751"/>
                  </a:lnTo>
                  <a:lnTo>
                    <a:pt x="122" y="692"/>
                  </a:lnTo>
                  <a:lnTo>
                    <a:pt x="153" y="607"/>
                  </a:lnTo>
                  <a:lnTo>
                    <a:pt x="173" y="677"/>
                  </a:lnTo>
                  <a:lnTo>
                    <a:pt x="128" y="724"/>
                  </a:lnTo>
                  <a:lnTo>
                    <a:pt x="94" y="782"/>
                  </a:lnTo>
                  <a:moveTo>
                    <a:pt x="497" y="700"/>
                  </a:moveTo>
                  <a:lnTo>
                    <a:pt x="473" y="728"/>
                  </a:lnTo>
                  <a:lnTo>
                    <a:pt x="454" y="782"/>
                  </a:lnTo>
                  <a:lnTo>
                    <a:pt x="433" y="807"/>
                  </a:lnTo>
                  <a:lnTo>
                    <a:pt x="381" y="748"/>
                  </a:lnTo>
                  <a:lnTo>
                    <a:pt x="395" y="726"/>
                  </a:lnTo>
                  <a:lnTo>
                    <a:pt x="411" y="702"/>
                  </a:lnTo>
                  <a:lnTo>
                    <a:pt x="414" y="649"/>
                  </a:lnTo>
                  <a:lnTo>
                    <a:pt x="455" y="644"/>
                  </a:lnTo>
                  <a:lnTo>
                    <a:pt x="449" y="701"/>
                  </a:lnTo>
                  <a:lnTo>
                    <a:pt x="496" y="619"/>
                  </a:lnTo>
                  <a:lnTo>
                    <a:pt x="497" y="700"/>
                  </a:lnTo>
                  <a:moveTo>
                    <a:pt x="690" y="859"/>
                  </a:moveTo>
                  <a:lnTo>
                    <a:pt x="702" y="916"/>
                  </a:lnTo>
                  <a:lnTo>
                    <a:pt x="710" y="963"/>
                  </a:lnTo>
                  <a:lnTo>
                    <a:pt x="690" y="1041"/>
                  </a:lnTo>
                  <a:lnTo>
                    <a:pt x="657" y="954"/>
                  </a:lnTo>
                  <a:lnTo>
                    <a:pt x="624" y="998"/>
                  </a:lnTo>
                  <a:lnTo>
                    <a:pt x="652" y="1060"/>
                  </a:lnTo>
                  <a:lnTo>
                    <a:pt x="633" y="1100"/>
                  </a:lnTo>
                  <a:lnTo>
                    <a:pt x="542" y="1051"/>
                  </a:lnTo>
                  <a:lnTo>
                    <a:pt x="517" y="989"/>
                  </a:lnTo>
                  <a:lnTo>
                    <a:pt x="537" y="949"/>
                  </a:lnTo>
                  <a:lnTo>
                    <a:pt x="487" y="908"/>
                  </a:lnTo>
                  <a:lnTo>
                    <a:pt x="466" y="944"/>
                  </a:lnTo>
                  <a:lnTo>
                    <a:pt x="430" y="940"/>
                  </a:lnTo>
                  <a:lnTo>
                    <a:pt x="378" y="988"/>
                  </a:lnTo>
                  <a:lnTo>
                    <a:pt x="364" y="963"/>
                  </a:lnTo>
                  <a:lnTo>
                    <a:pt x="388" y="891"/>
                  </a:lnTo>
                  <a:lnTo>
                    <a:pt x="433" y="867"/>
                  </a:lnTo>
                  <a:lnTo>
                    <a:pt x="472" y="835"/>
                  </a:lnTo>
                  <a:lnTo>
                    <a:pt x="501" y="874"/>
                  </a:lnTo>
                  <a:lnTo>
                    <a:pt x="557" y="850"/>
                  </a:lnTo>
                  <a:lnTo>
                    <a:pt x="566" y="812"/>
                  </a:lnTo>
                  <a:lnTo>
                    <a:pt x="619" y="810"/>
                  </a:lnTo>
                  <a:lnTo>
                    <a:pt x="608" y="744"/>
                  </a:lnTo>
                  <a:lnTo>
                    <a:pt x="673" y="785"/>
                  </a:lnTo>
                  <a:lnTo>
                    <a:pt x="683" y="828"/>
                  </a:lnTo>
                  <a:lnTo>
                    <a:pt x="690" y="859"/>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6" name="Freeform 147"/>
            <p:cNvSpPr>
              <a:spLocks/>
            </p:cNvSpPr>
            <p:nvPr/>
          </p:nvSpPr>
          <p:spPr bwMode="auto">
            <a:xfrm>
              <a:off x="8683625" y="4075113"/>
              <a:ext cx="41275" cy="61913"/>
            </a:xfrm>
            <a:custGeom>
              <a:avLst/>
              <a:gdLst>
                <a:gd name="T0" fmla="*/ 23 w 26"/>
                <a:gd name="T1" fmla="*/ 37 h 39"/>
                <a:gd name="T2" fmla="*/ 18 w 26"/>
                <a:gd name="T3" fmla="*/ 39 h 39"/>
                <a:gd name="T4" fmla="*/ 10 w 26"/>
                <a:gd name="T5" fmla="*/ 31 h 39"/>
                <a:gd name="T6" fmla="*/ 3 w 26"/>
                <a:gd name="T7" fmla="*/ 18 h 39"/>
                <a:gd name="T8" fmla="*/ 0 w 26"/>
                <a:gd name="T9" fmla="*/ 2 h 39"/>
                <a:gd name="T10" fmla="*/ 3 w 26"/>
                <a:gd name="T11" fmla="*/ 0 h 39"/>
                <a:gd name="T12" fmla="*/ 5 w 26"/>
                <a:gd name="T13" fmla="*/ 6 h 39"/>
                <a:gd name="T14" fmla="*/ 10 w 26"/>
                <a:gd name="T15" fmla="*/ 11 h 39"/>
                <a:gd name="T16" fmla="*/ 18 w 26"/>
                <a:gd name="T17" fmla="*/ 24 h 39"/>
                <a:gd name="T18" fmla="*/ 26 w 26"/>
                <a:gd name="T19" fmla="*/ 31 h 39"/>
                <a:gd name="T20" fmla="*/ 23 w 26"/>
                <a:gd name="T21"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9">
                  <a:moveTo>
                    <a:pt x="23" y="37"/>
                  </a:moveTo>
                  <a:lnTo>
                    <a:pt x="18" y="39"/>
                  </a:lnTo>
                  <a:lnTo>
                    <a:pt x="10" y="31"/>
                  </a:lnTo>
                  <a:lnTo>
                    <a:pt x="3" y="18"/>
                  </a:lnTo>
                  <a:lnTo>
                    <a:pt x="0" y="2"/>
                  </a:lnTo>
                  <a:lnTo>
                    <a:pt x="3" y="0"/>
                  </a:lnTo>
                  <a:lnTo>
                    <a:pt x="5" y="6"/>
                  </a:lnTo>
                  <a:lnTo>
                    <a:pt x="10" y="11"/>
                  </a:lnTo>
                  <a:lnTo>
                    <a:pt x="18" y="24"/>
                  </a:lnTo>
                  <a:lnTo>
                    <a:pt x="26" y="31"/>
                  </a:lnTo>
                  <a:lnTo>
                    <a:pt x="23" y="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7" name="Freeform 148"/>
            <p:cNvSpPr>
              <a:spLocks/>
            </p:cNvSpPr>
            <p:nvPr/>
          </p:nvSpPr>
          <p:spPr bwMode="auto">
            <a:xfrm>
              <a:off x="8502650" y="4046538"/>
              <a:ext cx="119063" cy="71438"/>
            </a:xfrm>
            <a:custGeom>
              <a:avLst/>
              <a:gdLst>
                <a:gd name="T0" fmla="*/ 68 w 75"/>
                <a:gd name="T1" fmla="*/ 27 h 45"/>
                <a:gd name="T2" fmla="*/ 58 w 75"/>
                <a:gd name="T3" fmla="*/ 29 h 45"/>
                <a:gd name="T4" fmla="*/ 54 w 75"/>
                <a:gd name="T5" fmla="*/ 35 h 45"/>
                <a:gd name="T6" fmla="*/ 44 w 75"/>
                <a:gd name="T7" fmla="*/ 40 h 45"/>
                <a:gd name="T8" fmla="*/ 34 w 75"/>
                <a:gd name="T9" fmla="*/ 45 h 45"/>
                <a:gd name="T10" fmla="*/ 25 w 75"/>
                <a:gd name="T11" fmla="*/ 45 h 45"/>
                <a:gd name="T12" fmla="*/ 10 w 75"/>
                <a:gd name="T13" fmla="*/ 39 h 45"/>
                <a:gd name="T14" fmla="*/ 0 w 75"/>
                <a:gd name="T15" fmla="*/ 33 h 45"/>
                <a:gd name="T16" fmla="*/ 2 w 75"/>
                <a:gd name="T17" fmla="*/ 26 h 45"/>
                <a:gd name="T18" fmla="*/ 18 w 75"/>
                <a:gd name="T19" fmla="*/ 29 h 45"/>
                <a:gd name="T20" fmla="*/ 28 w 75"/>
                <a:gd name="T21" fmla="*/ 28 h 45"/>
                <a:gd name="T22" fmla="*/ 31 w 75"/>
                <a:gd name="T23" fmla="*/ 18 h 45"/>
                <a:gd name="T24" fmla="*/ 34 w 75"/>
                <a:gd name="T25" fmla="*/ 17 h 45"/>
                <a:gd name="T26" fmla="*/ 35 w 75"/>
                <a:gd name="T27" fmla="*/ 28 h 45"/>
                <a:gd name="T28" fmla="*/ 46 w 75"/>
                <a:gd name="T29" fmla="*/ 27 h 45"/>
                <a:gd name="T30" fmla="*/ 51 w 75"/>
                <a:gd name="T31" fmla="*/ 20 h 45"/>
                <a:gd name="T32" fmla="*/ 62 w 75"/>
                <a:gd name="T33" fmla="*/ 12 h 45"/>
                <a:gd name="T34" fmla="*/ 61 w 75"/>
                <a:gd name="T35" fmla="*/ 0 h 45"/>
                <a:gd name="T36" fmla="*/ 72 w 75"/>
                <a:gd name="T37" fmla="*/ 0 h 45"/>
                <a:gd name="T38" fmla="*/ 75 w 75"/>
                <a:gd name="T39" fmla="*/ 3 h 45"/>
                <a:gd name="T40" fmla="*/ 74 w 75"/>
                <a:gd name="T41" fmla="*/ 15 h 45"/>
                <a:gd name="T42" fmla="*/ 68 w 75"/>
                <a:gd name="T4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45">
                  <a:moveTo>
                    <a:pt x="68" y="27"/>
                  </a:moveTo>
                  <a:lnTo>
                    <a:pt x="58" y="29"/>
                  </a:lnTo>
                  <a:lnTo>
                    <a:pt x="54" y="35"/>
                  </a:lnTo>
                  <a:lnTo>
                    <a:pt x="44" y="40"/>
                  </a:lnTo>
                  <a:lnTo>
                    <a:pt x="34" y="45"/>
                  </a:lnTo>
                  <a:lnTo>
                    <a:pt x="25" y="45"/>
                  </a:lnTo>
                  <a:lnTo>
                    <a:pt x="10" y="39"/>
                  </a:lnTo>
                  <a:lnTo>
                    <a:pt x="0" y="33"/>
                  </a:lnTo>
                  <a:lnTo>
                    <a:pt x="2" y="26"/>
                  </a:lnTo>
                  <a:lnTo>
                    <a:pt x="18" y="29"/>
                  </a:lnTo>
                  <a:lnTo>
                    <a:pt x="28" y="28"/>
                  </a:lnTo>
                  <a:lnTo>
                    <a:pt x="31" y="18"/>
                  </a:lnTo>
                  <a:lnTo>
                    <a:pt x="34" y="17"/>
                  </a:lnTo>
                  <a:lnTo>
                    <a:pt x="35" y="28"/>
                  </a:lnTo>
                  <a:lnTo>
                    <a:pt x="46" y="27"/>
                  </a:lnTo>
                  <a:lnTo>
                    <a:pt x="51" y="20"/>
                  </a:lnTo>
                  <a:lnTo>
                    <a:pt x="62" y="12"/>
                  </a:lnTo>
                  <a:lnTo>
                    <a:pt x="61" y="0"/>
                  </a:lnTo>
                  <a:lnTo>
                    <a:pt x="72" y="0"/>
                  </a:lnTo>
                  <a:lnTo>
                    <a:pt x="75" y="3"/>
                  </a:lnTo>
                  <a:lnTo>
                    <a:pt x="74" y="15"/>
                  </a:lnTo>
                  <a:lnTo>
                    <a:pt x="68" y="2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8" name="Freeform 149"/>
            <p:cNvSpPr>
              <a:spLocks/>
            </p:cNvSpPr>
            <p:nvPr/>
          </p:nvSpPr>
          <p:spPr bwMode="auto">
            <a:xfrm>
              <a:off x="8281987" y="3994150"/>
              <a:ext cx="279400" cy="266700"/>
            </a:xfrm>
            <a:custGeom>
              <a:avLst/>
              <a:gdLst>
                <a:gd name="T0" fmla="*/ 116 w 176"/>
                <a:gd name="T1" fmla="*/ 100 h 168"/>
                <a:gd name="T2" fmla="*/ 131 w 176"/>
                <a:gd name="T3" fmla="*/ 114 h 168"/>
                <a:gd name="T4" fmla="*/ 141 w 176"/>
                <a:gd name="T5" fmla="*/ 136 h 168"/>
                <a:gd name="T6" fmla="*/ 151 w 176"/>
                <a:gd name="T7" fmla="*/ 135 h 168"/>
                <a:gd name="T8" fmla="*/ 149 w 176"/>
                <a:gd name="T9" fmla="*/ 144 h 168"/>
                <a:gd name="T10" fmla="*/ 163 w 176"/>
                <a:gd name="T11" fmla="*/ 148 h 168"/>
                <a:gd name="T12" fmla="*/ 157 w 176"/>
                <a:gd name="T13" fmla="*/ 151 h 168"/>
                <a:gd name="T14" fmla="*/ 176 w 176"/>
                <a:gd name="T15" fmla="*/ 160 h 168"/>
                <a:gd name="T16" fmla="*/ 173 w 176"/>
                <a:gd name="T17" fmla="*/ 166 h 168"/>
                <a:gd name="T18" fmla="*/ 161 w 176"/>
                <a:gd name="T19" fmla="*/ 168 h 168"/>
                <a:gd name="T20" fmla="*/ 157 w 176"/>
                <a:gd name="T21" fmla="*/ 162 h 168"/>
                <a:gd name="T22" fmla="*/ 141 w 176"/>
                <a:gd name="T23" fmla="*/ 160 h 168"/>
                <a:gd name="T24" fmla="*/ 123 w 176"/>
                <a:gd name="T25" fmla="*/ 157 h 168"/>
                <a:gd name="T26" fmla="*/ 111 w 176"/>
                <a:gd name="T27" fmla="*/ 144 h 168"/>
                <a:gd name="T28" fmla="*/ 101 w 176"/>
                <a:gd name="T29" fmla="*/ 132 h 168"/>
                <a:gd name="T30" fmla="*/ 93 w 176"/>
                <a:gd name="T31" fmla="*/ 114 h 168"/>
                <a:gd name="T32" fmla="*/ 70 w 176"/>
                <a:gd name="T33" fmla="*/ 105 h 168"/>
                <a:gd name="T34" fmla="*/ 54 w 176"/>
                <a:gd name="T35" fmla="*/ 111 h 168"/>
                <a:gd name="T36" fmla="*/ 43 w 176"/>
                <a:gd name="T37" fmla="*/ 118 h 168"/>
                <a:gd name="T38" fmla="*/ 43 w 176"/>
                <a:gd name="T39" fmla="*/ 133 h 168"/>
                <a:gd name="T40" fmla="*/ 28 w 176"/>
                <a:gd name="T41" fmla="*/ 140 h 168"/>
                <a:gd name="T42" fmla="*/ 19 w 176"/>
                <a:gd name="T43" fmla="*/ 137 h 168"/>
                <a:gd name="T44" fmla="*/ 0 w 176"/>
                <a:gd name="T45" fmla="*/ 136 h 168"/>
                <a:gd name="T46" fmla="*/ 5 w 176"/>
                <a:gd name="T47" fmla="*/ 68 h 168"/>
                <a:gd name="T48" fmla="*/ 7 w 176"/>
                <a:gd name="T49" fmla="*/ 0 h 168"/>
                <a:gd name="T50" fmla="*/ 39 w 176"/>
                <a:gd name="T51" fmla="*/ 15 h 168"/>
                <a:gd name="T52" fmla="*/ 72 w 176"/>
                <a:gd name="T53" fmla="*/ 27 h 168"/>
                <a:gd name="T54" fmla="*/ 84 w 176"/>
                <a:gd name="T55" fmla="*/ 37 h 168"/>
                <a:gd name="T56" fmla="*/ 94 w 176"/>
                <a:gd name="T57" fmla="*/ 48 h 168"/>
                <a:gd name="T58" fmla="*/ 96 w 176"/>
                <a:gd name="T59" fmla="*/ 60 h 168"/>
                <a:gd name="T60" fmla="*/ 126 w 176"/>
                <a:gd name="T61" fmla="*/ 73 h 168"/>
                <a:gd name="T62" fmla="*/ 130 w 176"/>
                <a:gd name="T63" fmla="*/ 84 h 168"/>
                <a:gd name="T64" fmla="*/ 113 w 176"/>
                <a:gd name="T65" fmla="*/ 86 h 168"/>
                <a:gd name="T66" fmla="*/ 116 w 176"/>
                <a:gd name="T67" fmla="*/ 10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8">
                  <a:moveTo>
                    <a:pt x="116" y="100"/>
                  </a:moveTo>
                  <a:lnTo>
                    <a:pt x="131" y="114"/>
                  </a:lnTo>
                  <a:lnTo>
                    <a:pt x="141" y="136"/>
                  </a:lnTo>
                  <a:lnTo>
                    <a:pt x="151" y="135"/>
                  </a:lnTo>
                  <a:lnTo>
                    <a:pt x="149" y="144"/>
                  </a:lnTo>
                  <a:lnTo>
                    <a:pt x="163" y="148"/>
                  </a:lnTo>
                  <a:lnTo>
                    <a:pt x="157" y="151"/>
                  </a:lnTo>
                  <a:lnTo>
                    <a:pt x="176" y="160"/>
                  </a:lnTo>
                  <a:lnTo>
                    <a:pt x="173" y="166"/>
                  </a:lnTo>
                  <a:lnTo>
                    <a:pt x="161" y="168"/>
                  </a:lnTo>
                  <a:lnTo>
                    <a:pt x="157" y="162"/>
                  </a:lnTo>
                  <a:lnTo>
                    <a:pt x="141" y="160"/>
                  </a:lnTo>
                  <a:lnTo>
                    <a:pt x="123" y="157"/>
                  </a:lnTo>
                  <a:lnTo>
                    <a:pt x="111" y="144"/>
                  </a:lnTo>
                  <a:lnTo>
                    <a:pt x="101" y="132"/>
                  </a:lnTo>
                  <a:lnTo>
                    <a:pt x="93" y="114"/>
                  </a:lnTo>
                  <a:lnTo>
                    <a:pt x="70" y="105"/>
                  </a:lnTo>
                  <a:lnTo>
                    <a:pt x="54" y="111"/>
                  </a:lnTo>
                  <a:lnTo>
                    <a:pt x="43" y="118"/>
                  </a:lnTo>
                  <a:lnTo>
                    <a:pt x="43" y="133"/>
                  </a:lnTo>
                  <a:lnTo>
                    <a:pt x="28" y="140"/>
                  </a:lnTo>
                  <a:lnTo>
                    <a:pt x="19" y="137"/>
                  </a:lnTo>
                  <a:lnTo>
                    <a:pt x="0" y="136"/>
                  </a:lnTo>
                  <a:lnTo>
                    <a:pt x="5" y="68"/>
                  </a:lnTo>
                  <a:lnTo>
                    <a:pt x="7" y="0"/>
                  </a:lnTo>
                  <a:lnTo>
                    <a:pt x="39" y="15"/>
                  </a:lnTo>
                  <a:lnTo>
                    <a:pt x="72" y="27"/>
                  </a:lnTo>
                  <a:lnTo>
                    <a:pt x="84" y="37"/>
                  </a:lnTo>
                  <a:lnTo>
                    <a:pt x="94" y="48"/>
                  </a:lnTo>
                  <a:lnTo>
                    <a:pt x="96" y="60"/>
                  </a:lnTo>
                  <a:lnTo>
                    <a:pt x="126" y="73"/>
                  </a:lnTo>
                  <a:lnTo>
                    <a:pt x="130" y="84"/>
                  </a:lnTo>
                  <a:lnTo>
                    <a:pt x="113" y="86"/>
                  </a:lnTo>
                  <a:lnTo>
                    <a:pt x="116" y="10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9" name="Freeform 150"/>
            <p:cNvSpPr>
              <a:spLocks/>
            </p:cNvSpPr>
            <p:nvPr/>
          </p:nvSpPr>
          <p:spPr bwMode="auto">
            <a:xfrm>
              <a:off x="8575675" y="3990975"/>
              <a:ext cx="69850" cy="74613"/>
            </a:xfrm>
            <a:custGeom>
              <a:avLst/>
              <a:gdLst>
                <a:gd name="T0" fmla="*/ 44 w 44"/>
                <a:gd name="T1" fmla="*/ 42 h 47"/>
                <a:gd name="T2" fmla="*/ 38 w 44"/>
                <a:gd name="T3" fmla="*/ 47 h 47"/>
                <a:gd name="T4" fmla="*/ 35 w 44"/>
                <a:gd name="T5" fmla="*/ 35 h 47"/>
                <a:gd name="T6" fmla="*/ 31 w 44"/>
                <a:gd name="T7" fmla="*/ 27 h 47"/>
                <a:gd name="T8" fmla="*/ 23 w 44"/>
                <a:gd name="T9" fmla="*/ 20 h 47"/>
                <a:gd name="T10" fmla="*/ 13 w 44"/>
                <a:gd name="T11" fmla="*/ 11 h 47"/>
                <a:gd name="T12" fmla="*/ 0 w 44"/>
                <a:gd name="T13" fmla="*/ 5 h 47"/>
                <a:gd name="T14" fmla="*/ 5 w 44"/>
                <a:gd name="T15" fmla="*/ 0 h 47"/>
                <a:gd name="T16" fmla="*/ 15 w 44"/>
                <a:gd name="T17" fmla="*/ 6 h 47"/>
                <a:gd name="T18" fmla="*/ 21 w 44"/>
                <a:gd name="T19" fmla="*/ 11 h 47"/>
                <a:gd name="T20" fmla="*/ 28 w 44"/>
                <a:gd name="T21" fmla="*/ 16 h 47"/>
                <a:gd name="T22" fmla="*/ 35 w 44"/>
                <a:gd name="T23" fmla="*/ 24 h 47"/>
                <a:gd name="T24" fmla="*/ 42 w 44"/>
                <a:gd name="T25" fmla="*/ 31 h 47"/>
                <a:gd name="T26" fmla="*/ 44 w 44"/>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7">
                  <a:moveTo>
                    <a:pt x="44" y="42"/>
                  </a:moveTo>
                  <a:lnTo>
                    <a:pt x="38" y="47"/>
                  </a:lnTo>
                  <a:lnTo>
                    <a:pt x="35" y="35"/>
                  </a:lnTo>
                  <a:lnTo>
                    <a:pt x="31" y="27"/>
                  </a:lnTo>
                  <a:lnTo>
                    <a:pt x="23" y="20"/>
                  </a:lnTo>
                  <a:lnTo>
                    <a:pt x="13" y="11"/>
                  </a:lnTo>
                  <a:lnTo>
                    <a:pt x="0" y="5"/>
                  </a:lnTo>
                  <a:lnTo>
                    <a:pt x="5" y="0"/>
                  </a:lnTo>
                  <a:lnTo>
                    <a:pt x="15" y="6"/>
                  </a:lnTo>
                  <a:lnTo>
                    <a:pt x="21" y="11"/>
                  </a:lnTo>
                  <a:lnTo>
                    <a:pt x="28" y="16"/>
                  </a:lnTo>
                  <a:lnTo>
                    <a:pt x="35" y="24"/>
                  </a:lnTo>
                  <a:lnTo>
                    <a:pt x="42" y="31"/>
                  </a:lnTo>
                  <a:lnTo>
                    <a:pt x="44"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0" name="Freeform 151"/>
            <p:cNvSpPr>
              <a:spLocks/>
            </p:cNvSpPr>
            <p:nvPr/>
          </p:nvSpPr>
          <p:spPr bwMode="auto">
            <a:xfrm>
              <a:off x="4530725" y="2112962"/>
              <a:ext cx="257175" cy="185738"/>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solidFill>
              <a:srgbClr val="2C2C87"/>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1" name="Freeform 152"/>
            <p:cNvSpPr>
              <a:spLocks/>
            </p:cNvSpPr>
            <p:nvPr/>
          </p:nvSpPr>
          <p:spPr bwMode="auto">
            <a:xfrm>
              <a:off x="2249487" y="3298825"/>
              <a:ext cx="47625" cy="17463"/>
            </a:xfrm>
            <a:custGeom>
              <a:avLst/>
              <a:gdLst>
                <a:gd name="T0" fmla="*/ 18 w 30"/>
                <a:gd name="T1" fmla="*/ 0 h 11"/>
                <a:gd name="T2" fmla="*/ 27 w 30"/>
                <a:gd name="T3" fmla="*/ 1 h 11"/>
                <a:gd name="T4" fmla="*/ 30 w 30"/>
                <a:gd name="T5" fmla="*/ 6 h 11"/>
                <a:gd name="T6" fmla="*/ 24 w 30"/>
                <a:gd name="T7" fmla="*/ 11 h 11"/>
                <a:gd name="T8" fmla="*/ 11 w 30"/>
                <a:gd name="T9" fmla="*/ 11 h 11"/>
                <a:gd name="T10" fmla="*/ 0 w 30"/>
                <a:gd name="T11" fmla="*/ 11 h 11"/>
                <a:gd name="T12" fmla="*/ 0 w 30"/>
                <a:gd name="T13" fmla="*/ 3 h 11"/>
                <a:gd name="T14" fmla="*/ 3 w 30"/>
                <a:gd name="T15" fmla="*/ 0 h 11"/>
                <a:gd name="T16" fmla="*/ 18 w 3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18" y="0"/>
                  </a:moveTo>
                  <a:lnTo>
                    <a:pt x="27" y="1"/>
                  </a:lnTo>
                  <a:lnTo>
                    <a:pt x="30" y="6"/>
                  </a:lnTo>
                  <a:lnTo>
                    <a:pt x="24" y="11"/>
                  </a:lnTo>
                  <a:lnTo>
                    <a:pt x="11" y="11"/>
                  </a:lnTo>
                  <a:lnTo>
                    <a:pt x="0" y="11"/>
                  </a:lnTo>
                  <a:lnTo>
                    <a:pt x="0" y="3"/>
                  </a:lnTo>
                  <a:lnTo>
                    <a:pt x="3" y="0"/>
                  </a:lnTo>
                  <a:lnTo>
                    <a:pt x="18"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2" name="Freeform 153"/>
            <p:cNvSpPr>
              <a:spLocks/>
            </p:cNvSpPr>
            <p:nvPr/>
          </p:nvSpPr>
          <p:spPr bwMode="auto">
            <a:xfrm>
              <a:off x="7521575" y="2493962"/>
              <a:ext cx="134938" cy="174625"/>
            </a:xfrm>
            <a:custGeom>
              <a:avLst/>
              <a:gdLst>
                <a:gd name="T0" fmla="*/ 81 w 85"/>
                <a:gd name="T1" fmla="*/ 12 h 110"/>
                <a:gd name="T2" fmla="*/ 85 w 85"/>
                <a:gd name="T3" fmla="*/ 16 h 110"/>
                <a:gd name="T4" fmla="*/ 78 w 85"/>
                <a:gd name="T5" fmla="*/ 14 h 110"/>
                <a:gd name="T6" fmla="*/ 75 w 85"/>
                <a:gd name="T7" fmla="*/ 21 h 110"/>
                <a:gd name="T8" fmla="*/ 74 w 85"/>
                <a:gd name="T9" fmla="*/ 28 h 110"/>
                <a:gd name="T10" fmla="*/ 82 w 85"/>
                <a:gd name="T11" fmla="*/ 43 h 110"/>
                <a:gd name="T12" fmla="*/ 76 w 85"/>
                <a:gd name="T13" fmla="*/ 48 h 110"/>
                <a:gd name="T14" fmla="*/ 75 w 85"/>
                <a:gd name="T15" fmla="*/ 52 h 110"/>
                <a:gd name="T16" fmla="*/ 72 w 85"/>
                <a:gd name="T17" fmla="*/ 58 h 110"/>
                <a:gd name="T18" fmla="*/ 62 w 85"/>
                <a:gd name="T19" fmla="*/ 61 h 110"/>
                <a:gd name="T20" fmla="*/ 58 w 85"/>
                <a:gd name="T21" fmla="*/ 66 h 110"/>
                <a:gd name="T22" fmla="*/ 61 w 85"/>
                <a:gd name="T23" fmla="*/ 75 h 110"/>
                <a:gd name="T24" fmla="*/ 61 w 85"/>
                <a:gd name="T25" fmla="*/ 78 h 110"/>
                <a:gd name="T26" fmla="*/ 69 w 85"/>
                <a:gd name="T27" fmla="*/ 81 h 110"/>
                <a:gd name="T28" fmla="*/ 83 w 85"/>
                <a:gd name="T29" fmla="*/ 90 h 110"/>
                <a:gd name="T30" fmla="*/ 83 w 85"/>
                <a:gd name="T31" fmla="*/ 95 h 110"/>
                <a:gd name="T32" fmla="*/ 76 w 85"/>
                <a:gd name="T33" fmla="*/ 96 h 110"/>
                <a:gd name="T34" fmla="*/ 65 w 85"/>
                <a:gd name="T35" fmla="*/ 97 h 110"/>
                <a:gd name="T36" fmla="*/ 62 w 85"/>
                <a:gd name="T37" fmla="*/ 107 h 110"/>
                <a:gd name="T38" fmla="*/ 55 w 85"/>
                <a:gd name="T39" fmla="*/ 106 h 110"/>
                <a:gd name="T40" fmla="*/ 54 w 85"/>
                <a:gd name="T41" fmla="*/ 108 h 110"/>
                <a:gd name="T42" fmla="*/ 44 w 85"/>
                <a:gd name="T43" fmla="*/ 104 h 110"/>
                <a:gd name="T44" fmla="*/ 44 w 85"/>
                <a:gd name="T45" fmla="*/ 108 h 110"/>
                <a:gd name="T46" fmla="*/ 40 w 85"/>
                <a:gd name="T47" fmla="*/ 110 h 110"/>
                <a:gd name="T48" fmla="*/ 37 w 85"/>
                <a:gd name="T49" fmla="*/ 106 h 110"/>
                <a:gd name="T50" fmla="*/ 32 w 85"/>
                <a:gd name="T51" fmla="*/ 104 h 110"/>
                <a:gd name="T52" fmla="*/ 26 w 85"/>
                <a:gd name="T53" fmla="*/ 100 h 110"/>
                <a:gd name="T54" fmla="*/ 26 w 85"/>
                <a:gd name="T55" fmla="*/ 91 h 110"/>
                <a:gd name="T56" fmla="*/ 29 w 85"/>
                <a:gd name="T57" fmla="*/ 89 h 110"/>
                <a:gd name="T58" fmla="*/ 26 w 85"/>
                <a:gd name="T59" fmla="*/ 85 h 110"/>
                <a:gd name="T60" fmla="*/ 25 w 85"/>
                <a:gd name="T61" fmla="*/ 74 h 110"/>
                <a:gd name="T62" fmla="*/ 22 w 85"/>
                <a:gd name="T63" fmla="*/ 71 h 110"/>
                <a:gd name="T64" fmla="*/ 11 w 85"/>
                <a:gd name="T65" fmla="*/ 68 h 110"/>
                <a:gd name="T66" fmla="*/ 0 w 85"/>
                <a:gd name="T67" fmla="*/ 63 h 110"/>
                <a:gd name="T68" fmla="*/ 8 w 85"/>
                <a:gd name="T69" fmla="*/ 50 h 110"/>
                <a:gd name="T70" fmla="*/ 20 w 85"/>
                <a:gd name="T71" fmla="*/ 39 h 110"/>
                <a:gd name="T72" fmla="*/ 24 w 85"/>
                <a:gd name="T73" fmla="*/ 24 h 110"/>
                <a:gd name="T74" fmla="*/ 36 w 85"/>
                <a:gd name="T75" fmla="*/ 31 h 110"/>
                <a:gd name="T76" fmla="*/ 51 w 85"/>
                <a:gd name="T77" fmla="*/ 31 h 110"/>
                <a:gd name="T78" fmla="*/ 42 w 85"/>
                <a:gd name="T79" fmla="*/ 20 h 110"/>
                <a:gd name="T80" fmla="*/ 63 w 85"/>
                <a:gd name="T81" fmla="*/ 11 h 110"/>
                <a:gd name="T82" fmla="*/ 63 w 85"/>
                <a:gd name="T83" fmla="*/ 0 h 110"/>
                <a:gd name="T84" fmla="*/ 81 w 85"/>
                <a:gd name="T85" fmla="*/ 1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 h="110">
                  <a:moveTo>
                    <a:pt x="81" y="12"/>
                  </a:moveTo>
                  <a:lnTo>
                    <a:pt x="85" y="16"/>
                  </a:lnTo>
                  <a:lnTo>
                    <a:pt x="78" y="14"/>
                  </a:lnTo>
                  <a:lnTo>
                    <a:pt x="75" y="21"/>
                  </a:lnTo>
                  <a:lnTo>
                    <a:pt x="74" y="28"/>
                  </a:lnTo>
                  <a:lnTo>
                    <a:pt x="82" y="43"/>
                  </a:lnTo>
                  <a:lnTo>
                    <a:pt x="76" y="48"/>
                  </a:lnTo>
                  <a:lnTo>
                    <a:pt x="75" y="52"/>
                  </a:lnTo>
                  <a:lnTo>
                    <a:pt x="72" y="58"/>
                  </a:lnTo>
                  <a:lnTo>
                    <a:pt x="62" y="61"/>
                  </a:lnTo>
                  <a:lnTo>
                    <a:pt x="58" y="66"/>
                  </a:lnTo>
                  <a:lnTo>
                    <a:pt x="61" y="75"/>
                  </a:lnTo>
                  <a:lnTo>
                    <a:pt x="61" y="78"/>
                  </a:lnTo>
                  <a:lnTo>
                    <a:pt x="69" y="81"/>
                  </a:lnTo>
                  <a:lnTo>
                    <a:pt x="83" y="90"/>
                  </a:lnTo>
                  <a:lnTo>
                    <a:pt x="83" y="95"/>
                  </a:lnTo>
                  <a:lnTo>
                    <a:pt x="76" y="96"/>
                  </a:lnTo>
                  <a:lnTo>
                    <a:pt x="65" y="97"/>
                  </a:lnTo>
                  <a:lnTo>
                    <a:pt x="62" y="107"/>
                  </a:lnTo>
                  <a:lnTo>
                    <a:pt x="55" y="106"/>
                  </a:lnTo>
                  <a:lnTo>
                    <a:pt x="54" y="108"/>
                  </a:lnTo>
                  <a:lnTo>
                    <a:pt x="44" y="104"/>
                  </a:lnTo>
                  <a:lnTo>
                    <a:pt x="44" y="108"/>
                  </a:lnTo>
                  <a:lnTo>
                    <a:pt x="40" y="110"/>
                  </a:lnTo>
                  <a:lnTo>
                    <a:pt x="37" y="106"/>
                  </a:lnTo>
                  <a:lnTo>
                    <a:pt x="32" y="104"/>
                  </a:lnTo>
                  <a:lnTo>
                    <a:pt x="26" y="100"/>
                  </a:lnTo>
                  <a:lnTo>
                    <a:pt x="26" y="91"/>
                  </a:lnTo>
                  <a:lnTo>
                    <a:pt x="29" y="89"/>
                  </a:lnTo>
                  <a:lnTo>
                    <a:pt x="26" y="85"/>
                  </a:lnTo>
                  <a:lnTo>
                    <a:pt x="25" y="74"/>
                  </a:lnTo>
                  <a:lnTo>
                    <a:pt x="22" y="71"/>
                  </a:lnTo>
                  <a:lnTo>
                    <a:pt x="11" y="68"/>
                  </a:lnTo>
                  <a:lnTo>
                    <a:pt x="0" y="63"/>
                  </a:lnTo>
                  <a:lnTo>
                    <a:pt x="8" y="50"/>
                  </a:lnTo>
                  <a:lnTo>
                    <a:pt x="20" y="39"/>
                  </a:lnTo>
                  <a:lnTo>
                    <a:pt x="24" y="24"/>
                  </a:lnTo>
                  <a:lnTo>
                    <a:pt x="36" y="31"/>
                  </a:lnTo>
                  <a:lnTo>
                    <a:pt x="51" y="31"/>
                  </a:lnTo>
                  <a:lnTo>
                    <a:pt x="42" y="20"/>
                  </a:lnTo>
                  <a:lnTo>
                    <a:pt x="63" y="11"/>
                  </a:lnTo>
                  <a:lnTo>
                    <a:pt x="63" y="0"/>
                  </a:lnTo>
                  <a:lnTo>
                    <a:pt x="81"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3" name="Freeform 154"/>
            <p:cNvSpPr>
              <a:spLocks/>
            </p:cNvSpPr>
            <p:nvPr/>
          </p:nvSpPr>
          <p:spPr bwMode="auto">
            <a:xfrm>
              <a:off x="3924300" y="2516187"/>
              <a:ext cx="87313" cy="179388"/>
            </a:xfrm>
            <a:custGeom>
              <a:avLst/>
              <a:gdLst>
                <a:gd name="T0" fmla="*/ 11 w 55"/>
                <a:gd name="T1" fmla="*/ 9 h 113"/>
                <a:gd name="T2" fmla="*/ 17 w 55"/>
                <a:gd name="T3" fmla="*/ 3 h 113"/>
                <a:gd name="T4" fmla="*/ 24 w 55"/>
                <a:gd name="T5" fmla="*/ 0 h 113"/>
                <a:gd name="T6" fmla="*/ 28 w 55"/>
                <a:gd name="T7" fmla="*/ 10 h 113"/>
                <a:gd name="T8" fmla="*/ 38 w 55"/>
                <a:gd name="T9" fmla="*/ 10 h 113"/>
                <a:gd name="T10" fmla="*/ 41 w 55"/>
                <a:gd name="T11" fmla="*/ 8 h 113"/>
                <a:gd name="T12" fmla="*/ 50 w 55"/>
                <a:gd name="T13" fmla="*/ 9 h 113"/>
                <a:gd name="T14" fmla="*/ 55 w 55"/>
                <a:gd name="T15" fmla="*/ 19 h 113"/>
                <a:gd name="T16" fmla="*/ 47 w 55"/>
                <a:gd name="T17" fmla="*/ 25 h 113"/>
                <a:gd name="T18" fmla="*/ 46 w 55"/>
                <a:gd name="T19" fmla="*/ 41 h 113"/>
                <a:gd name="T20" fmla="*/ 43 w 55"/>
                <a:gd name="T21" fmla="*/ 44 h 113"/>
                <a:gd name="T22" fmla="*/ 43 w 55"/>
                <a:gd name="T23" fmla="*/ 53 h 113"/>
                <a:gd name="T24" fmla="*/ 35 w 55"/>
                <a:gd name="T25" fmla="*/ 55 h 113"/>
                <a:gd name="T26" fmla="*/ 42 w 55"/>
                <a:gd name="T27" fmla="*/ 67 h 113"/>
                <a:gd name="T28" fmla="*/ 37 w 55"/>
                <a:gd name="T29" fmla="*/ 81 h 113"/>
                <a:gd name="T30" fmla="*/ 42 w 55"/>
                <a:gd name="T31" fmla="*/ 87 h 113"/>
                <a:gd name="T32" fmla="*/ 40 w 55"/>
                <a:gd name="T33" fmla="*/ 93 h 113"/>
                <a:gd name="T34" fmla="*/ 33 w 55"/>
                <a:gd name="T35" fmla="*/ 100 h 113"/>
                <a:gd name="T36" fmla="*/ 35 w 55"/>
                <a:gd name="T37" fmla="*/ 107 h 113"/>
                <a:gd name="T38" fmla="*/ 28 w 55"/>
                <a:gd name="T39" fmla="*/ 113 h 113"/>
                <a:gd name="T40" fmla="*/ 19 w 55"/>
                <a:gd name="T41" fmla="*/ 110 h 113"/>
                <a:gd name="T42" fmla="*/ 9 w 55"/>
                <a:gd name="T43" fmla="*/ 112 h 113"/>
                <a:gd name="T44" fmla="*/ 13 w 55"/>
                <a:gd name="T45" fmla="*/ 96 h 113"/>
                <a:gd name="T46" fmla="*/ 11 w 55"/>
                <a:gd name="T47" fmla="*/ 83 h 113"/>
                <a:gd name="T48" fmla="*/ 4 w 55"/>
                <a:gd name="T49" fmla="*/ 81 h 113"/>
                <a:gd name="T50" fmla="*/ 0 w 55"/>
                <a:gd name="T51" fmla="*/ 73 h 113"/>
                <a:gd name="T52" fmla="*/ 2 w 55"/>
                <a:gd name="T53" fmla="*/ 60 h 113"/>
                <a:gd name="T54" fmla="*/ 9 w 55"/>
                <a:gd name="T55" fmla="*/ 52 h 113"/>
                <a:gd name="T56" fmla="*/ 10 w 55"/>
                <a:gd name="T57" fmla="*/ 44 h 113"/>
                <a:gd name="T58" fmla="*/ 14 w 55"/>
                <a:gd name="T59" fmla="*/ 32 h 113"/>
                <a:gd name="T60" fmla="*/ 14 w 55"/>
                <a:gd name="T61" fmla="*/ 23 h 113"/>
                <a:gd name="T62" fmla="*/ 11 w 55"/>
                <a:gd name="T63" fmla="*/ 16 h 113"/>
                <a:gd name="T64" fmla="*/ 11 w 55"/>
                <a:gd name="T65"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13">
                  <a:moveTo>
                    <a:pt x="11" y="9"/>
                  </a:moveTo>
                  <a:lnTo>
                    <a:pt x="17" y="3"/>
                  </a:lnTo>
                  <a:lnTo>
                    <a:pt x="24" y="0"/>
                  </a:lnTo>
                  <a:lnTo>
                    <a:pt x="28" y="10"/>
                  </a:lnTo>
                  <a:lnTo>
                    <a:pt x="38" y="10"/>
                  </a:lnTo>
                  <a:lnTo>
                    <a:pt x="41" y="8"/>
                  </a:lnTo>
                  <a:lnTo>
                    <a:pt x="50" y="9"/>
                  </a:lnTo>
                  <a:lnTo>
                    <a:pt x="55" y="19"/>
                  </a:lnTo>
                  <a:lnTo>
                    <a:pt x="47" y="25"/>
                  </a:lnTo>
                  <a:lnTo>
                    <a:pt x="46" y="41"/>
                  </a:lnTo>
                  <a:lnTo>
                    <a:pt x="43" y="44"/>
                  </a:lnTo>
                  <a:lnTo>
                    <a:pt x="43" y="53"/>
                  </a:lnTo>
                  <a:lnTo>
                    <a:pt x="35" y="55"/>
                  </a:lnTo>
                  <a:lnTo>
                    <a:pt x="42" y="67"/>
                  </a:lnTo>
                  <a:lnTo>
                    <a:pt x="37" y="81"/>
                  </a:lnTo>
                  <a:lnTo>
                    <a:pt x="42" y="87"/>
                  </a:lnTo>
                  <a:lnTo>
                    <a:pt x="40" y="93"/>
                  </a:lnTo>
                  <a:lnTo>
                    <a:pt x="33" y="100"/>
                  </a:lnTo>
                  <a:lnTo>
                    <a:pt x="35" y="107"/>
                  </a:lnTo>
                  <a:lnTo>
                    <a:pt x="28" y="113"/>
                  </a:lnTo>
                  <a:lnTo>
                    <a:pt x="19" y="110"/>
                  </a:lnTo>
                  <a:lnTo>
                    <a:pt x="9" y="112"/>
                  </a:lnTo>
                  <a:lnTo>
                    <a:pt x="13" y="96"/>
                  </a:lnTo>
                  <a:lnTo>
                    <a:pt x="11" y="83"/>
                  </a:lnTo>
                  <a:lnTo>
                    <a:pt x="4" y="81"/>
                  </a:lnTo>
                  <a:lnTo>
                    <a:pt x="0" y="73"/>
                  </a:lnTo>
                  <a:lnTo>
                    <a:pt x="2" y="60"/>
                  </a:lnTo>
                  <a:lnTo>
                    <a:pt x="9" y="52"/>
                  </a:lnTo>
                  <a:lnTo>
                    <a:pt x="10" y="44"/>
                  </a:lnTo>
                  <a:lnTo>
                    <a:pt x="14" y="32"/>
                  </a:lnTo>
                  <a:lnTo>
                    <a:pt x="14" y="23"/>
                  </a:lnTo>
                  <a:lnTo>
                    <a:pt x="11" y="16"/>
                  </a:lnTo>
                  <a:lnTo>
                    <a:pt x="11"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4" name="Freeform 155"/>
            <p:cNvSpPr>
              <a:spLocks/>
            </p:cNvSpPr>
            <p:nvPr/>
          </p:nvSpPr>
          <p:spPr bwMode="auto">
            <a:xfrm>
              <a:off x="2393950" y="4546600"/>
              <a:ext cx="247650" cy="271463"/>
            </a:xfrm>
            <a:custGeom>
              <a:avLst/>
              <a:gdLst>
                <a:gd name="T0" fmla="*/ 0 w 156"/>
                <a:gd name="T1" fmla="*/ 61 h 171"/>
                <a:gd name="T2" fmla="*/ 4 w 156"/>
                <a:gd name="T3" fmla="*/ 36 h 171"/>
                <a:gd name="T4" fmla="*/ 3 w 156"/>
                <a:gd name="T5" fmla="*/ 25 h 171"/>
                <a:gd name="T6" fmla="*/ 10 w 156"/>
                <a:gd name="T7" fmla="*/ 6 h 171"/>
                <a:gd name="T8" fmla="*/ 41 w 156"/>
                <a:gd name="T9" fmla="*/ 0 h 171"/>
                <a:gd name="T10" fmla="*/ 58 w 156"/>
                <a:gd name="T11" fmla="*/ 1 h 171"/>
                <a:gd name="T12" fmla="*/ 76 w 156"/>
                <a:gd name="T13" fmla="*/ 11 h 171"/>
                <a:gd name="T14" fmla="*/ 77 w 156"/>
                <a:gd name="T15" fmla="*/ 18 h 171"/>
                <a:gd name="T16" fmla="*/ 83 w 156"/>
                <a:gd name="T17" fmla="*/ 29 h 171"/>
                <a:gd name="T18" fmla="*/ 85 w 156"/>
                <a:gd name="T19" fmla="*/ 57 h 171"/>
                <a:gd name="T20" fmla="*/ 104 w 156"/>
                <a:gd name="T21" fmla="*/ 61 h 171"/>
                <a:gd name="T22" fmla="*/ 111 w 156"/>
                <a:gd name="T23" fmla="*/ 57 h 171"/>
                <a:gd name="T24" fmla="*/ 124 w 156"/>
                <a:gd name="T25" fmla="*/ 63 h 171"/>
                <a:gd name="T26" fmla="*/ 128 w 156"/>
                <a:gd name="T27" fmla="*/ 69 h 171"/>
                <a:gd name="T28" fmla="*/ 132 w 156"/>
                <a:gd name="T29" fmla="*/ 88 h 171"/>
                <a:gd name="T30" fmla="*/ 135 w 156"/>
                <a:gd name="T31" fmla="*/ 96 h 171"/>
                <a:gd name="T32" fmla="*/ 141 w 156"/>
                <a:gd name="T33" fmla="*/ 97 h 171"/>
                <a:gd name="T34" fmla="*/ 148 w 156"/>
                <a:gd name="T35" fmla="*/ 94 h 171"/>
                <a:gd name="T36" fmla="*/ 155 w 156"/>
                <a:gd name="T37" fmla="*/ 97 h 171"/>
                <a:gd name="T38" fmla="*/ 156 w 156"/>
                <a:gd name="T39" fmla="*/ 109 h 171"/>
                <a:gd name="T40" fmla="*/ 155 w 156"/>
                <a:gd name="T41" fmla="*/ 121 h 171"/>
                <a:gd name="T42" fmla="*/ 153 w 156"/>
                <a:gd name="T43" fmla="*/ 133 h 171"/>
                <a:gd name="T44" fmla="*/ 152 w 156"/>
                <a:gd name="T45" fmla="*/ 151 h 171"/>
                <a:gd name="T46" fmla="*/ 138 w 156"/>
                <a:gd name="T47" fmla="*/ 167 h 171"/>
                <a:gd name="T48" fmla="*/ 124 w 156"/>
                <a:gd name="T49" fmla="*/ 171 h 171"/>
                <a:gd name="T50" fmla="*/ 104 w 156"/>
                <a:gd name="T51" fmla="*/ 167 h 171"/>
                <a:gd name="T52" fmla="*/ 85 w 156"/>
                <a:gd name="T53" fmla="*/ 162 h 171"/>
                <a:gd name="T54" fmla="*/ 99 w 156"/>
                <a:gd name="T55" fmla="*/ 130 h 171"/>
                <a:gd name="T56" fmla="*/ 95 w 156"/>
                <a:gd name="T57" fmla="*/ 121 h 171"/>
                <a:gd name="T58" fmla="*/ 76 w 156"/>
                <a:gd name="T59" fmla="*/ 113 h 171"/>
                <a:gd name="T60" fmla="*/ 52 w 156"/>
                <a:gd name="T61" fmla="*/ 98 h 171"/>
                <a:gd name="T62" fmla="*/ 37 w 156"/>
                <a:gd name="T63" fmla="*/ 95 h 171"/>
                <a:gd name="T64" fmla="*/ 0 w 156"/>
                <a:gd name="T65"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171">
                  <a:moveTo>
                    <a:pt x="0" y="61"/>
                  </a:moveTo>
                  <a:lnTo>
                    <a:pt x="4" y="36"/>
                  </a:lnTo>
                  <a:lnTo>
                    <a:pt x="3" y="25"/>
                  </a:lnTo>
                  <a:lnTo>
                    <a:pt x="10" y="6"/>
                  </a:lnTo>
                  <a:lnTo>
                    <a:pt x="41" y="0"/>
                  </a:lnTo>
                  <a:lnTo>
                    <a:pt x="58" y="1"/>
                  </a:lnTo>
                  <a:lnTo>
                    <a:pt x="76" y="11"/>
                  </a:lnTo>
                  <a:lnTo>
                    <a:pt x="77" y="18"/>
                  </a:lnTo>
                  <a:lnTo>
                    <a:pt x="83" y="29"/>
                  </a:lnTo>
                  <a:lnTo>
                    <a:pt x="85" y="57"/>
                  </a:lnTo>
                  <a:lnTo>
                    <a:pt x="104" y="61"/>
                  </a:lnTo>
                  <a:lnTo>
                    <a:pt x="111" y="57"/>
                  </a:lnTo>
                  <a:lnTo>
                    <a:pt x="124" y="63"/>
                  </a:lnTo>
                  <a:lnTo>
                    <a:pt x="128" y="69"/>
                  </a:lnTo>
                  <a:lnTo>
                    <a:pt x="132" y="88"/>
                  </a:lnTo>
                  <a:lnTo>
                    <a:pt x="135" y="96"/>
                  </a:lnTo>
                  <a:lnTo>
                    <a:pt x="141" y="97"/>
                  </a:lnTo>
                  <a:lnTo>
                    <a:pt x="148" y="94"/>
                  </a:lnTo>
                  <a:lnTo>
                    <a:pt x="155" y="97"/>
                  </a:lnTo>
                  <a:lnTo>
                    <a:pt x="156" y="109"/>
                  </a:lnTo>
                  <a:lnTo>
                    <a:pt x="155" y="121"/>
                  </a:lnTo>
                  <a:lnTo>
                    <a:pt x="153" y="133"/>
                  </a:lnTo>
                  <a:lnTo>
                    <a:pt x="152" y="151"/>
                  </a:lnTo>
                  <a:lnTo>
                    <a:pt x="138" y="167"/>
                  </a:lnTo>
                  <a:lnTo>
                    <a:pt x="124" y="171"/>
                  </a:lnTo>
                  <a:lnTo>
                    <a:pt x="104" y="167"/>
                  </a:lnTo>
                  <a:lnTo>
                    <a:pt x="85" y="162"/>
                  </a:lnTo>
                  <a:lnTo>
                    <a:pt x="99" y="130"/>
                  </a:lnTo>
                  <a:lnTo>
                    <a:pt x="95" y="121"/>
                  </a:lnTo>
                  <a:lnTo>
                    <a:pt x="76" y="113"/>
                  </a:lnTo>
                  <a:lnTo>
                    <a:pt x="52" y="98"/>
                  </a:lnTo>
                  <a:lnTo>
                    <a:pt x="37" y="95"/>
                  </a:lnTo>
                  <a:lnTo>
                    <a:pt x="0" y="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5" name="Freeform 156"/>
            <p:cNvSpPr>
              <a:spLocks/>
            </p:cNvSpPr>
            <p:nvPr/>
          </p:nvSpPr>
          <p:spPr bwMode="auto">
            <a:xfrm>
              <a:off x="5153025" y="2836862"/>
              <a:ext cx="17463" cy="38100"/>
            </a:xfrm>
            <a:custGeom>
              <a:avLst/>
              <a:gdLst>
                <a:gd name="T0" fmla="*/ 9 w 11"/>
                <a:gd name="T1" fmla="*/ 3 h 24"/>
                <a:gd name="T2" fmla="*/ 11 w 11"/>
                <a:gd name="T3" fmla="*/ 15 h 24"/>
                <a:gd name="T4" fmla="*/ 9 w 11"/>
                <a:gd name="T5" fmla="*/ 21 h 24"/>
                <a:gd name="T6" fmla="*/ 1 w 11"/>
                <a:gd name="T7" fmla="*/ 24 h 24"/>
                <a:gd name="T8" fmla="*/ 1 w 11"/>
                <a:gd name="T9" fmla="*/ 19 h 24"/>
                <a:gd name="T10" fmla="*/ 5 w 11"/>
                <a:gd name="T11" fmla="*/ 16 h 24"/>
                <a:gd name="T12" fmla="*/ 0 w 11"/>
                <a:gd name="T13" fmla="*/ 14 h 24"/>
                <a:gd name="T14" fmla="*/ 3 w 11"/>
                <a:gd name="T15" fmla="*/ 0 h 24"/>
                <a:gd name="T16" fmla="*/ 9 w 11"/>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4">
                  <a:moveTo>
                    <a:pt x="9" y="3"/>
                  </a:moveTo>
                  <a:lnTo>
                    <a:pt x="11" y="15"/>
                  </a:lnTo>
                  <a:lnTo>
                    <a:pt x="9" y="21"/>
                  </a:lnTo>
                  <a:lnTo>
                    <a:pt x="1" y="24"/>
                  </a:lnTo>
                  <a:lnTo>
                    <a:pt x="1" y="19"/>
                  </a:lnTo>
                  <a:lnTo>
                    <a:pt x="5" y="16"/>
                  </a:lnTo>
                  <a:lnTo>
                    <a:pt x="0" y="14"/>
                  </a:lnTo>
                  <a:lnTo>
                    <a:pt x="3" y="0"/>
                  </a:lnTo>
                  <a:lnTo>
                    <a:pt x="9"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6" name="Freeform 157"/>
            <p:cNvSpPr>
              <a:spLocks/>
            </p:cNvSpPr>
            <p:nvPr/>
          </p:nvSpPr>
          <p:spPr bwMode="auto">
            <a:xfrm>
              <a:off x="5618162" y="3048000"/>
              <a:ext cx="26988" cy="50800"/>
            </a:xfrm>
            <a:custGeom>
              <a:avLst/>
              <a:gdLst>
                <a:gd name="T0" fmla="*/ 3 w 17"/>
                <a:gd name="T1" fmla="*/ 28 h 32"/>
                <a:gd name="T2" fmla="*/ 0 w 17"/>
                <a:gd name="T3" fmla="*/ 13 h 32"/>
                <a:gd name="T4" fmla="*/ 4 w 17"/>
                <a:gd name="T5" fmla="*/ 2 h 32"/>
                <a:gd name="T6" fmla="*/ 9 w 17"/>
                <a:gd name="T7" fmla="*/ 0 h 32"/>
                <a:gd name="T8" fmla="*/ 15 w 17"/>
                <a:gd name="T9" fmla="*/ 7 h 32"/>
                <a:gd name="T10" fmla="*/ 17 w 17"/>
                <a:gd name="T11" fmla="*/ 18 h 32"/>
                <a:gd name="T12" fmla="*/ 14 w 17"/>
                <a:gd name="T13" fmla="*/ 31 h 32"/>
                <a:gd name="T14" fmla="*/ 9 w 17"/>
                <a:gd name="T15" fmla="*/ 32 h 32"/>
                <a:gd name="T16" fmla="*/ 3 w 17"/>
                <a:gd name="T1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2">
                  <a:moveTo>
                    <a:pt x="3" y="28"/>
                  </a:moveTo>
                  <a:lnTo>
                    <a:pt x="0" y="13"/>
                  </a:lnTo>
                  <a:lnTo>
                    <a:pt x="4" y="2"/>
                  </a:lnTo>
                  <a:lnTo>
                    <a:pt x="9" y="0"/>
                  </a:lnTo>
                  <a:lnTo>
                    <a:pt x="15" y="7"/>
                  </a:lnTo>
                  <a:lnTo>
                    <a:pt x="17" y="18"/>
                  </a:lnTo>
                  <a:lnTo>
                    <a:pt x="14" y="31"/>
                  </a:lnTo>
                  <a:lnTo>
                    <a:pt x="9" y="32"/>
                  </a:lnTo>
                  <a:lnTo>
                    <a:pt x="3" y="2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7" name="Freeform 158"/>
            <p:cNvSpPr>
              <a:spLocks/>
            </p:cNvSpPr>
            <p:nvPr/>
          </p:nvSpPr>
          <p:spPr bwMode="auto">
            <a:xfrm>
              <a:off x="4706937" y="2324100"/>
              <a:ext cx="250825" cy="147638"/>
            </a:xfrm>
            <a:custGeom>
              <a:avLst/>
              <a:gdLst>
                <a:gd name="T0" fmla="*/ 37 w 158"/>
                <a:gd name="T1" fmla="*/ 7 h 93"/>
                <a:gd name="T2" fmla="*/ 44 w 158"/>
                <a:gd name="T3" fmla="*/ 3 h 93"/>
                <a:gd name="T4" fmla="*/ 54 w 158"/>
                <a:gd name="T5" fmla="*/ 5 h 93"/>
                <a:gd name="T6" fmla="*/ 64 w 158"/>
                <a:gd name="T7" fmla="*/ 5 h 93"/>
                <a:gd name="T8" fmla="*/ 72 w 158"/>
                <a:gd name="T9" fmla="*/ 10 h 93"/>
                <a:gd name="T10" fmla="*/ 78 w 158"/>
                <a:gd name="T11" fmla="*/ 7 h 93"/>
                <a:gd name="T12" fmla="*/ 89 w 158"/>
                <a:gd name="T13" fmla="*/ 5 h 93"/>
                <a:gd name="T14" fmla="*/ 93 w 158"/>
                <a:gd name="T15" fmla="*/ 0 h 93"/>
                <a:gd name="T16" fmla="*/ 100 w 158"/>
                <a:gd name="T17" fmla="*/ 0 h 93"/>
                <a:gd name="T18" fmla="*/ 105 w 158"/>
                <a:gd name="T19" fmla="*/ 2 h 93"/>
                <a:gd name="T20" fmla="*/ 110 w 158"/>
                <a:gd name="T21" fmla="*/ 8 h 93"/>
                <a:gd name="T22" fmla="*/ 117 w 158"/>
                <a:gd name="T23" fmla="*/ 17 h 93"/>
                <a:gd name="T24" fmla="*/ 128 w 158"/>
                <a:gd name="T25" fmla="*/ 29 h 93"/>
                <a:gd name="T26" fmla="*/ 130 w 158"/>
                <a:gd name="T27" fmla="*/ 38 h 93"/>
                <a:gd name="T28" fmla="*/ 129 w 158"/>
                <a:gd name="T29" fmla="*/ 47 h 93"/>
                <a:gd name="T30" fmla="*/ 133 w 158"/>
                <a:gd name="T31" fmla="*/ 56 h 93"/>
                <a:gd name="T32" fmla="*/ 141 w 158"/>
                <a:gd name="T33" fmla="*/ 59 h 93"/>
                <a:gd name="T34" fmla="*/ 149 w 158"/>
                <a:gd name="T35" fmla="*/ 56 h 93"/>
                <a:gd name="T36" fmla="*/ 156 w 158"/>
                <a:gd name="T37" fmla="*/ 60 h 93"/>
                <a:gd name="T38" fmla="*/ 158 w 158"/>
                <a:gd name="T39" fmla="*/ 65 h 93"/>
                <a:gd name="T40" fmla="*/ 150 w 158"/>
                <a:gd name="T41" fmla="*/ 69 h 93"/>
                <a:gd name="T42" fmla="*/ 145 w 158"/>
                <a:gd name="T43" fmla="*/ 67 h 93"/>
                <a:gd name="T44" fmla="*/ 143 w 158"/>
                <a:gd name="T45" fmla="*/ 92 h 93"/>
                <a:gd name="T46" fmla="*/ 133 w 158"/>
                <a:gd name="T47" fmla="*/ 90 h 93"/>
                <a:gd name="T48" fmla="*/ 121 w 158"/>
                <a:gd name="T49" fmla="*/ 83 h 93"/>
                <a:gd name="T50" fmla="*/ 101 w 158"/>
                <a:gd name="T51" fmla="*/ 87 h 93"/>
                <a:gd name="T52" fmla="*/ 94 w 158"/>
                <a:gd name="T53" fmla="*/ 93 h 93"/>
                <a:gd name="T54" fmla="*/ 69 w 158"/>
                <a:gd name="T55" fmla="*/ 91 h 93"/>
                <a:gd name="T56" fmla="*/ 56 w 158"/>
                <a:gd name="T57" fmla="*/ 88 h 93"/>
                <a:gd name="T58" fmla="*/ 50 w 158"/>
                <a:gd name="T59" fmla="*/ 90 h 93"/>
                <a:gd name="T60" fmla="*/ 44 w 158"/>
                <a:gd name="T61" fmla="*/ 81 h 93"/>
                <a:gd name="T62" fmla="*/ 41 w 158"/>
                <a:gd name="T63" fmla="*/ 78 h 93"/>
                <a:gd name="T64" fmla="*/ 45 w 158"/>
                <a:gd name="T65" fmla="*/ 74 h 93"/>
                <a:gd name="T66" fmla="*/ 40 w 158"/>
                <a:gd name="T67" fmla="*/ 72 h 93"/>
                <a:gd name="T68" fmla="*/ 36 w 158"/>
                <a:gd name="T69" fmla="*/ 76 h 93"/>
                <a:gd name="T70" fmla="*/ 25 w 158"/>
                <a:gd name="T71" fmla="*/ 70 h 93"/>
                <a:gd name="T72" fmla="*/ 23 w 158"/>
                <a:gd name="T73" fmla="*/ 62 h 93"/>
                <a:gd name="T74" fmla="*/ 13 w 158"/>
                <a:gd name="T75" fmla="*/ 57 h 93"/>
                <a:gd name="T76" fmla="*/ 10 w 158"/>
                <a:gd name="T77" fmla="*/ 51 h 93"/>
                <a:gd name="T78" fmla="*/ 0 w 158"/>
                <a:gd name="T79" fmla="*/ 43 h 93"/>
                <a:gd name="T80" fmla="*/ 13 w 158"/>
                <a:gd name="T81" fmla="*/ 39 h 93"/>
                <a:gd name="T82" fmla="*/ 22 w 158"/>
                <a:gd name="T83" fmla="*/ 25 h 93"/>
                <a:gd name="T84" fmla="*/ 28 w 158"/>
                <a:gd name="T85" fmla="*/ 11 h 93"/>
                <a:gd name="T86" fmla="*/ 37 w 158"/>
                <a:gd name="T87"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3">
                  <a:moveTo>
                    <a:pt x="37" y="7"/>
                  </a:moveTo>
                  <a:lnTo>
                    <a:pt x="44" y="3"/>
                  </a:lnTo>
                  <a:lnTo>
                    <a:pt x="54" y="5"/>
                  </a:lnTo>
                  <a:lnTo>
                    <a:pt x="64" y="5"/>
                  </a:lnTo>
                  <a:lnTo>
                    <a:pt x="72" y="10"/>
                  </a:lnTo>
                  <a:lnTo>
                    <a:pt x="78" y="7"/>
                  </a:lnTo>
                  <a:lnTo>
                    <a:pt x="89" y="5"/>
                  </a:lnTo>
                  <a:lnTo>
                    <a:pt x="93" y="0"/>
                  </a:lnTo>
                  <a:lnTo>
                    <a:pt x="100" y="0"/>
                  </a:lnTo>
                  <a:lnTo>
                    <a:pt x="105" y="2"/>
                  </a:lnTo>
                  <a:lnTo>
                    <a:pt x="110" y="8"/>
                  </a:lnTo>
                  <a:lnTo>
                    <a:pt x="117" y="17"/>
                  </a:lnTo>
                  <a:lnTo>
                    <a:pt x="128" y="29"/>
                  </a:lnTo>
                  <a:lnTo>
                    <a:pt x="130" y="38"/>
                  </a:lnTo>
                  <a:lnTo>
                    <a:pt x="129" y="47"/>
                  </a:lnTo>
                  <a:lnTo>
                    <a:pt x="133" y="56"/>
                  </a:lnTo>
                  <a:lnTo>
                    <a:pt x="141" y="59"/>
                  </a:lnTo>
                  <a:lnTo>
                    <a:pt x="149" y="56"/>
                  </a:lnTo>
                  <a:lnTo>
                    <a:pt x="156" y="60"/>
                  </a:lnTo>
                  <a:lnTo>
                    <a:pt x="158" y="65"/>
                  </a:lnTo>
                  <a:lnTo>
                    <a:pt x="150" y="69"/>
                  </a:lnTo>
                  <a:lnTo>
                    <a:pt x="145" y="67"/>
                  </a:lnTo>
                  <a:lnTo>
                    <a:pt x="143" y="92"/>
                  </a:lnTo>
                  <a:lnTo>
                    <a:pt x="133" y="90"/>
                  </a:lnTo>
                  <a:lnTo>
                    <a:pt x="121" y="83"/>
                  </a:lnTo>
                  <a:lnTo>
                    <a:pt x="101" y="87"/>
                  </a:lnTo>
                  <a:lnTo>
                    <a:pt x="94" y="93"/>
                  </a:lnTo>
                  <a:lnTo>
                    <a:pt x="69" y="91"/>
                  </a:lnTo>
                  <a:lnTo>
                    <a:pt x="56" y="88"/>
                  </a:lnTo>
                  <a:lnTo>
                    <a:pt x="50" y="90"/>
                  </a:lnTo>
                  <a:lnTo>
                    <a:pt x="44" y="81"/>
                  </a:lnTo>
                  <a:lnTo>
                    <a:pt x="41" y="78"/>
                  </a:lnTo>
                  <a:lnTo>
                    <a:pt x="45" y="74"/>
                  </a:lnTo>
                  <a:lnTo>
                    <a:pt x="40" y="72"/>
                  </a:lnTo>
                  <a:lnTo>
                    <a:pt x="36" y="76"/>
                  </a:lnTo>
                  <a:lnTo>
                    <a:pt x="25" y="70"/>
                  </a:lnTo>
                  <a:lnTo>
                    <a:pt x="23" y="62"/>
                  </a:lnTo>
                  <a:lnTo>
                    <a:pt x="13" y="57"/>
                  </a:lnTo>
                  <a:lnTo>
                    <a:pt x="10" y="51"/>
                  </a:lnTo>
                  <a:lnTo>
                    <a:pt x="0" y="43"/>
                  </a:lnTo>
                  <a:lnTo>
                    <a:pt x="13" y="39"/>
                  </a:lnTo>
                  <a:lnTo>
                    <a:pt x="22" y="25"/>
                  </a:lnTo>
                  <a:lnTo>
                    <a:pt x="28" y="11"/>
                  </a:lnTo>
                  <a:lnTo>
                    <a:pt x="37"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8" name="Freeform 159"/>
            <p:cNvSpPr>
              <a:spLocks/>
            </p:cNvSpPr>
            <p:nvPr/>
          </p:nvSpPr>
          <p:spPr bwMode="auto">
            <a:xfrm>
              <a:off x="7673975" y="2127250"/>
              <a:ext cx="238125" cy="269875"/>
            </a:xfrm>
            <a:custGeom>
              <a:avLst/>
              <a:gdLst>
                <a:gd name="T0" fmla="*/ 81 w 150"/>
                <a:gd name="T1" fmla="*/ 73 h 170"/>
                <a:gd name="T2" fmla="*/ 126 w 150"/>
                <a:gd name="T3" fmla="*/ 109 h 170"/>
                <a:gd name="T4" fmla="*/ 97 w 150"/>
                <a:gd name="T5" fmla="*/ 102 h 170"/>
                <a:gd name="T6" fmla="*/ 109 w 150"/>
                <a:gd name="T7" fmla="*/ 131 h 170"/>
                <a:gd name="T8" fmla="*/ 140 w 150"/>
                <a:gd name="T9" fmla="*/ 152 h 170"/>
                <a:gd name="T10" fmla="*/ 150 w 150"/>
                <a:gd name="T11" fmla="*/ 166 h 170"/>
                <a:gd name="T12" fmla="*/ 129 w 150"/>
                <a:gd name="T13" fmla="*/ 154 h 170"/>
                <a:gd name="T14" fmla="*/ 129 w 150"/>
                <a:gd name="T15" fmla="*/ 170 h 170"/>
                <a:gd name="T16" fmla="*/ 114 w 150"/>
                <a:gd name="T17" fmla="*/ 153 h 170"/>
                <a:gd name="T18" fmla="*/ 101 w 150"/>
                <a:gd name="T19" fmla="*/ 133 h 170"/>
                <a:gd name="T20" fmla="*/ 83 w 150"/>
                <a:gd name="T21" fmla="*/ 111 h 170"/>
                <a:gd name="T22" fmla="*/ 76 w 150"/>
                <a:gd name="T23" fmla="*/ 96 h 170"/>
                <a:gd name="T24" fmla="*/ 55 w 150"/>
                <a:gd name="T25" fmla="*/ 69 h 170"/>
                <a:gd name="T26" fmla="*/ 29 w 150"/>
                <a:gd name="T27" fmla="*/ 49 h 170"/>
                <a:gd name="T28" fmla="*/ 8 w 150"/>
                <a:gd name="T29" fmla="*/ 22 h 170"/>
                <a:gd name="T30" fmla="*/ 14 w 150"/>
                <a:gd name="T31" fmla="*/ 12 h 170"/>
                <a:gd name="T32" fmla="*/ 0 w 150"/>
                <a:gd name="T33" fmla="*/ 3 h 170"/>
                <a:gd name="T34" fmla="*/ 4 w 150"/>
                <a:gd name="T35" fmla="*/ 0 h 170"/>
                <a:gd name="T36" fmla="*/ 20 w 150"/>
                <a:gd name="T37" fmla="*/ 14 h 170"/>
                <a:gd name="T38" fmla="*/ 42 w 150"/>
                <a:gd name="T39" fmla="*/ 33 h 170"/>
                <a:gd name="T40" fmla="*/ 58 w 150"/>
                <a:gd name="T41" fmla="*/ 53 h 170"/>
                <a:gd name="T42" fmla="*/ 81 w 150"/>
                <a:gd name="T43"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0">
                  <a:moveTo>
                    <a:pt x="81" y="73"/>
                  </a:moveTo>
                  <a:lnTo>
                    <a:pt x="126" y="109"/>
                  </a:lnTo>
                  <a:lnTo>
                    <a:pt x="97" y="102"/>
                  </a:lnTo>
                  <a:lnTo>
                    <a:pt x="109" y="131"/>
                  </a:lnTo>
                  <a:lnTo>
                    <a:pt x="140" y="152"/>
                  </a:lnTo>
                  <a:lnTo>
                    <a:pt x="150" y="166"/>
                  </a:lnTo>
                  <a:lnTo>
                    <a:pt x="129" y="154"/>
                  </a:lnTo>
                  <a:lnTo>
                    <a:pt x="129" y="170"/>
                  </a:lnTo>
                  <a:lnTo>
                    <a:pt x="114" y="153"/>
                  </a:lnTo>
                  <a:lnTo>
                    <a:pt x="101" y="133"/>
                  </a:lnTo>
                  <a:lnTo>
                    <a:pt x="83" y="111"/>
                  </a:lnTo>
                  <a:lnTo>
                    <a:pt x="76" y="96"/>
                  </a:lnTo>
                  <a:lnTo>
                    <a:pt x="55" y="69"/>
                  </a:lnTo>
                  <a:lnTo>
                    <a:pt x="29" y="49"/>
                  </a:lnTo>
                  <a:lnTo>
                    <a:pt x="8" y="22"/>
                  </a:lnTo>
                  <a:lnTo>
                    <a:pt x="14" y="12"/>
                  </a:lnTo>
                  <a:lnTo>
                    <a:pt x="0" y="3"/>
                  </a:lnTo>
                  <a:lnTo>
                    <a:pt x="4" y="0"/>
                  </a:lnTo>
                  <a:lnTo>
                    <a:pt x="20" y="14"/>
                  </a:lnTo>
                  <a:lnTo>
                    <a:pt x="42" y="33"/>
                  </a:lnTo>
                  <a:lnTo>
                    <a:pt x="58" y="53"/>
                  </a:lnTo>
                  <a:lnTo>
                    <a:pt x="81" y="7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9" name="Freeform 160"/>
            <p:cNvSpPr>
              <a:spLocks/>
            </p:cNvSpPr>
            <p:nvPr/>
          </p:nvSpPr>
          <p:spPr bwMode="auto">
            <a:xfrm>
              <a:off x="4664075" y="2101850"/>
              <a:ext cx="76200" cy="26988"/>
            </a:xfrm>
            <a:custGeom>
              <a:avLst/>
              <a:gdLst>
                <a:gd name="T0" fmla="*/ 48 w 48"/>
                <a:gd name="T1" fmla="*/ 17 h 17"/>
                <a:gd name="T2" fmla="*/ 19 w 48"/>
                <a:gd name="T3" fmla="*/ 17 h 17"/>
                <a:gd name="T4" fmla="*/ 0 w 48"/>
                <a:gd name="T5" fmla="*/ 15 h 17"/>
                <a:gd name="T6" fmla="*/ 2 w 48"/>
                <a:gd name="T7" fmla="*/ 6 h 17"/>
                <a:gd name="T8" fmla="*/ 23 w 48"/>
                <a:gd name="T9" fmla="*/ 0 h 17"/>
                <a:gd name="T10" fmla="*/ 39 w 48"/>
                <a:gd name="T11" fmla="*/ 4 h 17"/>
                <a:gd name="T12" fmla="*/ 47 w 48"/>
                <a:gd name="T13" fmla="*/ 7 h 17"/>
                <a:gd name="T14" fmla="*/ 46 w 48"/>
                <a:gd name="T15" fmla="*/ 12 h 17"/>
                <a:gd name="T16" fmla="*/ 48 w 4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7">
                  <a:moveTo>
                    <a:pt x="48" y="17"/>
                  </a:moveTo>
                  <a:lnTo>
                    <a:pt x="19" y="17"/>
                  </a:lnTo>
                  <a:lnTo>
                    <a:pt x="0" y="15"/>
                  </a:lnTo>
                  <a:lnTo>
                    <a:pt x="2" y="6"/>
                  </a:lnTo>
                  <a:lnTo>
                    <a:pt x="23" y="0"/>
                  </a:lnTo>
                  <a:lnTo>
                    <a:pt x="39" y="4"/>
                  </a:lnTo>
                  <a:lnTo>
                    <a:pt x="47" y="7"/>
                  </a:lnTo>
                  <a:lnTo>
                    <a:pt x="46" y="12"/>
                  </a:lnTo>
                  <a:lnTo>
                    <a:pt x="48"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0" name="Freeform 161"/>
            <p:cNvSpPr>
              <a:spLocks/>
            </p:cNvSpPr>
            <p:nvPr/>
          </p:nvSpPr>
          <p:spPr bwMode="auto">
            <a:xfrm>
              <a:off x="6980237" y="1558925"/>
              <a:ext cx="80963" cy="17463"/>
            </a:xfrm>
            <a:custGeom>
              <a:avLst/>
              <a:gdLst>
                <a:gd name="T0" fmla="*/ 51 w 51"/>
                <a:gd name="T1" fmla="*/ 10 h 11"/>
                <a:gd name="T2" fmla="*/ 32 w 51"/>
                <a:gd name="T3" fmla="*/ 11 h 11"/>
                <a:gd name="T4" fmla="*/ 3 w 51"/>
                <a:gd name="T5" fmla="*/ 9 h 11"/>
                <a:gd name="T6" fmla="*/ 0 w 51"/>
                <a:gd name="T7" fmla="*/ 8 h 11"/>
                <a:gd name="T8" fmla="*/ 2 w 51"/>
                <a:gd name="T9" fmla="*/ 2 h 11"/>
                <a:gd name="T10" fmla="*/ 15 w 51"/>
                <a:gd name="T11" fmla="*/ 0 h 11"/>
                <a:gd name="T12" fmla="*/ 43 w 51"/>
                <a:gd name="T13" fmla="*/ 6 h 11"/>
                <a:gd name="T14" fmla="*/ 51 w 5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1">
                  <a:moveTo>
                    <a:pt x="51" y="10"/>
                  </a:moveTo>
                  <a:lnTo>
                    <a:pt x="32" y="11"/>
                  </a:lnTo>
                  <a:lnTo>
                    <a:pt x="3" y="9"/>
                  </a:lnTo>
                  <a:lnTo>
                    <a:pt x="0" y="8"/>
                  </a:lnTo>
                  <a:lnTo>
                    <a:pt x="2" y="2"/>
                  </a:lnTo>
                  <a:lnTo>
                    <a:pt x="15" y="0"/>
                  </a:lnTo>
                  <a:lnTo>
                    <a:pt x="43" y="6"/>
                  </a:lnTo>
                  <a:lnTo>
                    <a:pt x="51"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1" name="Freeform 162"/>
            <p:cNvSpPr>
              <a:spLocks/>
            </p:cNvSpPr>
            <p:nvPr/>
          </p:nvSpPr>
          <p:spPr bwMode="auto">
            <a:xfrm>
              <a:off x="7024687" y="1517650"/>
              <a:ext cx="101600" cy="20638"/>
            </a:xfrm>
            <a:custGeom>
              <a:avLst/>
              <a:gdLst>
                <a:gd name="T0" fmla="*/ 64 w 64"/>
                <a:gd name="T1" fmla="*/ 7 h 13"/>
                <a:gd name="T2" fmla="*/ 60 w 64"/>
                <a:gd name="T3" fmla="*/ 13 h 13"/>
                <a:gd name="T4" fmla="*/ 38 w 64"/>
                <a:gd name="T5" fmla="*/ 11 h 13"/>
                <a:gd name="T6" fmla="*/ 5 w 64"/>
                <a:gd name="T7" fmla="*/ 5 h 13"/>
                <a:gd name="T8" fmla="*/ 0 w 64"/>
                <a:gd name="T9" fmla="*/ 0 h 13"/>
                <a:gd name="T10" fmla="*/ 27 w 64"/>
                <a:gd name="T11" fmla="*/ 2 h 13"/>
                <a:gd name="T12" fmla="*/ 64 w 64"/>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64" y="7"/>
                  </a:moveTo>
                  <a:lnTo>
                    <a:pt x="60" y="13"/>
                  </a:lnTo>
                  <a:lnTo>
                    <a:pt x="38" y="11"/>
                  </a:lnTo>
                  <a:lnTo>
                    <a:pt x="5" y="5"/>
                  </a:lnTo>
                  <a:lnTo>
                    <a:pt x="0" y="0"/>
                  </a:lnTo>
                  <a:lnTo>
                    <a:pt x="27" y="2"/>
                  </a:lnTo>
                  <a:lnTo>
                    <a:pt x="64"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2" name="Freeform 163"/>
            <p:cNvSpPr>
              <a:spLocks/>
            </p:cNvSpPr>
            <p:nvPr/>
          </p:nvSpPr>
          <p:spPr bwMode="auto">
            <a:xfrm>
              <a:off x="6835775" y="1501775"/>
              <a:ext cx="176213" cy="38100"/>
            </a:xfrm>
            <a:custGeom>
              <a:avLst/>
              <a:gdLst>
                <a:gd name="T0" fmla="*/ 102 w 111"/>
                <a:gd name="T1" fmla="*/ 9 h 24"/>
                <a:gd name="T2" fmla="*/ 111 w 111"/>
                <a:gd name="T3" fmla="*/ 21 h 24"/>
                <a:gd name="T4" fmla="*/ 64 w 111"/>
                <a:gd name="T5" fmla="*/ 20 h 24"/>
                <a:gd name="T6" fmla="*/ 50 w 111"/>
                <a:gd name="T7" fmla="*/ 24 h 24"/>
                <a:gd name="T8" fmla="*/ 10 w 111"/>
                <a:gd name="T9" fmla="*/ 14 h 24"/>
                <a:gd name="T10" fmla="*/ 0 w 111"/>
                <a:gd name="T11" fmla="*/ 3 h 24"/>
                <a:gd name="T12" fmla="*/ 12 w 111"/>
                <a:gd name="T13" fmla="*/ 0 h 24"/>
                <a:gd name="T14" fmla="*/ 45 w 111"/>
                <a:gd name="T15" fmla="*/ 1 h 24"/>
                <a:gd name="T16" fmla="*/ 102 w 111"/>
                <a:gd name="T1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
                  <a:moveTo>
                    <a:pt x="102" y="9"/>
                  </a:moveTo>
                  <a:lnTo>
                    <a:pt x="111" y="21"/>
                  </a:lnTo>
                  <a:lnTo>
                    <a:pt x="64" y="20"/>
                  </a:lnTo>
                  <a:lnTo>
                    <a:pt x="50" y="24"/>
                  </a:lnTo>
                  <a:lnTo>
                    <a:pt x="10" y="14"/>
                  </a:lnTo>
                  <a:lnTo>
                    <a:pt x="0" y="3"/>
                  </a:lnTo>
                  <a:lnTo>
                    <a:pt x="12" y="0"/>
                  </a:lnTo>
                  <a:lnTo>
                    <a:pt x="45" y="1"/>
                  </a:lnTo>
                  <a:lnTo>
                    <a:pt x="102"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3" name="Freeform 164"/>
            <p:cNvSpPr>
              <a:spLocks/>
            </p:cNvSpPr>
            <p:nvPr/>
          </p:nvSpPr>
          <p:spPr bwMode="auto">
            <a:xfrm>
              <a:off x="5230812" y="1482725"/>
              <a:ext cx="268288" cy="160338"/>
            </a:xfrm>
            <a:custGeom>
              <a:avLst/>
              <a:gdLst>
                <a:gd name="T0" fmla="*/ 90 w 169"/>
                <a:gd name="T1" fmla="*/ 100 h 101"/>
                <a:gd name="T2" fmla="*/ 83 w 169"/>
                <a:gd name="T3" fmla="*/ 101 h 101"/>
                <a:gd name="T4" fmla="*/ 39 w 169"/>
                <a:gd name="T5" fmla="*/ 99 h 101"/>
                <a:gd name="T6" fmla="*/ 32 w 169"/>
                <a:gd name="T7" fmla="*/ 92 h 101"/>
                <a:gd name="T8" fmla="*/ 6 w 169"/>
                <a:gd name="T9" fmla="*/ 87 h 101"/>
                <a:gd name="T10" fmla="*/ 0 w 169"/>
                <a:gd name="T11" fmla="*/ 78 h 101"/>
                <a:gd name="T12" fmla="*/ 11 w 169"/>
                <a:gd name="T13" fmla="*/ 75 h 101"/>
                <a:gd name="T14" fmla="*/ 5 w 169"/>
                <a:gd name="T15" fmla="*/ 66 h 101"/>
                <a:gd name="T16" fmla="*/ 23 w 169"/>
                <a:gd name="T17" fmla="*/ 52 h 101"/>
                <a:gd name="T18" fmla="*/ 10 w 169"/>
                <a:gd name="T19" fmla="*/ 50 h 101"/>
                <a:gd name="T20" fmla="*/ 32 w 169"/>
                <a:gd name="T21" fmla="*/ 36 h 101"/>
                <a:gd name="T22" fmla="*/ 24 w 169"/>
                <a:gd name="T23" fmla="*/ 29 h 101"/>
                <a:gd name="T24" fmla="*/ 46 w 169"/>
                <a:gd name="T25" fmla="*/ 20 h 101"/>
                <a:gd name="T26" fmla="*/ 80 w 169"/>
                <a:gd name="T27" fmla="*/ 10 h 101"/>
                <a:gd name="T28" fmla="*/ 118 w 169"/>
                <a:gd name="T29" fmla="*/ 8 h 101"/>
                <a:gd name="T30" fmla="*/ 134 w 169"/>
                <a:gd name="T31" fmla="*/ 2 h 101"/>
                <a:gd name="T32" fmla="*/ 156 w 169"/>
                <a:gd name="T33" fmla="*/ 0 h 101"/>
                <a:gd name="T34" fmla="*/ 169 w 169"/>
                <a:gd name="T35" fmla="*/ 6 h 101"/>
                <a:gd name="T36" fmla="*/ 165 w 169"/>
                <a:gd name="T37" fmla="*/ 11 h 101"/>
                <a:gd name="T38" fmla="*/ 127 w 169"/>
                <a:gd name="T39" fmla="*/ 18 h 101"/>
                <a:gd name="T40" fmla="*/ 95 w 169"/>
                <a:gd name="T41" fmla="*/ 26 h 101"/>
                <a:gd name="T42" fmla="*/ 67 w 169"/>
                <a:gd name="T43" fmla="*/ 41 h 101"/>
                <a:gd name="T44" fmla="*/ 58 w 169"/>
                <a:gd name="T45" fmla="*/ 56 h 101"/>
                <a:gd name="T46" fmla="*/ 47 w 169"/>
                <a:gd name="T47" fmla="*/ 72 h 101"/>
                <a:gd name="T48" fmla="*/ 57 w 169"/>
                <a:gd name="T49" fmla="*/ 86 h 101"/>
                <a:gd name="T50" fmla="*/ 90 w 169"/>
                <a:gd name="T51" fmla="*/ 10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01">
                  <a:moveTo>
                    <a:pt x="90" y="100"/>
                  </a:moveTo>
                  <a:lnTo>
                    <a:pt x="83" y="101"/>
                  </a:lnTo>
                  <a:lnTo>
                    <a:pt x="39" y="99"/>
                  </a:lnTo>
                  <a:lnTo>
                    <a:pt x="32" y="92"/>
                  </a:lnTo>
                  <a:lnTo>
                    <a:pt x="6" y="87"/>
                  </a:lnTo>
                  <a:lnTo>
                    <a:pt x="0" y="78"/>
                  </a:lnTo>
                  <a:lnTo>
                    <a:pt x="11" y="75"/>
                  </a:lnTo>
                  <a:lnTo>
                    <a:pt x="5" y="66"/>
                  </a:lnTo>
                  <a:lnTo>
                    <a:pt x="23" y="52"/>
                  </a:lnTo>
                  <a:lnTo>
                    <a:pt x="10" y="50"/>
                  </a:lnTo>
                  <a:lnTo>
                    <a:pt x="32" y="36"/>
                  </a:lnTo>
                  <a:lnTo>
                    <a:pt x="24" y="29"/>
                  </a:lnTo>
                  <a:lnTo>
                    <a:pt x="46" y="20"/>
                  </a:lnTo>
                  <a:lnTo>
                    <a:pt x="80" y="10"/>
                  </a:lnTo>
                  <a:lnTo>
                    <a:pt x="118" y="8"/>
                  </a:lnTo>
                  <a:lnTo>
                    <a:pt x="134" y="2"/>
                  </a:lnTo>
                  <a:lnTo>
                    <a:pt x="156" y="0"/>
                  </a:lnTo>
                  <a:lnTo>
                    <a:pt x="169" y="6"/>
                  </a:lnTo>
                  <a:lnTo>
                    <a:pt x="165" y="11"/>
                  </a:lnTo>
                  <a:lnTo>
                    <a:pt x="127" y="18"/>
                  </a:lnTo>
                  <a:lnTo>
                    <a:pt x="95" y="26"/>
                  </a:lnTo>
                  <a:lnTo>
                    <a:pt x="67" y="41"/>
                  </a:lnTo>
                  <a:lnTo>
                    <a:pt x="58" y="56"/>
                  </a:lnTo>
                  <a:lnTo>
                    <a:pt x="47" y="72"/>
                  </a:lnTo>
                  <a:lnTo>
                    <a:pt x="57" y="86"/>
                  </a:lnTo>
                  <a:lnTo>
                    <a:pt x="90" y="10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4" name="Freeform 165"/>
            <p:cNvSpPr>
              <a:spLocks/>
            </p:cNvSpPr>
            <p:nvPr/>
          </p:nvSpPr>
          <p:spPr bwMode="auto">
            <a:xfrm>
              <a:off x="6043612" y="1427162"/>
              <a:ext cx="98425" cy="33338"/>
            </a:xfrm>
            <a:custGeom>
              <a:avLst/>
              <a:gdLst>
                <a:gd name="T0" fmla="*/ 62 w 62"/>
                <a:gd name="T1" fmla="*/ 15 h 21"/>
                <a:gd name="T2" fmla="*/ 2 w 62"/>
                <a:gd name="T3" fmla="*/ 21 h 21"/>
                <a:gd name="T4" fmla="*/ 0 w 62"/>
                <a:gd name="T5" fmla="*/ 2 h 21"/>
                <a:gd name="T6" fmla="*/ 8 w 62"/>
                <a:gd name="T7" fmla="*/ 0 h 21"/>
                <a:gd name="T8" fmla="*/ 18 w 62"/>
                <a:gd name="T9" fmla="*/ 1 h 21"/>
                <a:gd name="T10" fmla="*/ 58 w 62"/>
                <a:gd name="T11" fmla="*/ 9 h 21"/>
                <a:gd name="T12" fmla="*/ 62 w 62"/>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62" h="21">
                  <a:moveTo>
                    <a:pt x="62" y="15"/>
                  </a:moveTo>
                  <a:lnTo>
                    <a:pt x="2" y="21"/>
                  </a:lnTo>
                  <a:lnTo>
                    <a:pt x="0" y="2"/>
                  </a:lnTo>
                  <a:lnTo>
                    <a:pt x="8" y="0"/>
                  </a:lnTo>
                  <a:lnTo>
                    <a:pt x="18" y="1"/>
                  </a:lnTo>
                  <a:lnTo>
                    <a:pt x="58" y="9"/>
                  </a:lnTo>
                  <a:lnTo>
                    <a:pt x="62"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5" name="Freeform 166"/>
            <p:cNvSpPr>
              <a:spLocks/>
            </p:cNvSpPr>
            <p:nvPr/>
          </p:nvSpPr>
          <p:spPr bwMode="auto">
            <a:xfrm>
              <a:off x="4989512" y="1393825"/>
              <a:ext cx="119063" cy="19050"/>
            </a:xfrm>
            <a:custGeom>
              <a:avLst/>
              <a:gdLst>
                <a:gd name="T0" fmla="*/ 72 w 75"/>
                <a:gd name="T1" fmla="*/ 5 h 12"/>
                <a:gd name="T2" fmla="*/ 58 w 75"/>
                <a:gd name="T3" fmla="*/ 7 h 12"/>
                <a:gd name="T4" fmla="*/ 48 w 75"/>
                <a:gd name="T5" fmla="*/ 8 h 12"/>
                <a:gd name="T6" fmla="*/ 48 w 75"/>
                <a:gd name="T7" fmla="*/ 10 h 12"/>
                <a:gd name="T8" fmla="*/ 36 w 75"/>
                <a:gd name="T9" fmla="*/ 12 h 12"/>
                <a:gd name="T10" fmla="*/ 22 w 75"/>
                <a:gd name="T11" fmla="*/ 9 h 12"/>
                <a:gd name="T12" fmla="*/ 26 w 75"/>
                <a:gd name="T13" fmla="*/ 5 h 12"/>
                <a:gd name="T14" fmla="*/ 0 w 75"/>
                <a:gd name="T15" fmla="*/ 5 h 12"/>
                <a:gd name="T16" fmla="*/ 21 w 75"/>
                <a:gd name="T17" fmla="*/ 2 h 12"/>
                <a:gd name="T18" fmla="*/ 38 w 75"/>
                <a:gd name="T19" fmla="*/ 2 h 12"/>
                <a:gd name="T20" fmla="*/ 43 w 75"/>
                <a:gd name="T21" fmla="*/ 5 h 12"/>
                <a:gd name="T22" fmla="*/ 47 w 75"/>
                <a:gd name="T23" fmla="*/ 2 h 12"/>
                <a:gd name="T24" fmla="*/ 56 w 75"/>
                <a:gd name="T25" fmla="*/ 0 h 12"/>
                <a:gd name="T26" fmla="*/ 75 w 75"/>
                <a:gd name="T27" fmla="*/ 3 h 12"/>
                <a:gd name="T28" fmla="*/ 72 w 75"/>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
                  <a:moveTo>
                    <a:pt x="72" y="5"/>
                  </a:moveTo>
                  <a:lnTo>
                    <a:pt x="58" y="7"/>
                  </a:lnTo>
                  <a:lnTo>
                    <a:pt x="48" y="8"/>
                  </a:lnTo>
                  <a:lnTo>
                    <a:pt x="48" y="10"/>
                  </a:lnTo>
                  <a:lnTo>
                    <a:pt x="36" y="12"/>
                  </a:lnTo>
                  <a:lnTo>
                    <a:pt x="22" y="9"/>
                  </a:lnTo>
                  <a:lnTo>
                    <a:pt x="26" y="5"/>
                  </a:lnTo>
                  <a:lnTo>
                    <a:pt x="0" y="5"/>
                  </a:lnTo>
                  <a:lnTo>
                    <a:pt x="21" y="2"/>
                  </a:lnTo>
                  <a:lnTo>
                    <a:pt x="38" y="2"/>
                  </a:lnTo>
                  <a:lnTo>
                    <a:pt x="43" y="5"/>
                  </a:lnTo>
                  <a:lnTo>
                    <a:pt x="47" y="2"/>
                  </a:lnTo>
                  <a:lnTo>
                    <a:pt x="56" y="0"/>
                  </a:lnTo>
                  <a:lnTo>
                    <a:pt x="75" y="3"/>
                  </a:lnTo>
                  <a:lnTo>
                    <a:pt x="72"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6" name="Freeform 167"/>
            <p:cNvSpPr>
              <a:spLocks/>
            </p:cNvSpPr>
            <p:nvPr/>
          </p:nvSpPr>
          <p:spPr bwMode="auto">
            <a:xfrm>
              <a:off x="5830887" y="1387475"/>
              <a:ext cx="198438" cy="53975"/>
            </a:xfrm>
            <a:custGeom>
              <a:avLst/>
              <a:gdLst>
                <a:gd name="T0" fmla="*/ 125 w 125"/>
                <a:gd name="T1" fmla="*/ 32 h 34"/>
                <a:gd name="T2" fmla="*/ 102 w 125"/>
                <a:gd name="T3" fmla="*/ 34 h 34"/>
                <a:gd name="T4" fmla="*/ 65 w 125"/>
                <a:gd name="T5" fmla="*/ 30 h 34"/>
                <a:gd name="T6" fmla="*/ 39 w 125"/>
                <a:gd name="T7" fmla="*/ 24 h 34"/>
                <a:gd name="T8" fmla="*/ 19 w 125"/>
                <a:gd name="T9" fmla="*/ 15 h 34"/>
                <a:gd name="T10" fmla="*/ 0 w 125"/>
                <a:gd name="T11" fmla="*/ 12 h 34"/>
                <a:gd name="T12" fmla="*/ 19 w 125"/>
                <a:gd name="T13" fmla="*/ 3 h 34"/>
                <a:gd name="T14" fmla="*/ 39 w 125"/>
                <a:gd name="T15" fmla="*/ 0 h 34"/>
                <a:gd name="T16" fmla="*/ 70 w 125"/>
                <a:gd name="T17" fmla="*/ 7 h 34"/>
                <a:gd name="T18" fmla="*/ 113 w 125"/>
                <a:gd name="T19" fmla="*/ 19 h 34"/>
                <a:gd name="T20" fmla="*/ 125 w 125"/>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34">
                  <a:moveTo>
                    <a:pt x="125" y="32"/>
                  </a:moveTo>
                  <a:lnTo>
                    <a:pt x="102" y="34"/>
                  </a:lnTo>
                  <a:lnTo>
                    <a:pt x="65" y="30"/>
                  </a:lnTo>
                  <a:lnTo>
                    <a:pt x="39" y="24"/>
                  </a:lnTo>
                  <a:lnTo>
                    <a:pt x="19" y="15"/>
                  </a:lnTo>
                  <a:lnTo>
                    <a:pt x="0" y="12"/>
                  </a:lnTo>
                  <a:lnTo>
                    <a:pt x="19" y="3"/>
                  </a:lnTo>
                  <a:lnTo>
                    <a:pt x="39" y="0"/>
                  </a:lnTo>
                  <a:lnTo>
                    <a:pt x="70" y="7"/>
                  </a:lnTo>
                  <a:lnTo>
                    <a:pt x="113" y="19"/>
                  </a:lnTo>
                  <a:lnTo>
                    <a:pt x="125" y="3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7" name="Freeform 168"/>
            <p:cNvSpPr>
              <a:spLocks/>
            </p:cNvSpPr>
            <p:nvPr/>
          </p:nvSpPr>
          <p:spPr bwMode="auto">
            <a:xfrm>
              <a:off x="5029200" y="3946525"/>
              <a:ext cx="52388" cy="58738"/>
            </a:xfrm>
            <a:custGeom>
              <a:avLst/>
              <a:gdLst>
                <a:gd name="T0" fmla="*/ 25 w 33"/>
                <a:gd name="T1" fmla="*/ 0 h 37"/>
                <a:gd name="T2" fmla="*/ 33 w 33"/>
                <a:gd name="T3" fmla="*/ 12 h 37"/>
                <a:gd name="T4" fmla="*/ 31 w 33"/>
                <a:gd name="T5" fmla="*/ 24 h 37"/>
                <a:gd name="T6" fmla="*/ 26 w 33"/>
                <a:gd name="T7" fmla="*/ 27 h 37"/>
                <a:gd name="T8" fmla="*/ 16 w 33"/>
                <a:gd name="T9" fmla="*/ 25 h 37"/>
                <a:gd name="T10" fmla="*/ 11 w 33"/>
                <a:gd name="T11" fmla="*/ 37 h 37"/>
                <a:gd name="T12" fmla="*/ 0 w 33"/>
                <a:gd name="T13" fmla="*/ 35 h 37"/>
                <a:gd name="T14" fmla="*/ 1 w 33"/>
                <a:gd name="T15" fmla="*/ 24 h 37"/>
                <a:gd name="T16" fmla="*/ 4 w 33"/>
                <a:gd name="T17" fmla="*/ 22 h 37"/>
                <a:gd name="T18" fmla="*/ 4 w 33"/>
                <a:gd name="T19" fmla="*/ 10 h 37"/>
                <a:gd name="T20" fmla="*/ 10 w 33"/>
                <a:gd name="T21" fmla="*/ 4 h 37"/>
                <a:gd name="T22" fmla="*/ 14 w 33"/>
                <a:gd name="T23" fmla="*/ 6 h 37"/>
                <a:gd name="T24" fmla="*/ 25 w 33"/>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25" y="0"/>
                  </a:moveTo>
                  <a:lnTo>
                    <a:pt x="33" y="12"/>
                  </a:lnTo>
                  <a:lnTo>
                    <a:pt x="31" y="24"/>
                  </a:lnTo>
                  <a:lnTo>
                    <a:pt x="26" y="27"/>
                  </a:lnTo>
                  <a:lnTo>
                    <a:pt x="16" y="25"/>
                  </a:lnTo>
                  <a:lnTo>
                    <a:pt x="11" y="37"/>
                  </a:lnTo>
                  <a:lnTo>
                    <a:pt x="0" y="35"/>
                  </a:lnTo>
                  <a:lnTo>
                    <a:pt x="1" y="24"/>
                  </a:lnTo>
                  <a:lnTo>
                    <a:pt x="4" y="22"/>
                  </a:lnTo>
                  <a:lnTo>
                    <a:pt x="4" y="10"/>
                  </a:lnTo>
                  <a:lnTo>
                    <a:pt x="10" y="4"/>
                  </a:lnTo>
                  <a:lnTo>
                    <a:pt x="14" y="6"/>
                  </a:lnTo>
                  <a:lnTo>
                    <a:pt x="25"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8" name="Freeform 169"/>
            <p:cNvSpPr>
              <a:spLocks/>
            </p:cNvSpPr>
            <p:nvPr/>
          </p:nvSpPr>
          <p:spPr bwMode="auto">
            <a:xfrm>
              <a:off x="3694112" y="2997200"/>
              <a:ext cx="244475" cy="219075"/>
            </a:xfrm>
            <a:custGeom>
              <a:avLst/>
              <a:gdLst>
                <a:gd name="T0" fmla="*/ 151 w 154"/>
                <a:gd name="T1" fmla="*/ 11 h 138"/>
                <a:gd name="T2" fmla="*/ 151 w 154"/>
                <a:gd name="T3" fmla="*/ 0 h 138"/>
                <a:gd name="T4" fmla="*/ 154 w 154"/>
                <a:gd name="T5" fmla="*/ 0 h 138"/>
                <a:gd name="T6" fmla="*/ 154 w 154"/>
                <a:gd name="T7" fmla="*/ 1 h 138"/>
                <a:gd name="T8" fmla="*/ 153 w 154"/>
                <a:gd name="T9" fmla="*/ 5 h 138"/>
                <a:gd name="T10" fmla="*/ 153 w 154"/>
                <a:gd name="T11" fmla="*/ 37 h 138"/>
                <a:gd name="T12" fmla="*/ 94 w 154"/>
                <a:gd name="T13" fmla="*/ 36 h 138"/>
                <a:gd name="T14" fmla="*/ 93 w 154"/>
                <a:gd name="T15" fmla="*/ 89 h 138"/>
                <a:gd name="T16" fmla="*/ 77 w 154"/>
                <a:gd name="T17" fmla="*/ 91 h 138"/>
                <a:gd name="T18" fmla="*/ 72 w 154"/>
                <a:gd name="T19" fmla="*/ 101 h 138"/>
                <a:gd name="T20" fmla="*/ 75 w 154"/>
                <a:gd name="T21" fmla="*/ 131 h 138"/>
                <a:gd name="T22" fmla="*/ 4 w 154"/>
                <a:gd name="T23" fmla="*/ 131 h 138"/>
                <a:gd name="T24" fmla="*/ 0 w 154"/>
                <a:gd name="T25" fmla="*/ 138 h 138"/>
                <a:gd name="T26" fmla="*/ 1 w 154"/>
                <a:gd name="T27" fmla="*/ 129 h 138"/>
                <a:gd name="T28" fmla="*/ 1 w 154"/>
                <a:gd name="T29" fmla="*/ 129 h 138"/>
                <a:gd name="T30" fmla="*/ 42 w 154"/>
                <a:gd name="T31" fmla="*/ 128 h 138"/>
                <a:gd name="T32" fmla="*/ 44 w 154"/>
                <a:gd name="T33" fmla="*/ 120 h 138"/>
                <a:gd name="T34" fmla="*/ 52 w 154"/>
                <a:gd name="T35" fmla="*/ 111 h 138"/>
                <a:gd name="T36" fmla="*/ 59 w 154"/>
                <a:gd name="T37" fmla="*/ 82 h 138"/>
                <a:gd name="T38" fmla="*/ 84 w 154"/>
                <a:gd name="T39" fmla="*/ 60 h 138"/>
                <a:gd name="T40" fmla="*/ 93 w 154"/>
                <a:gd name="T41" fmla="*/ 34 h 138"/>
                <a:gd name="T42" fmla="*/ 99 w 154"/>
                <a:gd name="T43" fmla="*/ 32 h 138"/>
                <a:gd name="T44" fmla="*/ 105 w 154"/>
                <a:gd name="T45" fmla="*/ 16 h 138"/>
                <a:gd name="T46" fmla="*/ 120 w 154"/>
                <a:gd name="T47" fmla="*/ 14 h 138"/>
                <a:gd name="T48" fmla="*/ 126 w 154"/>
                <a:gd name="T49" fmla="*/ 16 h 138"/>
                <a:gd name="T50" fmla="*/ 134 w 154"/>
                <a:gd name="T51" fmla="*/ 16 h 138"/>
                <a:gd name="T52" fmla="*/ 140 w 154"/>
                <a:gd name="T53" fmla="*/ 12 h 138"/>
                <a:gd name="T54" fmla="*/ 151 w 154"/>
                <a:gd name="T55" fmla="*/ 1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38">
                  <a:moveTo>
                    <a:pt x="151" y="11"/>
                  </a:moveTo>
                  <a:lnTo>
                    <a:pt x="151" y="0"/>
                  </a:lnTo>
                  <a:lnTo>
                    <a:pt x="154" y="0"/>
                  </a:lnTo>
                  <a:lnTo>
                    <a:pt x="154" y="1"/>
                  </a:lnTo>
                  <a:lnTo>
                    <a:pt x="153" y="5"/>
                  </a:lnTo>
                  <a:lnTo>
                    <a:pt x="153" y="37"/>
                  </a:lnTo>
                  <a:lnTo>
                    <a:pt x="94" y="36"/>
                  </a:lnTo>
                  <a:lnTo>
                    <a:pt x="93" y="89"/>
                  </a:lnTo>
                  <a:lnTo>
                    <a:pt x="77" y="91"/>
                  </a:lnTo>
                  <a:lnTo>
                    <a:pt x="72" y="101"/>
                  </a:lnTo>
                  <a:lnTo>
                    <a:pt x="75" y="131"/>
                  </a:lnTo>
                  <a:lnTo>
                    <a:pt x="4" y="131"/>
                  </a:lnTo>
                  <a:lnTo>
                    <a:pt x="0" y="138"/>
                  </a:lnTo>
                  <a:lnTo>
                    <a:pt x="1" y="129"/>
                  </a:lnTo>
                  <a:lnTo>
                    <a:pt x="1" y="129"/>
                  </a:lnTo>
                  <a:lnTo>
                    <a:pt x="42" y="128"/>
                  </a:lnTo>
                  <a:lnTo>
                    <a:pt x="44" y="120"/>
                  </a:lnTo>
                  <a:lnTo>
                    <a:pt x="52" y="111"/>
                  </a:lnTo>
                  <a:lnTo>
                    <a:pt x="59" y="82"/>
                  </a:lnTo>
                  <a:lnTo>
                    <a:pt x="84" y="60"/>
                  </a:lnTo>
                  <a:lnTo>
                    <a:pt x="93" y="34"/>
                  </a:lnTo>
                  <a:lnTo>
                    <a:pt x="99" y="32"/>
                  </a:lnTo>
                  <a:lnTo>
                    <a:pt x="105" y="16"/>
                  </a:lnTo>
                  <a:lnTo>
                    <a:pt x="120" y="14"/>
                  </a:lnTo>
                  <a:lnTo>
                    <a:pt x="126" y="16"/>
                  </a:lnTo>
                  <a:lnTo>
                    <a:pt x="134" y="16"/>
                  </a:lnTo>
                  <a:lnTo>
                    <a:pt x="140" y="12"/>
                  </a:lnTo>
                  <a:lnTo>
                    <a:pt x="151"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9" name="Freeform 170"/>
            <p:cNvSpPr>
              <a:spLocks/>
            </p:cNvSpPr>
            <p:nvPr/>
          </p:nvSpPr>
          <p:spPr bwMode="auto">
            <a:xfrm>
              <a:off x="5156200" y="2849562"/>
              <a:ext cx="614363" cy="520700"/>
            </a:xfrm>
            <a:custGeom>
              <a:avLst/>
              <a:gdLst>
                <a:gd name="T0" fmla="*/ 161 w 387"/>
                <a:gd name="T1" fmla="*/ 319 h 328"/>
                <a:gd name="T2" fmla="*/ 153 w 387"/>
                <a:gd name="T3" fmla="*/ 304 h 328"/>
                <a:gd name="T4" fmla="*/ 132 w 387"/>
                <a:gd name="T5" fmla="*/ 280 h 328"/>
                <a:gd name="T6" fmla="*/ 113 w 387"/>
                <a:gd name="T7" fmla="*/ 248 h 328"/>
                <a:gd name="T8" fmla="*/ 91 w 387"/>
                <a:gd name="T9" fmla="*/ 225 h 328"/>
                <a:gd name="T10" fmla="*/ 88 w 387"/>
                <a:gd name="T11" fmla="*/ 198 h 328"/>
                <a:gd name="T12" fmla="*/ 67 w 387"/>
                <a:gd name="T13" fmla="*/ 167 h 328"/>
                <a:gd name="T14" fmla="*/ 50 w 387"/>
                <a:gd name="T15" fmla="*/ 151 h 328"/>
                <a:gd name="T16" fmla="*/ 45 w 387"/>
                <a:gd name="T17" fmla="*/ 135 h 328"/>
                <a:gd name="T18" fmla="*/ 31 w 387"/>
                <a:gd name="T19" fmla="*/ 115 h 328"/>
                <a:gd name="T20" fmla="*/ 9 w 387"/>
                <a:gd name="T21" fmla="*/ 84 h 328"/>
                <a:gd name="T22" fmla="*/ 2 w 387"/>
                <a:gd name="T23" fmla="*/ 73 h 328"/>
                <a:gd name="T24" fmla="*/ 3 w 387"/>
                <a:gd name="T25" fmla="*/ 58 h 328"/>
                <a:gd name="T26" fmla="*/ 30 w 387"/>
                <a:gd name="T27" fmla="*/ 55 h 328"/>
                <a:gd name="T28" fmla="*/ 47 w 387"/>
                <a:gd name="T29" fmla="*/ 44 h 328"/>
                <a:gd name="T30" fmla="*/ 54 w 387"/>
                <a:gd name="T31" fmla="*/ 34 h 328"/>
                <a:gd name="T32" fmla="*/ 69 w 387"/>
                <a:gd name="T33" fmla="*/ 3 h 328"/>
                <a:gd name="T34" fmla="*/ 93 w 387"/>
                <a:gd name="T35" fmla="*/ 5 h 328"/>
                <a:gd name="T36" fmla="*/ 176 w 387"/>
                <a:gd name="T37" fmla="*/ 61 h 328"/>
                <a:gd name="T38" fmla="*/ 225 w 387"/>
                <a:gd name="T39" fmla="*/ 65 h 328"/>
                <a:gd name="T40" fmla="*/ 243 w 387"/>
                <a:gd name="T41" fmla="*/ 74 h 328"/>
                <a:gd name="T42" fmla="*/ 261 w 387"/>
                <a:gd name="T43" fmla="*/ 97 h 328"/>
                <a:gd name="T44" fmla="*/ 278 w 387"/>
                <a:gd name="T45" fmla="*/ 113 h 328"/>
                <a:gd name="T46" fmla="*/ 279 w 387"/>
                <a:gd name="T47" fmla="*/ 128 h 328"/>
                <a:gd name="T48" fmla="*/ 288 w 387"/>
                <a:gd name="T49" fmla="*/ 141 h 328"/>
                <a:gd name="T50" fmla="*/ 294 w 387"/>
                <a:gd name="T51" fmla="*/ 153 h 328"/>
                <a:gd name="T52" fmla="*/ 305 w 387"/>
                <a:gd name="T53" fmla="*/ 156 h 328"/>
                <a:gd name="T54" fmla="*/ 310 w 387"/>
                <a:gd name="T55" fmla="*/ 169 h 328"/>
                <a:gd name="T56" fmla="*/ 374 w 387"/>
                <a:gd name="T57" fmla="*/ 200 h 328"/>
                <a:gd name="T58" fmla="*/ 387 w 387"/>
                <a:gd name="T59" fmla="*/ 210 h 328"/>
                <a:gd name="T60" fmla="*/ 327 w 387"/>
                <a:gd name="T61" fmla="*/ 273 h 328"/>
                <a:gd name="T62" fmla="*/ 259 w 387"/>
                <a:gd name="T63" fmla="*/ 290 h 328"/>
                <a:gd name="T64" fmla="*/ 239 w 387"/>
                <a:gd name="T65" fmla="*/ 315 h 328"/>
                <a:gd name="T66" fmla="*/ 227 w 387"/>
                <a:gd name="T67" fmla="*/ 309 h 328"/>
                <a:gd name="T68" fmla="*/ 206 w 387"/>
                <a:gd name="T69" fmla="*/ 305 h 328"/>
                <a:gd name="T70" fmla="*/ 181 w 387"/>
                <a:gd name="T71" fmla="*/ 308 h 328"/>
                <a:gd name="T72" fmla="*/ 169 w 387"/>
                <a:gd name="T73" fmla="*/ 312 h 328"/>
                <a:gd name="T74" fmla="*/ 163 w 387"/>
                <a:gd name="T75"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28">
                  <a:moveTo>
                    <a:pt x="163" y="328"/>
                  </a:moveTo>
                  <a:lnTo>
                    <a:pt x="161" y="319"/>
                  </a:lnTo>
                  <a:lnTo>
                    <a:pt x="155" y="313"/>
                  </a:lnTo>
                  <a:lnTo>
                    <a:pt x="153" y="304"/>
                  </a:lnTo>
                  <a:lnTo>
                    <a:pt x="143" y="297"/>
                  </a:lnTo>
                  <a:lnTo>
                    <a:pt x="132" y="280"/>
                  </a:lnTo>
                  <a:lnTo>
                    <a:pt x="126" y="263"/>
                  </a:lnTo>
                  <a:lnTo>
                    <a:pt x="113" y="248"/>
                  </a:lnTo>
                  <a:lnTo>
                    <a:pt x="104" y="245"/>
                  </a:lnTo>
                  <a:lnTo>
                    <a:pt x="91" y="225"/>
                  </a:lnTo>
                  <a:lnTo>
                    <a:pt x="88" y="211"/>
                  </a:lnTo>
                  <a:lnTo>
                    <a:pt x="88" y="198"/>
                  </a:lnTo>
                  <a:lnTo>
                    <a:pt x="76" y="175"/>
                  </a:lnTo>
                  <a:lnTo>
                    <a:pt x="67" y="167"/>
                  </a:lnTo>
                  <a:lnTo>
                    <a:pt x="57" y="163"/>
                  </a:lnTo>
                  <a:lnTo>
                    <a:pt x="50" y="151"/>
                  </a:lnTo>
                  <a:lnTo>
                    <a:pt x="51" y="146"/>
                  </a:lnTo>
                  <a:lnTo>
                    <a:pt x="45" y="135"/>
                  </a:lnTo>
                  <a:lnTo>
                    <a:pt x="39" y="131"/>
                  </a:lnTo>
                  <a:lnTo>
                    <a:pt x="31" y="115"/>
                  </a:lnTo>
                  <a:lnTo>
                    <a:pt x="19" y="99"/>
                  </a:lnTo>
                  <a:lnTo>
                    <a:pt x="9" y="84"/>
                  </a:lnTo>
                  <a:lnTo>
                    <a:pt x="0" y="85"/>
                  </a:lnTo>
                  <a:lnTo>
                    <a:pt x="2" y="73"/>
                  </a:lnTo>
                  <a:lnTo>
                    <a:pt x="2" y="66"/>
                  </a:lnTo>
                  <a:lnTo>
                    <a:pt x="3" y="58"/>
                  </a:lnTo>
                  <a:lnTo>
                    <a:pt x="23" y="61"/>
                  </a:lnTo>
                  <a:lnTo>
                    <a:pt x="30" y="55"/>
                  </a:lnTo>
                  <a:lnTo>
                    <a:pt x="34" y="47"/>
                  </a:lnTo>
                  <a:lnTo>
                    <a:pt x="47" y="44"/>
                  </a:lnTo>
                  <a:lnTo>
                    <a:pt x="49" y="37"/>
                  </a:lnTo>
                  <a:lnTo>
                    <a:pt x="54" y="34"/>
                  </a:lnTo>
                  <a:lnTo>
                    <a:pt x="35" y="13"/>
                  </a:lnTo>
                  <a:lnTo>
                    <a:pt x="69" y="3"/>
                  </a:lnTo>
                  <a:lnTo>
                    <a:pt x="72" y="0"/>
                  </a:lnTo>
                  <a:lnTo>
                    <a:pt x="93" y="5"/>
                  </a:lnTo>
                  <a:lnTo>
                    <a:pt x="121" y="20"/>
                  </a:lnTo>
                  <a:lnTo>
                    <a:pt x="176" y="61"/>
                  </a:lnTo>
                  <a:lnTo>
                    <a:pt x="209" y="63"/>
                  </a:lnTo>
                  <a:lnTo>
                    <a:pt x="225" y="65"/>
                  </a:lnTo>
                  <a:lnTo>
                    <a:pt x="230" y="75"/>
                  </a:lnTo>
                  <a:lnTo>
                    <a:pt x="243" y="74"/>
                  </a:lnTo>
                  <a:lnTo>
                    <a:pt x="252" y="92"/>
                  </a:lnTo>
                  <a:lnTo>
                    <a:pt x="261" y="97"/>
                  </a:lnTo>
                  <a:lnTo>
                    <a:pt x="265" y="104"/>
                  </a:lnTo>
                  <a:lnTo>
                    <a:pt x="278" y="113"/>
                  </a:lnTo>
                  <a:lnTo>
                    <a:pt x="280" y="121"/>
                  </a:lnTo>
                  <a:lnTo>
                    <a:pt x="279" y="128"/>
                  </a:lnTo>
                  <a:lnTo>
                    <a:pt x="282" y="135"/>
                  </a:lnTo>
                  <a:lnTo>
                    <a:pt x="288" y="141"/>
                  </a:lnTo>
                  <a:lnTo>
                    <a:pt x="291" y="148"/>
                  </a:lnTo>
                  <a:lnTo>
                    <a:pt x="294" y="153"/>
                  </a:lnTo>
                  <a:lnTo>
                    <a:pt x="300" y="157"/>
                  </a:lnTo>
                  <a:lnTo>
                    <a:pt x="305" y="156"/>
                  </a:lnTo>
                  <a:lnTo>
                    <a:pt x="309" y="164"/>
                  </a:lnTo>
                  <a:lnTo>
                    <a:pt x="310" y="169"/>
                  </a:lnTo>
                  <a:lnTo>
                    <a:pt x="319" y="190"/>
                  </a:lnTo>
                  <a:lnTo>
                    <a:pt x="374" y="200"/>
                  </a:lnTo>
                  <a:lnTo>
                    <a:pt x="378" y="196"/>
                  </a:lnTo>
                  <a:lnTo>
                    <a:pt x="387" y="210"/>
                  </a:lnTo>
                  <a:lnTo>
                    <a:pt x="379" y="252"/>
                  </a:lnTo>
                  <a:lnTo>
                    <a:pt x="327" y="273"/>
                  </a:lnTo>
                  <a:lnTo>
                    <a:pt x="275" y="281"/>
                  </a:lnTo>
                  <a:lnTo>
                    <a:pt x="259" y="290"/>
                  </a:lnTo>
                  <a:lnTo>
                    <a:pt x="247" y="312"/>
                  </a:lnTo>
                  <a:lnTo>
                    <a:pt x="239" y="315"/>
                  </a:lnTo>
                  <a:lnTo>
                    <a:pt x="234" y="308"/>
                  </a:lnTo>
                  <a:lnTo>
                    <a:pt x="227" y="309"/>
                  </a:lnTo>
                  <a:lnTo>
                    <a:pt x="210" y="307"/>
                  </a:lnTo>
                  <a:lnTo>
                    <a:pt x="206" y="305"/>
                  </a:lnTo>
                  <a:lnTo>
                    <a:pt x="185" y="306"/>
                  </a:lnTo>
                  <a:lnTo>
                    <a:pt x="181" y="308"/>
                  </a:lnTo>
                  <a:lnTo>
                    <a:pt x="173" y="302"/>
                  </a:lnTo>
                  <a:lnTo>
                    <a:pt x="169" y="312"/>
                  </a:lnTo>
                  <a:lnTo>
                    <a:pt x="171" y="321"/>
                  </a:lnTo>
                  <a:lnTo>
                    <a:pt x="163" y="32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0" name="Freeform 171"/>
            <p:cNvSpPr>
              <a:spLocks/>
            </p:cNvSpPr>
            <p:nvPr/>
          </p:nvSpPr>
          <p:spPr bwMode="auto">
            <a:xfrm>
              <a:off x="4818062" y="3182937"/>
              <a:ext cx="468313" cy="441325"/>
            </a:xfrm>
            <a:custGeom>
              <a:avLst/>
              <a:gdLst>
                <a:gd name="T0" fmla="*/ 218 w 295"/>
                <a:gd name="T1" fmla="*/ 260 h 278"/>
                <a:gd name="T2" fmla="*/ 216 w 295"/>
                <a:gd name="T3" fmla="*/ 243 h 278"/>
                <a:gd name="T4" fmla="*/ 204 w 295"/>
                <a:gd name="T5" fmla="*/ 220 h 278"/>
                <a:gd name="T6" fmla="*/ 197 w 295"/>
                <a:gd name="T7" fmla="*/ 203 h 278"/>
                <a:gd name="T8" fmla="*/ 185 w 295"/>
                <a:gd name="T9" fmla="*/ 209 h 278"/>
                <a:gd name="T10" fmla="*/ 192 w 295"/>
                <a:gd name="T11" fmla="*/ 227 h 278"/>
                <a:gd name="T12" fmla="*/ 173 w 295"/>
                <a:gd name="T13" fmla="*/ 254 h 278"/>
                <a:gd name="T14" fmla="*/ 148 w 295"/>
                <a:gd name="T15" fmla="*/ 244 h 278"/>
                <a:gd name="T16" fmla="*/ 139 w 295"/>
                <a:gd name="T17" fmla="*/ 254 h 278"/>
                <a:gd name="T18" fmla="*/ 130 w 295"/>
                <a:gd name="T19" fmla="*/ 262 h 278"/>
                <a:gd name="T20" fmla="*/ 109 w 295"/>
                <a:gd name="T21" fmla="*/ 258 h 278"/>
                <a:gd name="T22" fmla="*/ 89 w 295"/>
                <a:gd name="T23" fmla="*/ 261 h 278"/>
                <a:gd name="T24" fmla="*/ 74 w 295"/>
                <a:gd name="T25" fmla="*/ 247 h 278"/>
                <a:gd name="T26" fmla="*/ 58 w 295"/>
                <a:gd name="T27" fmla="*/ 244 h 278"/>
                <a:gd name="T28" fmla="*/ 49 w 295"/>
                <a:gd name="T29" fmla="*/ 272 h 278"/>
                <a:gd name="T30" fmla="*/ 37 w 295"/>
                <a:gd name="T31" fmla="*/ 278 h 278"/>
                <a:gd name="T32" fmla="*/ 29 w 295"/>
                <a:gd name="T33" fmla="*/ 271 h 278"/>
                <a:gd name="T34" fmla="*/ 30 w 295"/>
                <a:gd name="T35" fmla="*/ 256 h 278"/>
                <a:gd name="T36" fmla="*/ 20 w 295"/>
                <a:gd name="T37" fmla="*/ 235 h 278"/>
                <a:gd name="T38" fmla="*/ 17 w 295"/>
                <a:gd name="T39" fmla="*/ 221 h 278"/>
                <a:gd name="T40" fmla="*/ 10 w 295"/>
                <a:gd name="T41" fmla="*/ 203 h 278"/>
                <a:gd name="T42" fmla="*/ 0 w 295"/>
                <a:gd name="T43" fmla="*/ 196 h 278"/>
                <a:gd name="T44" fmla="*/ 6 w 295"/>
                <a:gd name="T45" fmla="*/ 180 h 278"/>
                <a:gd name="T46" fmla="*/ 9 w 295"/>
                <a:gd name="T47" fmla="*/ 165 h 278"/>
                <a:gd name="T48" fmla="*/ 10 w 295"/>
                <a:gd name="T49" fmla="*/ 147 h 278"/>
                <a:gd name="T50" fmla="*/ 34 w 295"/>
                <a:gd name="T51" fmla="*/ 133 h 278"/>
                <a:gd name="T52" fmla="*/ 30 w 295"/>
                <a:gd name="T53" fmla="*/ 42 h 278"/>
                <a:gd name="T54" fmla="*/ 49 w 295"/>
                <a:gd name="T55" fmla="*/ 0 h 278"/>
                <a:gd name="T56" fmla="*/ 191 w 295"/>
                <a:gd name="T57" fmla="*/ 0 h 278"/>
                <a:gd name="T58" fmla="*/ 269 w 295"/>
                <a:gd name="T59" fmla="*/ 21 h 278"/>
                <a:gd name="T60" fmla="*/ 270 w 295"/>
                <a:gd name="T61" fmla="*/ 46 h 278"/>
                <a:gd name="T62" fmla="*/ 285 w 295"/>
                <a:gd name="T63" fmla="*/ 76 h 278"/>
                <a:gd name="T64" fmla="*/ 287 w 295"/>
                <a:gd name="T65" fmla="*/ 95 h 278"/>
                <a:gd name="T66" fmla="*/ 268 w 295"/>
                <a:gd name="T67" fmla="*/ 105 h 278"/>
                <a:gd name="T68" fmla="*/ 260 w 295"/>
                <a:gd name="T69" fmla="*/ 149 h 278"/>
                <a:gd name="T70" fmla="*/ 260 w 295"/>
                <a:gd name="T71" fmla="*/ 175 h 278"/>
                <a:gd name="T72" fmla="*/ 243 w 295"/>
                <a:gd name="T73" fmla="*/ 206 h 278"/>
                <a:gd name="T74" fmla="*/ 234 w 295"/>
                <a:gd name="T75" fmla="*/ 231 h 278"/>
                <a:gd name="T76" fmla="*/ 221 w 295"/>
                <a:gd name="T77"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78">
                  <a:moveTo>
                    <a:pt x="221" y="261"/>
                  </a:moveTo>
                  <a:lnTo>
                    <a:pt x="218" y="260"/>
                  </a:lnTo>
                  <a:lnTo>
                    <a:pt x="218" y="250"/>
                  </a:lnTo>
                  <a:lnTo>
                    <a:pt x="216" y="243"/>
                  </a:lnTo>
                  <a:lnTo>
                    <a:pt x="207" y="235"/>
                  </a:lnTo>
                  <a:lnTo>
                    <a:pt x="204" y="220"/>
                  </a:lnTo>
                  <a:lnTo>
                    <a:pt x="206" y="204"/>
                  </a:lnTo>
                  <a:lnTo>
                    <a:pt x="197" y="203"/>
                  </a:lnTo>
                  <a:lnTo>
                    <a:pt x="196" y="208"/>
                  </a:lnTo>
                  <a:lnTo>
                    <a:pt x="185" y="209"/>
                  </a:lnTo>
                  <a:lnTo>
                    <a:pt x="190" y="215"/>
                  </a:lnTo>
                  <a:lnTo>
                    <a:pt x="192" y="227"/>
                  </a:lnTo>
                  <a:lnTo>
                    <a:pt x="182" y="239"/>
                  </a:lnTo>
                  <a:lnTo>
                    <a:pt x="173" y="254"/>
                  </a:lnTo>
                  <a:lnTo>
                    <a:pt x="164" y="256"/>
                  </a:lnTo>
                  <a:lnTo>
                    <a:pt x="148" y="244"/>
                  </a:lnTo>
                  <a:lnTo>
                    <a:pt x="141" y="248"/>
                  </a:lnTo>
                  <a:lnTo>
                    <a:pt x="139" y="254"/>
                  </a:lnTo>
                  <a:lnTo>
                    <a:pt x="130" y="258"/>
                  </a:lnTo>
                  <a:lnTo>
                    <a:pt x="130" y="262"/>
                  </a:lnTo>
                  <a:lnTo>
                    <a:pt x="111" y="262"/>
                  </a:lnTo>
                  <a:lnTo>
                    <a:pt x="109" y="258"/>
                  </a:lnTo>
                  <a:lnTo>
                    <a:pt x="95" y="257"/>
                  </a:lnTo>
                  <a:lnTo>
                    <a:pt x="89" y="261"/>
                  </a:lnTo>
                  <a:lnTo>
                    <a:pt x="84" y="259"/>
                  </a:lnTo>
                  <a:lnTo>
                    <a:pt x="74" y="247"/>
                  </a:lnTo>
                  <a:lnTo>
                    <a:pt x="71" y="241"/>
                  </a:lnTo>
                  <a:lnTo>
                    <a:pt x="58" y="244"/>
                  </a:lnTo>
                  <a:lnTo>
                    <a:pt x="53" y="254"/>
                  </a:lnTo>
                  <a:lnTo>
                    <a:pt x="49" y="272"/>
                  </a:lnTo>
                  <a:lnTo>
                    <a:pt x="42" y="276"/>
                  </a:lnTo>
                  <a:lnTo>
                    <a:pt x="37" y="278"/>
                  </a:lnTo>
                  <a:lnTo>
                    <a:pt x="35" y="277"/>
                  </a:lnTo>
                  <a:lnTo>
                    <a:pt x="29" y="271"/>
                  </a:lnTo>
                  <a:lnTo>
                    <a:pt x="28" y="265"/>
                  </a:lnTo>
                  <a:lnTo>
                    <a:pt x="30" y="256"/>
                  </a:lnTo>
                  <a:lnTo>
                    <a:pt x="30" y="248"/>
                  </a:lnTo>
                  <a:lnTo>
                    <a:pt x="20" y="235"/>
                  </a:lnTo>
                  <a:lnTo>
                    <a:pt x="17" y="226"/>
                  </a:lnTo>
                  <a:lnTo>
                    <a:pt x="17" y="221"/>
                  </a:lnTo>
                  <a:lnTo>
                    <a:pt x="10" y="215"/>
                  </a:lnTo>
                  <a:lnTo>
                    <a:pt x="10" y="203"/>
                  </a:lnTo>
                  <a:lnTo>
                    <a:pt x="6" y="195"/>
                  </a:lnTo>
                  <a:lnTo>
                    <a:pt x="0" y="196"/>
                  </a:lnTo>
                  <a:lnTo>
                    <a:pt x="1" y="188"/>
                  </a:lnTo>
                  <a:lnTo>
                    <a:pt x="6" y="180"/>
                  </a:lnTo>
                  <a:lnTo>
                    <a:pt x="4" y="171"/>
                  </a:lnTo>
                  <a:lnTo>
                    <a:pt x="9" y="165"/>
                  </a:lnTo>
                  <a:lnTo>
                    <a:pt x="6" y="160"/>
                  </a:lnTo>
                  <a:lnTo>
                    <a:pt x="10" y="147"/>
                  </a:lnTo>
                  <a:lnTo>
                    <a:pt x="18" y="132"/>
                  </a:lnTo>
                  <a:lnTo>
                    <a:pt x="34" y="133"/>
                  </a:lnTo>
                  <a:lnTo>
                    <a:pt x="30" y="51"/>
                  </a:lnTo>
                  <a:lnTo>
                    <a:pt x="30" y="42"/>
                  </a:lnTo>
                  <a:lnTo>
                    <a:pt x="51" y="42"/>
                  </a:lnTo>
                  <a:lnTo>
                    <a:pt x="49" y="0"/>
                  </a:lnTo>
                  <a:lnTo>
                    <a:pt x="121" y="0"/>
                  </a:lnTo>
                  <a:lnTo>
                    <a:pt x="191" y="0"/>
                  </a:lnTo>
                  <a:lnTo>
                    <a:pt x="262" y="0"/>
                  </a:lnTo>
                  <a:lnTo>
                    <a:pt x="269" y="21"/>
                  </a:lnTo>
                  <a:lnTo>
                    <a:pt x="266" y="24"/>
                  </a:lnTo>
                  <a:lnTo>
                    <a:pt x="270" y="46"/>
                  </a:lnTo>
                  <a:lnTo>
                    <a:pt x="278" y="71"/>
                  </a:lnTo>
                  <a:lnTo>
                    <a:pt x="285" y="76"/>
                  </a:lnTo>
                  <a:lnTo>
                    <a:pt x="295" y="84"/>
                  </a:lnTo>
                  <a:lnTo>
                    <a:pt x="287" y="95"/>
                  </a:lnTo>
                  <a:lnTo>
                    <a:pt x="273" y="99"/>
                  </a:lnTo>
                  <a:lnTo>
                    <a:pt x="268" y="105"/>
                  </a:lnTo>
                  <a:lnTo>
                    <a:pt x="267" y="119"/>
                  </a:lnTo>
                  <a:lnTo>
                    <a:pt x="260" y="149"/>
                  </a:lnTo>
                  <a:lnTo>
                    <a:pt x="263" y="158"/>
                  </a:lnTo>
                  <a:lnTo>
                    <a:pt x="260" y="175"/>
                  </a:lnTo>
                  <a:lnTo>
                    <a:pt x="254" y="196"/>
                  </a:lnTo>
                  <a:lnTo>
                    <a:pt x="243" y="206"/>
                  </a:lnTo>
                  <a:lnTo>
                    <a:pt x="236" y="222"/>
                  </a:lnTo>
                  <a:lnTo>
                    <a:pt x="234" y="231"/>
                  </a:lnTo>
                  <a:lnTo>
                    <a:pt x="226" y="236"/>
                  </a:lnTo>
                  <a:lnTo>
                    <a:pt x="221" y="258"/>
                  </a:lnTo>
                  <a:lnTo>
                    <a:pt x="221" y="2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1" name="Freeform 172"/>
            <p:cNvSpPr>
              <a:spLocks/>
            </p:cNvSpPr>
            <p:nvPr/>
          </p:nvSpPr>
          <p:spPr bwMode="auto">
            <a:xfrm>
              <a:off x="4876800" y="3505200"/>
              <a:ext cx="333375" cy="288925"/>
            </a:xfrm>
            <a:custGeom>
              <a:avLst/>
              <a:gdLst>
                <a:gd name="T0" fmla="*/ 184 w 210"/>
                <a:gd name="T1" fmla="*/ 58 h 182"/>
                <a:gd name="T2" fmla="*/ 185 w 210"/>
                <a:gd name="T3" fmla="*/ 74 h 182"/>
                <a:gd name="T4" fmla="*/ 182 w 210"/>
                <a:gd name="T5" fmla="*/ 80 h 182"/>
                <a:gd name="T6" fmla="*/ 172 w 210"/>
                <a:gd name="T7" fmla="*/ 81 h 182"/>
                <a:gd name="T8" fmla="*/ 166 w 210"/>
                <a:gd name="T9" fmla="*/ 93 h 182"/>
                <a:gd name="T10" fmla="*/ 178 w 210"/>
                <a:gd name="T11" fmla="*/ 94 h 182"/>
                <a:gd name="T12" fmla="*/ 187 w 210"/>
                <a:gd name="T13" fmla="*/ 104 h 182"/>
                <a:gd name="T14" fmla="*/ 191 w 210"/>
                <a:gd name="T15" fmla="*/ 113 h 182"/>
                <a:gd name="T16" fmla="*/ 199 w 210"/>
                <a:gd name="T17" fmla="*/ 117 h 182"/>
                <a:gd name="T18" fmla="*/ 210 w 210"/>
                <a:gd name="T19" fmla="*/ 140 h 182"/>
                <a:gd name="T20" fmla="*/ 198 w 210"/>
                <a:gd name="T21" fmla="*/ 154 h 182"/>
                <a:gd name="T22" fmla="*/ 187 w 210"/>
                <a:gd name="T23" fmla="*/ 166 h 182"/>
                <a:gd name="T24" fmla="*/ 175 w 210"/>
                <a:gd name="T25" fmla="*/ 176 h 182"/>
                <a:gd name="T26" fmla="*/ 163 w 210"/>
                <a:gd name="T27" fmla="*/ 176 h 182"/>
                <a:gd name="T28" fmla="*/ 148 w 210"/>
                <a:gd name="T29" fmla="*/ 180 h 182"/>
                <a:gd name="T30" fmla="*/ 136 w 210"/>
                <a:gd name="T31" fmla="*/ 176 h 182"/>
                <a:gd name="T32" fmla="*/ 129 w 210"/>
                <a:gd name="T33" fmla="*/ 182 h 182"/>
                <a:gd name="T34" fmla="*/ 112 w 210"/>
                <a:gd name="T35" fmla="*/ 168 h 182"/>
                <a:gd name="T36" fmla="*/ 108 w 210"/>
                <a:gd name="T37" fmla="*/ 159 h 182"/>
                <a:gd name="T38" fmla="*/ 98 w 210"/>
                <a:gd name="T39" fmla="*/ 163 h 182"/>
                <a:gd name="T40" fmla="*/ 89 w 210"/>
                <a:gd name="T41" fmla="*/ 162 h 182"/>
                <a:gd name="T42" fmla="*/ 84 w 210"/>
                <a:gd name="T43" fmla="*/ 165 h 182"/>
                <a:gd name="T44" fmla="*/ 76 w 210"/>
                <a:gd name="T45" fmla="*/ 163 h 182"/>
                <a:gd name="T46" fmla="*/ 65 w 210"/>
                <a:gd name="T47" fmla="*/ 146 h 182"/>
                <a:gd name="T48" fmla="*/ 62 w 210"/>
                <a:gd name="T49" fmla="*/ 139 h 182"/>
                <a:gd name="T50" fmla="*/ 48 w 210"/>
                <a:gd name="T51" fmla="*/ 131 h 182"/>
                <a:gd name="T52" fmla="*/ 43 w 210"/>
                <a:gd name="T53" fmla="*/ 118 h 182"/>
                <a:gd name="T54" fmla="*/ 35 w 210"/>
                <a:gd name="T55" fmla="*/ 109 h 182"/>
                <a:gd name="T56" fmla="*/ 23 w 210"/>
                <a:gd name="T57" fmla="*/ 99 h 182"/>
                <a:gd name="T58" fmla="*/ 23 w 210"/>
                <a:gd name="T59" fmla="*/ 92 h 182"/>
                <a:gd name="T60" fmla="*/ 13 w 210"/>
                <a:gd name="T61" fmla="*/ 84 h 182"/>
                <a:gd name="T62" fmla="*/ 0 w 210"/>
                <a:gd name="T63" fmla="*/ 75 h 182"/>
                <a:gd name="T64" fmla="*/ 5 w 210"/>
                <a:gd name="T65" fmla="*/ 73 h 182"/>
                <a:gd name="T66" fmla="*/ 12 w 210"/>
                <a:gd name="T67" fmla="*/ 69 h 182"/>
                <a:gd name="T68" fmla="*/ 16 w 210"/>
                <a:gd name="T69" fmla="*/ 51 h 182"/>
                <a:gd name="T70" fmla="*/ 21 w 210"/>
                <a:gd name="T71" fmla="*/ 41 h 182"/>
                <a:gd name="T72" fmla="*/ 34 w 210"/>
                <a:gd name="T73" fmla="*/ 38 h 182"/>
                <a:gd name="T74" fmla="*/ 37 w 210"/>
                <a:gd name="T75" fmla="*/ 44 h 182"/>
                <a:gd name="T76" fmla="*/ 47 w 210"/>
                <a:gd name="T77" fmla="*/ 56 h 182"/>
                <a:gd name="T78" fmla="*/ 52 w 210"/>
                <a:gd name="T79" fmla="*/ 58 h 182"/>
                <a:gd name="T80" fmla="*/ 59 w 210"/>
                <a:gd name="T81" fmla="*/ 54 h 182"/>
                <a:gd name="T82" fmla="*/ 72 w 210"/>
                <a:gd name="T83" fmla="*/ 55 h 182"/>
                <a:gd name="T84" fmla="*/ 74 w 210"/>
                <a:gd name="T85" fmla="*/ 59 h 182"/>
                <a:gd name="T86" fmla="*/ 93 w 210"/>
                <a:gd name="T87" fmla="*/ 59 h 182"/>
                <a:gd name="T88" fmla="*/ 93 w 210"/>
                <a:gd name="T89" fmla="*/ 55 h 182"/>
                <a:gd name="T90" fmla="*/ 102 w 210"/>
                <a:gd name="T91" fmla="*/ 51 h 182"/>
                <a:gd name="T92" fmla="*/ 104 w 210"/>
                <a:gd name="T93" fmla="*/ 45 h 182"/>
                <a:gd name="T94" fmla="*/ 111 w 210"/>
                <a:gd name="T95" fmla="*/ 41 h 182"/>
                <a:gd name="T96" fmla="*/ 127 w 210"/>
                <a:gd name="T97" fmla="*/ 53 h 182"/>
                <a:gd name="T98" fmla="*/ 136 w 210"/>
                <a:gd name="T99" fmla="*/ 51 h 182"/>
                <a:gd name="T100" fmla="*/ 145 w 210"/>
                <a:gd name="T101" fmla="*/ 36 h 182"/>
                <a:gd name="T102" fmla="*/ 155 w 210"/>
                <a:gd name="T103" fmla="*/ 24 h 182"/>
                <a:gd name="T104" fmla="*/ 153 w 210"/>
                <a:gd name="T105" fmla="*/ 12 h 182"/>
                <a:gd name="T106" fmla="*/ 148 w 210"/>
                <a:gd name="T107" fmla="*/ 6 h 182"/>
                <a:gd name="T108" fmla="*/ 159 w 210"/>
                <a:gd name="T109" fmla="*/ 5 h 182"/>
                <a:gd name="T110" fmla="*/ 160 w 210"/>
                <a:gd name="T111" fmla="*/ 0 h 182"/>
                <a:gd name="T112" fmla="*/ 169 w 210"/>
                <a:gd name="T113" fmla="*/ 1 h 182"/>
                <a:gd name="T114" fmla="*/ 167 w 210"/>
                <a:gd name="T115" fmla="*/ 17 h 182"/>
                <a:gd name="T116" fmla="*/ 170 w 210"/>
                <a:gd name="T117" fmla="*/ 32 h 182"/>
                <a:gd name="T118" fmla="*/ 179 w 210"/>
                <a:gd name="T119" fmla="*/ 40 h 182"/>
                <a:gd name="T120" fmla="*/ 181 w 210"/>
                <a:gd name="T121" fmla="*/ 47 h 182"/>
                <a:gd name="T122" fmla="*/ 181 w 210"/>
                <a:gd name="T123" fmla="*/ 57 h 182"/>
                <a:gd name="T124" fmla="*/ 184 w 210"/>
                <a:gd name="T125"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2">
                  <a:moveTo>
                    <a:pt x="184" y="58"/>
                  </a:moveTo>
                  <a:lnTo>
                    <a:pt x="185" y="74"/>
                  </a:lnTo>
                  <a:lnTo>
                    <a:pt x="182" y="80"/>
                  </a:lnTo>
                  <a:lnTo>
                    <a:pt x="172" y="81"/>
                  </a:lnTo>
                  <a:lnTo>
                    <a:pt x="166" y="93"/>
                  </a:lnTo>
                  <a:lnTo>
                    <a:pt x="178" y="94"/>
                  </a:lnTo>
                  <a:lnTo>
                    <a:pt x="187" y="104"/>
                  </a:lnTo>
                  <a:lnTo>
                    <a:pt x="191" y="113"/>
                  </a:lnTo>
                  <a:lnTo>
                    <a:pt x="199" y="117"/>
                  </a:lnTo>
                  <a:lnTo>
                    <a:pt x="210" y="140"/>
                  </a:lnTo>
                  <a:lnTo>
                    <a:pt x="198" y="154"/>
                  </a:lnTo>
                  <a:lnTo>
                    <a:pt x="187" y="166"/>
                  </a:lnTo>
                  <a:lnTo>
                    <a:pt x="175" y="176"/>
                  </a:lnTo>
                  <a:lnTo>
                    <a:pt x="163" y="176"/>
                  </a:lnTo>
                  <a:lnTo>
                    <a:pt x="148" y="180"/>
                  </a:lnTo>
                  <a:lnTo>
                    <a:pt x="136" y="176"/>
                  </a:lnTo>
                  <a:lnTo>
                    <a:pt x="129" y="182"/>
                  </a:lnTo>
                  <a:lnTo>
                    <a:pt x="112" y="168"/>
                  </a:lnTo>
                  <a:lnTo>
                    <a:pt x="108" y="159"/>
                  </a:lnTo>
                  <a:lnTo>
                    <a:pt x="98" y="163"/>
                  </a:lnTo>
                  <a:lnTo>
                    <a:pt x="89" y="162"/>
                  </a:lnTo>
                  <a:lnTo>
                    <a:pt x="84" y="165"/>
                  </a:lnTo>
                  <a:lnTo>
                    <a:pt x="76" y="163"/>
                  </a:lnTo>
                  <a:lnTo>
                    <a:pt x="65" y="146"/>
                  </a:lnTo>
                  <a:lnTo>
                    <a:pt x="62" y="139"/>
                  </a:lnTo>
                  <a:lnTo>
                    <a:pt x="48" y="131"/>
                  </a:lnTo>
                  <a:lnTo>
                    <a:pt x="43" y="118"/>
                  </a:lnTo>
                  <a:lnTo>
                    <a:pt x="35" y="109"/>
                  </a:lnTo>
                  <a:lnTo>
                    <a:pt x="23" y="99"/>
                  </a:lnTo>
                  <a:lnTo>
                    <a:pt x="23" y="92"/>
                  </a:lnTo>
                  <a:lnTo>
                    <a:pt x="13" y="84"/>
                  </a:lnTo>
                  <a:lnTo>
                    <a:pt x="0" y="75"/>
                  </a:lnTo>
                  <a:lnTo>
                    <a:pt x="5" y="73"/>
                  </a:lnTo>
                  <a:lnTo>
                    <a:pt x="12" y="69"/>
                  </a:lnTo>
                  <a:lnTo>
                    <a:pt x="16" y="51"/>
                  </a:lnTo>
                  <a:lnTo>
                    <a:pt x="21" y="41"/>
                  </a:lnTo>
                  <a:lnTo>
                    <a:pt x="34" y="38"/>
                  </a:lnTo>
                  <a:lnTo>
                    <a:pt x="37" y="44"/>
                  </a:lnTo>
                  <a:lnTo>
                    <a:pt x="47" y="56"/>
                  </a:lnTo>
                  <a:lnTo>
                    <a:pt x="52" y="58"/>
                  </a:lnTo>
                  <a:lnTo>
                    <a:pt x="59" y="54"/>
                  </a:lnTo>
                  <a:lnTo>
                    <a:pt x="72" y="55"/>
                  </a:lnTo>
                  <a:lnTo>
                    <a:pt x="74" y="59"/>
                  </a:lnTo>
                  <a:lnTo>
                    <a:pt x="93" y="59"/>
                  </a:lnTo>
                  <a:lnTo>
                    <a:pt x="93" y="55"/>
                  </a:lnTo>
                  <a:lnTo>
                    <a:pt x="102" y="51"/>
                  </a:lnTo>
                  <a:lnTo>
                    <a:pt x="104" y="45"/>
                  </a:lnTo>
                  <a:lnTo>
                    <a:pt x="111" y="41"/>
                  </a:lnTo>
                  <a:lnTo>
                    <a:pt x="127" y="53"/>
                  </a:lnTo>
                  <a:lnTo>
                    <a:pt x="136" y="51"/>
                  </a:lnTo>
                  <a:lnTo>
                    <a:pt x="145" y="36"/>
                  </a:lnTo>
                  <a:lnTo>
                    <a:pt x="155" y="24"/>
                  </a:lnTo>
                  <a:lnTo>
                    <a:pt x="153" y="12"/>
                  </a:lnTo>
                  <a:lnTo>
                    <a:pt x="148" y="6"/>
                  </a:lnTo>
                  <a:lnTo>
                    <a:pt x="159" y="5"/>
                  </a:lnTo>
                  <a:lnTo>
                    <a:pt x="160" y="0"/>
                  </a:lnTo>
                  <a:lnTo>
                    <a:pt x="169" y="1"/>
                  </a:lnTo>
                  <a:lnTo>
                    <a:pt x="167" y="17"/>
                  </a:lnTo>
                  <a:lnTo>
                    <a:pt x="170" y="32"/>
                  </a:lnTo>
                  <a:lnTo>
                    <a:pt x="179" y="40"/>
                  </a:lnTo>
                  <a:lnTo>
                    <a:pt x="181" y="47"/>
                  </a:lnTo>
                  <a:lnTo>
                    <a:pt x="181" y="57"/>
                  </a:lnTo>
                  <a:lnTo>
                    <a:pt x="184" y="5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2" name="Freeform 173"/>
            <p:cNvSpPr>
              <a:spLocks/>
            </p:cNvSpPr>
            <p:nvPr/>
          </p:nvSpPr>
          <p:spPr bwMode="auto">
            <a:xfrm>
              <a:off x="3671887" y="3362325"/>
              <a:ext cx="177800" cy="139700"/>
            </a:xfrm>
            <a:custGeom>
              <a:avLst/>
              <a:gdLst>
                <a:gd name="T0" fmla="*/ 17 w 112"/>
                <a:gd name="T1" fmla="*/ 62 h 88"/>
                <a:gd name="T2" fmla="*/ 10 w 112"/>
                <a:gd name="T3" fmla="*/ 46 h 88"/>
                <a:gd name="T4" fmla="*/ 0 w 112"/>
                <a:gd name="T5" fmla="*/ 38 h 88"/>
                <a:gd name="T6" fmla="*/ 9 w 112"/>
                <a:gd name="T7" fmla="*/ 34 h 88"/>
                <a:gd name="T8" fmla="*/ 18 w 112"/>
                <a:gd name="T9" fmla="*/ 20 h 88"/>
                <a:gd name="T10" fmla="*/ 22 w 112"/>
                <a:gd name="T11" fmla="*/ 9 h 88"/>
                <a:gd name="T12" fmla="*/ 29 w 112"/>
                <a:gd name="T13" fmla="*/ 2 h 88"/>
                <a:gd name="T14" fmla="*/ 38 w 112"/>
                <a:gd name="T15" fmla="*/ 4 h 88"/>
                <a:gd name="T16" fmla="*/ 47 w 112"/>
                <a:gd name="T17" fmla="*/ 0 h 88"/>
                <a:gd name="T18" fmla="*/ 57 w 112"/>
                <a:gd name="T19" fmla="*/ 0 h 88"/>
                <a:gd name="T20" fmla="*/ 65 w 112"/>
                <a:gd name="T21" fmla="*/ 6 h 88"/>
                <a:gd name="T22" fmla="*/ 77 w 112"/>
                <a:gd name="T23" fmla="*/ 11 h 88"/>
                <a:gd name="T24" fmla="*/ 88 w 112"/>
                <a:gd name="T25" fmla="*/ 26 h 88"/>
                <a:gd name="T26" fmla="*/ 100 w 112"/>
                <a:gd name="T27" fmla="*/ 41 h 88"/>
                <a:gd name="T28" fmla="*/ 100 w 112"/>
                <a:gd name="T29" fmla="*/ 54 h 88"/>
                <a:gd name="T30" fmla="*/ 104 w 112"/>
                <a:gd name="T31" fmla="*/ 66 h 88"/>
                <a:gd name="T32" fmla="*/ 111 w 112"/>
                <a:gd name="T33" fmla="*/ 71 h 88"/>
                <a:gd name="T34" fmla="*/ 112 w 112"/>
                <a:gd name="T35" fmla="*/ 79 h 88"/>
                <a:gd name="T36" fmla="*/ 111 w 112"/>
                <a:gd name="T37" fmla="*/ 86 h 88"/>
                <a:gd name="T38" fmla="*/ 109 w 112"/>
                <a:gd name="T39" fmla="*/ 87 h 88"/>
                <a:gd name="T40" fmla="*/ 99 w 112"/>
                <a:gd name="T41" fmla="*/ 85 h 88"/>
                <a:gd name="T42" fmla="*/ 97 w 112"/>
                <a:gd name="T43" fmla="*/ 88 h 88"/>
                <a:gd name="T44" fmla="*/ 93 w 112"/>
                <a:gd name="T45" fmla="*/ 88 h 88"/>
                <a:gd name="T46" fmla="*/ 80 w 112"/>
                <a:gd name="T47" fmla="*/ 83 h 88"/>
                <a:gd name="T48" fmla="*/ 71 w 112"/>
                <a:gd name="T49" fmla="*/ 83 h 88"/>
                <a:gd name="T50" fmla="*/ 38 w 112"/>
                <a:gd name="T51" fmla="*/ 82 h 88"/>
                <a:gd name="T52" fmla="*/ 33 w 112"/>
                <a:gd name="T53" fmla="*/ 84 h 88"/>
                <a:gd name="T54" fmla="*/ 27 w 112"/>
                <a:gd name="T55" fmla="*/ 84 h 88"/>
                <a:gd name="T56" fmla="*/ 17 w 112"/>
                <a:gd name="T57" fmla="*/ 87 h 88"/>
                <a:gd name="T58" fmla="*/ 14 w 112"/>
                <a:gd name="T59" fmla="*/ 71 h 88"/>
                <a:gd name="T60" fmla="*/ 31 w 112"/>
                <a:gd name="T61" fmla="*/ 72 h 88"/>
                <a:gd name="T62" fmla="*/ 35 w 112"/>
                <a:gd name="T63" fmla="*/ 69 h 88"/>
                <a:gd name="T64" fmla="*/ 39 w 112"/>
                <a:gd name="T65" fmla="*/ 69 h 88"/>
                <a:gd name="T66" fmla="*/ 45 w 112"/>
                <a:gd name="T67" fmla="*/ 64 h 88"/>
                <a:gd name="T68" fmla="*/ 53 w 112"/>
                <a:gd name="T69" fmla="*/ 68 h 88"/>
                <a:gd name="T70" fmla="*/ 61 w 112"/>
                <a:gd name="T71" fmla="*/ 69 h 88"/>
                <a:gd name="T72" fmla="*/ 69 w 112"/>
                <a:gd name="T73" fmla="*/ 64 h 88"/>
                <a:gd name="T74" fmla="*/ 65 w 112"/>
                <a:gd name="T75" fmla="*/ 58 h 88"/>
                <a:gd name="T76" fmla="*/ 59 w 112"/>
                <a:gd name="T77" fmla="*/ 61 h 88"/>
                <a:gd name="T78" fmla="*/ 54 w 112"/>
                <a:gd name="T79" fmla="*/ 61 h 88"/>
                <a:gd name="T80" fmla="*/ 47 w 112"/>
                <a:gd name="T81" fmla="*/ 56 h 88"/>
                <a:gd name="T82" fmla="*/ 41 w 112"/>
                <a:gd name="T83" fmla="*/ 56 h 88"/>
                <a:gd name="T84" fmla="*/ 37 w 112"/>
                <a:gd name="T85" fmla="*/ 61 h 88"/>
                <a:gd name="T86" fmla="*/ 17 w 112"/>
                <a:gd name="T87"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8">
                  <a:moveTo>
                    <a:pt x="17" y="62"/>
                  </a:moveTo>
                  <a:lnTo>
                    <a:pt x="10" y="46"/>
                  </a:lnTo>
                  <a:lnTo>
                    <a:pt x="0" y="38"/>
                  </a:lnTo>
                  <a:lnTo>
                    <a:pt x="9" y="34"/>
                  </a:lnTo>
                  <a:lnTo>
                    <a:pt x="18" y="20"/>
                  </a:lnTo>
                  <a:lnTo>
                    <a:pt x="22" y="9"/>
                  </a:lnTo>
                  <a:lnTo>
                    <a:pt x="29" y="2"/>
                  </a:lnTo>
                  <a:lnTo>
                    <a:pt x="38" y="4"/>
                  </a:lnTo>
                  <a:lnTo>
                    <a:pt x="47" y="0"/>
                  </a:lnTo>
                  <a:lnTo>
                    <a:pt x="57" y="0"/>
                  </a:lnTo>
                  <a:lnTo>
                    <a:pt x="65" y="6"/>
                  </a:lnTo>
                  <a:lnTo>
                    <a:pt x="77" y="11"/>
                  </a:lnTo>
                  <a:lnTo>
                    <a:pt x="88" y="26"/>
                  </a:lnTo>
                  <a:lnTo>
                    <a:pt x="100" y="41"/>
                  </a:lnTo>
                  <a:lnTo>
                    <a:pt x="100" y="54"/>
                  </a:lnTo>
                  <a:lnTo>
                    <a:pt x="104" y="66"/>
                  </a:lnTo>
                  <a:lnTo>
                    <a:pt x="111" y="71"/>
                  </a:lnTo>
                  <a:lnTo>
                    <a:pt x="112" y="79"/>
                  </a:lnTo>
                  <a:lnTo>
                    <a:pt x="111" y="86"/>
                  </a:lnTo>
                  <a:lnTo>
                    <a:pt x="109" y="87"/>
                  </a:lnTo>
                  <a:lnTo>
                    <a:pt x="99" y="85"/>
                  </a:lnTo>
                  <a:lnTo>
                    <a:pt x="97" y="88"/>
                  </a:lnTo>
                  <a:lnTo>
                    <a:pt x="93" y="88"/>
                  </a:lnTo>
                  <a:lnTo>
                    <a:pt x="80" y="83"/>
                  </a:lnTo>
                  <a:lnTo>
                    <a:pt x="71" y="83"/>
                  </a:lnTo>
                  <a:lnTo>
                    <a:pt x="38" y="82"/>
                  </a:lnTo>
                  <a:lnTo>
                    <a:pt x="33" y="84"/>
                  </a:lnTo>
                  <a:lnTo>
                    <a:pt x="27" y="84"/>
                  </a:lnTo>
                  <a:lnTo>
                    <a:pt x="17" y="87"/>
                  </a:lnTo>
                  <a:lnTo>
                    <a:pt x="14" y="71"/>
                  </a:lnTo>
                  <a:lnTo>
                    <a:pt x="31" y="72"/>
                  </a:lnTo>
                  <a:lnTo>
                    <a:pt x="35" y="69"/>
                  </a:lnTo>
                  <a:lnTo>
                    <a:pt x="39" y="69"/>
                  </a:lnTo>
                  <a:lnTo>
                    <a:pt x="45" y="64"/>
                  </a:lnTo>
                  <a:lnTo>
                    <a:pt x="53" y="68"/>
                  </a:lnTo>
                  <a:lnTo>
                    <a:pt x="61" y="69"/>
                  </a:lnTo>
                  <a:lnTo>
                    <a:pt x="69" y="64"/>
                  </a:lnTo>
                  <a:lnTo>
                    <a:pt x="65" y="58"/>
                  </a:lnTo>
                  <a:lnTo>
                    <a:pt x="59" y="61"/>
                  </a:lnTo>
                  <a:lnTo>
                    <a:pt x="54" y="61"/>
                  </a:lnTo>
                  <a:lnTo>
                    <a:pt x="47" y="56"/>
                  </a:lnTo>
                  <a:lnTo>
                    <a:pt x="41" y="56"/>
                  </a:lnTo>
                  <a:lnTo>
                    <a:pt x="37" y="61"/>
                  </a:lnTo>
                  <a:lnTo>
                    <a:pt x="17" y="6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3" name="Freeform 174"/>
            <p:cNvSpPr>
              <a:spLocks/>
            </p:cNvSpPr>
            <p:nvPr/>
          </p:nvSpPr>
          <p:spPr bwMode="auto">
            <a:xfrm>
              <a:off x="8866187" y="4246563"/>
              <a:ext cx="28575" cy="19050"/>
            </a:xfrm>
            <a:custGeom>
              <a:avLst/>
              <a:gdLst>
                <a:gd name="T0" fmla="*/ 14 w 18"/>
                <a:gd name="T1" fmla="*/ 5 h 12"/>
                <a:gd name="T2" fmla="*/ 18 w 18"/>
                <a:gd name="T3" fmla="*/ 12 h 12"/>
                <a:gd name="T4" fmla="*/ 6 w 18"/>
                <a:gd name="T5" fmla="*/ 12 h 12"/>
                <a:gd name="T6" fmla="*/ 0 w 18"/>
                <a:gd name="T7" fmla="*/ 0 h 12"/>
                <a:gd name="T8" fmla="*/ 11 w 18"/>
                <a:gd name="T9" fmla="*/ 4 h 12"/>
                <a:gd name="T10" fmla="*/ 14 w 18"/>
                <a:gd name="T11" fmla="*/ 5 h 12"/>
              </a:gdLst>
              <a:ahLst/>
              <a:cxnLst>
                <a:cxn ang="0">
                  <a:pos x="T0" y="T1"/>
                </a:cxn>
                <a:cxn ang="0">
                  <a:pos x="T2" y="T3"/>
                </a:cxn>
                <a:cxn ang="0">
                  <a:pos x="T4" y="T5"/>
                </a:cxn>
                <a:cxn ang="0">
                  <a:pos x="T6" y="T7"/>
                </a:cxn>
                <a:cxn ang="0">
                  <a:pos x="T8" y="T9"/>
                </a:cxn>
                <a:cxn ang="0">
                  <a:pos x="T10" y="T11"/>
                </a:cxn>
              </a:cxnLst>
              <a:rect l="0" t="0" r="r" b="b"/>
              <a:pathLst>
                <a:path w="18" h="12">
                  <a:moveTo>
                    <a:pt x="14" y="5"/>
                  </a:moveTo>
                  <a:lnTo>
                    <a:pt x="18" y="12"/>
                  </a:lnTo>
                  <a:lnTo>
                    <a:pt x="6" y="12"/>
                  </a:lnTo>
                  <a:lnTo>
                    <a:pt x="0" y="0"/>
                  </a:lnTo>
                  <a:lnTo>
                    <a:pt x="11" y="4"/>
                  </a:lnTo>
                  <a:lnTo>
                    <a:pt x="14"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4" name="Freeform 175"/>
            <p:cNvSpPr>
              <a:spLocks/>
            </p:cNvSpPr>
            <p:nvPr/>
          </p:nvSpPr>
          <p:spPr bwMode="auto">
            <a:xfrm>
              <a:off x="8820150" y="4214813"/>
              <a:ext cx="34925" cy="20638"/>
            </a:xfrm>
            <a:custGeom>
              <a:avLst/>
              <a:gdLst>
                <a:gd name="T0" fmla="*/ 22 w 22"/>
                <a:gd name="T1" fmla="*/ 12 h 13"/>
                <a:gd name="T2" fmla="*/ 15 w 22"/>
                <a:gd name="T3" fmla="*/ 13 h 13"/>
                <a:gd name="T4" fmla="*/ 4 w 22"/>
                <a:gd name="T5" fmla="*/ 11 h 13"/>
                <a:gd name="T6" fmla="*/ 0 w 22"/>
                <a:gd name="T7" fmla="*/ 8 h 13"/>
                <a:gd name="T8" fmla="*/ 2 w 22"/>
                <a:gd name="T9" fmla="*/ 0 h 13"/>
                <a:gd name="T10" fmla="*/ 14 w 22"/>
                <a:gd name="T11" fmla="*/ 3 h 13"/>
                <a:gd name="T12" fmla="*/ 19 w 22"/>
                <a:gd name="T13" fmla="*/ 7 h 13"/>
                <a:gd name="T14" fmla="*/ 22 w 22"/>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22" y="12"/>
                  </a:moveTo>
                  <a:lnTo>
                    <a:pt x="15" y="13"/>
                  </a:lnTo>
                  <a:lnTo>
                    <a:pt x="4" y="11"/>
                  </a:lnTo>
                  <a:lnTo>
                    <a:pt x="0" y="8"/>
                  </a:lnTo>
                  <a:lnTo>
                    <a:pt x="2" y="0"/>
                  </a:lnTo>
                  <a:lnTo>
                    <a:pt x="14" y="3"/>
                  </a:lnTo>
                  <a:lnTo>
                    <a:pt x="19" y="7"/>
                  </a:lnTo>
                  <a:lnTo>
                    <a:pt x="22"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5" name="Freeform 176"/>
            <p:cNvSpPr>
              <a:spLocks/>
            </p:cNvSpPr>
            <p:nvPr/>
          </p:nvSpPr>
          <p:spPr bwMode="auto">
            <a:xfrm>
              <a:off x="8851900" y="4183063"/>
              <a:ext cx="26988" cy="49213"/>
            </a:xfrm>
            <a:custGeom>
              <a:avLst/>
              <a:gdLst>
                <a:gd name="T0" fmla="*/ 17 w 17"/>
                <a:gd name="T1" fmla="*/ 27 h 31"/>
                <a:gd name="T2" fmla="*/ 14 w 17"/>
                <a:gd name="T3" fmla="*/ 31 h 31"/>
                <a:gd name="T4" fmla="*/ 3 w 17"/>
                <a:gd name="T5" fmla="*/ 13 h 31"/>
                <a:gd name="T6" fmla="*/ 0 w 17"/>
                <a:gd name="T7" fmla="*/ 0 h 31"/>
                <a:gd name="T8" fmla="*/ 6 w 17"/>
                <a:gd name="T9" fmla="*/ 0 h 31"/>
                <a:gd name="T10" fmla="*/ 11 w 17"/>
                <a:gd name="T11" fmla="*/ 17 h 31"/>
                <a:gd name="T12" fmla="*/ 17 w 17"/>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17" y="27"/>
                  </a:moveTo>
                  <a:lnTo>
                    <a:pt x="14" y="31"/>
                  </a:lnTo>
                  <a:lnTo>
                    <a:pt x="3" y="13"/>
                  </a:lnTo>
                  <a:lnTo>
                    <a:pt x="0" y="0"/>
                  </a:lnTo>
                  <a:lnTo>
                    <a:pt x="6" y="0"/>
                  </a:lnTo>
                  <a:lnTo>
                    <a:pt x="11" y="17"/>
                  </a:lnTo>
                  <a:lnTo>
                    <a:pt x="17" y="2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6" name="Freeform 177"/>
            <p:cNvSpPr>
              <a:spLocks/>
            </p:cNvSpPr>
            <p:nvPr/>
          </p:nvSpPr>
          <p:spPr bwMode="auto">
            <a:xfrm>
              <a:off x="8786812" y="4151313"/>
              <a:ext cx="46038" cy="39688"/>
            </a:xfrm>
            <a:custGeom>
              <a:avLst/>
              <a:gdLst>
                <a:gd name="T0" fmla="*/ 28 w 29"/>
                <a:gd name="T1" fmla="*/ 21 h 25"/>
                <a:gd name="T2" fmla="*/ 29 w 29"/>
                <a:gd name="T3" fmla="*/ 25 h 25"/>
                <a:gd name="T4" fmla="*/ 15 w 29"/>
                <a:gd name="T5" fmla="*/ 16 h 25"/>
                <a:gd name="T6" fmla="*/ 6 w 29"/>
                <a:gd name="T7" fmla="*/ 9 h 25"/>
                <a:gd name="T8" fmla="*/ 0 w 29"/>
                <a:gd name="T9" fmla="*/ 2 h 25"/>
                <a:gd name="T10" fmla="*/ 3 w 29"/>
                <a:gd name="T11" fmla="*/ 0 h 25"/>
                <a:gd name="T12" fmla="*/ 11 w 29"/>
                <a:gd name="T13" fmla="*/ 4 h 25"/>
                <a:gd name="T14" fmla="*/ 25 w 29"/>
                <a:gd name="T15" fmla="*/ 14 h 25"/>
                <a:gd name="T16" fmla="*/ 28 w 29"/>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5">
                  <a:moveTo>
                    <a:pt x="28" y="21"/>
                  </a:moveTo>
                  <a:lnTo>
                    <a:pt x="29" y="25"/>
                  </a:lnTo>
                  <a:lnTo>
                    <a:pt x="15" y="16"/>
                  </a:lnTo>
                  <a:lnTo>
                    <a:pt x="6" y="9"/>
                  </a:lnTo>
                  <a:lnTo>
                    <a:pt x="0" y="2"/>
                  </a:lnTo>
                  <a:lnTo>
                    <a:pt x="3" y="0"/>
                  </a:lnTo>
                  <a:lnTo>
                    <a:pt x="11" y="4"/>
                  </a:lnTo>
                  <a:lnTo>
                    <a:pt x="25" y="14"/>
                  </a:lnTo>
                  <a:lnTo>
                    <a:pt x="28"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7" name="Freeform 178"/>
            <p:cNvSpPr>
              <a:spLocks/>
            </p:cNvSpPr>
            <p:nvPr/>
          </p:nvSpPr>
          <p:spPr bwMode="auto">
            <a:xfrm>
              <a:off x="8737600" y="4125913"/>
              <a:ext cx="28575" cy="26988"/>
            </a:xfrm>
            <a:custGeom>
              <a:avLst/>
              <a:gdLst>
                <a:gd name="T0" fmla="*/ 18 w 18"/>
                <a:gd name="T1" fmla="*/ 16 h 17"/>
                <a:gd name="T2" fmla="*/ 15 w 18"/>
                <a:gd name="T3" fmla="*/ 17 h 17"/>
                <a:gd name="T4" fmla="*/ 7 w 18"/>
                <a:gd name="T5" fmla="*/ 13 h 17"/>
                <a:gd name="T6" fmla="*/ 0 w 18"/>
                <a:gd name="T7" fmla="*/ 4 h 17"/>
                <a:gd name="T8" fmla="*/ 2 w 18"/>
                <a:gd name="T9" fmla="*/ 0 h 17"/>
                <a:gd name="T10" fmla="*/ 12 w 18"/>
                <a:gd name="T11" fmla="*/ 9 h 17"/>
                <a:gd name="T12" fmla="*/ 18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16"/>
                  </a:moveTo>
                  <a:lnTo>
                    <a:pt x="15" y="17"/>
                  </a:lnTo>
                  <a:lnTo>
                    <a:pt x="7" y="13"/>
                  </a:lnTo>
                  <a:lnTo>
                    <a:pt x="0" y="4"/>
                  </a:lnTo>
                  <a:lnTo>
                    <a:pt x="2" y="0"/>
                  </a:lnTo>
                  <a:lnTo>
                    <a:pt x="12" y="9"/>
                  </a:lnTo>
                  <a:lnTo>
                    <a:pt x="18" y="1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8" name="Freeform 179"/>
            <p:cNvSpPr>
              <a:spLocks/>
            </p:cNvSpPr>
            <p:nvPr/>
          </p:nvSpPr>
          <p:spPr bwMode="auto">
            <a:xfrm>
              <a:off x="3797300" y="3578225"/>
              <a:ext cx="87313" cy="107950"/>
            </a:xfrm>
            <a:custGeom>
              <a:avLst/>
              <a:gdLst>
                <a:gd name="T0" fmla="*/ 33 w 55"/>
                <a:gd name="T1" fmla="*/ 68 h 68"/>
                <a:gd name="T2" fmla="*/ 28 w 55"/>
                <a:gd name="T3" fmla="*/ 66 h 68"/>
                <a:gd name="T4" fmla="*/ 15 w 55"/>
                <a:gd name="T5" fmla="*/ 58 h 68"/>
                <a:gd name="T6" fmla="*/ 5 w 55"/>
                <a:gd name="T7" fmla="*/ 46 h 68"/>
                <a:gd name="T8" fmla="*/ 2 w 55"/>
                <a:gd name="T9" fmla="*/ 39 h 68"/>
                <a:gd name="T10" fmla="*/ 0 w 55"/>
                <a:gd name="T11" fmla="*/ 23 h 68"/>
                <a:gd name="T12" fmla="*/ 10 w 55"/>
                <a:gd name="T13" fmla="*/ 14 h 68"/>
                <a:gd name="T14" fmla="*/ 12 w 55"/>
                <a:gd name="T15" fmla="*/ 8 h 68"/>
                <a:gd name="T16" fmla="*/ 15 w 55"/>
                <a:gd name="T17" fmla="*/ 4 h 68"/>
                <a:gd name="T18" fmla="*/ 20 w 55"/>
                <a:gd name="T19" fmla="*/ 4 h 68"/>
                <a:gd name="T20" fmla="*/ 24 w 55"/>
                <a:gd name="T21" fmla="*/ 0 h 68"/>
                <a:gd name="T22" fmla="*/ 39 w 55"/>
                <a:gd name="T23" fmla="*/ 0 h 68"/>
                <a:gd name="T24" fmla="*/ 44 w 55"/>
                <a:gd name="T25" fmla="*/ 7 h 68"/>
                <a:gd name="T26" fmla="*/ 48 w 55"/>
                <a:gd name="T27" fmla="*/ 16 h 68"/>
                <a:gd name="T28" fmla="*/ 47 w 55"/>
                <a:gd name="T29" fmla="*/ 22 h 68"/>
                <a:gd name="T30" fmla="*/ 50 w 55"/>
                <a:gd name="T31" fmla="*/ 27 h 68"/>
                <a:gd name="T32" fmla="*/ 50 w 55"/>
                <a:gd name="T33" fmla="*/ 35 h 68"/>
                <a:gd name="T34" fmla="*/ 55 w 55"/>
                <a:gd name="T35" fmla="*/ 34 h 68"/>
                <a:gd name="T36" fmla="*/ 46 w 55"/>
                <a:gd name="T37" fmla="*/ 43 h 68"/>
                <a:gd name="T38" fmla="*/ 38 w 55"/>
                <a:gd name="T39" fmla="*/ 55 h 68"/>
                <a:gd name="T40" fmla="*/ 37 w 55"/>
                <a:gd name="T41" fmla="*/ 61 h 68"/>
                <a:gd name="T42" fmla="*/ 33 w 55"/>
                <a:gd name="T4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68">
                  <a:moveTo>
                    <a:pt x="33" y="68"/>
                  </a:moveTo>
                  <a:lnTo>
                    <a:pt x="28" y="66"/>
                  </a:lnTo>
                  <a:lnTo>
                    <a:pt x="15" y="58"/>
                  </a:lnTo>
                  <a:lnTo>
                    <a:pt x="5" y="46"/>
                  </a:lnTo>
                  <a:lnTo>
                    <a:pt x="2" y="39"/>
                  </a:lnTo>
                  <a:lnTo>
                    <a:pt x="0" y="23"/>
                  </a:lnTo>
                  <a:lnTo>
                    <a:pt x="10" y="14"/>
                  </a:lnTo>
                  <a:lnTo>
                    <a:pt x="12" y="8"/>
                  </a:lnTo>
                  <a:lnTo>
                    <a:pt x="15" y="4"/>
                  </a:lnTo>
                  <a:lnTo>
                    <a:pt x="20" y="4"/>
                  </a:lnTo>
                  <a:lnTo>
                    <a:pt x="24" y="0"/>
                  </a:lnTo>
                  <a:lnTo>
                    <a:pt x="39" y="0"/>
                  </a:lnTo>
                  <a:lnTo>
                    <a:pt x="44" y="7"/>
                  </a:lnTo>
                  <a:lnTo>
                    <a:pt x="48" y="16"/>
                  </a:lnTo>
                  <a:lnTo>
                    <a:pt x="47" y="22"/>
                  </a:lnTo>
                  <a:lnTo>
                    <a:pt x="50" y="27"/>
                  </a:lnTo>
                  <a:lnTo>
                    <a:pt x="50" y="35"/>
                  </a:lnTo>
                  <a:lnTo>
                    <a:pt x="55" y="34"/>
                  </a:lnTo>
                  <a:lnTo>
                    <a:pt x="46" y="43"/>
                  </a:lnTo>
                  <a:lnTo>
                    <a:pt x="38" y="55"/>
                  </a:lnTo>
                  <a:lnTo>
                    <a:pt x="37" y="61"/>
                  </a:lnTo>
                  <a:lnTo>
                    <a:pt x="33" y="6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9" name="Freeform 180"/>
            <p:cNvSpPr>
              <a:spLocks/>
            </p:cNvSpPr>
            <p:nvPr/>
          </p:nvSpPr>
          <p:spPr bwMode="auto">
            <a:xfrm>
              <a:off x="1574800" y="3433762"/>
              <a:ext cx="69850" cy="41275"/>
            </a:xfrm>
            <a:custGeom>
              <a:avLst/>
              <a:gdLst>
                <a:gd name="T0" fmla="*/ 42 w 44"/>
                <a:gd name="T1" fmla="*/ 21 h 26"/>
                <a:gd name="T2" fmla="*/ 39 w 44"/>
                <a:gd name="T3" fmla="*/ 26 h 26"/>
                <a:gd name="T4" fmla="*/ 29 w 44"/>
                <a:gd name="T5" fmla="*/ 26 h 26"/>
                <a:gd name="T6" fmla="*/ 22 w 44"/>
                <a:gd name="T7" fmla="*/ 24 h 26"/>
                <a:gd name="T8" fmla="*/ 15 w 44"/>
                <a:gd name="T9" fmla="*/ 20 h 26"/>
                <a:gd name="T10" fmla="*/ 5 w 44"/>
                <a:gd name="T11" fmla="*/ 18 h 26"/>
                <a:gd name="T12" fmla="*/ 0 w 44"/>
                <a:gd name="T13" fmla="*/ 14 h 26"/>
                <a:gd name="T14" fmla="*/ 1 w 44"/>
                <a:gd name="T15" fmla="*/ 11 h 26"/>
                <a:gd name="T16" fmla="*/ 8 w 44"/>
                <a:gd name="T17" fmla="*/ 6 h 26"/>
                <a:gd name="T18" fmla="*/ 12 w 44"/>
                <a:gd name="T19" fmla="*/ 3 h 26"/>
                <a:gd name="T20" fmla="*/ 11 w 44"/>
                <a:gd name="T21" fmla="*/ 1 h 26"/>
                <a:gd name="T22" fmla="*/ 15 w 44"/>
                <a:gd name="T23" fmla="*/ 0 h 26"/>
                <a:gd name="T24" fmla="*/ 20 w 44"/>
                <a:gd name="T25" fmla="*/ 1 h 26"/>
                <a:gd name="T26" fmla="*/ 24 w 44"/>
                <a:gd name="T27" fmla="*/ 6 h 26"/>
                <a:gd name="T28" fmla="*/ 29 w 44"/>
                <a:gd name="T29" fmla="*/ 9 h 26"/>
                <a:gd name="T30" fmla="*/ 29 w 44"/>
                <a:gd name="T31" fmla="*/ 12 h 26"/>
                <a:gd name="T32" fmla="*/ 38 w 44"/>
                <a:gd name="T33" fmla="*/ 9 h 26"/>
                <a:gd name="T34" fmla="*/ 41 w 44"/>
                <a:gd name="T35" fmla="*/ 11 h 26"/>
                <a:gd name="T36" fmla="*/ 44 w 44"/>
                <a:gd name="T37" fmla="*/ 13 h 26"/>
                <a:gd name="T38" fmla="*/ 42 w 44"/>
                <a:gd name="T3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6">
                  <a:moveTo>
                    <a:pt x="42" y="21"/>
                  </a:moveTo>
                  <a:lnTo>
                    <a:pt x="39" y="26"/>
                  </a:lnTo>
                  <a:lnTo>
                    <a:pt x="29" y="26"/>
                  </a:lnTo>
                  <a:lnTo>
                    <a:pt x="22" y="24"/>
                  </a:lnTo>
                  <a:lnTo>
                    <a:pt x="15" y="20"/>
                  </a:lnTo>
                  <a:lnTo>
                    <a:pt x="5" y="18"/>
                  </a:lnTo>
                  <a:lnTo>
                    <a:pt x="0" y="14"/>
                  </a:lnTo>
                  <a:lnTo>
                    <a:pt x="1" y="11"/>
                  </a:lnTo>
                  <a:lnTo>
                    <a:pt x="8" y="6"/>
                  </a:lnTo>
                  <a:lnTo>
                    <a:pt x="12" y="3"/>
                  </a:lnTo>
                  <a:lnTo>
                    <a:pt x="11" y="1"/>
                  </a:lnTo>
                  <a:lnTo>
                    <a:pt x="15" y="0"/>
                  </a:lnTo>
                  <a:lnTo>
                    <a:pt x="20" y="1"/>
                  </a:lnTo>
                  <a:lnTo>
                    <a:pt x="24" y="6"/>
                  </a:lnTo>
                  <a:lnTo>
                    <a:pt x="29" y="9"/>
                  </a:lnTo>
                  <a:lnTo>
                    <a:pt x="29" y="12"/>
                  </a:lnTo>
                  <a:lnTo>
                    <a:pt x="38" y="9"/>
                  </a:lnTo>
                  <a:lnTo>
                    <a:pt x="41" y="11"/>
                  </a:lnTo>
                  <a:lnTo>
                    <a:pt x="44" y="13"/>
                  </a:lnTo>
                  <a:lnTo>
                    <a:pt x="42"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0" name="Freeform 181"/>
            <p:cNvSpPr>
              <a:spLocks/>
            </p:cNvSpPr>
            <p:nvPr/>
          </p:nvSpPr>
          <p:spPr bwMode="auto">
            <a:xfrm>
              <a:off x="5418137" y="3530600"/>
              <a:ext cx="185738" cy="114300"/>
            </a:xfrm>
            <a:custGeom>
              <a:avLst/>
              <a:gdLst>
                <a:gd name="T0" fmla="*/ 117 w 117"/>
                <a:gd name="T1" fmla="*/ 42 h 72"/>
                <a:gd name="T2" fmla="*/ 109 w 117"/>
                <a:gd name="T3" fmla="*/ 55 h 72"/>
                <a:gd name="T4" fmla="*/ 97 w 117"/>
                <a:gd name="T5" fmla="*/ 72 h 72"/>
                <a:gd name="T6" fmla="*/ 82 w 117"/>
                <a:gd name="T7" fmla="*/ 72 h 72"/>
                <a:gd name="T8" fmla="*/ 21 w 117"/>
                <a:gd name="T9" fmla="*/ 47 h 72"/>
                <a:gd name="T10" fmla="*/ 14 w 117"/>
                <a:gd name="T11" fmla="*/ 40 h 72"/>
                <a:gd name="T12" fmla="*/ 7 w 117"/>
                <a:gd name="T13" fmla="*/ 30 h 72"/>
                <a:gd name="T14" fmla="*/ 0 w 117"/>
                <a:gd name="T15" fmla="*/ 19 h 72"/>
                <a:gd name="T16" fmla="*/ 3 w 117"/>
                <a:gd name="T17" fmla="*/ 11 h 72"/>
                <a:gd name="T18" fmla="*/ 10 w 117"/>
                <a:gd name="T19" fmla="*/ 0 h 72"/>
                <a:gd name="T20" fmla="*/ 16 w 117"/>
                <a:gd name="T21" fmla="*/ 4 h 72"/>
                <a:gd name="T22" fmla="*/ 20 w 117"/>
                <a:gd name="T23" fmla="*/ 13 h 72"/>
                <a:gd name="T24" fmla="*/ 28 w 117"/>
                <a:gd name="T25" fmla="*/ 21 h 72"/>
                <a:gd name="T26" fmla="*/ 37 w 117"/>
                <a:gd name="T27" fmla="*/ 21 h 72"/>
                <a:gd name="T28" fmla="*/ 54 w 117"/>
                <a:gd name="T29" fmla="*/ 16 h 72"/>
                <a:gd name="T30" fmla="*/ 74 w 117"/>
                <a:gd name="T31" fmla="*/ 14 h 72"/>
                <a:gd name="T32" fmla="*/ 90 w 117"/>
                <a:gd name="T33" fmla="*/ 7 h 72"/>
                <a:gd name="T34" fmla="*/ 99 w 117"/>
                <a:gd name="T35" fmla="*/ 6 h 72"/>
                <a:gd name="T36" fmla="*/ 105 w 117"/>
                <a:gd name="T37" fmla="*/ 2 h 72"/>
                <a:gd name="T38" fmla="*/ 116 w 117"/>
                <a:gd name="T39" fmla="*/ 1 h 72"/>
                <a:gd name="T40" fmla="*/ 116 w 117"/>
                <a:gd name="T41" fmla="*/ 2 h 72"/>
                <a:gd name="T42" fmla="*/ 116 w 117"/>
                <a:gd name="T43" fmla="*/ 10 h 72"/>
                <a:gd name="T44" fmla="*/ 117 w 117"/>
                <a:gd name="T45" fmla="*/ 31 h 72"/>
                <a:gd name="T46" fmla="*/ 117 w 117"/>
                <a:gd name="T47"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2">
                  <a:moveTo>
                    <a:pt x="117" y="42"/>
                  </a:moveTo>
                  <a:lnTo>
                    <a:pt x="109" y="55"/>
                  </a:lnTo>
                  <a:lnTo>
                    <a:pt x="97" y="72"/>
                  </a:lnTo>
                  <a:lnTo>
                    <a:pt x="82" y="72"/>
                  </a:lnTo>
                  <a:lnTo>
                    <a:pt x="21" y="47"/>
                  </a:lnTo>
                  <a:lnTo>
                    <a:pt x="14" y="40"/>
                  </a:lnTo>
                  <a:lnTo>
                    <a:pt x="7" y="30"/>
                  </a:lnTo>
                  <a:lnTo>
                    <a:pt x="0" y="19"/>
                  </a:lnTo>
                  <a:lnTo>
                    <a:pt x="3" y="11"/>
                  </a:lnTo>
                  <a:lnTo>
                    <a:pt x="10" y="0"/>
                  </a:lnTo>
                  <a:lnTo>
                    <a:pt x="16" y="4"/>
                  </a:lnTo>
                  <a:lnTo>
                    <a:pt x="20" y="13"/>
                  </a:lnTo>
                  <a:lnTo>
                    <a:pt x="28" y="21"/>
                  </a:lnTo>
                  <a:lnTo>
                    <a:pt x="37" y="21"/>
                  </a:lnTo>
                  <a:lnTo>
                    <a:pt x="54" y="16"/>
                  </a:lnTo>
                  <a:lnTo>
                    <a:pt x="74" y="14"/>
                  </a:lnTo>
                  <a:lnTo>
                    <a:pt x="90" y="7"/>
                  </a:lnTo>
                  <a:lnTo>
                    <a:pt x="99" y="6"/>
                  </a:lnTo>
                  <a:lnTo>
                    <a:pt x="105" y="2"/>
                  </a:lnTo>
                  <a:lnTo>
                    <a:pt x="116" y="1"/>
                  </a:lnTo>
                  <a:lnTo>
                    <a:pt x="116" y="2"/>
                  </a:lnTo>
                  <a:lnTo>
                    <a:pt x="116" y="10"/>
                  </a:lnTo>
                  <a:lnTo>
                    <a:pt x="117" y="31"/>
                  </a:lnTo>
                  <a:lnTo>
                    <a:pt x="117"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1" name="Freeform 182"/>
            <p:cNvSpPr>
              <a:spLocks/>
            </p:cNvSpPr>
            <p:nvPr/>
          </p:nvSpPr>
          <p:spPr bwMode="auto">
            <a:xfrm>
              <a:off x="5376862" y="3513137"/>
              <a:ext cx="287338" cy="450850"/>
            </a:xfrm>
            <a:custGeom>
              <a:avLst/>
              <a:gdLst>
                <a:gd name="T0" fmla="*/ 156 w 181"/>
                <a:gd name="T1" fmla="*/ 9 h 284"/>
                <a:gd name="T2" fmla="*/ 166 w 181"/>
                <a:gd name="T3" fmla="*/ 7 h 284"/>
                <a:gd name="T4" fmla="*/ 174 w 181"/>
                <a:gd name="T5" fmla="*/ 0 h 284"/>
                <a:gd name="T6" fmla="*/ 181 w 181"/>
                <a:gd name="T7" fmla="*/ 0 h 284"/>
                <a:gd name="T8" fmla="*/ 181 w 181"/>
                <a:gd name="T9" fmla="*/ 5 h 284"/>
                <a:gd name="T10" fmla="*/ 180 w 181"/>
                <a:gd name="T11" fmla="*/ 18 h 284"/>
                <a:gd name="T12" fmla="*/ 181 w 181"/>
                <a:gd name="T13" fmla="*/ 28 h 284"/>
                <a:gd name="T14" fmla="*/ 177 w 181"/>
                <a:gd name="T15" fmla="*/ 36 h 284"/>
                <a:gd name="T16" fmla="*/ 173 w 181"/>
                <a:gd name="T17" fmla="*/ 58 h 284"/>
                <a:gd name="T18" fmla="*/ 165 w 181"/>
                <a:gd name="T19" fmla="*/ 81 h 284"/>
                <a:gd name="T20" fmla="*/ 154 w 181"/>
                <a:gd name="T21" fmla="*/ 108 h 284"/>
                <a:gd name="T22" fmla="*/ 139 w 181"/>
                <a:gd name="T23" fmla="*/ 139 h 284"/>
                <a:gd name="T24" fmla="*/ 124 w 181"/>
                <a:gd name="T25" fmla="*/ 162 h 284"/>
                <a:gd name="T26" fmla="*/ 103 w 181"/>
                <a:gd name="T27" fmla="*/ 190 h 284"/>
                <a:gd name="T28" fmla="*/ 85 w 181"/>
                <a:gd name="T29" fmla="*/ 207 h 284"/>
                <a:gd name="T30" fmla="*/ 57 w 181"/>
                <a:gd name="T31" fmla="*/ 228 h 284"/>
                <a:gd name="T32" fmla="*/ 40 w 181"/>
                <a:gd name="T33" fmla="*/ 243 h 284"/>
                <a:gd name="T34" fmla="*/ 20 w 181"/>
                <a:gd name="T35" fmla="*/ 269 h 284"/>
                <a:gd name="T36" fmla="*/ 15 w 181"/>
                <a:gd name="T37" fmla="*/ 280 h 284"/>
                <a:gd name="T38" fmla="*/ 11 w 181"/>
                <a:gd name="T39" fmla="*/ 284 h 284"/>
                <a:gd name="T40" fmla="*/ 1 w 181"/>
                <a:gd name="T41" fmla="*/ 267 h 284"/>
                <a:gd name="T42" fmla="*/ 0 w 181"/>
                <a:gd name="T43" fmla="*/ 191 h 284"/>
                <a:gd name="T44" fmla="*/ 16 w 181"/>
                <a:gd name="T45" fmla="*/ 168 h 284"/>
                <a:gd name="T46" fmla="*/ 21 w 181"/>
                <a:gd name="T47" fmla="*/ 161 h 284"/>
                <a:gd name="T48" fmla="*/ 33 w 181"/>
                <a:gd name="T49" fmla="*/ 161 h 284"/>
                <a:gd name="T50" fmla="*/ 49 w 181"/>
                <a:gd name="T51" fmla="*/ 146 h 284"/>
                <a:gd name="T52" fmla="*/ 73 w 181"/>
                <a:gd name="T53" fmla="*/ 146 h 284"/>
                <a:gd name="T54" fmla="*/ 123 w 181"/>
                <a:gd name="T55" fmla="*/ 83 h 284"/>
                <a:gd name="T56" fmla="*/ 135 w 181"/>
                <a:gd name="T57" fmla="*/ 66 h 284"/>
                <a:gd name="T58" fmla="*/ 143 w 181"/>
                <a:gd name="T59" fmla="*/ 53 h 284"/>
                <a:gd name="T60" fmla="*/ 143 w 181"/>
                <a:gd name="T61" fmla="*/ 42 h 284"/>
                <a:gd name="T62" fmla="*/ 142 w 181"/>
                <a:gd name="T63" fmla="*/ 21 h 284"/>
                <a:gd name="T64" fmla="*/ 142 w 181"/>
                <a:gd name="T65" fmla="*/ 13 h 284"/>
                <a:gd name="T66" fmla="*/ 142 w 181"/>
                <a:gd name="T67" fmla="*/ 12 h 284"/>
                <a:gd name="T68" fmla="*/ 148 w 181"/>
                <a:gd name="T69" fmla="*/ 12 h 284"/>
                <a:gd name="T70" fmla="*/ 156 w 181"/>
                <a:gd name="T71" fmla="*/ 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284">
                  <a:moveTo>
                    <a:pt x="156" y="9"/>
                  </a:moveTo>
                  <a:lnTo>
                    <a:pt x="166" y="7"/>
                  </a:lnTo>
                  <a:lnTo>
                    <a:pt x="174" y="0"/>
                  </a:lnTo>
                  <a:lnTo>
                    <a:pt x="181" y="0"/>
                  </a:lnTo>
                  <a:lnTo>
                    <a:pt x="181" y="5"/>
                  </a:lnTo>
                  <a:lnTo>
                    <a:pt x="180" y="18"/>
                  </a:lnTo>
                  <a:lnTo>
                    <a:pt x="181" y="28"/>
                  </a:lnTo>
                  <a:lnTo>
                    <a:pt x="177" y="36"/>
                  </a:lnTo>
                  <a:lnTo>
                    <a:pt x="173" y="58"/>
                  </a:lnTo>
                  <a:lnTo>
                    <a:pt x="165" y="81"/>
                  </a:lnTo>
                  <a:lnTo>
                    <a:pt x="154" y="108"/>
                  </a:lnTo>
                  <a:lnTo>
                    <a:pt x="139" y="139"/>
                  </a:lnTo>
                  <a:lnTo>
                    <a:pt x="124" y="162"/>
                  </a:lnTo>
                  <a:lnTo>
                    <a:pt x="103" y="190"/>
                  </a:lnTo>
                  <a:lnTo>
                    <a:pt x="85" y="207"/>
                  </a:lnTo>
                  <a:lnTo>
                    <a:pt x="57" y="228"/>
                  </a:lnTo>
                  <a:lnTo>
                    <a:pt x="40" y="243"/>
                  </a:lnTo>
                  <a:lnTo>
                    <a:pt x="20" y="269"/>
                  </a:lnTo>
                  <a:lnTo>
                    <a:pt x="15" y="280"/>
                  </a:lnTo>
                  <a:lnTo>
                    <a:pt x="11" y="284"/>
                  </a:lnTo>
                  <a:lnTo>
                    <a:pt x="1" y="267"/>
                  </a:lnTo>
                  <a:lnTo>
                    <a:pt x="0" y="191"/>
                  </a:lnTo>
                  <a:lnTo>
                    <a:pt x="16" y="168"/>
                  </a:lnTo>
                  <a:lnTo>
                    <a:pt x="21" y="161"/>
                  </a:lnTo>
                  <a:lnTo>
                    <a:pt x="33" y="161"/>
                  </a:lnTo>
                  <a:lnTo>
                    <a:pt x="49" y="146"/>
                  </a:lnTo>
                  <a:lnTo>
                    <a:pt x="73" y="146"/>
                  </a:lnTo>
                  <a:lnTo>
                    <a:pt x="123" y="83"/>
                  </a:lnTo>
                  <a:lnTo>
                    <a:pt x="135" y="66"/>
                  </a:lnTo>
                  <a:lnTo>
                    <a:pt x="143" y="53"/>
                  </a:lnTo>
                  <a:lnTo>
                    <a:pt x="143" y="42"/>
                  </a:lnTo>
                  <a:lnTo>
                    <a:pt x="142" y="21"/>
                  </a:lnTo>
                  <a:lnTo>
                    <a:pt x="142" y="13"/>
                  </a:lnTo>
                  <a:lnTo>
                    <a:pt x="142" y="12"/>
                  </a:lnTo>
                  <a:lnTo>
                    <a:pt x="148" y="12"/>
                  </a:lnTo>
                  <a:lnTo>
                    <a:pt x="156"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2" name="Freeform 183"/>
            <p:cNvSpPr>
              <a:spLocks/>
            </p:cNvSpPr>
            <p:nvPr/>
          </p:nvSpPr>
          <p:spPr bwMode="auto">
            <a:xfrm>
              <a:off x="4672012" y="2390775"/>
              <a:ext cx="117475" cy="127000"/>
            </a:xfrm>
            <a:custGeom>
              <a:avLst/>
              <a:gdLst>
                <a:gd name="T0" fmla="*/ 35 w 74"/>
                <a:gd name="T1" fmla="*/ 15 h 80"/>
                <a:gd name="T2" fmla="*/ 45 w 74"/>
                <a:gd name="T3" fmla="*/ 20 h 80"/>
                <a:gd name="T4" fmla="*/ 47 w 74"/>
                <a:gd name="T5" fmla="*/ 28 h 80"/>
                <a:gd name="T6" fmla="*/ 58 w 74"/>
                <a:gd name="T7" fmla="*/ 34 h 80"/>
                <a:gd name="T8" fmla="*/ 62 w 74"/>
                <a:gd name="T9" fmla="*/ 30 h 80"/>
                <a:gd name="T10" fmla="*/ 67 w 74"/>
                <a:gd name="T11" fmla="*/ 32 h 80"/>
                <a:gd name="T12" fmla="*/ 63 w 74"/>
                <a:gd name="T13" fmla="*/ 36 h 80"/>
                <a:gd name="T14" fmla="*/ 66 w 74"/>
                <a:gd name="T15" fmla="*/ 39 h 80"/>
                <a:gd name="T16" fmla="*/ 63 w 74"/>
                <a:gd name="T17" fmla="*/ 44 h 80"/>
                <a:gd name="T18" fmla="*/ 65 w 74"/>
                <a:gd name="T19" fmla="*/ 52 h 80"/>
                <a:gd name="T20" fmla="*/ 74 w 74"/>
                <a:gd name="T21" fmla="*/ 60 h 80"/>
                <a:gd name="T22" fmla="*/ 68 w 74"/>
                <a:gd name="T23" fmla="*/ 67 h 80"/>
                <a:gd name="T24" fmla="*/ 66 w 74"/>
                <a:gd name="T25" fmla="*/ 73 h 80"/>
                <a:gd name="T26" fmla="*/ 68 w 74"/>
                <a:gd name="T27" fmla="*/ 76 h 80"/>
                <a:gd name="T28" fmla="*/ 66 w 74"/>
                <a:gd name="T29" fmla="*/ 79 h 80"/>
                <a:gd name="T30" fmla="*/ 58 w 74"/>
                <a:gd name="T31" fmla="*/ 79 h 80"/>
                <a:gd name="T32" fmla="*/ 52 w 74"/>
                <a:gd name="T33" fmla="*/ 80 h 80"/>
                <a:gd name="T34" fmla="*/ 52 w 74"/>
                <a:gd name="T35" fmla="*/ 79 h 80"/>
                <a:gd name="T36" fmla="*/ 54 w 74"/>
                <a:gd name="T37" fmla="*/ 76 h 80"/>
                <a:gd name="T38" fmla="*/ 55 w 74"/>
                <a:gd name="T39" fmla="*/ 71 h 80"/>
                <a:gd name="T40" fmla="*/ 53 w 74"/>
                <a:gd name="T41" fmla="*/ 71 h 80"/>
                <a:gd name="T42" fmla="*/ 49 w 74"/>
                <a:gd name="T43" fmla="*/ 67 h 80"/>
                <a:gd name="T44" fmla="*/ 46 w 74"/>
                <a:gd name="T45" fmla="*/ 66 h 80"/>
                <a:gd name="T46" fmla="*/ 44 w 74"/>
                <a:gd name="T47" fmla="*/ 63 h 80"/>
                <a:gd name="T48" fmla="*/ 40 w 74"/>
                <a:gd name="T49" fmla="*/ 62 h 80"/>
                <a:gd name="T50" fmla="*/ 38 w 74"/>
                <a:gd name="T51" fmla="*/ 59 h 80"/>
                <a:gd name="T52" fmla="*/ 35 w 74"/>
                <a:gd name="T53" fmla="*/ 60 h 80"/>
                <a:gd name="T54" fmla="*/ 33 w 74"/>
                <a:gd name="T55" fmla="*/ 67 h 80"/>
                <a:gd name="T56" fmla="*/ 29 w 74"/>
                <a:gd name="T57" fmla="*/ 68 h 80"/>
                <a:gd name="T58" fmla="*/ 31 w 74"/>
                <a:gd name="T59" fmla="*/ 67 h 80"/>
                <a:gd name="T60" fmla="*/ 24 w 74"/>
                <a:gd name="T61" fmla="*/ 63 h 80"/>
                <a:gd name="T62" fmla="*/ 18 w 74"/>
                <a:gd name="T63" fmla="*/ 60 h 80"/>
                <a:gd name="T64" fmla="*/ 16 w 74"/>
                <a:gd name="T65" fmla="*/ 57 h 80"/>
                <a:gd name="T66" fmla="*/ 11 w 74"/>
                <a:gd name="T67" fmla="*/ 54 h 80"/>
                <a:gd name="T68" fmla="*/ 15 w 74"/>
                <a:gd name="T69" fmla="*/ 53 h 80"/>
                <a:gd name="T70" fmla="*/ 16 w 74"/>
                <a:gd name="T71" fmla="*/ 43 h 80"/>
                <a:gd name="T72" fmla="*/ 7 w 74"/>
                <a:gd name="T73" fmla="*/ 35 h 80"/>
                <a:gd name="T74" fmla="*/ 11 w 74"/>
                <a:gd name="T75" fmla="*/ 26 h 80"/>
                <a:gd name="T76" fmla="*/ 5 w 74"/>
                <a:gd name="T77" fmla="*/ 26 h 80"/>
                <a:gd name="T78" fmla="*/ 10 w 74"/>
                <a:gd name="T79" fmla="*/ 19 h 80"/>
                <a:gd name="T80" fmla="*/ 5 w 74"/>
                <a:gd name="T81" fmla="*/ 13 h 80"/>
                <a:gd name="T82" fmla="*/ 0 w 74"/>
                <a:gd name="T83" fmla="*/ 5 h 80"/>
                <a:gd name="T84" fmla="*/ 12 w 74"/>
                <a:gd name="T85" fmla="*/ 0 h 80"/>
                <a:gd name="T86" fmla="*/ 22 w 74"/>
                <a:gd name="T87" fmla="*/ 1 h 80"/>
                <a:gd name="T88" fmla="*/ 32 w 74"/>
                <a:gd name="T89" fmla="*/ 9 h 80"/>
                <a:gd name="T90" fmla="*/ 35 w 74"/>
                <a:gd name="T91" fmla="*/ 1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80">
                  <a:moveTo>
                    <a:pt x="35" y="15"/>
                  </a:moveTo>
                  <a:lnTo>
                    <a:pt x="45" y="20"/>
                  </a:lnTo>
                  <a:lnTo>
                    <a:pt x="47" y="28"/>
                  </a:lnTo>
                  <a:lnTo>
                    <a:pt x="58" y="34"/>
                  </a:lnTo>
                  <a:lnTo>
                    <a:pt x="62" y="30"/>
                  </a:lnTo>
                  <a:lnTo>
                    <a:pt x="67" y="32"/>
                  </a:lnTo>
                  <a:lnTo>
                    <a:pt x="63" y="36"/>
                  </a:lnTo>
                  <a:lnTo>
                    <a:pt x="66" y="39"/>
                  </a:lnTo>
                  <a:lnTo>
                    <a:pt x="63" y="44"/>
                  </a:lnTo>
                  <a:lnTo>
                    <a:pt x="65" y="52"/>
                  </a:lnTo>
                  <a:lnTo>
                    <a:pt x="74" y="60"/>
                  </a:lnTo>
                  <a:lnTo>
                    <a:pt x="68" y="67"/>
                  </a:lnTo>
                  <a:lnTo>
                    <a:pt x="66" y="73"/>
                  </a:lnTo>
                  <a:lnTo>
                    <a:pt x="68" y="76"/>
                  </a:lnTo>
                  <a:lnTo>
                    <a:pt x="66" y="79"/>
                  </a:lnTo>
                  <a:lnTo>
                    <a:pt x="58" y="79"/>
                  </a:lnTo>
                  <a:lnTo>
                    <a:pt x="52" y="80"/>
                  </a:lnTo>
                  <a:lnTo>
                    <a:pt x="52" y="79"/>
                  </a:lnTo>
                  <a:lnTo>
                    <a:pt x="54" y="76"/>
                  </a:lnTo>
                  <a:lnTo>
                    <a:pt x="55" y="71"/>
                  </a:lnTo>
                  <a:lnTo>
                    <a:pt x="53" y="71"/>
                  </a:lnTo>
                  <a:lnTo>
                    <a:pt x="49" y="67"/>
                  </a:lnTo>
                  <a:lnTo>
                    <a:pt x="46" y="66"/>
                  </a:lnTo>
                  <a:lnTo>
                    <a:pt x="44" y="63"/>
                  </a:lnTo>
                  <a:lnTo>
                    <a:pt x="40" y="62"/>
                  </a:lnTo>
                  <a:lnTo>
                    <a:pt x="38" y="59"/>
                  </a:lnTo>
                  <a:lnTo>
                    <a:pt x="35" y="60"/>
                  </a:lnTo>
                  <a:lnTo>
                    <a:pt x="33" y="67"/>
                  </a:lnTo>
                  <a:lnTo>
                    <a:pt x="29" y="68"/>
                  </a:lnTo>
                  <a:lnTo>
                    <a:pt x="31" y="67"/>
                  </a:lnTo>
                  <a:lnTo>
                    <a:pt x="24" y="63"/>
                  </a:lnTo>
                  <a:lnTo>
                    <a:pt x="18" y="60"/>
                  </a:lnTo>
                  <a:lnTo>
                    <a:pt x="16" y="57"/>
                  </a:lnTo>
                  <a:lnTo>
                    <a:pt x="11" y="54"/>
                  </a:lnTo>
                  <a:lnTo>
                    <a:pt x="15" y="53"/>
                  </a:lnTo>
                  <a:lnTo>
                    <a:pt x="16" y="43"/>
                  </a:lnTo>
                  <a:lnTo>
                    <a:pt x="7" y="35"/>
                  </a:lnTo>
                  <a:lnTo>
                    <a:pt x="11" y="26"/>
                  </a:lnTo>
                  <a:lnTo>
                    <a:pt x="5" y="26"/>
                  </a:lnTo>
                  <a:lnTo>
                    <a:pt x="10" y="19"/>
                  </a:lnTo>
                  <a:lnTo>
                    <a:pt x="5" y="13"/>
                  </a:lnTo>
                  <a:lnTo>
                    <a:pt x="0" y="5"/>
                  </a:lnTo>
                  <a:lnTo>
                    <a:pt x="12" y="0"/>
                  </a:lnTo>
                  <a:lnTo>
                    <a:pt x="22" y="1"/>
                  </a:lnTo>
                  <a:lnTo>
                    <a:pt x="32" y="9"/>
                  </a:lnTo>
                  <a:lnTo>
                    <a:pt x="35"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3" name="Freeform 184"/>
            <p:cNvSpPr>
              <a:spLocks/>
            </p:cNvSpPr>
            <p:nvPr/>
          </p:nvSpPr>
          <p:spPr bwMode="auto">
            <a:xfrm>
              <a:off x="2490787" y="3709988"/>
              <a:ext cx="119063" cy="139700"/>
            </a:xfrm>
            <a:custGeom>
              <a:avLst/>
              <a:gdLst>
                <a:gd name="T0" fmla="*/ 17 w 75"/>
                <a:gd name="T1" fmla="*/ 1 h 88"/>
                <a:gd name="T2" fmla="*/ 39 w 75"/>
                <a:gd name="T3" fmla="*/ 5 h 88"/>
                <a:gd name="T4" fmla="*/ 41 w 75"/>
                <a:gd name="T5" fmla="*/ 2 h 88"/>
                <a:gd name="T6" fmla="*/ 56 w 75"/>
                <a:gd name="T7" fmla="*/ 0 h 88"/>
                <a:gd name="T8" fmla="*/ 75 w 75"/>
                <a:gd name="T9" fmla="*/ 6 h 88"/>
                <a:gd name="T10" fmla="*/ 65 w 75"/>
                <a:gd name="T11" fmla="*/ 24 h 88"/>
                <a:gd name="T12" fmla="*/ 66 w 75"/>
                <a:gd name="T13" fmla="*/ 38 h 88"/>
                <a:gd name="T14" fmla="*/ 74 w 75"/>
                <a:gd name="T15" fmla="*/ 50 h 88"/>
                <a:gd name="T16" fmla="*/ 70 w 75"/>
                <a:gd name="T17" fmla="*/ 59 h 88"/>
                <a:gd name="T18" fmla="*/ 68 w 75"/>
                <a:gd name="T19" fmla="*/ 69 h 88"/>
                <a:gd name="T20" fmla="*/ 64 w 75"/>
                <a:gd name="T21" fmla="*/ 77 h 88"/>
                <a:gd name="T22" fmla="*/ 53 w 75"/>
                <a:gd name="T23" fmla="*/ 73 h 88"/>
                <a:gd name="T24" fmla="*/ 45 w 75"/>
                <a:gd name="T25" fmla="*/ 75 h 88"/>
                <a:gd name="T26" fmla="*/ 37 w 75"/>
                <a:gd name="T27" fmla="*/ 73 h 88"/>
                <a:gd name="T28" fmla="*/ 35 w 75"/>
                <a:gd name="T29" fmla="*/ 79 h 88"/>
                <a:gd name="T30" fmla="*/ 38 w 75"/>
                <a:gd name="T31" fmla="*/ 83 h 88"/>
                <a:gd name="T32" fmla="*/ 37 w 75"/>
                <a:gd name="T33" fmla="*/ 88 h 88"/>
                <a:gd name="T34" fmla="*/ 27 w 75"/>
                <a:gd name="T35" fmla="*/ 86 h 88"/>
                <a:gd name="T36" fmla="*/ 16 w 75"/>
                <a:gd name="T37" fmla="*/ 68 h 88"/>
                <a:gd name="T38" fmla="*/ 13 w 75"/>
                <a:gd name="T39" fmla="*/ 56 h 88"/>
                <a:gd name="T40" fmla="*/ 7 w 75"/>
                <a:gd name="T41" fmla="*/ 56 h 88"/>
                <a:gd name="T42" fmla="*/ 0 w 75"/>
                <a:gd name="T43" fmla="*/ 41 h 88"/>
                <a:gd name="T44" fmla="*/ 3 w 75"/>
                <a:gd name="T45" fmla="*/ 30 h 88"/>
                <a:gd name="T46" fmla="*/ 2 w 75"/>
                <a:gd name="T47" fmla="*/ 25 h 88"/>
                <a:gd name="T48" fmla="*/ 13 w 75"/>
                <a:gd name="T49" fmla="*/ 20 h 88"/>
                <a:gd name="T50" fmla="*/ 17 w 75"/>
                <a:gd name="T5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88">
                  <a:moveTo>
                    <a:pt x="17" y="1"/>
                  </a:moveTo>
                  <a:lnTo>
                    <a:pt x="39" y="5"/>
                  </a:lnTo>
                  <a:lnTo>
                    <a:pt x="41" y="2"/>
                  </a:lnTo>
                  <a:lnTo>
                    <a:pt x="56" y="0"/>
                  </a:lnTo>
                  <a:lnTo>
                    <a:pt x="75" y="6"/>
                  </a:lnTo>
                  <a:lnTo>
                    <a:pt x="65" y="24"/>
                  </a:lnTo>
                  <a:lnTo>
                    <a:pt x="66" y="38"/>
                  </a:lnTo>
                  <a:lnTo>
                    <a:pt x="74" y="50"/>
                  </a:lnTo>
                  <a:lnTo>
                    <a:pt x="70" y="59"/>
                  </a:lnTo>
                  <a:lnTo>
                    <a:pt x="68" y="69"/>
                  </a:lnTo>
                  <a:lnTo>
                    <a:pt x="64" y="77"/>
                  </a:lnTo>
                  <a:lnTo>
                    <a:pt x="53" y="73"/>
                  </a:lnTo>
                  <a:lnTo>
                    <a:pt x="45" y="75"/>
                  </a:lnTo>
                  <a:lnTo>
                    <a:pt x="37" y="73"/>
                  </a:lnTo>
                  <a:lnTo>
                    <a:pt x="35" y="79"/>
                  </a:lnTo>
                  <a:lnTo>
                    <a:pt x="38" y="83"/>
                  </a:lnTo>
                  <a:lnTo>
                    <a:pt x="37" y="88"/>
                  </a:lnTo>
                  <a:lnTo>
                    <a:pt x="27" y="86"/>
                  </a:lnTo>
                  <a:lnTo>
                    <a:pt x="16" y="68"/>
                  </a:lnTo>
                  <a:lnTo>
                    <a:pt x="13" y="56"/>
                  </a:lnTo>
                  <a:lnTo>
                    <a:pt x="7" y="56"/>
                  </a:lnTo>
                  <a:lnTo>
                    <a:pt x="0" y="41"/>
                  </a:lnTo>
                  <a:lnTo>
                    <a:pt x="3" y="30"/>
                  </a:lnTo>
                  <a:lnTo>
                    <a:pt x="2" y="25"/>
                  </a:lnTo>
                  <a:lnTo>
                    <a:pt x="13" y="20"/>
                  </a:lnTo>
                  <a:lnTo>
                    <a:pt x="17"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4" name="Freeform 185"/>
            <p:cNvSpPr>
              <a:spLocks/>
            </p:cNvSpPr>
            <p:nvPr/>
          </p:nvSpPr>
          <p:spPr bwMode="auto">
            <a:xfrm>
              <a:off x="4614862" y="2281237"/>
              <a:ext cx="142875" cy="57150"/>
            </a:xfrm>
            <a:custGeom>
              <a:avLst/>
              <a:gdLst>
                <a:gd name="T0" fmla="*/ 29 w 90"/>
                <a:gd name="T1" fmla="*/ 1 h 36"/>
                <a:gd name="T2" fmla="*/ 30 w 90"/>
                <a:gd name="T3" fmla="*/ 3 h 36"/>
                <a:gd name="T4" fmla="*/ 37 w 90"/>
                <a:gd name="T5" fmla="*/ 0 h 36"/>
                <a:gd name="T6" fmla="*/ 45 w 90"/>
                <a:gd name="T7" fmla="*/ 7 h 36"/>
                <a:gd name="T8" fmla="*/ 54 w 90"/>
                <a:gd name="T9" fmla="*/ 3 h 36"/>
                <a:gd name="T10" fmla="*/ 62 w 90"/>
                <a:gd name="T11" fmla="*/ 4 h 36"/>
                <a:gd name="T12" fmla="*/ 74 w 90"/>
                <a:gd name="T13" fmla="*/ 2 h 36"/>
                <a:gd name="T14" fmla="*/ 90 w 90"/>
                <a:gd name="T15" fmla="*/ 10 h 36"/>
                <a:gd name="T16" fmla="*/ 86 w 90"/>
                <a:gd name="T17" fmla="*/ 15 h 36"/>
                <a:gd name="T18" fmla="*/ 84 w 90"/>
                <a:gd name="T19" fmla="*/ 23 h 36"/>
                <a:gd name="T20" fmla="*/ 81 w 90"/>
                <a:gd name="T21" fmla="*/ 25 h 36"/>
                <a:gd name="T22" fmla="*/ 63 w 90"/>
                <a:gd name="T23" fmla="*/ 19 h 36"/>
                <a:gd name="T24" fmla="*/ 57 w 90"/>
                <a:gd name="T25" fmla="*/ 20 h 36"/>
                <a:gd name="T26" fmla="*/ 54 w 90"/>
                <a:gd name="T27" fmla="*/ 25 h 36"/>
                <a:gd name="T28" fmla="*/ 47 w 90"/>
                <a:gd name="T29" fmla="*/ 27 h 36"/>
                <a:gd name="T30" fmla="*/ 45 w 90"/>
                <a:gd name="T31" fmla="*/ 26 h 36"/>
                <a:gd name="T32" fmla="*/ 37 w 90"/>
                <a:gd name="T33" fmla="*/ 29 h 36"/>
                <a:gd name="T34" fmla="*/ 31 w 90"/>
                <a:gd name="T35" fmla="*/ 30 h 36"/>
                <a:gd name="T36" fmla="*/ 30 w 90"/>
                <a:gd name="T37" fmla="*/ 34 h 36"/>
                <a:gd name="T38" fmla="*/ 17 w 90"/>
                <a:gd name="T39" fmla="*/ 36 h 36"/>
                <a:gd name="T40" fmla="*/ 11 w 90"/>
                <a:gd name="T41" fmla="*/ 34 h 36"/>
                <a:gd name="T42" fmla="*/ 2 w 90"/>
                <a:gd name="T43" fmla="*/ 29 h 36"/>
                <a:gd name="T44" fmla="*/ 0 w 90"/>
                <a:gd name="T45" fmla="*/ 22 h 36"/>
                <a:gd name="T46" fmla="*/ 1 w 90"/>
                <a:gd name="T47" fmla="*/ 19 h 36"/>
                <a:gd name="T48" fmla="*/ 2 w 90"/>
                <a:gd name="T49" fmla="*/ 15 h 36"/>
                <a:gd name="T50" fmla="*/ 10 w 90"/>
                <a:gd name="T51" fmla="*/ 15 h 36"/>
                <a:gd name="T52" fmla="*/ 15 w 90"/>
                <a:gd name="T53" fmla="*/ 13 h 36"/>
                <a:gd name="T54" fmla="*/ 15 w 90"/>
                <a:gd name="T55" fmla="*/ 11 h 36"/>
                <a:gd name="T56" fmla="*/ 18 w 90"/>
                <a:gd name="T57" fmla="*/ 10 h 36"/>
                <a:gd name="T58" fmla="*/ 19 w 90"/>
                <a:gd name="T59" fmla="*/ 6 h 36"/>
                <a:gd name="T60" fmla="*/ 22 w 90"/>
                <a:gd name="T61" fmla="*/ 5 h 36"/>
                <a:gd name="T62" fmla="*/ 25 w 90"/>
                <a:gd name="T63" fmla="*/ 1 h 36"/>
                <a:gd name="T64" fmla="*/ 29 w 90"/>
                <a:gd name="T6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36">
                  <a:moveTo>
                    <a:pt x="29" y="1"/>
                  </a:moveTo>
                  <a:lnTo>
                    <a:pt x="30" y="3"/>
                  </a:lnTo>
                  <a:lnTo>
                    <a:pt x="37" y="0"/>
                  </a:lnTo>
                  <a:lnTo>
                    <a:pt x="45" y="7"/>
                  </a:lnTo>
                  <a:lnTo>
                    <a:pt x="54" y="3"/>
                  </a:lnTo>
                  <a:lnTo>
                    <a:pt x="62" y="4"/>
                  </a:lnTo>
                  <a:lnTo>
                    <a:pt x="74" y="2"/>
                  </a:lnTo>
                  <a:lnTo>
                    <a:pt x="90" y="10"/>
                  </a:lnTo>
                  <a:lnTo>
                    <a:pt x="86" y="15"/>
                  </a:lnTo>
                  <a:lnTo>
                    <a:pt x="84" y="23"/>
                  </a:lnTo>
                  <a:lnTo>
                    <a:pt x="81" y="25"/>
                  </a:lnTo>
                  <a:lnTo>
                    <a:pt x="63" y="19"/>
                  </a:lnTo>
                  <a:lnTo>
                    <a:pt x="57" y="20"/>
                  </a:lnTo>
                  <a:lnTo>
                    <a:pt x="54" y="25"/>
                  </a:lnTo>
                  <a:lnTo>
                    <a:pt x="47" y="27"/>
                  </a:lnTo>
                  <a:lnTo>
                    <a:pt x="45" y="26"/>
                  </a:lnTo>
                  <a:lnTo>
                    <a:pt x="37" y="29"/>
                  </a:lnTo>
                  <a:lnTo>
                    <a:pt x="31" y="30"/>
                  </a:lnTo>
                  <a:lnTo>
                    <a:pt x="30" y="34"/>
                  </a:lnTo>
                  <a:lnTo>
                    <a:pt x="17" y="36"/>
                  </a:lnTo>
                  <a:lnTo>
                    <a:pt x="11" y="34"/>
                  </a:lnTo>
                  <a:lnTo>
                    <a:pt x="2" y="29"/>
                  </a:lnTo>
                  <a:lnTo>
                    <a:pt x="0" y="22"/>
                  </a:lnTo>
                  <a:lnTo>
                    <a:pt x="1" y="19"/>
                  </a:lnTo>
                  <a:lnTo>
                    <a:pt x="2" y="15"/>
                  </a:lnTo>
                  <a:lnTo>
                    <a:pt x="10" y="15"/>
                  </a:lnTo>
                  <a:lnTo>
                    <a:pt x="15" y="13"/>
                  </a:lnTo>
                  <a:lnTo>
                    <a:pt x="15" y="11"/>
                  </a:lnTo>
                  <a:lnTo>
                    <a:pt x="18" y="10"/>
                  </a:lnTo>
                  <a:lnTo>
                    <a:pt x="19" y="6"/>
                  </a:lnTo>
                  <a:lnTo>
                    <a:pt x="22" y="5"/>
                  </a:lnTo>
                  <a:lnTo>
                    <a:pt x="25" y="1"/>
                  </a:lnTo>
                  <a:lnTo>
                    <a:pt x="29"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5" name="Freeform 186"/>
            <p:cNvSpPr>
              <a:spLocks/>
            </p:cNvSpPr>
            <p:nvPr/>
          </p:nvSpPr>
          <p:spPr bwMode="auto">
            <a:xfrm>
              <a:off x="4538662" y="2368550"/>
              <a:ext cx="73025" cy="46038"/>
            </a:xfrm>
            <a:custGeom>
              <a:avLst/>
              <a:gdLst>
                <a:gd name="T0" fmla="*/ 1 w 46"/>
                <a:gd name="T1" fmla="*/ 7 h 29"/>
                <a:gd name="T2" fmla="*/ 15 w 46"/>
                <a:gd name="T3" fmla="*/ 9 h 29"/>
                <a:gd name="T4" fmla="*/ 22 w 46"/>
                <a:gd name="T5" fmla="*/ 4 h 29"/>
                <a:gd name="T6" fmla="*/ 37 w 46"/>
                <a:gd name="T7" fmla="*/ 3 h 29"/>
                <a:gd name="T8" fmla="*/ 39 w 46"/>
                <a:gd name="T9" fmla="*/ 0 h 29"/>
                <a:gd name="T10" fmla="*/ 42 w 46"/>
                <a:gd name="T11" fmla="*/ 0 h 29"/>
                <a:gd name="T12" fmla="*/ 46 w 46"/>
                <a:gd name="T13" fmla="*/ 7 h 29"/>
                <a:gd name="T14" fmla="*/ 33 w 46"/>
                <a:gd name="T15" fmla="*/ 12 h 29"/>
                <a:gd name="T16" fmla="*/ 32 w 46"/>
                <a:gd name="T17" fmla="*/ 21 h 29"/>
                <a:gd name="T18" fmla="*/ 27 w 46"/>
                <a:gd name="T19" fmla="*/ 23 h 29"/>
                <a:gd name="T20" fmla="*/ 27 w 46"/>
                <a:gd name="T21" fmla="*/ 29 h 29"/>
                <a:gd name="T22" fmla="*/ 21 w 46"/>
                <a:gd name="T23" fmla="*/ 28 h 29"/>
                <a:gd name="T24" fmla="*/ 15 w 46"/>
                <a:gd name="T25" fmla="*/ 25 h 29"/>
                <a:gd name="T26" fmla="*/ 12 w 46"/>
                <a:gd name="T27" fmla="*/ 28 h 29"/>
                <a:gd name="T28" fmla="*/ 1 w 46"/>
                <a:gd name="T29" fmla="*/ 28 h 29"/>
                <a:gd name="T30" fmla="*/ 4 w 46"/>
                <a:gd name="T31" fmla="*/ 26 h 29"/>
                <a:gd name="T32" fmla="*/ 0 w 46"/>
                <a:gd name="T33" fmla="*/ 17 h 29"/>
                <a:gd name="T34" fmla="*/ 1 w 46"/>
                <a:gd name="T3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9">
                  <a:moveTo>
                    <a:pt x="1" y="7"/>
                  </a:moveTo>
                  <a:lnTo>
                    <a:pt x="15" y="9"/>
                  </a:lnTo>
                  <a:lnTo>
                    <a:pt x="22" y="4"/>
                  </a:lnTo>
                  <a:lnTo>
                    <a:pt x="37" y="3"/>
                  </a:lnTo>
                  <a:lnTo>
                    <a:pt x="39" y="0"/>
                  </a:lnTo>
                  <a:lnTo>
                    <a:pt x="42" y="0"/>
                  </a:lnTo>
                  <a:lnTo>
                    <a:pt x="46" y="7"/>
                  </a:lnTo>
                  <a:lnTo>
                    <a:pt x="33" y="12"/>
                  </a:lnTo>
                  <a:lnTo>
                    <a:pt x="32" y="21"/>
                  </a:lnTo>
                  <a:lnTo>
                    <a:pt x="27" y="23"/>
                  </a:lnTo>
                  <a:lnTo>
                    <a:pt x="27" y="29"/>
                  </a:lnTo>
                  <a:lnTo>
                    <a:pt x="21" y="28"/>
                  </a:lnTo>
                  <a:lnTo>
                    <a:pt x="15" y="25"/>
                  </a:lnTo>
                  <a:lnTo>
                    <a:pt x="12" y="28"/>
                  </a:lnTo>
                  <a:lnTo>
                    <a:pt x="1" y="28"/>
                  </a:lnTo>
                  <a:lnTo>
                    <a:pt x="4" y="26"/>
                  </a:lnTo>
                  <a:lnTo>
                    <a:pt x="0" y="17"/>
                  </a:lnTo>
                  <a:lnTo>
                    <a:pt x="1"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6" name="Freeform 187"/>
            <p:cNvSpPr>
              <a:spLocks/>
            </p:cNvSpPr>
            <p:nvPr/>
          </p:nvSpPr>
          <p:spPr bwMode="auto">
            <a:xfrm>
              <a:off x="4441825" y="1685925"/>
              <a:ext cx="263525" cy="411163"/>
            </a:xfrm>
            <a:custGeom>
              <a:avLst/>
              <a:gdLst>
                <a:gd name="T0" fmla="*/ 144 w 166"/>
                <a:gd name="T1" fmla="*/ 61 h 259"/>
                <a:gd name="T2" fmla="*/ 132 w 166"/>
                <a:gd name="T3" fmla="*/ 73 h 259"/>
                <a:gd name="T4" fmla="*/ 137 w 166"/>
                <a:gd name="T5" fmla="*/ 84 h 259"/>
                <a:gd name="T6" fmla="*/ 117 w 166"/>
                <a:gd name="T7" fmla="*/ 100 h 259"/>
                <a:gd name="T8" fmla="*/ 92 w 166"/>
                <a:gd name="T9" fmla="*/ 116 h 259"/>
                <a:gd name="T10" fmla="*/ 85 w 166"/>
                <a:gd name="T11" fmla="*/ 142 h 259"/>
                <a:gd name="T12" fmla="*/ 97 w 166"/>
                <a:gd name="T13" fmla="*/ 156 h 259"/>
                <a:gd name="T14" fmla="*/ 112 w 166"/>
                <a:gd name="T15" fmla="*/ 166 h 259"/>
                <a:gd name="T16" fmla="*/ 102 w 166"/>
                <a:gd name="T17" fmla="*/ 188 h 259"/>
                <a:gd name="T18" fmla="*/ 87 w 166"/>
                <a:gd name="T19" fmla="*/ 193 h 259"/>
                <a:gd name="T20" fmla="*/ 85 w 166"/>
                <a:gd name="T21" fmla="*/ 226 h 259"/>
                <a:gd name="T22" fmla="*/ 78 w 166"/>
                <a:gd name="T23" fmla="*/ 244 h 259"/>
                <a:gd name="T24" fmla="*/ 59 w 166"/>
                <a:gd name="T25" fmla="*/ 242 h 259"/>
                <a:gd name="T26" fmla="*/ 52 w 166"/>
                <a:gd name="T27" fmla="*/ 258 h 259"/>
                <a:gd name="T28" fmla="*/ 35 w 166"/>
                <a:gd name="T29" fmla="*/ 259 h 259"/>
                <a:gd name="T30" fmla="*/ 28 w 166"/>
                <a:gd name="T31" fmla="*/ 240 h 259"/>
                <a:gd name="T32" fmla="*/ 14 w 166"/>
                <a:gd name="T33" fmla="*/ 218 h 259"/>
                <a:gd name="T34" fmla="*/ 0 w 166"/>
                <a:gd name="T35" fmla="*/ 190 h 259"/>
                <a:gd name="T36" fmla="*/ 6 w 166"/>
                <a:gd name="T37" fmla="*/ 179 h 259"/>
                <a:gd name="T38" fmla="*/ 17 w 166"/>
                <a:gd name="T39" fmla="*/ 166 h 259"/>
                <a:gd name="T40" fmla="*/ 20 w 166"/>
                <a:gd name="T41" fmla="*/ 143 h 259"/>
                <a:gd name="T42" fmla="*/ 10 w 166"/>
                <a:gd name="T43" fmla="*/ 134 h 259"/>
                <a:gd name="T44" fmla="*/ 6 w 166"/>
                <a:gd name="T45" fmla="*/ 109 h 259"/>
                <a:gd name="T46" fmla="*/ 14 w 166"/>
                <a:gd name="T47" fmla="*/ 91 h 259"/>
                <a:gd name="T48" fmla="*/ 28 w 166"/>
                <a:gd name="T49" fmla="*/ 91 h 259"/>
                <a:gd name="T50" fmla="*/ 32 w 166"/>
                <a:gd name="T51" fmla="*/ 84 h 259"/>
                <a:gd name="T52" fmla="*/ 26 w 166"/>
                <a:gd name="T53" fmla="*/ 78 h 259"/>
                <a:gd name="T54" fmla="*/ 45 w 166"/>
                <a:gd name="T55" fmla="*/ 52 h 259"/>
                <a:gd name="T56" fmla="*/ 56 w 166"/>
                <a:gd name="T57" fmla="*/ 32 h 259"/>
                <a:gd name="T58" fmla="*/ 63 w 166"/>
                <a:gd name="T59" fmla="*/ 19 h 259"/>
                <a:gd name="T60" fmla="*/ 76 w 166"/>
                <a:gd name="T61" fmla="*/ 19 h 259"/>
                <a:gd name="T62" fmla="*/ 78 w 166"/>
                <a:gd name="T63" fmla="*/ 9 h 259"/>
                <a:gd name="T64" fmla="*/ 103 w 166"/>
                <a:gd name="T65" fmla="*/ 12 h 259"/>
                <a:gd name="T66" fmla="*/ 103 w 166"/>
                <a:gd name="T67" fmla="*/ 1 h 259"/>
                <a:gd name="T68" fmla="*/ 111 w 166"/>
                <a:gd name="T69" fmla="*/ 0 h 259"/>
                <a:gd name="T70" fmla="*/ 131 w 166"/>
                <a:gd name="T71" fmla="*/ 9 h 259"/>
                <a:gd name="T72" fmla="*/ 154 w 166"/>
                <a:gd name="T73" fmla="*/ 21 h 259"/>
                <a:gd name="T74" fmla="*/ 160 w 166"/>
                <a:gd name="T75" fmla="*/ 48 h 259"/>
                <a:gd name="T76" fmla="*/ 166 w 166"/>
                <a:gd name="T77" fmla="*/ 55 h 259"/>
                <a:gd name="T78" fmla="*/ 144 w 166"/>
                <a:gd name="T7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259">
                  <a:moveTo>
                    <a:pt x="144" y="61"/>
                  </a:moveTo>
                  <a:lnTo>
                    <a:pt x="132" y="73"/>
                  </a:lnTo>
                  <a:lnTo>
                    <a:pt x="137" y="84"/>
                  </a:lnTo>
                  <a:lnTo>
                    <a:pt x="117" y="100"/>
                  </a:lnTo>
                  <a:lnTo>
                    <a:pt x="92" y="116"/>
                  </a:lnTo>
                  <a:lnTo>
                    <a:pt x="85" y="142"/>
                  </a:lnTo>
                  <a:lnTo>
                    <a:pt x="97" y="156"/>
                  </a:lnTo>
                  <a:lnTo>
                    <a:pt x="112" y="166"/>
                  </a:lnTo>
                  <a:lnTo>
                    <a:pt x="102" y="188"/>
                  </a:lnTo>
                  <a:lnTo>
                    <a:pt x="87" y="193"/>
                  </a:lnTo>
                  <a:lnTo>
                    <a:pt x="85" y="226"/>
                  </a:lnTo>
                  <a:lnTo>
                    <a:pt x="78" y="244"/>
                  </a:lnTo>
                  <a:lnTo>
                    <a:pt x="59" y="242"/>
                  </a:lnTo>
                  <a:lnTo>
                    <a:pt x="52" y="258"/>
                  </a:lnTo>
                  <a:lnTo>
                    <a:pt x="35" y="259"/>
                  </a:lnTo>
                  <a:lnTo>
                    <a:pt x="28" y="240"/>
                  </a:lnTo>
                  <a:lnTo>
                    <a:pt x="14" y="218"/>
                  </a:lnTo>
                  <a:lnTo>
                    <a:pt x="0" y="190"/>
                  </a:lnTo>
                  <a:lnTo>
                    <a:pt x="6" y="179"/>
                  </a:lnTo>
                  <a:lnTo>
                    <a:pt x="17" y="166"/>
                  </a:lnTo>
                  <a:lnTo>
                    <a:pt x="20" y="143"/>
                  </a:lnTo>
                  <a:lnTo>
                    <a:pt x="10" y="134"/>
                  </a:lnTo>
                  <a:lnTo>
                    <a:pt x="6" y="109"/>
                  </a:lnTo>
                  <a:lnTo>
                    <a:pt x="14" y="91"/>
                  </a:lnTo>
                  <a:lnTo>
                    <a:pt x="28" y="91"/>
                  </a:lnTo>
                  <a:lnTo>
                    <a:pt x="32" y="84"/>
                  </a:lnTo>
                  <a:lnTo>
                    <a:pt x="26" y="78"/>
                  </a:lnTo>
                  <a:lnTo>
                    <a:pt x="45" y="52"/>
                  </a:lnTo>
                  <a:lnTo>
                    <a:pt x="56" y="32"/>
                  </a:lnTo>
                  <a:lnTo>
                    <a:pt x="63" y="19"/>
                  </a:lnTo>
                  <a:lnTo>
                    <a:pt x="76" y="19"/>
                  </a:lnTo>
                  <a:lnTo>
                    <a:pt x="78" y="9"/>
                  </a:lnTo>
                  <a:lnTo>
                    <a:pt x="103" y="12"/>
                  </a:lnTo>
                  <a:lnTo>
                    <a:pt x="103" y="1"/>
                  </a:lnTo>
                  <a:lnTo>
                    <a:pt x="111" y="0"/>
                  </a:lnTo>
                  <a:lnTo>
                    <a:pt x="131" y="9"/>
                  </a:lnTo>
                  <a:lnTo>
                    <a:pt x="154" y="21"/>
                  </a:lnTo>
                  <a:lnTo>
                    <a:pt x="160" y="48"/>
                  </a:lnTo>
                  <a:lnTo>
                    <a:pt x="166" y="55"/>
                  </a:lnTo>
                  <a:lnTo>
                    <a:pt x="144" y="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7" name="Freeform 188"/>
            <p:cNvSpPr>
              <a:spLocks/>
            </p:cNvSpPr>
            <p:nvPr/>
          </p:nvSpPr>
          <p:spPr bwMode="auto">
            <a:xfrm>
              <a:off x="5048250" y="4754563"/>
              <a:ext cx="38100" cy="53975"/>
            </a:xfrm>
            <a:custGeom>
              <a:avLst/>
              <a:gdLst>
                <a:gd name="T0" fmla="*/ 24 w 24"/>
                <a:gd name="T1" fmla="*/ 23 h 34"/>
                <a:gd name="T2" fmla="*/ 20 w 24"/>
                <a:gd name="T3" fmla="*/ 32 h 34"/>
                <a:gd name="T4" fmla="*/ 10 w 24"/>
                <a:gd name="T5" fmla="*/ 34 h 34"/>
                <a:gd name="T6" fmla="*/ 0 w 24"/>
                <a:gd name="T7" fmla="*/ 23 h 34"/>
                <a:gd name="T8" fmla="*/ 0 w 24"/>
                <a:gd name="T9" fmla="*/ 16 h 34"/>
                <a:gd name="T10" fmla="*/ 6 w 24"/>
                <a:gd name="T11" fmla="*/ 8 h 34"/>
                <a:gd name="T12" fmla="*/ 8 w 24"/>
                <a:gd name="T13" fmla="*/ 2 h 34"/>
                <a:gd name="T14" fmla="*/ 13 w 24"/>
                <a:gd name="T15" fmla="*/ 0 h 34"/>
                <a:gd name="T16" fmla="*/ 22 w 24"/>
                <a:gd name="T17" fmla="*/ 4 h 34"/>
                <a:gd name="T18" fmla="*/ 24 w 24"/>
                <a:gd name="T19" fmla="*/ 14 h 34"/>
                <a:gd name="T20" fmla="*/ 24 w 24"/>
                <a:gd name="T2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4">
                  <a:moveTo>
                    <a:pt x="24" y="23"/>
                  </a:moveTo>
                  <a:lnTo>
                    <a:pt x="20" y="32"/>
                  </a:lnTo>
                  <a:lnTo>
                    <a:pt x="10" y="34"/>
                  </a:lnTo>
                  <a:lnTo>
                    <a:pt x="0" y="23"/>
                  </a:lnTo>
                  <a:lnTo>
                    <a:pt x="0" y="16"/>
                  </a:lnTo>
                  <a:lnTo>
                    <a:pt x="6" y="8"/>
                  </a:lnTo>
                  <a:lnTo>
                    <a:pt x="8" y="2"/>
                  </a:lnTo>
                  <a:lnTo>
                    <a:pt x="13" y="0"/>
                  </a:lnTo>
                  <a:lnTo>
                    <a:pt x="22" y="4"/>
                  </a:lnTo>
                  <a:lnTo>
                    <a:pt x="24" y="14"/>
                  </a:lnTo>
                  <a:lnTo>
                    <a:pt x="24" y="2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8" name="Freeform 189"/>
            <p:cNvSpPr>
              <a:spLocks/>
            </p:cNvSpPr>
            <p:nvPr/>
          </p:nvSpPr>
          <p:spPr bwMode="auto">
            <a:xfrm>
              <a:off x="5165725" y="2682875"/>
              <a:ext cx="168275" cy="160338"/>
            </a:xfrm>
            <a:custGeom>
              <a:avLst/>
              <a:gdLst>
                <a:gd name="T0" fmla="*/ 56 w 106"/>
                <a:gd name="T1" fmla="*/ 79 h 101"/>
                <a:gd name="T2" fmla="*/ 24 w 106"/>
                <a:gd name="T3" fmla="*/ 101 h 101"/>
                <a:gd name="T4" fmla="*/ 4 w 106"/>
                <a:gd name="T5" fmla="*/ 93 h 101"/>
                <a:gd name="T6" fmla="*/ 3 w 106"/>
                <a:gd name="T7" fmla="*/ 93 h 101"/>
                <a:gd name="T8" fmla="*/ 5 w 106"/>
                <a:gd name="T9" fmla="*/ 90 h 101"/>
                <a:gd name="T10" fmla="*/ 4 w 106"/>
                <a:gd name="T11" fmla="*/ 81 h 101"/>
                <a:gd name="T12" fmla="*/ 7 w 106"/>
                <a:gd name="T13" fmla="*/ 70 h 101"/>
                <a:gd name="T14" fmla="*/ 16 w 106"/>
                <a:gd name="T15" fmla="*/ 62 h 101"/>
                <a:gd name="T16" fmla="*/ 12 w 106"/>
                <a:gd name="T17" fmla="*/ 54 h 101"/>
                <a:gd name="T18" fmla="*/ 4 w 106"/>
                <a:gd name="T19" fmla="*/ 53 h 101"/>
                <a:gd name="T20" fmla="*/ 0 w 106"/>
                <a:gd name="T21" fmla="*/ 37 h 101"/>
                <a:gd name="T22" fmla="*/ 4 w 106"/>
                <a:gd name="T23" fmla="*/ 29 h 101"/>
                <a:gd name="T24" fmla="*/ 8 w 106"/>
                <a:gd name="T25" fmla="*/ 24 h 101"/>
                <a:gd name="T26" fmla="*/ 12 w 106"/>
                <a:gd name="T27" fmla="*/ 20 h 101"/>
                <a:gd name="T28" fmla="*/ 11 w 106"/>
                <a:gd name="T29" fmla="*/ 8 h 101"/>
                <a:gd name="T30" fmla="*/ 17 w 106"/>
                <a:gd name="T31" fmla="*/ 12 h 101"/>
                <a:gd name="T32" fmla="*/ 36 w 106"/>
                <a:gd name="T33" fmla="*/ 6 h 101"/>
                <a:gd name="T34" fmla="*/ 45 w 106"/>
                <a:gd name="T35" fmla="*/ 10 h 101"/>
                <a:gd name="T36" fmla="*/ 59 w 106"/>
                <a:gd name="T37" fmla="*/ 10 h 101"/>
                <a:gd name="T38" fmla="*/ 78 w 106"/>
                <a:gd name="T39" fmla="*/ 3 h 101"/>
                <a:gd name="T40" fmla="*/ 87 w 106"/>
                <a:gd name="T41" fmla="*/ 3 h 101"/>
                <a:gd name="T42" fmla="*/ 106 w 106"/>
                <a:gd name="T43" fmla="*/ 0 h 101"/>
                <a:gd name="T44" fmla="*/ 99 w 106"/>
                <a:gd name="T45" fmla="*/ 13 h 101"/>
                <a:gd name="T46" fmla="*/ 91 w 106"/>
                <a:gd name="T47" fmla="*/ 18 h 101"/>
                <a:gd name="T48" fmla="*/ 94 w 106"/>
                <a:gd name="T49" fmla="*/ 33 h 101"/>
                <a:gd name="T50" fmla="*/ 91 w 106"/>
                <a:gd name="T51" fmla="*/ 58 h 101"/>
                <a:gd name="T52" fmla="*/ 56 w 106"/>
                <a:gd name="T5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01">
                  <a:moveTo>
                    <a:pt x="56" y="79"/>
                  </a:moveTo>
                  <a:lnTo>
                    <a:pt x="24" y="101"/>
                  </a:lnTo>
                  <a:lnTo>
                    <a:pt x="4" y="93"/>
                  </a:lnTo>
                  <a:lnTo>
                    <a:pt x="3" y="93"/>
                  </a:lnTo>
                  <a:lnTo>
                    <a:pt x="5" y="90"/>
                  </a:lnTo>
                  <a:lnTo>
                    <a:pt x="4" y="81"/>
                  </a:lnTo>
                  <a:lnTo>
                    <a:pt x="7" y="70"/>
                  </a:lnTo>
                  <a:lnTo>
                    <a:pt x="16" y="62"/>
                  </a:lnTo>
                  <a:lnTo>
                    <a:pt x="12" y="54"/>
                  </a:lnTo>
                  <a:lnTo>
                    <a:pt x="4" y="53"/>
                  </a:lnTo>
                  <a:lnTo>
                    <a:pt x="0" y="37"/>
                  </a:lnTo>
                  <a:lnTo>
                    <a:pt x="4" y="29"/>
                  </a:lnTo>
                  <a:lnTo>
                    <a:pt x="8" y="24"/>
                  </a:lnTo>
                  <a:lnTo>
                    <a:pt x="12" y="20"/>
                  </a:lnTo>
                  <a:lnTo>
                    <a:pt x="11" y="8"/>
                  </a:lnTo>
                  <a:lnTo>
                    <a:pt x="17" y="12"/>
                  </a:lnTo>
                  <a:lnTo>
                    <a:pt x="36" y="6"/>
                  </a:lnTo>
                  <a:lnTo>
                    <a:pt x="45" y="10"/>
                  </a:lnTo>
                  <a:lnTo>
                    <a:pt x="59" y="10"/>
                  </a:lnTo>
                  <a:lnTo>
                    <a:pt x="78" y="3"/>
                  </a:lnTo>
                  <a:lnTo>
                    <a:pt x="87" y="3"/>
                  </a:lnTo>
                  <a:lnTo>
                    <a:pt x="106" y="0"/>
                  </a:lnTo>
                  <a:lnTo>
                    <a:pt x="99" y="13"/>
                  </a:lnTo>
                  <a:lnTo>
                    <a:pt x="91" y="18"/>
                  </a:lnTo>
                  <a:lnTo>
                    <a:pt x="94" y="33"/>
                  </a:lnTo>
                  <a:lnTo>
                    <a:pt x="91" y="58"/>
                  </a:lnTo>
                  <a:lnTo>
                    <a:pt x="56" y="7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9" name="Freeform 190"/>
            <p:cNvSpPr>
              <a:spLocks/>
            </p:cNvSpPr>
            <p:nvPr/>
          </p:nvSpPr>
          <p:spPr bwMode="auto">
            <a:xfrm>
              <a:off x="4573587" y="3136900"/>
              <a:ext cx="298450" cy="527050"/>
            </a:xfrm>
            <a:custGeom>
              <a:avLst/>
              <a:gdLst>
                <a:gd name="T0" fmla="*/ 18 w 188"/>
                <a:gd name="T1" fmla="*/ 219 h 332"/>
                <a:gd name="T2" fmla="*/ 19 w 188"/>
                <a:gd name="T3" fmla="*/ 209 h 332"/>
                <a:gd name="T4" fmla="*/ 8 w 188"/>
                <a:gd name="T5" fmla="*/ 209 h 332"/>
                <a:gd name="T6" fmla="*/ 8 w 188"/>
                <a:gd name="T7" fmla="*/ 196 h 332"/>
                <a:gd name="T8" fmla="*/ 0 w 188"/>
                <a:gd name="T9" fmla="*/ 188 h 332"/>
                <a:gd name="T10" fmla="*/ 7 w 188"/>
                <a:gd name="T11" fmla="*/ 161 h 332"/>
                <a:gd name="T12" fmla="*/ 30 w 188"/>
                <a:gd name="T13" fmla="*/ 141 h 332"/>
                <a:gd name="T14" fmla="*/ 30 w 188"/>
                <a:gd name="T15" fmla="*/ 114 h 332"/>
                <a:gd name="T16" fmla="*/ 37 w 188"/>
                <a:gd name="T17" fmla="*/ 72 h 332"/>
                <a:gd name="T18" fmla="*/ 40 w 188"/>
                <a:gd name="T19" fmla="*/ 63 h 332"/>
                <a:gd name="T20" fmla="*/ 33 w 188"/>
                <a:gd name="T21" fmla="*/ 56 h 332"/>
                <a:gd name="T22" fmla="*/ 32 w 188"/>
                <a:gd name="T23" fmla="*/ 49 h 332"/>
                <a:gd name="T24" fmla="*/ 25 w 188"/>
                <a:gd name="T25" fmla="*/ 44 h 332"/>
                <a:gd name="T26" fmla="*/ 20 w 188"/>
                <a:gd name="T27" fmla="*/ 11 h 332"/>
                <a:gd name="T28" fmla="*/ 38 w 188"/>
                <a:gd name="T29" fmla="*/ 0 h 332"/>
                <a:gd name="T30" fmla="*/ 111 w 188"/>
                <a:gd name="T31" fmla="*/ 40 h 332"/>
                <a:gd name="T32" fmla="*/ 184 w 188"/>
                <a:gd name="T33" fmla="*/ 80 h 332"/>
                <a:gd name="T34" fmla="*/ 188 w 188"/>
                <a:gd name="T35" fmla="*/ 162 h 332"/>
                <a:gd name="T36" fmla="*/ 172 w 188"/>
                <a:gd name="T37" fmla="*/ 161 h 332"/>
                <a:gd name="T38" fmla="*/ 164 w 188"/>
                <a:gd name="T39" fmla="*/ 176 h 332"/>
                <a:gd name="T40" fmla="*/ 160 w 188"/>
                <a:gd name="T41" fmla="*/ 189 h 332"/>
                <a:gd name="T42" fmla="*/ 163 w 188"/>
                <a:gd name="T43" fmla="*/ 194 h 332"/>
                <a:gd name="T44" fmla="*/ 158 w 188"/>
                <a:gd name="T45" fmla="*/ 200 h 332"/>
                <a:gd name="T46" fmla="*/ 160 w 188"/>
                <a:gd name="T47" fmla="*/ 209 h 332"/>
                <a:gd name="T48" fmla="*/ 155 w 188"/>
                <a:gd name="T49" fmla="*/ 217 h 332"/>
                <a:gd name="T50" fmla="*/ 154 w 188"/>
                <a:gd name="T51" fmla="*/ 225 h 332"/>
                <a:gd name="T52" fmla="*/ 160 w 188"/>
                <a:gd name="T53" fmla="*/ 224 h 332"/>
                <a:gd name="T54" fmla="*/ 164 w 188"/>
                <a:gd name="T55" fmla="*/ 232 h 332"/>
                <a:gd name="T56" fmla="*/ 164 w 188"/>
                <a:gd name="T57" fmla="*/ 244 h 332"/>
                <a:gd name="T58" fmla="*/ 171 w 188"/>
                <a:gd name="T59" fmla="*/ 250 h 332"/>
                <a:gd name="T60" fmla="*/ 171 w 188"/>
                <a:gd name="T61" fmla="*/ 255 h 332"/>
                <a:gd name="T62" fmla="*/ 160 w 188"/>
                <a:gd name="T63" fmla="*/ 258 h 332"/>
                <a:gd name="T64" fmla="*/ 151 w 188"/>
                <a:gd name="T65" fmla="*/ 267 h 332"/>
                <a:gd name="T66" fmla="*/ 138 w 188"/>
                <a:gd name="T67" fmla="*/ 290 h 332"/>
                <a:gd name="T68" fmla="*/ 121 w 188"/>
                <a:gd name="T69" fmla="*/ 299 h 332"/>
                <a:gd name="T70" fmla="*/ 103 w 188"/>
                <a:gd name="T71" fmla="*/ 298 h 332"/>
                <a:gd name="T72" fmla="*/ 98 w 188"/>
                <a:gd name="T73" fmla="*/ 300 h 332"/>
                <a:gd name="T74" fmla="*/ 100 w 188"/>
                <a:gd name="T75" fmla="*/ 307 h 332"/>
                <a:gd name="T76" fmla="*/ 90 w 188"/>
                <a:gd name="T77" fmla="*/ 314 h 332"/>
                <a:gd name="T78" fmla="*/ 83 w 188"/>
                <a:gd name="T79" fmla="*/ 323 h 332"/>
                <a:gd name="T80" fmla="*/ 59 w 188"/>
                <a:gd name="T81" fmla="*/ 330 h 332"/>
                <a:gd name="T82" fmla="*/ 55 w 188"/>
                <a:gd name="T83" fmla="*/ 326 h 332"/>
                <a:gd name="T84" fmla="*/ 52 w 188"/>
                <a:gd name="T85" fmla="*/ 325 h 332"/>
                <a:gd name="T86" fmla="*/ 48 w 188"/>
                <a:gd name="T87" fmla="*/ 331 h 332"/>
                <a:gd name="T88" fmla="*/ 33 w 188"/>
                <a:gd name="T89" fmla="*/ 332 h 332"/>
                <a:gd name="T90" fmla="*/ 36 w 188"/>
                <a:gd name="T91" fmla="*/ 326 h 332"/>
                <a:gd name="T92" fmla="*/ 30 w 188"/>
                <a:gd name="T93" fmla="*/ 312 h 332"/>
                <a:gd name="T94" fmla="*/ 28 w 188"/>
                <a:gd name="T95" fmla="*/ 304 h 332"/>
                <a:gd name="T96" fmla="*/ 20 w 188"/>
                <a:gd name="T97" fmla="*/ 300 h 332"/>
                <a:gd name="T98" fmla="*/ 9 w 188"/>
                <a:gd name="T99" fmla="*/ 288 h 332"/>
                <a:gd name="T100" fmla="*/ 13 w 188"/>
                <a:gd name="T101" fmla="*/ 278 h 332"/>
                <a:gd name="T102" fmla="*/ 21 w 188"/>
                <a:gd name="T103" fmla="*/ 280 h 332"/>
                <a:gd name="T104" fmla="*/ 26 w 188"/>
                <a:gd name="T105" fmla="*/ 279 h 332"/>
                <a:gd name="T106" fmla="*/ 36 w 188"/>
                <a:gd name="T107" fmla="*/ 279 h 332"/>
                <a:gd name="T108" fmla="*/ 26 w 188"/>
                <a:gd name="T109" fmla="*/ 260 h 332"/>
                <a:gd name="T110" fmla="*/ 27 w 188"/>
                <a:gd name="T111" fmla="*/ 246 h 332"/>
                <a:gd name="T112" fmla="*/ 25 w 188"/>
                <a:gd name="T113" fmla="*/ 233 h 332"/>
                <a:gd name="T114" fmla="*/ 18 w 188"/>
                <a:gd name="T115"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332">
                  <a:moveTo>
                    <a:pt x="18" y="219"/>
                  </a:moveTo>
                  <a:lnTo>
                    <a:pt x="19" y="209"/>
                  </a:lnTo>
                  <a:lnTo>
                    <a:pt x="8" y="209"/>
                  </a:lnTo>
                  <a:lnTo>
                    <a:pt x="8" y="196"/>
                  </a:lnTo>
                  <a:lnTo>
                    <a:pt x="0" y="188"/>
                  </a:lnTo>
                  <a:lnTo>
                    <a:pt x="7" y="161"/>
                  </a:lnTo>
                  <a:lnTo>
                    <a:pt x="30" y="141"/>
                  </a:lnTo>
                  <a:lnTo>
                    <a:pt x="30" y="114"/>
                  </a:lnTo>
                  <a:lnTo>
                    <a:pt x="37" y="72"/>
                  </a:lnTo>
                  <a:lnTo>
                    <a:pt x="40" y="63"/>
                  </a:lnTo>
                  <a:lnTo>
                    <a:pt x="33" y="56"/>
                  </a:lnTo>
                  <a:lnTo>
                    <a:pt x="32" y="49"/>
                  </a:lnTo>
                  <a:lnTo>
                    <a:pt x="25" y="44"/>
                  </a:lnTo>
                  <a:lnTo>
                    <a:pt x="20" y="11"/>
                  </a:lnTo>
                  <a:lnTo>
                    <a:pt x="38" y="0"/>
                  </a:lnTo>
                  <a:lnTo>
                    <a:pt x="111" y="40"/>
                  </a:lnTo>
                  <a:lnTo>
                    <a:pt x="184" y="80"/>
                  </a:lnTo>
                  <a:lnTo>
                    <a:pt x="188" y="162"/>
                  </a:lnTo>
                  <a:lnTo>
                    <a:pt x="172" y="161"/>
                  </a:lnTo>
                  <a:lnTo>
                    <a:pt x="164" y="176"/>
                  </a:lnTo>
                  <a:lnTo>
                    <a:pt x="160" y="189"/>
                  </a:lnTo>
                  <a:lnTo>
                    <a:pt x="163" y="194"/>
                  </a:lnTo>
                  <a:lnTo>
                    <a:pt x="158" y="200"/>
                  </a:lnTo>
                  <a:lnTo>
                    <a:pt x="160" y="209"/>
                  </a:lnTo>
                  <a:lnTo>
                    <a:pt x="155" y="217"/>
                  </a:lnTo>
                  <a:lnTo>
                    <a:pt x="154" y="225"/>
                  </a:lnTo>
                  <a:lnTo>
                    <a:pt x="160" y="224"/>
                  </a:lnTo>
                  <a:lnTo>
                    <a:pt x="164" y="232"/>
                  </a:lnTo>
                  <a:lnTo>
                    <a:pt x="164" y="244"/>
                  </a:lnTo>
                  <a:lnTo>
                    <a:pt x="171" y="250"/>
                  </a:lnTo>
                  <a:lnTo>
                    <a:pt x="171" y="255"/>
                  </a:lnTo>
                  <a:lnTo>
                    <a:pt x="160" y="258"/>
                  </a:lnTo>
                  <a:lnTo>
                    <a:pt x="151" y="267"/>
                  </a:lnTo>
                  <a:lnTo>
                    <a:pt x="138" y="290"/>
                  </a:lnTo>
                  <a:lnTo>
                    <a:pt x="121" y="299"/>
                  </a:lnTo>
                  <a:lnTo>
                    <a:pt x="103" y="298"/>
                  </a:lnTo>
                  <a:lnTo>
                    <a:pt x="98" y="300"/>
                  </a:lnTo>
                  <a:lnTo>
                    <a:pt x="100" y="307"/>
                  </a:lnTo>
                  <a:lnTo>
                    <a:pt x="90" y="314"/>
                  </a:lnTo>
                  <a:lnTo>
                    <a:pt x="83" y="323"/>
                  </a:lnTo>
                  <a:lnTo>
                    <a:pt x="59" y="330"/>
                  </a:lnTo>
                  <a:lnTo>
                    <a:pt x="55" y="326"/>
                  </a:lnTo>
                  <a:lnTo>
                    <a:pt x="52" y="325"/>
                  </a:lnTo>
                  <a:lnTo>
                    <a:pt x="48" y="331"/>
                  </a:lnTo>
                  <a:lnTo>
                    <a:pt x="33" y="332"/>
                  </a:lnTo>
                  <a:lnTo>
                    <a:pt x="36" y="326"/>
                  </a:lnTo>
                  <a:lnTo>
                    <a:pt x="30" y="312"/>
                  </a:lnTo>
                  <a:lnTo>
                    <a:pt x="28" y="304"/>
                  </a:lnTo>
                  <a:lnTo>
                    <a:pt x="20" y="300"/>
                  </a:lnTo>
                  <a:lnTo>
                    <a:pt x="9" y="288"/>
                  </a:lnTo>
                  <a:lnTo>
                    <a:pt x="13" y="278"/>
                  </a:lnTo>
                  <a:lnTo>
                    <a:pt x="21" y="280"/>
                  </a:lnTo>
                  <a:lnTo>
                    <a:pt x="26" y="279"/>
                  </a:lnTo>
                  <a:lnTo>
                    <a:pt x="36" y="279"/>
                  </a:lnTo>
                  <a:lnTo>
                    <a:pt x="26" y="260"/>
                  </a:lnTo>
                  <a:lnTo>
                    <a:pt x="27" y="246"/>
                  </a:lnTo>
                  <a:lnTo>
                    <a:pt x="25" y="233"/>
                  </a:lnTo>
                  <a:lnTo>
                    <a:pt x="18" y="2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0" name="Freeform 191"/>
            <p:cNvSpPr>
              <a:spLocks/>
            </p:cNvSpPr>
            <p:nvPr/>
          </p:nvSpPr>
          <p:spPr bwMode="auto">
            <a:xfrm>
              <a:off x="4179887" y="3544888"/>
              <a:ext cx="55563" cy="168275"/>
            </a:xfrm>
            <a:custGeom>
              <a:avLst/>
              <a:gdLst>
                <a:gd name="T0" fmla="*/ 35 w 35"/>
                <a:gd name="T1" fmla="*/ 102 h 106"/>
                <a:gd name="T2" fmla="*/ 21 w 35"/>
                <a:gd name="T3" fmla="*/ 106 h 106"/>
                <a:gd name="T4" fmla="*/ 17 w 35"/>
                <a:gd name="T5" fmla="*/ 99 h 106"/>
                <a:gd name="T6" fmla="*/ 12 w 35"/>
                <a:gd name="T7" fmla="*/ 86 h 106"/>
                <a:gd name="T8" fmla="*/ 10 w 35"/>
                <a:gd name="T9" fmla="*/ 75 h 106"/>
                <a:gd name="T10" fmla="*/ 14 w 35"/>
                <a:gd name="T11" fmla="*/ 57 h 106"/>
                <a:gd name="T12" fmla="*/ 10 w 35"/>
                <a:gd name="T13" fmla="*/ 49 h 106"/>
                <a:gd name="T14" fmla="*/ 8 w 35"/>
                <a:gd name="T15" fmla="*/ 33 h 106"/>
                <a:gd name="T16" fmla="*/ 8 w 35"/>
                <a:gd name="T17" fmla="*/ 18 h 106"/>
                <a:gd name="T18" fmla="*/ 0 w 35"/>
                <a:gd name="T19" fmla="*/ 7 h 106"/>
                <a:gd name="T20" fmla="*/ 2 w 35"/>
                <a:gd name="T21" fmla="*/ 0 h 106"/>
                <a:gd name="T22" fmla="*/ 18 w 35"/>
                <a:gd name="T23" fmla="*/ 1 h 106"/>
                <a:gd name="T24" fmla="*/ 15 w 35"/>
                <a:gd name="T25" fmla="*/ 12 h 106"/>
                <a:gd name="T26" fmla="*/ 21 w 35"/>
                <a:gd name="T27" fmla="*/ 18 h 106"/>
                <a:gd name="T28" fmla="*/ 27 w 35"/>
                <a:gd name="T29" fmla="*/ 25 h 106"/>
                <a:gd name="T30" fmla="*/ 28 w 35"/>
                <a:gd name="T31" fmla="*/ 36 h 106"/>
                <a:gd name="T32" fmla="*/ 32 w 35"/>
                <a:gd name="T33" fmla="*/ 40 h 106"/>
                <a:gd name="T34" fmla="*/ 31 w 35"/>
                <a:gd name="T35" fmla="*/ 88 h 106"/>
                <a:gd name="T36" fmla="*/ 35 w 35"/>
                <a:gd name="T37" fmla="*/ 10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106">
                  <a:moveTo>
                    <a:pt x="35" y="102"/>
                  </a:moveTo>
                  <a:lnTo>
                    <a:pt x="21" y="106"/>
                  </a:lnTo>
                  <a:lnTo>
                    <a:pt x="17" y="99"/>
                  </a:lnTo>
                  <a:lnTo>
                    <a:pt x="12" y="86"/>
                  </a:lnTo>
                  <a:lnTo>
                    <a:pt x="10" y="75"/>
                  </a:lnTo>
                  <a:lnTo>
                    <a:pt x="14" y="57"/>
                  </a:lnTo>
                  <a:lnTo>
                    <a:pt x="10" y="49"/>
                  </a:lnTo>
                  <a:lnTo>
                    <a:pt x="8" y="33"/>
                  </a:lnTo>
                  <a:lnTo>
                    <a:pt x="8" y="18"/>
                  </a:lnTo>
                  <a:lnTo>
                    <a:pt x="0" y="7"/>
                  </a:lnTo>
                  <a:lnTo>
                    <a:pt x="2" y="0"/>
                  </a:lnTo>
                  <a:lnTo>
                    <a:pt x="18" y="1"/>
                  </a:lnTo>
                  <a:lnTo>
                    <a:pt x="15" y="12"/>
                  </a:lnTo>
                  <a:lnTo>
                    <a:pt x="21" y="18"/>
                  </a:lnTo>
                  <a:lnTo>
                    <a:pt x="27" y="25"/>
                  </a:lnTo>
                  <a:lnTo>
                    <a:pt x="28" y="36"/>
                  </a:lnTo>
                  <a:lnTo>
                    <a:pt x="32" y="40"/>
                  </a:lnTo>
                  <a:lnTo>
                    <a:pt x="31" y="88"/>
                  </a:lnTo>
                  <a:lnTo>
                    <a:pt x="35" y="10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1" name="Freeform 192"/>
            <p:cNvSpPr>
              <a:spLocks/>
            </p:cNvSpPr>
            <p:nvPr/>
          </p:nvSpPr>
          <p:spPr bwMode="auto">
            <a:xfrm>
              <a:off x="6980237" y="3235325"/>
              <a:ext cx="252413" cy="485775"/>
            </a:xfrm>
            <a:custGeom>
              <a:avLst/>
              <a:gdLst>
                <a:gd name="T0" fmla="*/ 93 w 159"/>
                <a:gd name="T1" fmla="*/ 162 h 306"/>
                <a:gd name="T2" fmla="*/ 78 w 159"/>
                <a:gd name="T3" fmla="*/ 146 h 306"/>
                <a:gd name="T4" fmla="*/ 63 w 159"/>
                <a:gd name="T5" fmla="*/ 169 h 306"/>
                <a:gd name="T6" fmla="*/ 52 w 159"/>
                <a:gd name="T7" fmla="*/ 217 h 306"/>
                <a:gd name="T8" fmla="*/ 66 w 159"/>
                <a:gd name="T9" fmla="*/ 233 h 306"/>
                <a:gd name="T10" fmla="*/ 79 w 159"/>
                <a:gd name="T11" fmla="*/ 270 h 306"/>
                <a:gd name="T12" fmla="*/ 101 w 159"/>
                <a:gd name="T13" fmla="*/ 284 h 306"/>
                <a:gd name="T14" fmla="*/ 106 w 159"/>
                <a:gd name="T15" fmla="*/ 304 h 306"/>
                <a:gd name="T16" fmla="*/ 91 w 159"/>
                <a:gd name="T17" fmla="*/ 295 h 306"/>
                <a:gd name="T18" fmla="*/ 73 w 159"/>
                <a:gd name="T19" fmla="*/ 290 h 306"/>
                <a:gd name="T20" fmla="*/ 62 w 159"/>
                <a:gd name="T21" fmla="*/ 272 h 306"/>
                <a:gd name="T22" fmla="*/ 42 w 159"/>
                <a:gd name="T23" fmla="*/ 250 h 306"/>
                <a:gd name="T24" fmla="*/ 36 w 159"/>
                <a:gd name="T25" fmla="*/ 251 h 306"/>
                <a:gd name="T26" fmla="*/ 41 w 159"/>
                <a:gd name="T27" fmla="*/ 218 h 306"/>
                <a:gd name="T28" fmla="*/ 56 w 159"/>
                <a:gd name="T29" fmla="*/ 177 h 306"/>
                <a:gd name="T30" fmla="*/ 46 w 159"/>
                <a:gd name="T31" fmla="*/ 149 h 306"/>
                <a:gd name="T32" fmla="*/ 29 w 159"/>
                <a:gd name="T33" fmla="*/ 121 h 306"/>
                <a:gd name="T34" fmla="*/ 30 w 159"/>
                <a:gd name="T35" fmla="*/ 106 h 306"/>
                <a:gd name="T36" fmla="*/ 25 w 159"/>
                <a:gd name="T37" fmla="*/ 75 h 306"/>
                <a:gd name="T38" fmla="*/ 0 w 159"/>
                <a:gd name="T39" fmla="*/ 41 h 306"/>
                <a:gd name="T40" fmla="*/ 12 w 159"/>
                <a:gd name="T41" fmla="*/ 15 h 306"/>
                <a:gd name="T42" fmla="*/ 34 w 159"/>
                <a:gd name="T43" fmla="*/ 5 h 306"/>
                <a:gd name="T44" fmla="*/ 52 w 159"/>
                <a:gd name="T45" fmla="*/ 7 h 306"/>
                <a:gd name="T46" fmla="*/ 67 w 159"/>
                <a:gd name="T47" fmla="*/ 20 h 306"/>
                <a:gd name="T48" fmla="*/ 69 w 159"/>
                <a:gd name="T49" fmla="*/ 61 h 306"/>
                <a:gd name="T50" fmla="*/ 93 w 159"/>
                <a:gd name="T51" fmla="*/ 52 h 306"/>
                <a:gd name="T52" fmla="*/ 106 w 159"/>
                <a:gd name="T53" fmla="*/ 44 h 306"/>
                <a:gd name="T54" fmla="*/ 136 w 159"/>
                <a:gd name="T55" fmla="*/ 62 h 306"/>
                <a:gd name="T56" fmla="*/ 157 w 159"/>
                <a:gd name="T57" fmla="*/ 101 h 306"/>
                <a:gd name="T58" fmla="*/ 154 w 159"/>
                <a:gd name="T59" fmla="*/ 128 h 306"/>
                <a:gd name="T60" fmla="*/ 113 w 159"/>
                <a:gd name="T61" fmla="*/ 129 h 306"/>
                <a:gd name="T62" fmla="*/ 110 w 159"/>
                <a:gd name="T63" fmla="*/ 17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306">
                  <a:moveTo>
                    <a:pt x="110" y="171"/>
                  </a:moveTo>
                  <a:lnTo>
                    <a:pt x="93" y="162"/>
                  </a:lnTo>
                  <a:lnTo>
                    <a:pt x="78" y="162"/>
                  </a:lnTo>
                  <a:lnTo>
                    <a:pt x="78" y="146"/>
                  </a:lnTo>
                  <a:lnTo>
                    <a:pt x="62" y="146"/>
                  </a:lnTo>
                  <a:lnTo>
                    <a:pt x="63" y="169"/>
                  </a:lnTo>
                  <a:lnTo>
                    <a:pt x="56" y="199"/>
                  </a:lnTo>
                  <a:lnTo>
                    <a:pt x="52" y="217"/>
                  </a:lnTo>
                  <a:lnTo>
                    <a:pt x="54" y="233"/>
                  </a:lnTo>
                  <a:lnTo>
                    <a:pt x="66" y="233"/>
                  </a:lnTo>
                  <a:lnTo>
                    <a:pt x="75" y="252"/>
                  </a:lnTo>
                  <a:lnTo>
                    <a:pt x="79" y="270"/>
                  </a:lnTo>
                  <a:lnTo>
                    <a:pt x="90" y="282"/>
                  </a:lnTo>
                  <a:lnTo>
                    <a:pt x="101" y="284"/>
                  </a:lnTo>
                  <a:lnTo>
                    <a:pt x="111" y="295"/>
                  </a:lnTo>
                  <a:lnTo>
                    <a:pt x="106" y="304"/>
                  </a:lnTo>
                  <a:lnTo>
                    <a:pt x="93" y="306"/>
                  </a:lnTo>
                  <a:lnTo>
                    <a:pt x="91" y="295"/>
                  </a:lnTo>
                  <a:lnTo>
                    <a:pt x="76" y="286"/>
                  </a:lnTo>
                  <a:lnTo>
                    <a:pt x="73" y="290"/>
                  </a:lnTo>
                  <a:lnTo>
                    <a:pt x="66" y="282"/>
                  </a:lnTo>
                  <a:lnTo>
                    <a:pt x="62" y="272"/>
                  </a:lnTo>
                  <a:lnTo>
                    <a:pt x="51" y="260"/>
                  </a:lnTo>
                  <a:lnTo>
                    <a:pt x="42" y="250"/>
                  </a:lnTo>
                  <a:lnTo>
                    <a:pt x="40" y="263"/>
                  </a:lnTo>
                  <a:lnTo>
                    <a:pt x="36" y="251"/>
                  </a:lnTo>
                  <a:lnTo>
                    <a:pt x="37" y="238"/>
                  </a:lnTo>
                  <a:lnTo>
                    <a:pt x="41" y="218"/>
                  </a:lnTo>
                  <a:lnTo>
                    <a:pt x="48" y="197"/>
                  </a:lnTo>
                  <a:lnTo>
                    <a:pt x="56" y="177"/>
                  </a:lnTo>
                  <a:lnTo>
                    <a:pt x="47" y="158"/>
                  </a:lnTo>
                  <a:lnTo>
                    <a:pt x="46" y="149"/>
                  </a:lnTo>
                  <a:lnTo>
                    <a:pt x="43" y="137"/>
                  </a:lnTo>
                  <a:lnTo>
                    <a:pt x="29" y="121"/>
                  </a:lnTo>
                  <a:lnTo>
                    <a:pt x="24" y="110"/>
                  </a:lnTo>
                  <a:lnTo>
                    <a:pt x="30" y="106"/>
                  </a:lnTo>
                  <a:lnTo>
                    <a:pt x="34" y="88"/>
                  </a:lnTo>
                  <a:lnTo>
                    <a:pt x="25" y="75"/>
                  </a:lnTo>
                  <a:lnTo>
                    <a:pt x="11" y="60"/>
                  </a:lnTo>
                  <a:lnTo>
                    <a:pt x="0" y="41"/>
                  </a:lnTo>
                  <a:lnTo>
                    <a:pt x="7" y="37"/>
                  </a:lnTo>
                  <a:lnTo>
                    <a:pt x="12" y="15"/>
                  </a:lnTo>
                  <a:lnTo>
                    <a:pt x="25" y="14"/>
                  </a:lnTo>
                  <a:lnTo>
                    <a:pt x="34" y="5"/>
                  </a:lnTo>
                  <a:lnTo>
                    <a:pt x="43" y="0"/>
                  </a:lnTo>
                  <a:lnTo>
                    <a:pt x="52" y="7"/>
                  </a:lnTo>
                  <a:lnTo>
                    <a:pt x="55" y="19"/>
                  </a:lnTo>
                  <a:lnTo>
                    <a:pt x="67" y="20"/>
                  </a:lnTo>
                  <a:lnTo>
                    <a:pt x="66" y="42"/>
                  </a:lnTo>
                  <a:lnTo>
                    <a:pt x="69" y="61"/>
                  </a:lnTo>
                  <a:lnTo>
                    <a:pt x="87" y="48"/>
                  </a:lnTo>
                  <a:lnTo>
                    <a:pt x="93" y="52"/>
                  </a:lnTo>
                  <a:lnTo>
                    <a:pt x="103" y="51"/>
                  </a:lnTo>
                  <a:lnTo>
                    <a:pt x="106" y="44"/>
                  </a:lnTo>
                  <a:lnTo>
                    <a:pt x="120" y="45"/>
                  </a:lnTo>
                  <a:lnTo>
                    <a:pt x="136" y="62"/>
                  </a:lnTo>
                  <a:lnTo>
                    <a:pt x="140" y="83"/>
                  </a:lnTo>
                  <a:lnTo>
                    <a:pt x="157" y="101"/>
                  </a:lnTo>
                  <a:lnTo>
                    <a:pt x="159" y="119"/>
                  </a:lnTo>
                  <a:lnTo>
                    <a:pt x="154" y="128"/>
                  </a:lnTo>
                  <a:lnTo>
                    <a:pt x="136" y="125"/>
                  </a:lnTo>
                  <a:lnTo>
                    <a:pt x="113" y="129"/>
                  </a:lnTo>
                  <a:lnTo>
                    <a:pt x="103" y="146"/>
                  </a:lnTo>
                  <a:lnTo>
                    <a:pt x="110" y="17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2" name="Freeform 193"/>
            <p:cNvSpPr>
              <a:spLocks/>
            </p:cNvSpPr>
            <p:nvPr/>
          </p:nvSpPr>
          <p:spPr bwMode="auto">
            <a:xfrm>
              <a:off x="6002337" y="2559050"/>
              <a:ext cx="219075" cy="139700"/>
            </a:xfrm>
            <a:custGeom>
              <a:avLst/>
              <a:gdLst>
                <a:gd name="T0" fmla="*/ 54 w 138"/>
                <a:gd name="T1" fmla="*/ 15 h 88"/>
                <a:gd name="T2" fmla="*/ 50 w 138"/>
                <a:gd name="T3" fmla="*/ 22 h 88"/>
                <a:gd name="T4" fmla="*/ 30 w 138"/>
                <a:gd name="T5" fmla="*/ 18 h 88"/>
                <a:gd name="T6" fmla="*/ 32 w 138"/>
                <a:gd name="T7" fmla="*/ 30 h 88"/>
                <a:gd name="T8" fmla="*/ 50 w 138"/>
                <a:gd name="T9" fmla="*/ 29 h 88"/>
                <a:gd name="T10" fmla="*/ 73 w 138"/>
                <a:gd name="T11" fmla="*/ 35 h 88"/>
                <a:gd name="T12" fmla="*/ 104 w 138"/>
                <a:gd name="T13" fmla="*/ 32 h 88"/>
                <a:gd name="T14" fmla="*/ 113 w 138"/>
                <a:gd name="T15" fmla="*/ 51 h 88"/>
                <a:gd name="T16" fmla="*/ 119 w 138"/>
                <a:gd name="T17" fmla="*/ 49 h 88"/>
                <a:gd name="T18" fmla="*/ 130 w 138"/>
                <a:gd name="T19" fmla="*/ 54 h 88"/>
                <a:gd name="T20" fmla="*/ 132 w 138"/>
                <a:gd name="T21" fmla="*/ 62 h 88"/>
                <a:gd name="T22" fmla="*/ 138 w 138"/>
                <a:gd name="T23" fmla="*/ 74 h 88"/>
                <a:gd name="T24" fmla="*/ 120 w 138"/>
                <a:gd name="T25" fmla="*/ 74 h 88"/>
                <a:gd name="T26" fmla="*/ 108 w 138"/>
                <a:gd name="T27" fmla="*/ 72 h 88"/>
                <a:gd name="T28" fmla="*/ 99 w 138"/>
                <a:gd name="T29" fmla="*/ 81 h 88"/>
                <a:gd name="T30" fmla="*/ 92 w 138"/>
                <a:gd name="T31" fmla="*/ 83 h 88"/>
                <a:gd name="T32" fmla="*/ 88 w 138"/>
                <a:gd name="T33" fmla="*/ 88 h 88"/>
                <a:gd name="T34" fmla="*/ 79 w 138"/>
                <a:gd name="T35" fmla="*/ 81 h 88"/>
                <a:gd name="T36" fmla="*/ 76 w 138"/>
                <a:gd name="T37" fmla="*/ 64 h 88"/>
                <a:gd name="T38" fmla="*/ 71 w 138"/>
                <a:gd name="T39" fmla="*/ 63 h 88"/>
                <a:gd name="T40" fmla="*/ 71 w 138"/>
                <a:gd name="T41" fmla="*/ 56 h 88"/>
                <a:gd name="T42" fmla="*/ 60 w 138"/>
                <a:gd name="T43" fmla="*/ 51 h 88"/>
                <a:gd name="T44" fmla="*/ 55 w 138"/>
                <a:gd name="T45" fmla="*/ 59 h 88"/>
                <a:gd name="T46" fmla="*/ 55 w 138"/>
                <a:gd name="T47" fmla="*/ 67 h 88"/>
                <a:gd name="T48" fmla="*/ 53 w 138"/>
                <a:gd name="T49" fmla="*/ 70 h 88"/>
                <a:gd name="T50" fmla="*/ 43 w 138"/>
                <a:gd name="T51" fmla="*/ 70 h 88"/>
                <a:gd name="T52" fmla="*/ 40 w 138"/>
                <a:gd name="T53" fmla="*/ 79 h 88"/>
                <a:gd name="T54" fmla="*/ 33 w 138"/>
                <a:gd name="T55" fmla="*/ 75 h 88"/>
                <a:gd name="T56" fmla="*/ 22 w 138"/>
                <a:gd name="T57" fmla="*/ 82 h 88"/>
                <a:gd name="T58" fmla="*/ 16 w 138"/>
                <a:gd name="T59" fmla="*/ 79 h 88"/>
                <a:gd name="T60" fmla="*/ 21 w 138"/>
                <a:gd name="T61" fmla="*/ 58 h 88"/>
                <a:gd name="T62" fmla="*/ 13 w 138"/>
                <a:gd name="T63" fmla="*/ 43 h 88"/>
                <a:gd name="T64" fmla="*/ 0 w 138"/>
                <a:gd name="T65" fmla="*/ 38 h 88"/>
                <a:gd name="T66" fmla="*/ 2 w 138"/>
                <a:gd name="T67" fmla="*/ 29 h 88"/>
                <a:gd name="T68" fmla="*/ 16 w 138"/>
                <a:gd name="T69" fmla="*/ 30 h 88"/>
                <a:gd name="T70" fmla="*/ 21 w 138"/>
                <a:gd name="T71" fmla="*/ 19 h 88"/>
                <a:gd name="T72" fmla="*/ 23 w 138"/>
                <a:gd name="T73" fmla="*/ 5 h 88"/>
                <a:gd name="T74" fmla="*/ 44 w 138"/>
                <a:gd name="T75" fmla="*/ 0 h 88"/>
                <a:gd name="T76" fmla="*/ 43 w 138"/>
                <a:gd name="T77" fmla="*/ 10 h 88"/>
                <a:gd name="T78" fmla="*/ 47 w 138"/>
                <a:gd name="T79" fmla="*/ 16 h 88"/>
                <a:gd name="T80" fmla="*/ 54 w 138"/>
                <a:gd name="T81"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88">
                  <a:moveTo>
                    <a:pt x="54" y="15"/>
                  </a:moveTo>
                  <a:lnTo>
                    <a:pt x="50" y="22"/>
                  </a:lnTo>
                  <a:lnTo>
                    <a:pt x="30" y="18"/>
                  </a:lnTo>
                  <a:lnTo>
                    <a:pt x="32" y="30"/>
                  </a:lnTo>
                  <a:lnTo>
                    <a:pt x="50" y="29"/>
                  </a:lnTo>
                  <a:lnTo>
                    <a:pt x="73" y="35"/>
                  </a:lnTo>
                  <a:lnTo>
                    <a:pt x="104" y="32"/>
                  </a:lnTo>
                  <a:lnTo>
                    <a:pt x="113" y="51"/>
                  </a:lnTo>
                  <a:lnTo>
                    <a:pt x="119" y="49"/>
                  </a:lnTo>
                  <a:lnTo>
                    <a:pt x="130" y="54"/>
                  </a:lnTo>
                  <a:lnTo>
                    <a:pt x="132" y="62"/>
                  </a:lnTo>
                  <a:lnTo>
                    <a:pt x="138" y="74"/>
                  </a:lnTo>
                  <a:lnTo>
                    <a:pt x="120" y="74"/>
                  </a:lnTo>
                  <a:lnTo>
                    <a:pt x="108" y="72"/>
                  </a:lnTo>
                  <a:lnTo>
                    <a:pt x="99" y="81"/>
                  </a:lnTo>
                  <a:lnTo>
                    <a:pt x="92" y="83"/>
                  </a:lnTo>
                  <a:lnTo>
                    <a:pt x="88" y="88"/>
                  </a:lnTo>
                  <a:lnTo>
                    <a:pt x="79" y="81"/>
                  </a:lnTo>
                  <a:lnTo>
                    <a:pt x="76" y="64"/>
                  </a:lnTo>
                  <a:lnTo>
                    <a:pt x="71" y="63"/>
                  </a:lnTo>
                  <a:lnTo>
                    <a:pt x="71" y="56"/>
                  </a:lnTo>
                  <a:lnTo>
                    <a:pt x="60" y="51"/>
                  </a:lnTo>
                  <a:lnTo>
                    <a:pt x="55" y="59"/>
                  </a:lnTo>
                  <a:lnTo>
                    <a:pt x="55" y="67"/>
                  </a:lnTo>
                  <a:lnTo>
                    <a:pt x="53" y="70"/>
                  </a:lnTo>
                  <a:lnTo>
                    <a:pt x="43" y="70"/>
                  </a:lnTo>
                  <a:lnTo>
                    <a:pt x="40" y="79"/>
                  </a:lnTo>
                  <a:lnTo>
                    <a:pt x="33" y="75"/>
                  </a:lnTo>
                  <a:lnTo>
                    <a:pt x="22" y="82"/>
                  </a:lnTo>
                  <a:lnTo>
                    <a:pt x="16" y="79"/>
                  </a:lnTo>
                  <a:lnTo>
                    <a:pt x="21" y="58"/>
                  </a:lnTo>
                  <a:lnTo>
                    <a:pt x="13" y="43"/>
                  </a:lnTo>
                  <a:lnTo>
                    <a:pt x="0" y="38"/>
                  </a:lnTo>
                  <a:lnTo>
                    <a:pt x="2" y="29"/>
                  </a:lnTo>
                  <a:lnTo>
                    <a:pt x="16" y="30"/>
                  </a:lnTo>
                  <a:lnTo>
                    <a:pt x="21" y="19"/>
                  </a:lnTo>
                  <a:lnTo>
                    <a:pt x="23" y="5"/>
                  </a:lnTo>
                  <a:lnTo>
                    <a:pt x="44" y="0"/>
                  </a:lnTo>
                  <a:lnTo>
                    <a:pt x="43" y="10"/>
                  </a:lnTo>
                  <a:lnTo>
                    <a:pt x="47" y="16"/>
                  </a:lnTo>
                  <a:lnTo>
                    <a:pt x="54"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3" name="Freeform 194"/>
            <p:cNvSpPr>
              <a:spLocks/>
            </p:cNvSpPr>
            <p:nvPr/>
          </p:nvSpPr>
          <p:spPr bwMode="auto">
            <a:xfrm>
              <a:off x="5580062" y="2501900"/>
              <a:ext cx="411163" cy="244475"/>
            </a:xfrm>
            <a:custGeom>
              <a:avLst/>
              <a:gdLst>
                <a:gd name="T0" fmla="*/ 176 w 259"/>
                <a:gd name="T1" fmla="*/ 146 h 154"/>
                <a:gd name="T2" fmla="*/ 170 w 259"/>
                <a:gd name="T3" fmla="*/ 129 h 154"/>
                <a:gd name="T4" fmla="*/ 157 w 259"/>
                <a:gd name="T5" fmla="*/ 128 h 154"/>
                <a:gd name="T6" fmla="*/ 134 w 259"/>
                <a:gd name="T7" fmla="*/ 110 h 154"/>
                <a:gd name="T8" fmla="*/ 120 w 259"/>
                <a:gd name="T9" fmla="*/ 107 h 154"/>
                <a:gd name="T10" fmla="*/ 99 w 259"/>
                <a:gd name="T11" fmla="*/ 97 h 154"/>
                <a:gd name="T12" fmla="*/ 86 w 259"/>
                <a:gd name="T13" fmla="*/ 95 h 154"/>
                <a:gd name="T14" fmla="*/ 79 w 259"/>
                <a:gd name="T15" fmla="*/ 99 h 154"/>
                <a:gd name="T16" fmla="*/ 68 w 259"/>
                <a:gd name="T17" fmla="*/ 98 h 154"/>
                <a:gd name="T18" fmla="*/ 58 w 259"/>
                <a:gd name="T19" fmla="*/ 110 h 154"/>
                <a:gd name="T20" fmla="*/ 44 w 259"/>
                <a:gd name="T21" fmla="*/ 114 h 154"/>
                <a:gd name="T22" fmla="*/ 38 w 259"/>
                <a:gd name="T23" fmla="*/ 100 h 154"/>
                <a:gd name="T24" fmla="*/ 36 w 259"/>
                <a:gd name="T25" fmla="*/ 78 h 154"/>
                <a:gd name="T26" fmla="*/ 21 w 259"/>
                <a:gd name="T27" fmla="*/ 71 h 154"/>
                <a:gd name="T28" fmla="*/ 23 w 259"/>
                <a:gd name="T29" fmla="*/ 57 h 154"/>
                <a:gd name="T30" fmla="*/ 11 w 259"/>
                <a:gd name="T31" fmla="*/ 56 h 154"/>
                <a:gd name="T32" fmla="*/ 11 w 259"/>
                <a:gd name="T33" fmla="*/ 38 h 154"/>
                <a:gd name="T34" fmla="*/ 28 w 259"/>
                <a:gd name="T35" fmla="*/ 43 h 154"/>
                <a:gd name="T36" fmla="*/ 41 w 259"/>
                <a:gd name="T37" fmla="*/ 37 h 154"/>
                <a:gd name="T38" fmla="*/ 27 w 259"/>
                <a:gd name="T39" fmla="*/ 25 h 154"/>
                <a:gd name="T40" fmla="*/ 19 w 259"/>
                <a:gd name="T41" fmla="*/ 13 h 154"/>
                <a:gd name="T42" fmla="*/ 7 w 259"/>
                <a:gd name="T43" fmla="*/ 18 h 154"/>
                <a:gd name="T44" fmla="*/ 8 w 259"/>
                <a:gd name="T45" fmla="*/ 33 h 154"/>
                <a:gd name="T46" fmla="*/ 0 w 259"/>
                <a:gd name="T47" fmla="*/ 20 h 154"/>
                <a:gd name="T48" fmla="*/ 6 w 259"/>
                <a:gd name="T49" fmla="*/ 13 h 154"/>
                <a:gd name="T50" fmla="*/ 24 w 259"/>
                <a:gd name="T51" fmla="*/ 9 h 154"/>
                <a:gd name="T52" fmla="*/ 37 w 259"/>
                <a:gd name="T53" fmla="*/ 14 h 154"/>
                <a:gd name="T54" fmla="*/ 52 w 259"/>
                <a:gd name="T55" fmla="*/ 30 h 154"/>
                <a:gd name="T56" fmla="*/ 61 w 259"/>
                <a:gd name="T57" fmla="*/ 29 h 154"/>
                <a:gd name="T58" fmla="*/ 80 w 259"/>
                <a:gd name="T59" fmla="*/ 29 h 154"/>
                <a:gd name="T60" fmla="*/ 74 w 259"/>
                <a:gd name="T61" fmla="*/ 19 h 154"/>
                <a:gd name="T62" fmla="*/ 87 w 259"/>
                <a:gd name="T63" fmla="*/ 12 h 154"/>
                <a:gd name="T64" fmla="*/ 98 w 259"/>
                <a:gd name="T65" fmla="*/ 0 h 154"/>
                <a:gd name="T66" fmla="*/ 123 w 259"/>
                <a:gd name="T67" fmla="*/ 11 h 154"/>
                <a:gd name="T68" fmla="*/ 129 w 259"/>
                <a:gd name="T69" fmla="*/ 27 h 154"/>
                <a:gd name="T70" fmla="*/ 137 w 259"/>
                <a:gd name="T71" fmla="*/ 31 h 154"/>
                <a:gd name="T72" fmla="*/ 155 w 259"/>
                <a:gd name="T73" fmla="*/ 30 h 154"/>
                <a:gd name="T74" fmla="*/ 161 w 259"/>
                <a:gd name="T75" fmla="*/ 34 h 154"/>
                <a:gd name="T76" fmla="*/ 175 w 259"/>
                <a:gd name="T77" fmla="*/ 55 h 154"/>
                <a:gd name="T78" fmla="*/ 198 w 259"/>
                <a:gd name="T79" fmla="*/ 69 h 154"/>
                <a:gd name="T80" fmla="*/ 211 w 259"/>
                <a:gd name="T81" fmla="*/ 79 h 154"/>
                <a:gd name="T82" fmla="*/ 231 w 259"/>
                <a:gd name="T83" fmla="*/ 89 h 154"/>
                <a:gd name="T84" fmla="*/ 256 w 259"/>
                <a:gd name="T85" fmla="*/ 98 h 154"/>
                <a:gd name="T86" fmla="*/ 259 w 259"/>
                <a:gd name="T87" fmla="*/ 111 h 154"/>
                <a:gd name="T88" fmla="*/ 254 w 259"/>
                <a:gd name="T89" fmla="*/ 110 h 154"/>
                <a:gd name="T90" fmla="*/ 244 w 259"/>
                <a:gd name="T91" fmla="*/ 105 h 154"/>
                <a:gd name="T92" fmla="*/ 243 w 259"/>
                <a:gd name="T93" fmla="*/ 112 h 154"/>
                <a:gd name="T94" fmla="*/ 230 w 259"/>
                <a:gd name="T95" fmla="*/ 116 h 154"/>
                <a:gd name="T96" fmla="*/ 230 w 259"/>
                <a:gd name="T97" fmla="*/ 133 h 154"/>
                <a:gd name="T98" fmla="*/ 222 w 259"/>
                <a:gd name="T99" fmla="*/ 139 h 154"/>
                <a:gd name="T100" fmla="*/ 209 w 259"/>
                <a:gd name="T101" fmla="*/ 142 h 154"/>
                <a:gd name="T102" fmla="*/ 207 w 259"/>
                <a:gd name="T103" fmla="*/ 151 h 154"/>
                <a:gd name="T104" fmla="*/ 195 w 259"/>
                <a:gd name="T105" fmla="*/ 154 h 154"/>
                <a:gd name="T106" fmla="*/ 176 w 259"/>
                <a:gd name="T10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154">
                  <a:moveTo>
                    <a:pt x="176" y="146"/>
                  </a:moveTo>
                  <a:lnTo>
                    <a:pt x="170" y="129"/>
                  </a:lnTo>
                  <a:lnTo>
                    <a:pt x="157" y="128"/>
                  </a:lnTo>
                  <a:lnTo>
                    <a:pt x="134" y="110"/>
                  </a:lnTo>
                  <a:lnTo>
                    <a:pt x="120" y="107"/>
                  </a:lnTo>
                  <a:lnTo>
                    <a:pt x="99" y="97"/>
                  </a:lnTo>
                  <a:lnTo>
                    <a:pt x="86" y="95"/>
                  </a:lnTo>
                  <a:lnTo>
                    <a:pt x="79" y="99"/>
                  </a:lnTo>
                  <a:lnTo>
                    <a:pt x="68" y="98"/>
                  </a:lnTo>
                  <a:lnTo>
                    <a:pt x="58" y="110"/>
                  </a:lnTo>
                  <a:lnTo>
                    <a:pt x="44" y="114"/>
                  </a:lnTo>
                  <a:lnTo>
                    <a:pt x="38" y="100"/>
                  </a:lnTo>
                  <a:lnTo>
                    <a:pt x="36" y="78"/>
                  </a:lnTo>
                  <a:lnTo>
                    <a:pt x="21" y="71"/>
                  </a:lnTo>
                  <a:lnTo>
                    <a:pt x="23" y="57"/>
                  </a:lnTo>
                  <a:lnTo>
                    <a:pt x="11" y="56"/>
                  </a:lnTo>
                  <a:lnTo>
                    <a:pt x="11" y="38"/>
                  </a:lnTo>
                  <a:lnTo>
                    <a:pt x="28" y="43"/>
                  </a:lnTo>
                  <a:lnTo>
                    <a:pt x="41" y="37"/>
                  </a:lnTo>
                  <a:lnTo>
                    <a:pt x="27" y="25"/>
                  </a:lnTo>
                  <a:lnTo>
                    <a:pt x="19" y="13"/>
                  </a:lnTo>
                  <a:lnTo>
                    <a:pt x="7" y="18"/>
                  </a:lnTo>
                  <a:lnTo>
                    <a:pt x="8" y="33"/>
                  </a:lnTo>
                  <a:lnTo>
                    <a:pt x="0" y="20"/>
                  </a:lnTo>
                  <a:lnTo>
                    <a:pt x="6" y="13"/>
                  </a:lnTo>
                  <a:lnTo>
                    <a:pt x="24" y="9"/>
                  </a:lnTo>
                  <a:lnTo>
                    <a:pt x="37" y="14"/>
                  </a:lnTo>
                  <a:lnTo>
                    <a:pt x="52" y="30"/>
                  </a:lnTo>
                  <a:lnTo>
                    <a:pt x="61" y="29"/>
                  </a:lnTo>
                  <a:lnTo>
                    <a:pt x="80" y="29"/>
                  </a:lnTo>
                  <a:lnTo>
                    <a:pt x="74" y="19"/>
                  </a:lnTo>
                  <a:lnTo>
                    <a:pt x="87" y="12"/>
                  </a:lnTo>
                  <a:lnTo>
                    <a:pt x="98" y="0"/>
                  </a:lnTo>
                  <a:lnTo>
                    <a:pt x="123" y="11"/>
                  </a:lnTo>
                  <a:lnTo>
                    <a:pt x="129" y="27"/>
                  </a:lnTo>
                  <a:lnTo>
                    <a:pt x="137" y="31"/>
                  </a:lnTo>
                  <a:lnTo>
                    <a:pt x="155" y="30"/>
                  </a:lnTo>
                  <a:lnTo>
                    <a:pt x="161" y="34"/>
                  </a:lnTo>
                  <a:lnTo>
                    <a:pt x="175" y="55"/>
                  </a:lnTo>
                  <a:lnTo>
                    <a:pt x="198" y="69"/>
                  </a:lnTo>
                  <a:lnTo>
                    <a:pt x="211" y="79"/>
                  </a:lnTo>
                  <a:lnTo>
                    <a:pt x="231" y="89"/>
                  </a:lnTo>
                  <a:lnTo>
                    <a:pt x="256" y="98"/>
                  </a:lnTo>
                  <a:lnTo>
                    <a:pt x="259" y="111"/>
                  </a:lnTo>
                  <a:lnTo>
                    <a:pt x="254" y="110"/>
                  </a:lnTo>
                  <a:lnTo>
                    <a:pt x="244" y="105"/>
                  </a:lnTo>
                  <a:lnTo>
                    <a:pt x="243" y="112"/>
                  </a:lnTo>
                  <a:lnTo>
                    <a:pt x="230" y="116"/>
                  </a:lnTo>
                  <a:lnTo>
                    <a:pt x="230" y="133"/>
                  </a:lnTo>
                  <a:lnTo>
                    <a:pt x="222" y="139"/>
                  </a:lnTo>
                  <a:lnTo>
                    <a:pt x="209" y="142"/>
                  </a:lnTo>
                  <a:lnTo>
                    <a:pt x="207" y="151"/>
                  </a:lnTo>
                  <a:lnTo>
                    <a:pt x="195" y="154"/>
                  </a:lnTo>
                  <a:lnTo>
                    <a:pt x="176" y="14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4" name="Freeform 195"/>
            <p:cNvSpPr>
              <a:spLocks/>
            </p:cNvSpPr>
            <p:nvPr/>
          </p:nvSpPr>
          <p:spPr bwMode="auto">
            <a:xfrm>
              <a:off x="7815262" y="4181475"/>
              <a:ext cx="69850" cy="36513"/>
            </a:xfrm>
            <a:custGeom>
              <a:avLst/>
              <a:gdLst>
                <a:gd name="T0" fmla="*/ 0 w 44"/>
                <a:gd name="T1" fmla="*/ 13 h 23"/>
                <a:gd name="T2" fmla="*/ 2 w 44"/>
                <a:gd name="T3" fmla="*/ 8 h 23"/>
                <a:gd name="T4" fmla="*/ 19 w 44"/>
                <a:gd name="T5" fmla="*/ 4 h 23"/>
                <a:gd name="T6" fmla="*/ 32 w 44"/>
                <a:gd name="T7" fmla="*/ 3 h 23"/>
                <a:gd name="T8" fmla="*/ 37 w 44"/>
                <a:gd name="T9" fmla="*/ 0 h 23"/>
                <a:gd name="T10" fmla="*/ 44 w 44"/>
                <a:gd name="T11" fmla="*/ 3 h 23"/>
                <a:gd name="T12" fmla="*/ 37 w 44"/>
                <a:gd name="T13" fmla="*/ 9 h 23"/>
                <a:gd name="T14" fmla="*/ 17 w 44"/>
                <a:gd name="T15" fmla="*/ 18 h 23"/>
                <a:gd name="T16" fmla="*/ 1 w 44"/>
                <a:gd name="T17" fmla="*/ 23 h 23"/>
                <a:gd name="T18" fmla="*/ 1 w 44"/>
                <a:gd name="T19" fmla="*/ 17 h 23"/>
                <a:gd name="T20" fmla="*/ 0 w 44"/>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3">
                  <a:moveTo>
                    <a:pt x="0" y="13"/>
                  </a:moveTo>
                  <a:lnTo>
                    <a:pt x="2" y="8"/>
                  </a:lnTo>
                  <a:lnTo>
                    <a:pt x="19" y="4"/>
                  </a:lnTo>
                  <a:lnTo>
                    <a:pt x="32" y="3"/>
                  </a:lnTo>
                  <a:lnTo>
                    <a:pt x="37" y="0"/>
                  </a:lnTo>
                  <a:lnTo>
                    <a:pt x="44" y="3"/>
                  </a:lnTo>
                  <a:lnTo>
                    <a:pt x="37" y="9"/>
                  </a:lnTo>
                  <a:lnTo>
                    <a:pt x="17" y="18"/>
                  </a:lnTo>
                  <a:lnTo>
                    <a:pt x="1" y="23"/>
                  </a:lnTo>
                  <a:lnTo>
                    <a:pt x="1" y="17"/>
                  </a:lnTo>
                  <a:lnTo>
                    <a:pt x="0" y="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5" name="Freeform 196"/>
            <p:cNvSpPr>
              <a:spLocks/>
            </p:cNvSpPr>
            <p:nvPr/>
          </p:nvSpPr>
          <p:spPr bwMode="auto">
            <a:xfrm>
              <a:off x="2382837" y="3549650"/>
              <a:ext cx="31750" cy="30163"/>
            </a:xfrm>
            <a:custGeom>
              <a:avLst/>
              <a:gdLst>
                <a:gd name="T0" fmla="*/ 6 w 20"/>
                <a:gd name="T1" fmla="*/ 3 h 19"/>
                <a:gd name="T2" fmla="*/ 16 w 20"/>
                <a:gd name="T3" fmla="*/ 0 h 19"/>
                <a:gd name="T4" fmla="*/ 20 w 20"/>
                <a:gd name="T5" fmla="*/ 1 h 19"/>
                <a:gd name="T6" fmla="*/ 19 w 20"/>
                <a:gd name="T7" fmla="*/ 16 h 19"/>
                <a:gd name="T8" fmla="*/ 3 w 20"/>
                <a:gd name="T9" fmla="*/ 19 h 19"/>
                <a:gd name="T10" fmla="*/ 0 w 20"/>
                <a:gd name="T11" fmla="*/ 17 h 19"/>
                <a:gd name="T12" fmla="*/ 6 w 20"/>
                <a:gd name="T13" fmla="*/ 11 h 19"/>
                <a:gd name="T14" fmla="*/ 6 w 20"/>
                <a:gd name="T15" fmla="*/ 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6" y="3"/>
                  </a:moveTo>
                  <a:lnTo>
                    <a:pt x="16" y="0"/>
                  </a:lnTo>
                  <a:lnTo>
                    <a:pt x="20" y="1"/>
                  </a:lnTo>
                  <a:lnTo>
                    <a:pt x="19" y="16"/>
                  </a:lnTo>
                  <a:lnTo>
                    <a:pt x="3" y="19"/>
                  </a:lnTo>
                  <a:lnTo>
                    <a:pt x="0" y="17"/>
                  </a:lnTo>
                  <a:lnTo>
                    <a:pt x="6" y="11"/>
                  </a:lnTo>
                  <a:lnTo>
                    <a:pt x="6"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6" name="Freeform 197"/>
            <p:cNvSpPr>
              <a:spLocks/>
            </p:cNvSpPr>
            <p:nvPr/>
          </p:nvSpPr>
          <p:spPr bwMode="auto">
            <a:xfrm>
              <a:off x="4389437" y="2678112"/>
              <a:ext cx="111125" cy="231775"/>
            </a:xfrm>
            <a:custGeom>
              <a:avLst/>
              <a:gdLst>
                <a:gd name="T0" fmla="*/ 36 w 70"/>
                <a:gd name="T1" fmla="*/ 146 h 146"/>
                <a:gd name="T2" fmla="*/ 28 w 70"/>
                <a:gd name="T3" fmla="*/ 109 h 146"/>
                <a:gd name="T4" fmla="*/ 17 w 70"/>
                <a:gd name="T5" fmla="*/ 100 h 146"/>
                <a:gd name="T6" fmla="*/ 17 w 70"/>
                <a:gd name="T7" fmla="*/ 95 h 146"/>
                <a:gd name="T8" fmla="*/ 2 w 70"/>
                <a:gd name="T9" fmla="*/ 83 h 146"/>
                <a:gd name="T10" fmla="*/ 0 w 70"/>
                <a:gd name="T11" fmla="*/ 67 h 146"/>
                <a:gd name="T12" fmla="*/ 10 w 70"/>
                <a:gd name="T13" fmla="*/ 56 h 146"/>
                <a:gd name="T14" fmla="*/ 14 w 70"/>
                <a:gd name="T15" fmla="*/ 39 h 146"/>
                <a:gd name="T16" fmla="*/ 11 w 70"/>
                <a:gd name="T17" fmla="*/ 19 h 146"/>
                <a:gd name="T18" fmla="*/ 14 w 70"/>
                <a:gd name="T19" fmla="*/ 8 h 146"/>
                <a:gd name="T20" fmla="*/ 32 w 70"/>
                <a:gd name="T21" fmla="*/ 0 h 146"/>
                <a:gd name="T22" fmla="*/ 44 w 70"/>
                <a:gd name="T23" fmla="*/ 3 h 146"/>
                <a:gd name="T24" fmla="*/ 44 w 70"/>
                <a:gd name="T25" fmla="*/ 13 h 146"/>
                <a:gd name="T26" fmla="*/ 59 w 70"/>
                <a:gd name="T27" fmla="*/ 6 h 146"/>
                <a:gd name="T28" fmla="*/ 60 w 70"/>
                <a:gd name="T29" fmla="*/ 9 h 146"/>
                <a:gd name="T30" fmla="*/ 52 w 70"/>
                <a:gd name="T31" fmla="*/ 19 h 146"/>
                <a:gd name="T32" fmla="*/ 52 w 70"/>
                <a:gd name="T33" fmla="*/ 29 h 146"/>
                <a:gd name="T34" fmla="*/ 58 w 70"/>
                <a:gd name="T35" fmla="*/ 34 h 146"/>
                <a:gd name="T36" fmla="*/ 56 w 70"/>
                <a:gd name="T37" fmla="*/ 52 h 146"/>
                <a:gd name="T38" fmla="*/ 45 w 70"/>
                <a:gd name="T39" fmla="*/ 63 h 146"/>
                <a:gd name="T40" fmla="*/ 49 w 70"/>
                <a:gd name="T41" fmla="*/ 74 h 146"/>
                <a:gd name="T42" fmla="*/ 58 w 70"/>
                <a:gd name="T43" fmla="*/ 74 h 146"/>
                <a:gd name="T44" fmla="*/ 63 w 70"/>
                <a:gd name="T45" fmla="*/ 84 h 146"/>
                <a:gd name="T46" fmla="*/ 70 w 70"/>
                <a:gd name="T47" fmla="*/ 87 h 146"/>
                <a:gd name="T48" fmla="*/ 69 w 70"/>
                <a:gd name="T49" fmla="*/ 103 h 146"/>
                <a:gd name="T50" fmla="*/ 61 w 70"/>
                <a:gd name="T51" fmla="*/ 109 h 146"/>
                <a:gd name="T52" fmla="*/ 56 w 70"/>
                <a:gd name="T53" fmla="*/ 116 h 146"/>
                <a:gd name="T54" fmla="*/ 44 w 70"/>
                <a:gd name="T55" fmla="*/ 124 h 146"/>
                <a:gd name="T56" fmla="*/ 46 w 70"/>
                <a:gd name="T57" fmla="*/ 132 h 146"/>
                <a:gd name="T58" fmla="*/ 45 w 70"/>
                <a:gd name="T59" fmla="*/ 141 h 146"/>
                <a:gd name="T60" fmla="*/ 36 w 70"/>
                <a:gd name="T6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 h="146">
                  <a:moveTo>
                    <a:pt x="36" y="146"/>
                  </a:moveTo>
                  <a:lnTo>
                    <a:pt x="28" y="109"/>
                  </a:lnTo>
                  <a:lnTo>
                    <a:pt x="17" y="100"/>
                  </a:lnTo>
                  <a:lnTo>
                    <a:pt x="17" y="95"/>
                  </a:lnTo>
                  <a:lnTo>
                    <a:pt x="2" y="83"/>
                  </a:lnTo>
                  <a:lnTo>
                    <a:pt x="0" y="67"/>
                  </a:lnTo>
                  <a:lnTo>
                    <a:pt x="10" y="56"/>
                  </a:lnTo>
                  <a:lnTo>
                    <a:pt x="14" y="39"/>
                  </a:lnTo>
                  <a:lnTo>
                    <a:pt x="11" y="19"/>
                  </a:lnTo>
                  <a:lnTo>
                    <a:pt x="14" y="8"/>
                  </a:lnTo>
                  <a:lnTo>
                    <a:pt x="32" y="0"/>
                  </a:lnTo>
                  <a:lnTo>
                    <a:pt x="44" y="3"/>
                  </a:lnTo>
                  <a:lnTo>
                    <a:pt x="44" y="13"/>
                  </a:lnTo>
                  <a:lnTo>
                    <a:pt x="59" y="6"/>
                  </a:lnTo>
                  <a:lnTo>
                    <a:pt x="60" y="9"/>
                  </a:lnTo>
                  <a:lnTo>
                    <a:pt x="52" y="19"/>
                  </a:lnTo>
                  <a:lnTo>
                    <a:pt x="52" y="29"/>
                  </a:lnTo>
                  <a:lnTo>
                    <a:pt x="58" y="34"/>
                  </a:lnTo>
                  <a:lnTo>
                    <a:pt x="56" y="52"/>
                  </a:lnTo>
                  <a:lnTo>
                    <a:pt x="45" y="63"/>
                  </a:lnTo>
                  <a:lnTo>
                    <a:pt x="49" y="74"/>
                  </a:lnTo>
                  <a:lnTo>
                    <a:pt x="58" y="74"/>
                  </a:lnTo>
                  <a:lnTo>
                    <a:pt x="63" y="84"/>
                  </a:lnTo>
                  <a:lnTo>
                    <a:pt x="70" y="87"/>
                  </a:lnTo>
                  <a:lnTo>
                    <a:pt x="69" y="103"/>
                  </a:lnTo>
                  <a:lnTo>
                    <a:pt x="61" y="109"/>
                  </a:lnTo>
                  <a:lnTo>
                    <a:pt x="56" y="116"/>
                  </a:lnTo>
                  <a:lnTo>
                    <a:pt x="44" y="124"/>
                  </a:lnTo>
                  <a:lnTo>
                    <a:pt x="46" y="132"/>
                  </a:lnTo>
                  <a:lnTo>
                    <a:pt x="45" y="141"/>
                  </a:lnTo>
                  <a:lnTo>
                    <a:pt x="36" y="14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7" name="Freeform 198"/>
            <p:cNvSpPr>
              <a:spLocks/>
            </p:cNvSpPr>
            <p:nvPr/>
          </p:nvSpPr>
          <p:spPr bwMode="auto">
            <a:xfrm>
              <a:off x="4886325" y="2524125"/>
              <a:ext cx="514350" cy="204788"/>
            </a:xfrm>
            <a:custGeom>
              <a:avLst/>
              <a:gdLst>
                <a:gd name="T0" fmla="*/ 177 w 324"/>
                <a:gd name="T1" fmla="*/ 15 h 129"/>
                <a:gd name="T2" fmla="*/ 202 w 324"/>
                <a:gd name="T3" fmla="*/ 23 h 129"/>
                <a:gd name="T4" fmla="*/ 222 w 324"/>
                <a:gd name="T5" fmla="*/ 20 h 129"/>
                <a:gd name="T6" fmla="*/ 236 w 324"/>
                <a:gd name="T7" fmla="*/ 22 h 129"/>
                <a:gd name="T8" fmla="*/ 254 w 324"/>
                <a:gd name="T9" fmla="*/ 11 h 129"/>
                <a:gd name="T10" fmla="*/ 272 w 324"/>
                <a:gd name="T11" fmla="*/ 10 h 129"/>
                <a:gd name="T12" fmla="*/ 290 w 324"/>
                <a:gd name="T13" fmla="*/ 20 h 129"/>
                <a:gd name="T14" fmla="*/ 294 w 324"/>
                <a:gd name="T15" fmla="*/ 27 h 129"/>
                <a:gd name="T16" fmla="*/ 294 w 324"/>
                <a:gd name="T17" fmla="*/ 37 h 129"/>
                <a:gd name="T18" fmla="*/ 308 w 324"/>
                <a:gd name="T19" fmla="*/ 42 h 129"/>
                <a:gd name="T20" fmla="*/ 316 w 324"/>
                <a:gd name="T21" fmla="*/ 48 h 129"/>
                <a:gd name="T22" fmla="*/ 305 w 324"/>
                <a:gd name="T23" fmla="*/ 54 h 129"/>
                <a:gd name="T24" fmla="*/ 314 w 324"/>
                <a:gd name="T25" fmla="*/ 78 h 129"/>
                <a:gd name="T26" fmla="*/ 312 w 324"/>
                <a:gd name="T27" fmla="*/ 84 h 129"/>
                <a:gd name="T28" fmla="*/ 324 w 324"/>
                <a:gd name="T29" fmla="*/ 101 h 129"/>
                <a:gd name="T30" fmla="*/ 316 w 324"/>
                <a:gd name="T31" fmla="*/ 104 h 129"/>
                <a:gd name="T32" fmla="*/ 310 w 324"/>
                <a:gd name="T33" fmla="*/ 99 h 129"/>
                <a:gd name="T34" fmla="*/ 289 w 324"/>
                <a:gd name="T35" fmla="*/ 96 h 129"/>
                <a:gd name="T36" fmla="*/ 282 w 324"/>
                <a:gd name="T37" fmla="*/ 100 h 129"/>
                <a:gd name="T38" fmla="*/ 263 w 324"/>
                <a:gd name="T39" fmla="*/ 103 h 129"/>
                <a:gd name="T40" fmla="*/ 254 w 324"/>
                <a:gd name="T41" fmla="*/ 103 h 129"/>
                <a:gd name="T42" fmla="*/ 235 w 324"/>
                <a:gd name="T43" fmla="*/ 110 h 129"/>
                <a:gd name="T44" fmla="*/ 221 w 324"/>
                <a:gd name="T45" fmla="*/ 110 h 129"/>
                <a:gd name="T46" fmla="*/ 212 w 324"/>
                <a:gd name="T47" fmla="*/ 106 h 129"/>
                <a:gd name="T48" fmla="*/ 193 w 324"/>
                <a:gd name="T49" fmla="*/ 112 h 129"/>
                <a:gd name="T50" fmla="*/ 187 w 324"/>
                <a:gd name="T51" fmla="*/ 108 h 129"/>
                <a:gd name="T52" fmla="*/ 188 w 324"/>
                <a:gd name="T53" fmla="*/ 120 h 129"/>
                <a:gd name="T54" fmla="*/ 184 w 324"/>
                <a:gd name="T55" fmla="*/ 124 h 129"/>
                <a:gd name="T56" fmla="*/ 180 w 324"/>
                <a:gd name="T57" fmla="*/ 129 h 129"/>
                <a:gd name="T58" fmla="*/ 172 w 324"/>
                <a:gd name="T59" fmla="*/ 119 h 129"/>
                <a:gd name="T60" fmla="*/ 178 w 324"/>
                <a:gd name="T61" fmla="*/ 112 h 129"/>
                <a:gd name="T62" fmla="*/ 167 w 324"/>
                <a:gd name="T63" fmla="*/ 113 h 129"/>
                <a:gd name="T64" fmla="*/ 153 w 324"/>
                <a:gd name="T65" fmla="*/ 109 h 129"/>
                <a:gd name="T66" fmla="*/ 142 w 324"/>
                <a:gd name="T67" fmla="*/ 120 h 129"/>
                <a:gd name="T68" fmla="*/ 116 w 324"/>
                <a:gd name="T69" fmla="*/ 123 h 129"/>
                <a:gd name="T70" fmla="*/ 101 w 324"/>
                <a:gd name="T71" fmla="*/ 112 h 129"/>
                <a:gd name="T72" fmla="*/ 82 w 324"/>
                <a:gd name="T73" fmla="*/ 111 h 129"/>
                <a:gd name="T74" fmla="*/ 80 w 324"/>
                <a:gd name="T75" fmla="*/ 120 h 129"/>
                <a:gd name="T76" fmla="*/ 68 w 324"/>
                <a:gd name="T77" fmla="*/ 122 h 129"/>
                <a:gd name="T78" fmla="*/ 50 w 324"/>
                <a:gd name="T79" fmla="*/ 111 h 129"/>
                <a:gd name="T80" fmla="*/ 31 w 324"/>
                <a:gd name="T81" fmla="*/ 111 h 129"/>
                <a:gd name="T82" fmla="*/ 19 w 324"/>
                <a:gd name="T83" fmla="*/ 91 h 129"/>
                <a:gd name="T84" fmla="*/ 6 w 324"/>
                <a:gd name="T85" fmla="*/ 79 h 129"/>
                <a:gd name="T86" fmla="*/ 12 w 324"/>
                <a:gd name="T87" fmla="*/ 63 h 129"/>
                <a:gd name="T88" fmla="*/ 0 w 324"/>
                <a:gd name="T89" fmla="*/ 53 h 129"/>
                <a:gd name="T90" fmla="*/ 17 w 324"/>
                <a:gd name="T91" fmla="*/ 34 h 129"/>
                <a:gd name="T92" fmla="*/ 43 w 324"/>
                <a:gd name="T93" fmla="*/ 33 h 129"/>
                <a:gd name="T94" fmla="*/ 48 w 324"/>
                <a:gd name="T95" fmla="*/ 17 h 129"/>
                <a:gd name="T96" fmla="*/ 81 w 324"/>
                <a:gd name="T97" fmla="*/ 20 h 129"/>
                <a:gd name="T98" fmla="*/ 99 w 324"/>
                <a:gd name="T99" fmla="*/ 7 h 129"/>
                <a:gd name="T100" fmla="*/ 118 w 324"/>
                <a:gd name="T101" fmla="*/ 1 h 129"/>
                <a:gd name="T102" fmla="*/ 145 w 324"/>
                <a:gd name="T103" fmla="*/ 0 h 129"/>
                <a:gd name="T104" fmla="*/ 177 w 324"/>
                <a:gd name="T105"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129">
                  <a:moveTo>
                    <a:pt x="177" y="15"/>
                  </a:moveTo>
                  <a:lnTo>
                    <a:pt x="202" y="23"/>
                  </a:lnTo>
                  <a:lnTo>
                    <a:pt x="222" y="20"/>
                  </a:lnTo>
                  <a:lnTo>
                    <a:pt x="236" y="22"/>
                  </a:lnTo>
                  <a:lnTo>
                    <a:pt x="254" y="11"/>
                  </a:lnTo>
                  <a:lnTo>
                    <a:pt x="272" y="10"/>
                  </a:lnTo>
                  <a:lnTo>
                    <a:pt x="290" y="20"/>
                  </a:lnTo>
                  <a:lnTo>
                    <a:pt x="294" y="27"/>
                  </a:lnTo>
                  <a:lnTo>
                    <a:pt x="294" y="37"/>
                  </a:lnTo>
                  <a:lnTo>
                    <a:pt x="308" y="42"/>
                  </a:lnTo>
                  <a:lnTo>
                    <a:pt x="316" y="48"/>
                  </a:lnTo>
                  <a:lnTo>
                    <a:pt x="305" y="54"/>
                  </a:lnTo>
                  <a:lnTo>
                    <a:pt x="314" y="78"/>
                  </a:lnTo>
                  <a:lnTo>
                    <a:pt x="312" y="84"/>
                  </a:lnTo>
                  <a:lnTo>
                    <a:pt x="324" y="101"/>
                  </a:lnTo>
                  <a:lnTo>
                    <a:pt x="316" y="104"/>
                  </a:lnTo>
                  <a:lnTo>
                    <a:pt x="310" y="99"/>
                  </a:lnTo>
                  <a:lnTo>
                    <a:pt x="289" y="96"/>
                  </a:lnTo>
                  <a:lnTo>
                    <a:pt x="282" y="100"/>
                  </a:lnTo>
                  <a:lnTo>
                    <a:pt x="263" y="103"/>
                  </a:lnTo>
                  <a:lnTo>
                    <a:pt x="254" y="103"/>
                  </a:lnTo>
                  <a:lnTo>
                    <a:pt x="235" y="110"/>
                  </a:lnTo>
                  <a:lnTo>
                    <a:pt x="221" y="110"/>
                  </a:lnTo>
                  <a:lnTo>
                    <a:pt x="212" y="106"/>
                  </a:lnTo>
                  <a:lnTo>
                    <a:pt x="193" y="112"/>
                  </a:lnTo>
                  <a:lnTo>
                    <a:pt x="187" y="108"/>
                  </a:lnTo>
                  <a:lnTo>
                    <a:pt x="188" y="120"/>
                  </a:lnTo>
                  <a:lnTo>
                    <a:pt x="184" y="124"/>
                  </a:lnTo>
                  <a:lnTo>
                    <a:pt x="180" y="129"/>
                  </a:lnTo>
                  <a:lnTo>
                    <a:pt x="172" y="119"/>
                  </a:lnTo>
                  <a:lnTo>
                    <a:pt x="178" y="112"/>
                  </a:lnTo>
                  <a:lnTo>
                    <a:pt x="167" y="113"/>
                  </a:lnTo>
                  <a:lnTo>
                    <a:pt x="153" y="109"/>
                  </a:lnTo>
                  <a:lnTo>
                    <a:pt x="142" y="120"/>
                  </a:lnTo>
                  <a:lnTo>
                    <a:pt x="116" y="123"/>
                  </a:lnTo>
                  <a:lnTo>
                    <a:pt x="101" y="112"/>
                  </a:lnTo>
                  <a:lnTo>
                    <a:pt x="82" y="111"/>
                  </a:lnTo>
                  <a:lnTo>
                    <a:pt x="80" y="120"/>
                  </a:lnTo>
                  <a:lnTo>
                    <a:pt x="68" y="122"/>
                  </a:lnTo>
                  <a:lnTo>
                    <a:pt x="50" y="111"/>
                  </a:lnTo>
                  <a:lnTo>
                    <a:pt x="31" y="111"/>
                  </a:lnTo>
                  <a:lnTo>
                    <a:pt x="19" y="91"/>
                  </a:lnTo>
                  <a:lnTo>
                    <a:pt x="6" y="79"/>
                  </a:lnTo>
                  <a:lnTo>
                    <a:pt x="12" y="63"/>
                  </a:lnTo>
                  <a:lnTo>
                    <a:pt x="0" y="53"/>
                  </a:lnTo>
                  <a:lnTo>
                    <a:pt x="17" y="34"/>
                  </a:lnTo>
                  <a:lnTo>
                    <a:pt x="43" y="33"/>
                  </a:lnTo>
                  <a:lnTo>
                    <a:pt x="48" y="17"/>
                  </a:lnTo>
                  <a:lnTo>
                    <a:pt x="81" y="20"/>
                  </a:lnTo>
                  <a:lnTo>
                    <a:pt x="99" y="7"/>
                  </a:lnTo>
                  <a:lnTo>
                    <a:pt x="118" y="1"/>
                  </a:lnTo>
                  <a:lnTo>
                    <a:pt x="145" y="0"/>
                  </a:lnTo>
                  <a:lnTo>
                    <a:pt x="177" y="15"/>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8" name="Freeform 199"/>
            <p:cNvSpPr>
              <a:spLocks/>
            </p:cNvSpPr>
            <p:nvPr/>
          </p:nvSpPr>
          <p:spPr bwMode="auto">
            <a:xfrm>
              <a:off x="4876800" y="2520950"/>
              <a:ext cx="79375" cy="65088"/>
            </a:xfrm>
            <a:custGeom>
              <a:avLst/>
              <a:gdLst>
                <a:gd name="T0" fmla="*/ 21 w 50"/>
                <a:gd name="T1" fmla="*/ 30 h 41"/>
                <a:gd name="T2" fmla="*/ 8 w 50"/>
                <a:gd name="T3" fmla="*/ 41 h 41"/>
                <a:gd name="T4" fmla="*/ 2 w 50"/>
                <a:gd name="T5" fmla="*/ 32 h 41"/>
                <a:gd name="T6" fmla="*/ 2 w 50"/>
                <a:gd name="T7" fmla="*/ 27 h 41"/>
                <a:gd name="T8" fmla="*/ 5 w 50"/>
                <a:gd name="T9" fmla="*/ 25 h 41"/>
                <a:gd name="T10" fmla="*/ 9 w 50"/>
                <a:gd name="T11" fmla="*/ 12 h 41"/>
                <a:gd name="T12" fmla="*/ 0 w 50"/>
                <a:gd name="T13" fmla="*/ 7 h 41"/>
                <a:gd name="T14" fmla="*/ 17 w 50"/>
                <a:gd name="T15" fmla="*/ 0 h 41"/>
                <a:gd name="T16" fmla="*/ 32 w 50"/>
                <a:gd name="T17" fmla="*/ 3 h 41"/>
                <a:gd name="T18" fmla="*/ 35 w 50"/>
                <a:gd name="T19" fmla="*/ 11 h 41"/>
                <a:gd name="T20" fmla="*/ 50 w 50"/>
                <a:gd name="T21" fmla="*/ 18 h 41"/>
                <a:gd name="T22" fmla="*/ 47 w 50"/>
                <a:gd name="T23" fmla="*/ 23 h 41"/>
                <a:gd name="T24" fmla="*/ 28 w 50"/>
                <a:gd name="T25" fmla="*/ 24 h 41"/>
                <a:gd name="T26" fmla="*/ 21 w 50"/>
                <a:gd name="T2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21" y="30"/>
                  </a:moveTo>
                  <a:lnTo>
                    <a:pt x="8" y="41"/>
                  </a:lnTo>
                  <a:lnTo>
                    <a:pt x="2" y="32"/>
                  </a:lnTo>
                  <a:lnTo>
                    <a:pt x="2" y="27"/>
                  </a:lnTo>
                  <a:lnTo>
                    <a:pt x="5" y="25"/>
                  </a:lnTo>
                  <a:lnTo>
                    <a:pt x="9" y="12"/>
                  </a:lnTo>
                  <a:lnTo>
                    <a:pt x="0" y="7"/>
                  </a:lnTo>
                  <a:lnTo>
                    <a:pt x="17" y="0"/>
                  </a:lnTo>
                  <a:lnTo>
                    <a:pt x="32" y="3"/>
                  </a:lnTo>
                  <a:lnTo>
                    <a:pt x="35" y="11"/>
                  </a:lnTo>
                  <a:lnTo>
                    <a:pt x="50" y="18"/>
                  </a:lnTo>
                  <a:lnTo>
                    <a:pt x="47" y="23"/>
                  </a:lnTo>
                  <a:lnTo>
                    <a:pt x="28" y="24"/>
                  </a:lnTo>
                  <a:lnTo>
                    <a:pt x="21" y="3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9" name="Freeform 200"/>
            <p:cNvSpPr>
              <a:spLocks/>
            </p:cNvSpPr>
            <p:nvPr/>
          </p:nvSpPr>
          <p:spPr bwMode="auto">
            <a:xfrm>
              <a:off x="7599362" y="3074987"/>
              <a:ext cx="39688" cy="109538"/>
            </a:xfrm>
            <a:custGeom>
              <a:avLst/>
              <a:gdLst>
                <a:gd name="T0" fmla="*/ 25 w 25"/>
                <a:gd name="T1" fmla="*/ 19 h 69"/>
                <a:gd name="T2" fmla="*/ 22 w 25"/>
                <a:gd name="T3" fmla="*/ 52 h 69"/>
                <a:gd name="T4" fmla="*/ 19 w 25"/>
                <a:gd name="T5" fmla="*/ 69 h 69"/>
                <a:gd name="T6" fmla="*/ 5 w 25"/>
                <a:gd name="T7" fmla="*/ 51 h 69"/>
                <a:gd name="T8" fmla="*/ 0 w 25"/>
                <a:gd name="T9" fmla="*/ 36 h 69"/>
                <a:gd name="T10" fmla="*/ 5 w 25"/>
                <a:gd name="T11" fmla="*/ 16 h 69"/>
                <a:gd name="T12" fmla="*/ 15 w 25"/>
                <a:gd name="T13" fmla="*/ 0 h 69"/>
                <a:gd name="T14" fmla="*/ 25 w 25"/>
                <a:gd name="T15" fmla="*/ 6 h 69"/>
                <a:gd name="T16" fmla="*/ 25 w 25"/>
                <a:gd name="T17"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9">
                  <a:moveTo>
                    <a:pt x="25" y="19"/>
                  </a:moveTo>
                  <a:lnTo>
                    <a:pt x="22" y="52"/>
                  </a:lnTo>
                  <a:lnTo>
                    <a:pt x="19" y="69"/>
                  </a:lnTo>
                  <a:lnTo>
                    <a:pt x="5" y="51"/>
                  </a:lnTo>
                  <a:lnTo>
                    <a:pt x="0" y="36"/>
                  </a:lnTo>
                  <a:lnTo>
                    <a:pt x="5" y="16"/>
                  </a:lnTo>
                  <a:lnTo>
                    <a:pt x="15" y="0"/>
                  </a:lnTo>
                  <a:lnTo>
                    <a:pt x="25" y="6"/>
                  </a:lnTo>
                  <a:lnTo>
                    <a:pt x="25"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0" name="Freeform 201"/>
            <p:cNvSpPr>
              <a:spLocks/>
            </p:cNvSpPr>
            <p:nvPr/>
          </p:nvSpPr>
          <p:spPr bwMode="auto">
            <a:xfrm>
              <a:off x="5037137" y="3940175"/>
              <a:ext cx="315913" cy="355600"/>
            </a:xfrm>
            <a:custGeom>
              <a:avLst/>
              <a:gdLst>
                <a:gd name="T0" fmla="*/ 84 w 199"/>
                <a:gd name="T1" fmla="*/ 0 h 224"/>
                <a:gd name="T2" fmla="*/ 87 w 199"/>
                <a:gd name="T3" fmla="*/ 2 h 224"/>
                <a:gd name="T4" fmla="*/ 154 w 199"/>
                <a:gd name="T5" fmla="*/ 45 h 224"/>
                <a:gd name="T6" fmla="*/ 155 w 199"/>
                <a:gd name="T7" fmla="*/ 57 h 224"/>
                <a:gd name="T8" fmla="*/ 181 w 199"/>
                <a:gd name="T9" fmla="*/ 78 h 224"/>
                <a:gd name="T10" fmla="*/ 172 w 199"/>
                <a:gd name="T11" fmla="*/ 103 h 224"/>
                <a:gd name="T12" fmla="*/ 173 w 199"/>
                <a:gd name="T13" fmla="*/ 115 h 224"/>
                <a:gd name="T14" fmla="*/ 184 w 199"/>
                <a:gd name="T15" fmla="*/ 123 h 224"/>
                <a:gd name="T16" fmla="*/ 185 w 199"/>
                <a:gd name="T17" fmla="*/ 128 h 224"/>
                <a:gd name="T18" fmla="*/ 180 w 199"/>
                <a:gd name="T19" fmla="*/ 141 h 224"/>
                <a:gd name="T20" fmla="*/ 181 w 199"/>
                <a:gd name="T21" fmla="*/ 147 h 224"/>
                <a:gd name="T22" fmla="*/ 179 w 199"/>
                <a:gd name="T23" fmla="*/ 157 h 224"/>
                <a:gd name="T24" fmla="*/ 185 w 199"/>
                <a:gd name="T25" fmla="*/ 170 h 224"/>
                <a:gd name="T26" fmla="*/ 192 w 199"/>
                <a:gd name="T27" fmla="*/ 190 h 224"/>
                <a:gd name="T28" fmla="*/ 199 w 199"/>
                <a:gd name="T29" fmla="*/ 195 h 224"/>
                <a:gd name="T30" fmla="*/ 184 w 199"/>
                <a:gd name="T31" fmla="*/ 207 h 224"/>
                <a:gd name="T32" fmla="*/ 164 w 199"/>
                <a:gd name="T33" fmla="*/ 215 h 224"/>
                <a:gd name="T34" fmla="*/ 153 w 199"/>
                <a:gd name="T35" fmla="*/ 215 h 224"/>
                <a:gd name="T36" fmla="*/ 146 w 199"/>
                <a:gd name="T37" fmla="*/ 221 h 224"/>
                <a:gd name="T38" fmla="*/ 133 w 199"/>
                <a:gd name="T39" fmla="*/ 221 h 224"/>
                <a:gd name="T40" fmla="*/ 128 w 199"/>
                <a:gd name="T41" fmla="*/ 224 h 224"/>
                <a:gd name="T42" fmla="*/ 107 w 199"/>
                <a:gd name="T43" fmla="*/ 218 h 224"/>
                <a:gd name="T44" fmla="*/ 93 w 199"/>
                <a:gd name="T45" fmla="*/ 220 h 224"/>
                <a:gd name="T46" fmla="*/ 89 w 199"/>
                <a:gd name="T47" fmla="*/ 192 h 224"/>
                <a:gd name="T48" fmla="*/ 82 w 199"/>
                <a:gd name="T49" fmla="*/ 182 h 224"/>
                <a:gd name="T50" fmla="*/ 79 w 199"/>
                <a:gd name="T51" fmla="*/ 176 h 224"/>
                <a:gd name="T52" fmla="*/ 61 w 199"/>
                <a:gd name="T53" fmla="*/ 172 h 224"/>
                <a:gd name="T54" fmla="*/ 51 w 199"/>
                <a:gd name="T55" fmla="*/ 166 h 224"/>
                <a:gd name="T56" fmla="*/ 39 w 199"/>
                <a:gd name="T57" fmla="*/ 163 h 224"/>
                <a:gd name="T58" fmla="*/ 32 w 199"/>
                <a:gd name="T59" fmla="*/ 159 h 224"/>
                <a:gd name="T60" fmla="*/ 25 w 199"/>
                <a:gd name="T61" fmla="*/ 154 h 224"/>
                <a:gd name="T62" fmla="*/ 15 w 199"/>
                <a:gd name="T63" fmla="*/ 127 h 224"/>
                <a:gd name="T64" fmla="*/ 5 w 199"/>
                <a:gd name="T65" fmla="*/ 116 h 224"/>
                <a:gd name="T66" fmla="*/ 1 w 199"/>
                <a:gd name="T67" fmla="*/ 104 h 224"/>
                <a:gd name="T68" fmla="*/ 3 w 199"/>
                <a:gd name="T69" fmla="*/ 93 h 224"/>
                <a:gd name="T70" fmla="*/ 0 w 199"/>
                <a:gd name="T71" fmla="*/ 74 h 224"/>
                <a:gd name="T72" fmla="*/ 7 w 199"/>
                <a:gd name="T73" fmla="*/ 73 h 224"/>
                <a:gd name="T74" fmla="*/ 14 w 199"/>
                <a:gd name="T75" fmla="*/ 65 h 224"/>
                <a:gd name="T76" fmla="*/ 22 w 199"/>
                <a:gd name="T77" fmla="*/ 54 h 224"/>
                <a:gd name="T78" fmla="*/ 26 w 199"/>
                <a:gd name="T79" fmla="*/ 50 h 224"/>
                <a:gd name="T80" fmla="*/ 26 w 199"/>
                <a:gd name="T81" fmla="*/ 43 h 224"/>
                <a:gd name="T82" fmla="*/ 22 w 199"/>
                <a:gd name="T83" fmla="*/ 39 h 224"/>
                <a:gd name="T84" fmla="*/ 21 w 199"/>
                <a:gd name="T85" fmla="*/ 31 h 224"/>
                <a:gd name="T86" fmla="*/ 26 w 199"/>
                <a:gd name="T87" fmla="*/ 28 h 224"/>
                <a:gd name="T88" fmla="*/ 28 w 199"/>
                <a:gd name="T89" fmla="*/ 16 h 224"/>
                <a:gd name="T90" fmla="*/ 20 w 199"/>
                <a:gd name="T91" fmla="*/ 4 h 224"/>
                <a:gd name="T92" fmla="*/ 27 w 199"/>
                <a:gd name="T93" fmla="*/ 2 h 224"/>
                <a:gd name="T94" fmla="*/ 47 w 199"/>
                <a:gd name="T95" fmla="*/ 2 h 224"/>
                <a:gd name="T96" fmla="*/ 84 w 199"/>
                <a:gd name="T9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24">
                  <a:moveTo>
                    <a:pt x="84" y="0"/>
                  </a:moveTo>
                  <a:lnTo>
                    <a:pt x="87" y="2"/>
                  </a:lnTo>
                  <a:lnTo>
                    <a:pt x="154" y="45"/>
                  </a:lnTo>
                  <a:lnTo>
                    <a:pt x="155" y="57"/>
                  </a:lnTo>
                  <a:lnTo>
                    <a:pt x="181" y="78"/>
                  </a:lnTo>
                  <a:lnTo>
                    <a:pt x="172" y="103"/>
                  </a:lnTo>
                  <a:lnTo>
                    <a:pt x="173" y="115"/>
                  </a:lnTo>
                  <a:lnTo>
                    <a:pt x="184" y="123"/>
                  </a:lnTo>
                  <a:lnTo>
                    <a:pt x="185" y="128"/>
                  </a:lnTo>
                  <a:lnTo>
                    <a:pt x="180" y="141"/>
                  </a:lnTo>
                  <a:lnTo>
                    <a:pt x="181" y="147"/>
                  </a:lnTo>
                  <a:lnTo>
                    <a:pt x="179" y="157"/>
                  </a:lnTo>
                  <a:lnTo>
                    <a:pt x="185" y="170"/>
                  </a:lnTo>
                  <a:lnTo>
                    <a:pt x="192" y="190"/>
                  </a:lnTo>
                  <a:lnTo>
                    <a:pt x="199" y="195"/>
                  </a:lnTo>
                  <a:lnTo>
                    <a:pt x="184" y="207"/>
                  </a:lnTo>
                  <a:lnTo>
                    <a:pt x="164" y="215"/>
                  </a:lnTo>
                  <a:lnTo>
                    <a:pt x="153" y="215"/>
                  </a:lnTo>
                  <a:lnTo>
                    <a:pt x="146" y="221"/>
                  </a:lnTo>
                  <a:lnTo>
                    <a:pt x="133" y="221"/>
                  </a:lnTo>
                  <a:lnTo>
                    <a:pt x="128" y="224"/>
                  </a:lnTo>
                  <a:lnTo>
                    <a:pt x="107" y="218"/>
                  </a:lnTo>
                  <a:lnTo>
                    <a:pt x="93" y="220"/>
                  </a:lnTo>
                  <a:lnTo>
                    <a:pt x="89" y="192"/>
                  </a:lnTo>
                  <a:lnTo>
                    <a:pt x="82" y="182"/>
                  </a:lnTo>
                  <a:lnTo>
                    <a:pt x="79" y="176"/>
                  </a:lnTo>
                  <a:lnTo>
                    <a:pt x="61" y="172"/>
                  </a:lnTo>
                  <a:lnTo>
                    <a:pt x="51" y="166"/>
                  </a:lnTo>
                  <a:lnTo>
                    <a:pt x="39" y="163"/>
                  </a:lnTo>
                  <a:lnTo>
                    <a:pt x="32" y="159"/>
                  </a:lnTo>
                  <a:lnTo>
                    <a:pt x="25" y="154"/>
                  </a:lnTo>
                  <a:lnTo>
                    <a:pt x="15" y="127"/>
                  </a:lnTo>
                  <a:lnTo>
                    <a:pt x="5" y="116"/>
                  </a:lnTo>
                  <a:lnTo>
                    <a:pt x="1" y="104"/>
                  </a:lnTo>
                  <a:lnTo>
                    <a:pt x="3" y="93"/>
                  </a:lnTo>
                  <a:lnTo>
                    <a:pt x="0" y="74"/>
                  </a:lnTo>
                  <a:lnTo>
                    <a:pt x="7" y="73"/>
                  </a:lnTo>
                  <a:lnTo>
                    <a:pt x="14" y="65"/>
                  </a:lnTo>
                  <a:lnTo>
                    <a:pt x="22" y="54"/>
                  </a:lnTo>
                  <a:lnTo>
                    <a:pt x="26" y="50"/>
                  </a:lnTo>
                  <a:lnTo>
                    <a:pt x="26" y="43"/>
                  </a:lnTo>
                  <a:lnTo>
                    <a:pt x="22" y="39"/>
                  </a:lnTo>
                  <a:lnTo>
                    <a:pt x="21" y="31"/>
                  </a:lnTo>
                  <a:lnTo>
                    <a:pt x="26" y="28"/>
                  </a:lnTo>
                  <a:lnTo>
                    <a:pt x="28" y="16"/>
                  </a:lnTo>
                  <a:lnTo>
                    <a:pt x="20" y="4"/>
                  </a:lnTo>
                  <a:lnTo>
                    <a:pt x="27" y="2"/>
                  </a:lnTo>
                  <a:lnTo>
                    <a:pt x="47" y="2"/>
                  </a:lnTo>
                  <a:lnTo>
                    <a:pt x="8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1" name="Freeform 202"/>
            <p:cNvSpPr>
              <a:spLocks/>
            </p:cNvSpPr>
            <p:nvPr/>
          </p:nvSpPr>
          <p:spPr bwMode="auto">
            <a:xfrm>
              <a:off x="5045075" y="3768725"/>
              <a:ext cx="158750" cy="187325"/>
            </a:xfrm>
            <a:custGeom>
              <a:avLst/>
              <a:gdLst>
                <a:gd name="T0" fmla="*/ 42 w 100"/>
                <a:gd name="T1" fmla="*/ 110 h 118"/>
                <a:gd name="T2" fmla="*/ 22 w 100"/>
                <a:gd name="T3" fmla="*/ 110 h 118"/>
                <a:gd name="T4" fmla="*/ 15 w 100"/>
                <a:gd name="T5" fmla="*/ 112 h 118"/>
                <a:gd name="T6" fmla="*/ 4 w 100"/>
                <a:gd name="T7" fmla="*/ 118 h 118"/>
                <a:gd name="T8" fmla="*/ 0 w 100"/>
                <a:gd name="T9" fmla="*/ 116 h 118"/>
                <a:gd name="T10" fmla="*/ 0 w 100"/>
                <a:gd name="T11" fmla="*/ 101 h 118"/>
                <a:gd name="T12" fmla="*/ 4 w 100"/>
                <a:gd name="T13" fmla="*/ 93 h 118"/>
                <a:gd name="T14" fmla="*/ 5 w 100"/>
                <a:gd name="T15" fmla="*/ 76 h 118"/>
                <a:gd name="T16" fmla="*/ 9 w 100"/>
                <a:gd name="T17" fmla="*/ 66 h 118"/>
                <a:gd name="T18" fmla="*/ 16 w 100"/>
                <a:gd name="T19" fmla="*/ 56 h 118"/>
                <a:gd name="T20" fmla="*/ 23 w 100"/>
                <a:gd name="T21" fmla="*/ 50 h 118"/>
                <a:gd name="T22" fmla="*/ 29 w 100"/>
                <a:gd name="T23" fmla="*/ 43 h 118"/>
                <a:gd name="T24" fmla="*/ 22 w 100"/>
                <a:gd name="T25" fmla="*/ 40 h 118"/>
                <a:gd name="T26" fmla="*/ 23 w 100"/>
                <a:gd name="T27" fmla="*/ 16 h 118"/>
                <a:gd name="T28" fmla="*/ 30 w 100"/>
                <a:gd name="T29" fmla="*/ 10 h 118"/>
                <a:gd name="T30" fmla="*/ 42 w 100"/>
                <a:gd name="T31" fmla="*/ 14 h 118"/>
                <a:gd name="T32" fmla="*/ 57 w 100"/>
                <a:gd name="T33" fmla="*/ 10 h 118"/>
                <a:gd name="T34" fmla="*/ 69 w 100"/>
                <a:gd name="T35" fmla="*/ 10 h 118"/>
                <a:gd name="T36" fmla="*/ 81 w 100"/>
                <a:gd name="T37" fmla="*/ 0 h 118"/>
                <a:gd name="T38" fmla="*/ 90 w 100"/>
                <a:gd name="T39" fmla="*/ 15 h 118"/>
                <a:gd name="T40" fmla="*/ 92 w 100"/>
                <a:gd name="T41" fmla="*/ 25 h 118"/>
                <a:gd name="T42" fmla="*/ 100 w 100"/>
                <a:gd name="T43" fmla="*/ 49 h 118"/>
                <a:gd name="T44" fmla="*/ 93 w 100"/>
                <a:gd name="T45" fmla="*/ 64 h 118"/>
                <a:gd name="T46" fmla="*/ 84 w 100"/>
                <a:gd name="T47" fmla="*/ 78 h 118"/>
                <a:gd name="T48" fmla="*/ 79 w 100"/>
                <a:gd name="T49" fmla="*/ 86 h 118"/>
                <a:gd name="T50" fmla="*/ 79 w 100"/>
                <a:gd name="T51" fmla="*/ 108 h 118"/>
                <a:gd name="T52" fmla="*/ 42 w 100"/>
                <a:gd name="T5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8">
                  <a:moveTo>
                    <a:pt x="42" y="110"/>
                  </a:moveTo>
                  <a:lnTo>
                    <a:pt x="22" y="110"/>
                  </a:lnTo>
                  <a:lnTo>
                    <a:pt x="15" y="112"/>
                  </a:lnTo>
                  <a:lnTo>
                    <a:pt x="4" y="118"/>
                  </a:lnTo>
                  <a:lnTo>
                    <a:pt x="0" y="116"/>
                  </a:lnTo>
                  <a:lnTo>
                    <a:pt x="0" y="101"/>
                  </a:lnTo>
                  <a:lnTo>
                    <a:pt x="4" y="93"/>
                  </a:lnTo>
                  <a:lnTo>
                    <a:pt x="5" y="76"/>
                  </a:lnTo>
                  <a:lnTo>
                    <a:pt x="9" y="66"/>
                  </a:lnTo>
                  <a:lnTo>
                    <a:pt x="16" y="56"/>
                  </a:lnTo>
                  <a:lnTo>
                    <a:pt x="23" y="50"/>
                  </a:lnTo>
                  <a:lnTo>
                    <a:pt x="29" y="43"/>
                  </a:lnTo>
                  <a:lnTo>
                    <a:pt x="22" y="40"/>
                  </a:lnTo>
                  <a:lnTo>
                    <a:pt x="23" y="16"/>
                  </a:lnTo>
                  <a:lnTo>
                    <a:pt x="30" y="10"/>
                  </a:lnTo>
                  <a:lnTo>
                    <a:pt x="42" y="14"/>
                  </a:lnTo>
                  <a:lnTo>
                    <a:pt x="57" y="10"/>
                  </a:lnTo>
                  <a:lnTo>
                    <a:pt x="69" y="10"/>
                  </a:lnTo>
                  <a:lnTo>
                    <a:pt x="81" y="0"/>
                  </a:lnTo>
                  <a:lnTo>
                    <a:pt x="90" y="15"/>
                  </a:lnTo>
                  <a:lnTo>
                    <a:pt x="92" y="25"/>
                  </a:lnTo>
                  <a:lnTo>
                    <a:pt x="100" y="49"/>
                  </a:lnTo>
                  <a:lnTo>
                    <a:pt x="93" y="64"/>
                  </a:lnTo>
                  <a:lnTo>
                    <a:pt x="84" y="78"/>
                  </a:lnTo>
                  <a:lnTo>
                    <a:pt x="79" y="86"/>
                  </a:lnTo>
                  <a:lnTo>
                    <a:pt x="79" y="108"/>
                  </a:lnTo>
                  <a:lnTo>
                    <a:pt x="42" y="1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2" name="Freeform 203"/>
            <p:cNvSpPr>
              <a:spLocks/>
            </p:cNvSpPr>
            <p:nvPr/>
          </p:nvSpPr>
          <p:spPr bwMode="auto">
            <a:xfrm>
              <a:off x="4748212" y="2192337"/>
              <a:ext cx="457200" cy="257175"/>
            </a:xfrm>
            <a:custGeom>
              <a:avLst/>
              <a:gdLst>
                <a:gd name="T0" fmla="*/ 149 w 288"/>
                <a:gd name="T1" fmla="*/ 6 h 162"/>
                <a:gd name="T2" fmla="*/ 157 w 288"/>
                <a:gd name="T3" fmla="*/ 2 h 162"/>
                <a:gd name="T4" fmla="*/ 186 w 288"/>
                <a:gd name="T5" fmla="*/ 11 h 162"/>
                <a:gd name="T6" fmla="*/ 185 w 288"/>
                <a:gd name="T7" fmla="*/ 22 h 162"/>
                <a:gd name="T8" fmla="*/ 205 w 288"/>
                <a:gd name="T9" fmla="*/ 31 h 162"/>
                <a:gd name="T10" fmla="*/ 227 w 288"/>
                <a:gd name="T11" fmla="*/ 42 h 162"/>
                <a:gd name="T12" fmla="*/ 251 w 288"/>
                <a:gd name="T13" fmla="*/ 49 h 162"/>
                <a:gd name="T14" fmla="*/ 285 w 288"/>
                <a:gd name="T15" fmla="*/ 55 h 162"/>
                <a:gd name="T16" fmla="*/ 282 w 288"/>
                <a:gd name="T17" fmla="*/ 72 h 162"/>
                <a:gd name="T18" fmla="*/ 287 w 288"/>
                <a:gd name="T19" fmla="*/ 89 h 162"/>
                <a:gd name="T20" fmla="*/ 264 w 288"/>
                <a:gd name="T21" fmla="*/ 97 h 162"/>
                <a:gd name="T22" fmla="*/ 253 w 288"/>
                <a:gd name="T23" fmla="*/ 107 h 162"/>
                <a:gd name="T24" fmla="*/ 228 w 288"/>
                <a:gd name="T25" fmla="*/ 115 h 162"/>
                <a:gd name="T26" fmla="*/ 218 w 288"/>
                <a:gd name="T27" fmla="*/ 135 h 162"/>
                <a:gd name="T28" fmla="*/ 244 w 288"/>
                <a:gd name="T29" fmla="*/ 139 h 162"/>
                <a:gd name="T30" fmla="*/ 224 w 288"/>
                <a:gd name="T31" fmla="*/ 150 h 162"/>
                <a:gd name="T32" fmla="*/ 194 w 288"/>
                <a:gd name="T33" fmla="*/ 158 h 162"/>
                <a:gd name="T34" fmla="*/ 177 w 288"/>
                <a:gd name="T35" fmla="*/ 142 h 162"/>
                <a:gd name="T36" fmla="*/ 194 w 288"/>
                <a:gd name="T37" fmla="*/ 131 h 162"/>
                <a:gd name="T38" fmla="*/ 162 w 288"/>
                <a:gd name="T39" fmla="*/ 121 h 162"/>
                <a:gd name="T40" fmla="*/ 145 w 288"/>
                <a:gd name="T41" fmla="*/ 116 h 162"/>
                <a:gd name="T42" fmla="*/ 130 w 288"/>
                <a:gd name="T43" fmla="*/ 143 h 162"/>
                <a:gd name="T44" fmla="*/ 115 w 288"/>
                <a:gd name="T45" fmla="*/ 142 h 162"/>
                <a:gd name="T46" fmla="*/ 111 w 288"/>
                <a:gd name="T47" fmla="*/ 137 h 162"/>
                <a:gd name="T48" fmla="*/ 117 w 288"/>
                <a:gd name="T49" fmla="*/ 123 h 162"/>
                <a:gd name="T50" fmla="*/ 118 w 288"/>
                <a:gd name="T51" fmla="*/ 118 h 162"/>
                <a:gd name="T52" fmla="*/ 130 w 288"/>
                <a:gd name="T53" fmla="*/ 121 h 162"/>
                <a:gd name="T54" fmla="*/ 131 w 288"/>
                <a:gd name="T55" fmla="*/ 118 h 162"/>
                <a:gd name="T56" fmla="*/ 125 w 288"/>
                <a:gd name="T57" fmla="*/ 109 h 162"/>
                <a:gd name="T58" fmla="*/ 115 w 288"/>
                <a:gd name="T59" fmla="*/ 98 h 162"/>
                <a:gd name="T60" fmla="*/ 107 w 288"/>
                <a:gd name="T61" fmla="*/ 85 h 162"/>
                <a:gd name="T62" fmla="*/ 87 w 288"/>
                <a:gd name="T63" fmla="*/ 78 h 162"/>
                <a:gd name="T64" fmla="*/ 74 w 288"/>
                <a:gd name="T65" fmla="*/ 83 h 162"/>
                <a:gd name="T66" fmla="*/ 63 w 288"/>
                <a:gd name="T67" fmla="*/ 88 h 162"/>
                <a:gd name="T68" fmla="*/ 46 w 288"/>
                <a:gd name="T69" fmla="*/ 93 h 162"/>
                <a:gd name="T70" fmla="*/ 28 w 288"/>
                <a:gd name="T71" fmla="*/ 88 h 162"/>
                <a:gd name="T72" fmla="*/ 11 w 288"/>
                <a:gd name="T73" fmla="*/ 90 h 162"/>
                <a:gd name="T74" fmla="*/ 0 w 288"/>
                <a:gd name="T75" fmla="*/ 79 h 162"/>
                <a:gd name="T76" fmla="*/ 6 w 288"/>
                <a:gd name="T77" fmla="*/ 66 h 162"/>
                <a:gd name="T78" fmla="*/ 4 w 288"/>
                <a:gd name="T79" fmla="*/ 58 h 162"/>
                <a:gd name="T80" fmla="*/ 24 w 288"/>
                <a:gd name="T81" fmla="*/ 39 h 162"/>
                <a:gd name="T82" fmla="*/ 15 w 288"/>
                <a:gd name="T83" fmla="*/ 15 h 162"/>
                <a:gd name="T84" fmla="*/ 30 w 288"/>
                <a:gd name="T85" fmla="*/ 9 h 162"/>
                <a:gd name="T86" fmla="*/ 58 w 288"/>
                <a:gd name="T87" fmla="*/ 10 h 162"/>
                <a:gd name="T88" fmla="*/ 89 w 288"/>
                <a:gd name="T89" fmla="*/ 15 h 162"/>
                <a:gd name="T90" fmla="*/ 101 w 288"/>
                <a:gd name="T91" fmla="*/ 15 h 162"/>
                <a:gd name="T92" fmla="*/ 120 w 288"/>
                <a:gd name="T93" fmla="*/ 19 h 162"/>
                <a:gd name="T94" fmla="*/ 126 w 288"/>
                <a:gd name="T95" fmla="*/ 10 h 162"/>
                <a:gd name="T96" fmla="*/ 143 w 288"/>
                <a:gd name="T97" fmla="*/ 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162">
                  <a:moveTo>
                    <a:pt x="143" y="5"/>
                  </a:moveTo>
                  <a:lnTo>
                    <a:pt x="149" y="6"/>
                  </a:lnTo>
                  <a:lnTo>
                    <a:pt x="152" y="1"/>
                  </a:lnTo>
                  <a:lnTo>
                    <a:pt x="157" y="2"/>
                  </a:lnTo>
                  <a:lnTo>
                    <a:pt x="173" y="0"/>
                  </a:lnTo>
                  <a:lnTo>
                    <a:pt x="186" y="11"/>
                  </a:lnTo>
                  <a:lnTo>
                    <a:pt x="182" y="15"/>
                  </a:lnTo>
                  <a:lnTo>
                    <a:pt x="185" y="22"/>
                  </a:lnTo>
                  <a:lnTo>
                    <a:pt x="198" y="23"/>
                  </a:lnTo>
                  <a:lnTo>
                    <a:pt x="205" y="31"/>
                  </a:lnTo>
                  <a:lnTo>
                    <a:pt x="206" y="35"/>
                  </a:lnTo>
                  <a:lnTo>
                    <a:pt x="227" y="42"/>
                  </a:lnTo>
                  <a:lnTo>
                    <a:pt x="239" y="39"/>
                  </a:lnTo>
                  <a:lnTo>
                    <a:pt x="251" y="49"/>
                  </a:lnTo>
                  <a:lnTo>
                    <a:pt x="260" y="49"/>
                  </a:lnTo>
                  <a:lnTo>
                    <a:pt x="285" y="55"/>
                  </a:lnTo>
                  <a:lnTo>
                    <a:pt x="286" y="61"/>
                  </a:lnTo>
                  <a:lnTo>
                    <a:pt x="282" y="72"/>
                  </a:lnTo>
                  <a:lnTo>
                    <a:pt x="288" y="83"/>
                  </a:lnTo>
                  <a:lnTo>
                    <a:pt x="287" y="89"/>
                  </a:lnTo>
                  <a:lnTo>
                    <a:pt x="271" y="91"/>
                  </a:lnTo>
                  <a:lnTo>
                    <a:pt x="264" y="97"/>
                  </a:lnTo>
                  <a:lnTo>
                    <a:pt x="265" y="106"/>
                  </a:lnTo>
                  <a:lnTo>
                    <a:pt x="253" y="107"/>
                  </a:lnTo>
                  <a:lnTo>
                    <a:pt x="243" y="114"/>
                  </a:lnTo>
                  <a:lnTo>
                    <a:pt x="228" y="115"/>
                  </a:lnTo>
                  <a:lnTo>
                    <a:pt x="215" y="123"/>
                  </a:lnTo>
                  <a:lnTo>
                    <a:pt x="218" y="135"/>
                  </a:lnTo>
                  <a:lnTo>
                    <a:pt x="227" y="140"/>
                  </a:lnTo>
                  <a:lnTo>
                    <a:pt x="244" y="139"/>
                  </a:lnTo>
                  <a:lnTo>
                    <a:pt x="242" y="146"/>
                  </a:lnTo>
                  <a:lnTo>
                    <a:pt x="224" y="150"/>
                  </a:lnTo>
                  <a:lnTo>
                    <a:pt x="204" y="162"/>
                  </a:lnTo>
                  <a:lnTo>
                    <a:pt x="194" y="158"/>
                  </a:lnTo>
                  <a:lnTo>
                    <a:pt x="196" y="148"/>
                  </a:lnTo>
                  <a:lnTo>
                    <a:pt x="177" y="142"/>
                  </a:lnTo>
                  <a:lnTo>
                    <a:pt x="179" y="138"/>
                  </a:lnTo>
                  <a:lnTo>
                    <a:pt x="194" y="131"/>
                  </a:lnTo>
                  <a:lnTo>
                    <a:pt x="189" y="127"/>
                  </a:lnTo>
                  <a:lnTo>
                    <a:pt x="162" y="121"/>
                  </a:lnTo>
                  <a:lnTo>
                    <a:pt x="160" y="114"/>
                  </a:lnTo>
                  <a:lnTo>
                    <a:pt x="145" y="116"/>
                  </a:lnTo>
                  <a:lnTo>
                    <a:pt x="141" y="128"/>
                  </a:lnTo>
                  <a:lnTo>
                    <a:pt x="130" y="143"/>
                  </a:lnTo>
                  <a:lnTo>
                    <a:pt x="123" y="139"/>
                  </a:lnTo>
                  <a:lnTo>
                    <a:pt x="115" y="142"/>
                  </a:lnTo>
                  <a:lnTo>
                    <a:pt x="107" y="139"/>
                  </a:lnTo>
                  <a:lnTo>
                    <a:pt x="111" y="137"/>
                  </a:lnTo>
                  <a:lnTo>
                    <a:pt x="113" y="130"/>
                  </a:lnTo>
                  <a:lnTo>
                    <a:pt x="117" y="123"/>
                  </a:lnTo>
                  <a:lnTo>
                    <a:pt x="115" y="119"/>
                  </a:lnTo>
                  <a:lnTo>
                    <a:pt x="118" y="118"/>
                  </a:lnTo>
                  <a:lnTo>
                    <a:pt x="120" y="120"/>
                  </a:lnTo>
                  <a:lnTo>
                    <a:pt x="130" y="121"/>
                  </a:lnTo>
                  <a:lnTo>
                    <a:pt x="134" y="120"/>
                  </a:lnTo>
                  <a:lnTo>
                    <a:pt x="131" y="118"/>
                  </a:lnTo>
                  <a:lnTo>
                    <a:pt x="131" y="115"/>
                  </a:lnTo>
                  <a:lnTo>
                    <a:pt x="125" y="109"/>
                  </a:lnTo>
                  <a:lnTo>
                    <a:pt x="121" y="101"/>
                  </a:lnTo>
                  <a:lnTo>
                    <a:pt x="115" y="98"/>
                  </a:lnTo>
                  <a:lnTo>
                    <a:pt x="115" y="90"/>
                  </a:lnTo>
                  <a:lnTo>
                    <a:pt x="107" y="85"/>
                  </a:lnTo>
                  <a:lnTo>
                    <a:pt x="100" y="84"/>
                  </a:lnTo>
                  <a:lnTo>
                    <a:pt x="87" y="78"/>
                  </a:lnTo>
                  <a:lnTo>
                    <a:pt x="77" y="80"/>
                  </a:lnTo>
                  <a:lnTo>
                    <a:pt x="74" y="83"/>
                  </a:lnTo>
                  <a:lnTo>
                    <a:pt x="67" y="83"/>
                  </a:lnTo>
                  <a:lnTo>
                    <a:pt x="63" y="88"/>
                  </a:lnTo>
                  <a:lnTo>
                    <a:pt x="52" y="90"/>
                  </a:lnTo>
                  <a:lnTo>
                    <a:pt x="46" y="93"/>
                  </a:lnTo>
                  <a:lnTo>
                    <a:pt x="38" y="88"/>
                  </a:lnTo>
                  <a:lnTo>
                    <a:pt x="28" y="88"/>
                  </a:lnTo>
                  <a:lnTo>
                    <a:pt x="18" y="86"/>
                  </a:lnTo>
                  <a:lnTo>
                    <a:pt x="11" y="90"/>
                  </a:lnTo>
                  <a:lnTo>
                    <a:pt x="9" y="84"/>
                  </a:lnTo>
                  <a:lnTo>
                    <a:pt x="0" y="79"/>
                  </a:lnTo>
                  <a:lnTo>
                    <a:pt x="2" y="71"/>
                  </a:lnTo>
                  <a:lnTo>
                    <a:pt x="6" y="66"/>
                  </a:lnTo>
                  <a:lnTo>
                    <a:pt x="9" y="67"/>
                  </a:lnTo>
                  <a:lnTo>
                    <a:pt x="4" y="58"/>
                  </a:lnTo>
                  <a:lnTo>
                    <a:pt x="17" y="41"/>
                  </a:lnTo>
                  <a:lnTo>
                    <a:pt x="24" y="39"/>
                  </a:lnTo>
                  <a:lnTo>
                    <a:pt x="25" y="33"/>
                  </a:lnTo>
                  <a:lnTo>
                    <a:pt x="15" y="15"/>
                  </a:lnTo>
                  <a:lnTo>
                    <a:pt x="22" y="14"/>
                  </a:lnTo>
                  <a:lnTo>
                    <a:pt x="30" y="9"/>
                  </a:lnTo>
                  <a:lnTo>
                    <a:pt x="42" y="8"/>
                  </a:lnTo>
                  <a:lnTo>
                    <a:pt x="58" y="10"/>
                  </a:lnTo>
                  <a:lnTo>
                    <a:pt x="77" y="15"/>
                  </a:lnTo>
                  <a:lnTo>
                    <a:pt x="89" y="15"/>
                  </a:lnTo>
                  <a:lnTo>
                    <a:pt x="95" y="18"/>
                  </a:lnTo>
                  <a:lnTo>
                    <a:pt x="101" y="15"/>
                  </a:lnTo>
                  <a:lnTo>
                    <a:pt x="106" y="19"/>
                  </a:lnTo>
                  <a:lnTo>
                    <a:pt x="120" y="19"/>
                  </a:lnTo>
                  <a:lnTo>
                    <a:pt x="126" y="20"/>
                  </a:lnTo>
                  <a:lnTo>
                    <a:pt x="126" y="10"/>
                  </a:lnTo>
                  <a:lnTo>
                    <a:pt x="130" y="6"/>
                  </a:lnTo>
                  <a:lnTo>
                    <a:pt x="143"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3" name="Freeform 204"/>
            <p:cNvSpPr>
              <a:spLocks/>
            </p:cNvSpPr>
            <p:nvPr/>
          </p:nvSpPr>
          <p:spPr bwMode="auto">
            <a:xfrm>
              <a:off x="2566987" y="4902200"/>
              <a:ext cx="142875" cy="158750"/>
            </a:xfrm>
            <a:custGeom>
              <a:avLst/>
              <a:gdLst>
                <a:gd name="T0" fmla="*/ 3 w 90"/>
                <a:gd name="T1" fmla="*/ 2 h 100"/>
                <a:gd name="T2" fmla="*/ 14 w 90"/>
                <a:gd name="T3" fmla="*/ 0 h 100"/>
                <a:gd name="T4" fmla="*/ 35 w 90"/>
                <a:gd name="T5" fmla="*/ 16 h 100"/>
                <a:gd name="T6" fmla="*/ 41 w 90"/>
                <a:gd name="T7" fmla="*/ 15 h 100"/>
                <a:gd name="T8" fmla="*/ 61 w 90"/>
                <a:gd name="T9" fmla="*/ 29 h 100"/>
                <a:gd name="T10" fmla="*/ 77 w 90"/>
                <a:gd name="T11" fmla="*/ 40 h 100"/>
                <a:gd name="T12" fmla="*/ 89 w 90"/>
                <a:gd name="T13" fmla="*/ 54 h 100"/>
                <a:gd name="T14" fmla="*/ 83 w 90"/>
                <a:gd name="T15" fmla="*/ 64 h 100"/>
                <a:gd name="T16" fmla="*/ 90 w 90"/>
                <a:gd name="T17" fmla="*/ 76 h 100"/>
                <a:gd name="T18" fmla="*/ 84 w 90"/>
                <a:gd name="T19" fmla="*/ 89 h 100"/>
                <a:gd name="T20" fmla="*/ 67 w 90"/>
                <a:gd name="T21" fmla="*/ 100 h 100"/>
                <a:gd name="T22" fmla="*/ 53 w 90"/>
                <a:gd name="T23" fmla="*/ 96 h 100"/>
                <a:gd name="T24" fmla="*/ 44 w 90"/>
                <a:gd name="T25" fmla="*/ 98 h 100"/>
                <a:gd name="T26" fmla="*/ 27 w 90"/>
                <a:gd name="T27" fmla="*/ 89 h 100"/>
                <a:gd name="T28" fmla="*/ 15 w 90"/>
                <a:gd name="T29" fmla="*/ 90 h 100"/>
                <a:gd name="T30" fmla="*/ 2 w 90"/>
                <a:gd name="T31" fmla="*/ 79 h 100"/>
                <a:gd name="T32" fmla="*/ 1 w 90"/>
                <a:gd name="T33" fmla="*/ 65 h 100"/>
                <a:gd name="T34" fmla="*/ 4 w 90"/>
                <a:gd name="T35" fmla="*/ 61 h 100"/>
                <a:gd name="T36" fmla="*/ 0 w 90"/>
                <a:gd name="T37" fmla="*/ 40 h 100"/>
                <a:gd name="T38" fmla="*/ 2 w 90"/>
                <a:gd name="T39" fmla="*/ 19 h 100"/>
                <a:gd name="T40" fmla="*/ 3 w 90"/>
                <a:gd name="T41"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0">
                  <a:moveTo>
                    <a:pt x="3" y="2"/>
                  </a:moveTo>
                  <a:lnTo>
                    <a:pt x="14" y="0"/>
                  </a:lnTo>
                  <a:lnTo>
                    <a:pt x="35" y="16"/>
                  </a:lnTo>
                  <a:lnTo>
                    <a:pt x="41" y="15"/>
                  </a:lnTo>
                  <a:lnTo>
                    <a:pt x="61" y="29"/>
                  </a:lnTo>
                  <a:lnTo>
                    <a:pt x="77" y="40"/>
                  </a:lnTo>
                  <a:lnTo>
                    <a:pt x="89" y="54"/>
                  </a:lnTo>
                  <a:lnTo>
                    <a:pt x="83" y="64"/>
                  </a:lnTo>
                  <a:lnTo>
                    <a:pt x="90" y="76"/>
                  </a:lnTo>
                  <a:lnTo>
                    <a:pt x="84" y="89"/>
                  </a:lnTo>
                  <a:lnTo>
                    <a:pt x="67" y="100"/>
                  </a:lnTo>
                  <a:lnTo>
                    <a:pt x="53" y="96"/>
                  </a:lnTo>
                  <a:lnTo>
                    <a:pt x="44" y="98"/>
                  </a:lnTo>
                  <a:lnTo>
                    <a:pt x="27" y="89"/>
                  </a:lnTo>
                  <a:lnTo>
                    <a:pt x="15" y="90"/>
                  </a:lnTo>
                  <a:lnTo>
                    <a:pt x="2" y="79"/>
                  </a:lnTo>
                  <a:lnTo>
                    <a:pt x="1" y="65"/>
                  </a:lnTo>
                  <a:lnTo>
                    <a:pt x="4" y="61"/>
                  </a:lnTo>
                  <a:lnTo>
                    <a:pt x="0" y="40"/>
                  </a:lnTo>
                  <a:lnTo>
                    <a:pt x="2" y="19"/>
                  </a:lnTo>
                  <a:lnTo>
                    <a:pt x="3" y="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4" name="Freeform 205"/>
            <p:cNvSpPr>
              <a:spLocks/>
            </p:cNvSpPr>
            <p:nvPr/>
          </p:nvSpPr>
          <p:spPr bwMode="auto">
            <a:xfrm>
              <a:off x="474662" y="2014537"/>
              <a:ext cx="76200" cy="39688"/>
            </a:xfrm>
            <a:custGeom>
              <a:avLst/>
              <a:gdLst>
                <a:gd name="T0" fmla="*/ 25 w 48"/>
                <a:gd name="T1" fmla="*/ 17 h 25"/>
                <a:gd name="T2" fmla="*/ 3 w 48"/>
                <a:gd name="T3" fmla="*/ 25 h 25"/>
                <a:gd name="T4" fmla="*/ 0 w 48"/>
                <a:gd name="T5" fmla="*/ 19 h 25"/>
                <a:gd name="T6" fmla="*/ 7 w 48"/>
                <a:gd name="T7" fmla="*/ 10 h 25"/>
                <a:gd name="T8" fmla="*/ 28 w 48"/>
                <a:gd name="T9" fmla="*/ 3 h 25"/>
                <a:gd name="T10" fmla="*/ 40 w 48"/>
                <a:gd name="T11" fmla="*/ 0 h 25"/>
                <a:gd name="T12" fmla="*/ 48 w 48"/>
                <a:gd name="T13" fmla="*/ 2 h 25"/>
                <a:gd name="T14" fmla="*/ 48 w 48"/>
                <a:gd name="T15" fmla="*/ 8 h 25"/>
                <a:gd name="T16" fmla="*/ 25 w 48"/>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5">
                  <a:moveTo>
                    <a:pt x="25" y="17"/>
                  </a:moveTo>
                  <a:lnTo>
                    <a:pt x="3" y="25"/>
                  </a:lnTo>
                  <a:lnTo>
                    <a:pt x="0" y="19"/>
                  </a:lnTo>
                  <a:lnTo>
                    <a:pt x="7" y="10"/>
                  </a:lnTo>
                  <a:lnTo>
                    <a:pt x="28" y="3"/>
                  </a:lnTo>
                  <a:lnTo>
                    <a:pt x="40" y="0"/>
                  </a:lnTo>
                  <a:lnTo>
                    <a:pt x="48" y="2"/>
                  </a:lnTo>
                  <a:lnTo>
                    <a:pt x="48" y="8"/>
                  </a:lnTo>
                  <a:lnTo>
                    <a:pt x="25"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5" name="Freeform 207"/>
            <p:cNvSpPr>
              <a:spLocks/>
            </p:cNvSpPr>
            <p:nvPr/>
          </p:nvSpPr>
          <p:spPr bwMode="auto">
            <a:xfrm>
              <a:off x="280987" y="1941512"/>
              <a:ext cx="44450" cy="19050"/>
            </a:xfrm>
            <a:custGeom>
              <a:avLst/>
              <a:gdLst>
                <a:gd name="T0" fmla="*/ 21 w 28"/>
                <a:gd name="T1" fmla="*/ 9 h 12"/>
                <a:gd name="T2" fmla="*/ 8 w 28"/>
                <a:gd name="T3" fmla="*/ 12 h 12"/>
                <a:gd name="T4" fmla="*/ 3 w 28"/>
                <a:gd name="T5" fmla="*/ 8 h 12"/>
                <a:gd name="T6" fmla="*/ 0 w 28"/>
                <a:gd name="T7" fmla="*/ 3 h 12"/>
                <a:gd name="T8" fmla="*/ 19 w 28"/>
                <a:gd name="T9" fmla="*/ 0 h 12"/>
                <a:gd name="T10" fmla="*/ 28 w 28"/>
                <a:gd name="T11" fmla="*/ 1 h 12"/>
                <a:gd name="T12" fmla="*/ 21 w 28"/>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1" y="9"/>
                  </a:moveTo>
                  <a:lnTo>
                    <a:pt x="8" y="12"/>
                  </a:lnTo>
                  <a:lnTo>
                    <a:pt x="3" y="8"/>
                  </a:lnTo>
                  <a:lnTo>
                    <a:pt x="0" y="3"/>
                  </a:lnTo>
                  <a:lnTo>
                    <a:pt x="19" y="0"/>
                  </a:lnTo>
                  <a:lnTo>
                    <a:pt x="28" y="1"/>
                  </a:lnTo>
                  <a:lnTo>
                    <a:pt x="21"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6" name="Freeform 208"/>
            <p:cNvSpPr>
              <a:spLocks/>
            </p:cNvSpPr>
            <p:nvPr/>
          </p:nvSpPr>
          <p:spPr bwMode="auto">
            <a:xfrm>
              <a:off x="307975" y="1838325"/>
              <a:ext cx="65088" cy="23813"/>
            </a:xfrm>
            <a:custGeom>
              <a:avLst/>
              <a:gdLst>
                <a:gd name="T0" fmla="*/ 10 w 41"/>
                <a:gd name="T1" fmla="*/ 0 h 15"/>
                <a:gd name="T2" fmla="*/ 14 w 41"/>
                <a:gd name="T3" fmla="*/ 4 h 15"/>
                <a:gd name="T4" fmla="*/ 26 w 41"/>
                <a:gd name="T5" fmla="*/ 2 h 15"/>
                <a:gd name="T6" fmla="*/ 30 w 41"/>
                <a:gd name="T7" fmla="*/ 7 h 15"/>
                <a:gd name="T8" fmla="*/ 41 w 41"/>
                <a:gd name="T9" fmla="*/ 9 h 15"/>
                <a:gd name="T10" fmla="*/ 37 w 41"/>
                <a:gd name="T11" fmla="*/ 11 h 15"/>
                <a:gd name="T12" fmla="*/ 21 w 41"/>
                <a:gd name="T13" fmla="*/ 15 h 15"/>
                <a:gd name="T14" fmla="*/ 16 w 41"/>
                <a:gd name="T15" fmla="*/ 11 h 15"/>
                <a:gd name="T16" fmla="*/ 15 w 41"/>
                <a:gd name="T17" fmla="*/ 8 h 15"/>
                <a:gd name="T18" fmla="*/ 1 w 41"/>
                <a:gd name="T19" fmla="*/ 9 h 15"/>
                <a:gd name="T20" fmla="*/ 0 w 41"/>
                <a:gd name="T21" fmla="*/ 7 h 15"/>
                <a:gd name="T22" fmla="*/ 10 w 4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5">
                  <a:moveTo>
                    <a:pt x="10" y="0"/>
                  </a:moveTo>
                  <a:lnTo>
                    <a:pt x="14" y="4"/>
                  </a:lnTo>
                  <a:lnTo>
                    <a:pt x="26" y="2"/>
                  </a:lnTo>
                  <a:lnTo>
                    <a:pt x="30" y="7"/>
                  </a:lnTo>
                  <a:lnTo>
                    <a:pt x="41" y="9"/>
                  </a:lnTo>
                  <a:lnTo>
                    <a:pt x="37" y="11"/>
                  </a:lnTo>
                  <a:lnTo>
                    <a:pt x="21" y="15"/>
                  </a:lnTo>
                  <a:lnTo>
                    <a:pt x="16" y="11"/>
                  </a:lnTo>
                  <a:lnTo>
                    <a:pt x="15" y="8"/>
                  </a:lnTo>
                  <a:lnTo>
                    <a:pt x="1" y="9"/>
                  </a:lnTo>
                  <a:lnTo>
                    <a:pt x="0" y="7"/>
                  </a:lnTo>
                  <a:lnTo>
                    <a:pt x="10"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7" name="Freeform 209"/>
            <p:cNvSpPr>
              <a:spLocks/>
            </p:cNvSpPr>
            <p:nvPr/>
          </p:nvSpPr>
          <p:spPr bwMode="auto">
            <a:xfrm>
              <a:off x="141287" y="1624012"/>
              <a:ext cx="1082675" cy="503238"/>
            </a:xfrm>
            <a:custGeom>
              <a:avLst/>
              <a:gdLst>
                <a:gd name="T0" fmla="*/ 542 w 682"/>
                <a:gd name="T1" fmla="*/ 8 h 317"/>
                <a:gd name="T2" fmla="*/ 572 w 682"/>
                <a:gd name="T3" fmla="*/ 16 h 317"/>
                <a:gd name="T4" fmla="*/ 630 w 682"/>
                <a:gd name="T5" fmla="*/ 21 h 317"/>
                <a:gd name="T6" fmla="*/ 671 w 682"/>
                <a:gd name="T7" fmla="*/ 26 h 317"/>
                <a:gd name="T8" fmla="*/ 598 w 682"/>
                <a:gd name="T9" fmla="*/ 94 h 317"/>
                <a:gd name="T10" fmla="*/ 501 w 682"/>
                <a:gd name="T11" fmla="*/ 207 h 317"/>
                <a:gd name="T12" fmla="*/ 529 w 682"/>
                <a:gd name="T13" fmla="*/ 217 h 317"/>
                <a:gd name="T14" fmla="*/ 550 w 682"/>
                <a:gd name="T15" fmla="*/ 229 h 317"/>
                <a:gd name="T16" fmla="*/ 547 w 682"/>
                <a:gd name="T17" fmla="*/ 274 h 317"/>
                <a:gd name="T18" fmla="*/ 536 w 682"/>
                <a:gd name="T19" fmla="*/ 309 h 317"/>
                <a:gd name="T20" fmla="*/ 536 w 682"/>
                <a:gd name="T21" fmla="*/ 278 h 317"/>
                <a:gd name="T22" fmla="*/ 526 w 682"/>
                <a:gd name="T23" fmla="*/ 242 h 317"/>
                <a:gd name="T24" fmla="*/ 480 w 682"/>
                <a:gd name="T25" fmla="*/ 216 h 317"/>
                <a:gd name="T26" fmla="*/ 429 w 682"/>
                <a:gd name="T27" fmla="*/ 207 h 317"/>
                <a:gd name="T28" fmla="*/ 380 w 682"/>
                <a:gd name="T29" fmla="*/ 194 h 317"/>
                <a:gd name="T30" fmla="*/ 338 w 682"/>
                <a:gd name="T31" fmla="*/ 213 h 317"/>
                <a:gd name="T32" fmla="*/ 307 w 682"/>
                <a:gd name="T33" fmla="*/ 212 h 317"/>
                <a:gd name="T34" fmla="*/ 358 w 682"/>
                <a:gd name="T35" fmla="*/ 183 h 317"/>
                <a:gd name="T36" fmla="*/ 267 w 682"/>
                <a:gd name="T37" fmla="*/ 220 h 317"/>
                <a:gd name="T38" fmla="*/ 213 w 682"/>
                <a:gd name="T39" fmla="*/ 251 h 317"/>
                <a:gd name="T40" fmla="*/ 145 w 682"/>
                <a:gd name="T41" fmla="*/ 276 h 317"/>
                <a:gd name="T42" fmla="*/ 95 w 682"/>
                <a:gd name="T43" fmla="*/ 292 h 317"/>
                <a:gd name="T44" fmla="*/ 32 w 682"/>
                <a:gd name="T45" fmla="*/ 311 h 317"/>
                <a:gd name="T46" fmla="*/ 28 w 682"/>
                <a:gd name="T47" fmla="*/ 304 h 317"/>
                <a:gd name="T48" fmla="*/ 98 w 682"/>
                <a:gd name="T49" fmla="*/ 285 h 317"/>
                <a:gd name="T50" fmla="*/ 155 w 682"/>
                <a:gd name="T51" fmla="*/ 261 h 317"/>
                <a:gd name="T52" fmla="*/ 213 w 682"/>
                <a:gd name="T53" fmla="*/ 228 h 317"/>
                <a:gd name="T54" fmla="*/ 172 w 682"/>
                <a:gd name="T55" fmla="*/ 238 h 317"/>
                <a:gd name="T56" fmla="*/ 167 w 682"/>
                <a:gd name="T57" fmla="*/ 225 h 317"/>
                <a:gd name="T58" fmla="*/ 146 w 682"/>
                <a:gd name="T59" fmla="*/ 221 h 317"/>
                <a:gd name="T60" fmla="*/ 132 w 682"/>
                <a:gd name="T61" fmla="*/ 211 h 317"/>
                <a:gd name="T62" fmla="*/ 139 w 682"/>
                <a:gd name="T63" fmla="*/ 186 h 317"/>
                <a:gd name="T64" fmla="*/ 183 w 682"/>
                <a:gd name="T65" fmla="*/ 157 h 317"/>
                <a:gd name="T66" fmla="*/ 220 w 682"/>
                <a:gd name="T67" fmla="*/ 149 h 317"/>
                <a:gd name="T68" fmla="*/ 270 w 682"/>
                <a:gd name="T69" fmla="*/ 136 h 317"/>
                <a:gd name="T70" fmla="*/ 295 w 682"/>
                <a:gd name="T71" fmla="*/ 117 h 317"/>
                <a:gd name="T72" fmla="*/ 256 w 682"/>
                <a:gd name="T73" fmla="*/ 125 h 317"/>
                <a:gd name="T74" fmla="*/ 213 w 682"/>
                <a:gd name="T75" fmla="*/ 119 h 317"/>
                <a:gd name="T76" fmla="*/ 246 w 682"/>
                <a:gd name="T77" fmla="*/ 93 h 317"/>
                <a:gd name="T78" fmla="*/ 286 w 682"/>
                <a:gd name="T79" fmla="*/ 93 h 317"/>
                <a:gd name="T80" fmla="*/ 313 w 682"/>
                <a:gd name="T81" fmla="*/ 74 h 317"/>
                <a:gd name="T82" fmla="*/ 305 w 682"/>
                <a:gd name="T83" fmla="*/ 52 h 317"/>
                <a:gd name="T84" fmla="*/ 380 w 682"/>
                <a:gd name="T85" fmla="*/ 34 h 317"/>
                <a:gd name="T86" fmla="*/ 439 w 682"/>
                <a:gd name="T87" fmla="*/ 16 h 317"/>
                <a:gd name="T88" fmla="*/ 519 w 682"/>
                <a:gd name="T8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317">
                  <a:moveTo>
                    <a:pt x="533" y="4"/>
                  </a:moveTo>
                  <a:lnTo>
                    <a:pt x="531" y="12"/>
                  </a:lnTo>
                  <a:lnTo>
                    <a:pt x="542" y="8"/>
                  </a:lnTo>
                  <a:lnTo>
                    <a:pt x="562" y="9"/>
                  </a:lnTo>
                  <a:lnTo>
                    <a:pt x="556" y="13"/>
                  </a:lnTo>
                  <a:lnTo>
                    <a:pt x="572" y="16"/>
                  </a:lnTo>
                  <a:lnTo>
                    <a:pt x="587" y="14"/>
                  </a:lnTo>
                  <a:lnTo>
                    <a:pt x="607" y="20"/>
                  </a:lnTo>
                  <a:lnTo>
                    <a:pt x="630" y="21"/>
                  </a:lnTo>
                  <a:lnTo>
                    <a:pt x="637" y="23"/>
                  </a:lnTo>
                  <a:lnTo>
                    <a:pt x="658" y="21"/>
                  </a:lnTo>
                  <a:lnTo>
                    <a:pt x="671" y="26"/>
                  </a:lnTo>
                  <a:lnTo>
                    <a:pt x="682" y="28"/>
                  </a:lnTo>
                  <a:lnTo>
                    <a:pt x="682" y="28"/>
                  </a:lnTo>
                  <a:lnTo>
                    <a:pt x="598" y="94"/>
                  </a:lnTo>
                  <a:lnTo>
                    <a:pt x="478" y="201"/>
                  </a:lnTo>
                  <a:lnTo>
                    <a:pt x="492" y="202"/>
                  </a:lnTo>
                  <a:lnTo>
                    <a:pt x="501" y="207"/>
                  </a:lnTo>
                  <a:lnTo>
                    <a:pt x="503" y="215"/>
                  </a:lnTo>
                  <a:lnTo>
                    <a:pt x="503" y="228"/>
                  </a:lnTo>
                  <a:lnTo>
                    <a:pt x="529" y="217"/>
                  </a:lnTo>
                  <a:lnTo>
                    <a:pt x="549" y="211"/>
                  </a:lnTo>
                  <a:lnTo>
                    <a:pt x="548" y="221"/>
                  </a:lnTo>
                  <a:lnTo>
                    <a:pt x="550" y="229"/>
                  </a:lnTo>
                  <a:lnTo>
                    <a:pt x="555" y="238"/>
                  </a:lnTo>
                  <a:lnTo>
                    <a:pt x="552" y="252"/>
                  </a:lnTo>
                  <a:lnTo>
                    <a:pt x="547" y="274"/>
                  </a:lnTo>
                  <a:lnTo>
                    <a:pt x="562" y="287"/>
                  </a:lnTo>
                  <a:lnTo>
                    <a:pt x="552" y="299"/>
                  </a:lnTo>
                  <a:lnTo>
                    <a:pt x="536" y="309"/>
                  </a:lnTo>
                  <a:lnTo>
                    <a:pt x="533" y="301"/>
                  </a:lnTo>
                  <a:lnTo>
                    <a:pt x="525" y="295"/>
                  </a:lnTo>
                  <a:lnTo>
                    <a:pt x="536" y="278"/>
                  </a:lnTo>
                  <a:lnTo>
                    <a:pt x="530" y="262"/>
                  </a:lnTo>
                  <a:lnTo>
                    <a:pt x="539" y="244"/>
                  </a:lnTo>
                  <a:lnTo>
                    <a:pt x="526" y="242"/>
                  </a:lnTo>
                  <a:lnTo>
                    <a:pt x="503" y="242"/>
                  </a:lnTo>
                  <a:lnTo>
                    <a:pt x="491" y="236"/>
                  </a:lnTo>
                  <a:lnTo>
                    <a:pt x="480" y="216"/>
                  </a:lnTo>
                  <a:lnTo>
                    <a:pt x="470" y="212"/>
                  </a:lnTo>
                  <a:lnTo>
                    <a:pt x="451" y="205"/>
                  </a:lnTo>
                  <a:lnTo>
                    <a:pt x="429" y="207"/>
                  </a:lnTo>
                  <a:lnTo>
                    <a:pt x="409" y="198"/>
                  </a:lnTo>
                  <a:lnTo>
                    <a:pt x="401" y="190"/>
                  </a:lnTo>
                  <a:lnTo>
                    <a:pt x="380" y="194"/>
                  </a:lnTo>
                  <a:lnTo>
                    <a:pt x="369" y="207"/>
                  </a:lnTo>
                  <a:lnTo>
                    <a:pt x="359" y="209"/>
                  </a:lnTo>
                  <a:lnTo>
                    <a:pt x="338" y="213"/>
                  </a:lnTo>
                  <a:lnTo>
                    <a:pt x="318" y="219"/>
                  </a:lnTo>
                  <a:lnTo>
                    <a:pt x="297" y="223"/>
                  </a:lnTo>
                  <a:lnTo>
                    <a:pt x="307" y="212"/>
                  </a:lnTo>
                  <a:lnTo>
                    <a:pt x="335" y="193"/>
                  </a:lnTo>
                  <a:lnTo>
                    <a:pt x="357" y="187"/>
                  </a:lnTo>
                  <a:lnTo>
                    <a:pt x="358" y="183"/>
                  </a:lnTo>
                  <a:lnTo>
                    <a:pt x="328" y="193"/>
                  </a:lnTo>
                  <a:lnTo>
                    <a:pt x="303" y="206"/>
                  </a:lnTo>
                  <a:lnTo>
                    <a:pt x="267" y="220"/>
                  </a:lnTo>
                  <a:lnTo>
                    <a:pt x="267" y="229"/>
                  </a:lnTo>
                  <a:lnTo>
                    <a:pt x="238" y="243"/>
                  </a:lnTo>
                  <a:lnTo>
                    <a:pt x="213" y="251"/>
                  </a:lnTo>
                  <a:lnTo>
                    <a:pt x="192" y="257"/>
                  </a:lnTo>
                  <a:lnTo>
                    <a:pt x="179" y="266"/>
                  </a:lnTo>
                  <a:lnTo>
                    <a:pt x="145" y="276"/>
                  </a:lnTo>
                  <a:lnTo>
                    <a:pt x="130" y="285"/>
                  </a:lnTo>
                  <a:lnTo>
                    <a:pt x="104" y="294"/>
                  </a:lnTo>
                  <a:lnTo>
                    <a:pt x="95" y="292"/>
                  </a:lnTo>
                  <a:lnTo>
                    <a:pt x="75" y="298"/>
                  </a:lnTo>
                  <a:lnTo>
                    <a:pt x="52" y="304"/>
                  </a:lnTo>
                  <a:lnTo>
                    <a:pt x="32" y="311"/>
                  </a:lnTo>
                  <a:lnTo>
                    <a:pt x="0" y="317"/>
                  </a:lnTo>
                  <a:lnTo>
                    <a:pt x="1" y="313"/>
                  </a:lnTo>
                  <a:lnTo>
                    <a:pt x="28" y="304"/>
                  </a:lnTo>
                  <a:lnTo>
                    <a:pt x="49" y="298"/>
                  </a:lnTo>
                  <a:lnTo>
                    <a:pt x="77" y="287"/>
                  </a:lnTo>
                  <a:lnTo>
                    <a:pt x="98" y="285"/>
                  </a:lnTo>
                  <a:lnTo>
                    <a:pt x="114" y="277"/>
                  </a:lnTo>
                  <a:lnTo>
                    <a:pt x="148" y="265"/>
                  </a:lnTo>
                  <a:lnTo>
                    <a:pt x="155" y="261"/>
                  </a:lnTo>
                  <a:lnTo>
                    <a:pt x="174" y="254"/>
                  </a:lnTo>
                  <a:lnTo>
                    <a:pt x="192" y="239"/>
                  </a:lnTo>
                  <a:lnTo>
                    <a:pt x="213" y="228"/>
                  </a:lnTo>
                  <a:lnTo>
                    <a:pt x="189" y="234"/>
                  </a:lnTo>
                  <a:lnTo>
                    <a:pt x="188" y="231"/>
                  </a:lnTo>
                  <a:lnTo>
                    <a:pt x="172" y="238"/>
                  </a:lnTo>
                  <a:lnTo>
                    <a:pt x="173" y="228"/>
                  </a:lnTo>
                  <a:lnTo>
                    <a:pt x="161" y="235"/>
                  </a:lnTo>
                  <a:lnTo>
                    <a:pt x="167" y="225"/>
                  </a:lnTo>
                  <a:lnTo>
                    <a:pt x="143" y="233"/>
                  </a:lnTo>
                  <a:lnTo>
                    <a:pt x="134" y="233"/>
                  </a:lnTo>
                  <a:lnTo>
                    <a:pt x="146" y="221"/>
                  </a:lnTo>
                  <a:lnTo>
                    <a:pt x="157" y="214"/>
                  </a:lnTo>
                  <a:lnTo>
                    <a:pt x="156" y="207"/>
                  </a:lnTo>
                  <a:lnTo>
                    <a:pt x="132" y="211"/>
                  </a:lnTo>
                  <a:lnTo>
                    <a:pt x="131" y="202"/>
                  </a:lnTo>
                  <a:lnTo>
                    <a:pt x="126" y="197"/>
                  </a:lnTo>
                  <a:lnTo>
                    <a:pt x="139" y="186"/>
                  </a:lnTo>
                  <a:lnTo>
                    <a:pt x="138" y="178"/>
                  </a:lnTo>
                  <a:lnTo>
                    <a:pt x="158" y="167"/>
                  </a:lnTo>
                  <a:lnTo>
                    <a:pt x="183" y="157"/>
                  </a:lnTo>
                  <a:lnTo>
                    <a:pt x="201" y="147"/>
                  </a:lnTo>
                  <a:lnTo>
                    <a:pt x="214" y="146"/>
                  </a:lnTo>
                  <a:lnTo>
                    <a:pt x="220" y="149"/>
                  </a:lnTo>
                  <a:lnTo>
                    <a:pt x="243" y="140"/>
                  </a:lnTo>
                  <a:lnTo>
                    <a:pt x="252" y="142"/>
                  </a:lnTo>
                  <a:lnTo>
                    <a:pt x="270" y="136"/>
                  </a:lnTo>
                  <a:lnTo>
                    <a:pt x="279" y="127"/>
                  </a:lnTo>
                  <a:lnTo>
                    <a:pt x="275" y="124"/>
                  </a:lnTo>
                  <a:lnTo>
                    <a:pt x="295" y="117"/>
                  </a:lnTo>
                  <a:lnTo>
                    <a:pt x="286" y="117"/>
                  </a:lnTo>
                  <a:lnTo>
                    <a:pt x="266" y="121"/>
                  </a:lnTo>
                  <a:lnTo>
                    <a:pt x="256" y="125"/>
                  </a:lnTo>
                  <a:lnTo>
                    <a:pt x="251" y="121"/>
                  </a:lnTo>
                  <a:lnTo>
                    <a:pt x="228" y="123"/>
                  </a:lnTo>
                  <a:lnTo>
                    <a:pt x="213" y="119"/>
                  </a:lnTo>
                  <a:lnTo>
                    <a:pt x="218" y="111"/>
                  </a:lnTo>
                  <a:lnTo>
                    <a:pt x="215" y="101"/>
                  </a:lnTo>
                  <a:lnTo>
                    <a:pt x="246" y="93"/>
                  </a:lnTo>
                  <a:lnTo>
                    <a:pt x="289" y="84"/>
                  </a:lnTo>
                  <a:lnTo>
                    <a:pt x="300" y="84"/>
                  </a:lnTo>
                  <a:lnTo>
                    <a:pt x="286" y="93"/>
                  </a:lnTo>
                  <a:lnTo>
                    <a:pt x="316" y="92"/>
                  </a:lnTo>
                  <a:lnTo>
                    <a:pt x="320" y="81"/>
                  </a:lnTo>
                  <a:lnTo>
                    <a:pt x="313" y="74"/>
                  </a:lnTo>
                  <a:lnTo>
                    <a:pt x="317" y="65"/>
                  </a:lnTo>
                  <a:lnTo>
                    <a:pt x="315" y="58"/>
                  </a:lnTo>
                  <a:lnTo>
                    <a:pt x="305" y="52"/>
                  </a:lnTo>
                  <a:lnTo>
                    <a:pt x="327" y="43"/>
                  </a:lnTo>
                  <a:lnTo>
                    <a:pt x="351" y="42"/>
                  </a:lnTo>
                  <a:lnTo>
                    <a:pt x="380" y="34"/>
                  </a:lnTo>
                  <a:lnTo>
                    <a:pt x="397" y="26"/>
                  </a:lnTo>
                  <a:lnTo>
                    <a:pt x="423" y="18"/>
                  </a:lnTo>
                  <a:lnTo>
                    <a:pt x="439" y="16"/>
                  </a:lnTo>
                  <a:lnTo>
                    <a:pt x="475" y="8"/>
                  </a:lnTo>
                  <a:lnTo>
                    <a:pt x="485" y="9"/>
                  </a:lnTo>
                  <a:lnTo>
                    <a:pt x="519" y="0"/>
                  </a:lnTo>
                  <a:lnTo>
                    <a:pt x="533" y="4"/>
                  </a:lnTo>
                  <a:close/>
                </a:path>
              </a:pathLst>
            </a:custGeom>
            <a:solidFill>
              <a:srgbClr val="84C441"/>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8" name="Freeform 210"/>
            <p:cNvSpPr>
              <a:spLocks/>
            </p:cNvSpPr>
            <p:nvPr/>
          </p:nvSpPr>
          <p:spPr bwMode="auto">
            <a:xfrm>
              <a:off x="841375" y="2286000"/>
              <a:ext cx="1589088" cy="795338"/>
            </a:xfrm>
            <a:custGeom>
              <a:avLst/>
              <a:gdLst>
                <a:gd name="T0" fmla="*/ 595 w 1001"/>
                <a:gd name="T1" fmla="*/ 16 h 501"/>
                <a:gd name="T2" fmla="*/ 655 w 1001"/>
                <a:gd name="T3" fmla="*/ 28 h 501"/>
                <a:gd name="T4" fmla="*/ 701 w 1001"/>
                <a:gd name="T5" fmla="*/ 38 h 501"/>
                <a:gd name="T6" fmla="*/ 724 w 1001"/>
                <a:gd name="T7" fmla="*/ 58 h 501"/>
                <a:gd name="T8" fmla="*/ 729 w 1001"/>
                <a:gd name="T9" fmla="*/ 64 h 501"/>
                <a:gd name="T10" fmla="*/ 733 w 1001"/>
                <a:gd name="T11" fmla="*/ 73 h 501"/>
                <a:gd name="T12" fmla="*/ 730 w 1001"/>
                <a:gd name="T13" fmla="*/ 131 h 501"/>
                <a:gd name="T14" fmla="*/ 712 w 1001"/>
                <a:gd name="T15" fmla="*/ 155 h 501"/>
                <a:gd name="T16" fmla="*/ 762 w 1001"/>
                <a:gd name="T17" fmla="*/ 144 h 501"/>
                <a:gd name="T18" fmla="*/ 788 w 1001"/>
                <a:gd name="T19" fmla="*/ 121 h 501"/>
                <a:gd name="T20" fmla="*/ 836 w 1001"/>
                <a:gd name="T21" fmla="*/ 110 h 501"/>
                <a:gd name="T22" fmla="*/ 896 w 1001"/>
                <a:gd name="T23" fmla="*/ 90 h 501"/>
                <a:gd name="T24" fmla="*/ 943 w 1001"/>
                <a:gd name="T25" fmla="*/ 80 h 501"/>
                <a:gd name="T26" fmla="*/ 984 w 1001"/>
                <a:gd name="T27" fmla="*/ 45 h 501"/>
                <a:gd name="T28" fmla="*/ 999 w 1001"/>
                <a:gd name="T29" fmla="*/ 87 h 501"/>
                <a:gd name="T30" fmla="*/ 940 w 1001"/>
                <a:gd name="T31" fmla="*/ 117 h 501"/>
                <a:gd name="T32" fmla="*/ 922 w 1001"/>
                <a:gd name="T33" fmla="*/ 155 h 501"/>
                <a:gd name="T34" fmla="*/ 930 w 1001"/>
                <a:gd name="T35" fmla="*/ 159 h 501"/>
                <a:gd name="T36" fmla="*/ 888 w 1001"/>
                <a:gd name="T37" fmla="*/ 166 h 501"/>
                <a:gd name="T38" fmla="*/ 892 w 1001"/>
                <a:gd name="T39" fmla="*/ 173 h 501"/>
                <a:gd name="T40" fmla="*/ 850 w 1001"/>
                <a:gd name="T41" fmla="*/ 183 h 501"/>
                <a:gd name="T42" fmla="*/ 830 w 1001"/>
                <a:gd name="T43" fmla="*/ 209 h 501"/>
                <a:gd name="T44" fmla="*/ 826 w 1001"/>
                <a:gd name="T45" fmla="*/ 217 h 501"/>
                <a:gd name="T46" fmla="*/ 801 w 1001"/>
                <a:gd name="T47" fmla="*/ 249 h 501"/>
                <a:gd name="T48" fmla="*/ 801 w 1001"/>
                <a:gd name="T49" fmla="*/ 219 h 501"/>
                <a:gd name="T50" fmla="*/ 796 w 1001"/>
                <a:gd name="T51" fmla="*/ 255 h 501"/>
                <a:gd name="T52" fmla="*/ 782 w 1001"/>
                <a:gd name="T53" fmla="*/ 300 h 501"/>
                <a:gd name="T54" fmla="*/ 729 w 1001"/>
                <a:gd name="T55" fmla="*/ 327 h 501"/>
                <a:gd name="T56" fmla="*/ 679 w 1001"/>
                <a:gd name="T57" fmla="*/ 369 h 501"/>
                <a:gd name="T58" fmla="*/ 680 w 1001"/>
                <a:gd name="T59" fmla="*/ 431 h 501"/>
                <a:gd name="T60" fmla="*/ 676 w 1001"/>
                <a:gd name="T61" fmla="*/ 486 h 501"/>
                <a:gd name="T62" fmla="*/ 654 w 1001"/>
                <a:gd name="T63" fmla="*/ 490 h 501"/>
                <a:gd name="T64" fmla="*/ 636 w 1001"/>
                <a:gd name="T65" fmla="*/ 443 h 501"/>
                <a:gd name="T66" fmla="*/ 624 w 1001"/>
                <a:gd name="T67" fmla="*/ 397 h 501"/>
                <a:gd name="T68" fmla="*/ 585 w 1001"/>
                <a:gd name="T69" fmla="*/ 391 h 501"/>
                <a:gd name="T70" fmla="*/ 528 w 1001"/>
                <a:gd name="T71" fmla="*/ 396 h 501"/>
                <a:gd name="T72" fmla="*/ 526 w 1001"/>
                <a:gd name="T73" fmla="*/ 417 h 501"/>
                <a:gd name="T74" fmla="*/ 489 w 1001"/>
                <a:gd name="T75" fmla="*/ 406 h 501"/>
                <a:gd name="T76" fmla="*/ 434 w 1001"/>
                <a:gd name="T77" fmla="*/ 410 h 501"/>
                <a:gd name="T78" fmla="*/ 376 w 1001"/>
                <a:gd name="T79" fmla="*/ 454 h 501"/>
                <a:gd name="T80" fmla="*/ 366 w 1001"/>
                <a:gd name="T81" fmla="*/ 486 h 501"/>
                <a:gd name="T82" fmla="*/ 339 w 1001"/>
                <a:gd name="T83" fmla="*/ 450 h 501"/>
                <a:gd name="T84" fmla="*/ 313 w 1001"/>
                <a:gd name="T85" fmla="*/ 404 h 501"/>
                <a:gd name="T86" fmla="*/ 262 w 1001"/>
                <a:gd name="T87" fmla="*/ 408 h 501"/>
                <a:gd name="T88" fmla="*/ 244 w 1001"/>
                <a:gd name="T89" fmla="*/ 370 h 501"/>
                <a:gd name="T90" fmla="*/ 193 w 1001"/>
                <a:gd name="T91" fmla="*/ 371 h 501"/>
                <a:gd name="T92" fmla="*/ 102 w 1001"/>
                <a:gd name="T93" fmla="*/ 343 h 501"/>
                <a:gd name="T94" fmla="*/ 53 w 1001"/>
                <a:gd name="T95" fmla="*/ 324 h 501"/>
                <a:gd name="T96" fmla="*/ 33 w 1001"/>
                <a:gd name="T97" fmla="*/ 309 h 501"/>
                <a:gd name="T98" fmla="*/ 8 w 1001"/>
                <a:gd name="T99" fmla="*/ 272 h 501"/>
                <a:gd name="T100" fmla="*/ 0 w 1001"/>
                <a:gd name="T101" fmla="*/ 214 h 501"/>
                <a:gd name="T102" fmla="*/ 23 w 1001"/>
                <a:gd name="T103" fmla="*/ 151 h 501"/>
                <a:gd name="T104" fmla="*/ 69 w 1001"/>
                <a:gd name="T105" fmla="*/ 79 h 501"/>
                <a:gd name="T106" fmla="*/ 94 w 1001"/>
                <a:gd name="T107" fmla="*/ 21 h 501"/>
                <a:gd name="T108" fmla="*/ 124 w 1001"/>
                <a:gd name="T109" fmla="*/ 25 h 501"/>
                <a:gd name="T110" fmla="*/ 239 w 1001"/>
                <a:gd name="T111" fmla="*/ 8 h 501"/>
                <a:gd name="T112" fmla="*/ 432 w 1001"/>
                <a:gd name="T113" fmla="*/ 8 h 501"/>
                <a:gd name="T114" fmla="*/ 579 w 1001"/>
                <a:gd name="T115"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 h="501">
                  <a:moveTo>
                    <a:pt x="584" y="0"/>
                  </a:moveTo>
                  <a:lnTo>
                    <a:pt x="582" y="11"/>
                  </a:lnTo>
                  <a:lnTo>
                    <a:pt x="585" y="15"/>
                  </a:lnTo>
                  <a:lnTo>
                    <a:pt x="595" y="16"/>
                  </a:lnTo>
                  <a:lnTo>
                    <a:pt x="610" y="19"/>
                  </a:lnTo>
                  <a:lnTo>
                    <a:pt x="623" y="26"/>
                  </a:lnTo>
                  <a:lnTo>
                    <a:pt x="637" y="23"/>
                  </a:lnTo>
                  <a:lnTo>
                    <a:pt x="655" y="28"/>
                  </a:lnTo>
                  <a:lnTo>
                    <a:pt x="660" y="28"/>
                  </a:lnTo>
                  <a:lnTo>
                    <a:pt x="677" y="22"/>
                  </a:lnTo>
                  <a:lnTo>
                    <a:pt x="689" y="30"/>
                  </a:lnTo>
                  <a:lnTo>
                    <a:pt x="701" y="38"/>
                  </a:lnTo>
                  <a:lnTo>
                    <a:pt x="711" y="44"/>
                  </a:lnTo>
                  <a:lnTo>
                    <a:pt x="721" y="51"/>
                  </a:lnTo>
                  <a:lnTo>
                    <a:pt x="721" y="56"/>
                  </a:lnTo>
                  <a:lnTo>
                    <a:pt x="724" y="58"/>
                  </a:lnTo>
                  <a:lnTo>
                    <a:pt x="722" y="60"/>
                  </a:lnTo>
                  <a:lnTo>
                    <a:pt x="726" y="61"/>
                  </a:lnTo>
                  <a:lnTo>
                    <a:pt x="730" y="59"/>
                  </a:lnTo>
                  <a:lnTo>
                    <a:pt x="729" y="64"/>
                  </a:lnTo>
                  <a:lnTo>
                    <a:pt x="731" y="67"/>
                  </a:lnTo>
                  <a:lnTo>
                    <a:pt x="735" y="67"/>
                  </a:lnTo>
                  <a:lnTo>
                    <a:pt x="737" y="69"/>
                  </a:lnTo>
                  <a:lnTo>
                    <a:pt x="733" y="73"/>
                  </a:lnTo>
                  <a:lnTo>
                    <a:pt x="747" y="83"/>
                  </a:lnTo>
                  <a:lnTo>
                    <a:pt x="743" y="101"/>
                  </a:lnTo>
                  <a:lnTo>
                    <a:pt x="739" y="119"/>
                  </a:lnTo>
                  <a:lnTo>
                    <a:pt x="730" y="131"/>
                  </a:lnTo>
                  <a:lnTo>
                    <a:pt x="718" y="142"/>
                  </a:lnTo>
                  <a:lnTo>
                    <a:pt x="712" y="150"/>
                  </a:lnTo>
                  <a:lnTo>
                    <a:pt x="711" y="152"/>
                  </a:lnTo>
                  <a:lnTo>
                    <a:pt x="712" y="155"/>
                  </a:lnTo>
                  <a:lnTo>
                    <a:pt x="716" y="158"/>
                  </a:lnTo>
                  <a:lnTo>
                    <a:pt x="720" y="158"/>
                  </a:lnTo>
                  <a:lnTo>
                    <a:pt x="744" y="147"/>
                  </a:lnTo>
                  <a:lnTo>
                    <a:pt x="762" y="144"/>
                  </a:lnTo>
                  <a:lnTo>
                    <a:pt x="788" y="133"/>
                  </a:lnTo>
                  <a:lnTo>
                    <a:pt x="789" y="132"/>
                  </a:lnTo>
                  <a:lnTo>
                    <a:pt x="789" y="125"/>
                  </a:lnTo>
                  <a:lnTo>
                    <a:pt x="788" y="121"/>
                  </a:lnTo>
                  <a:lnTo>
                    <a:pt x="797" y="118"/>
                  </a:lnTo>
                  <a:lnTo>
                    <a:pt x="813" y="118"/>
                  </a:lnTo>
                  <a:lnTo>
                    <a:pt x="828" y="118"/>
                  </a:lnTo>
                  <a:lnTo>
                    <a:pt x="836" y="110"/>
                  </a:lnTo>
                  <a:lnTo>
                    <a:pt x="839" y="108"/>
                  </a:lnTo>
                  <a:lnTo>
                    <a:pt x="862" y="93"/>
                  </a:lnTo>
                  <a:lnTo>
                    <a:pt x="870" y="90"/>
                  </a:lnTo>
                  <a:lnTo>
                    <a:pt x="896" y="90"/>
                  </a:lnTo>
                  <a:lnTo>
                    <a:pt x="926" y="90"/>
                  </a:lnTo>
                  <a:lnTo>
                    <a:pt x="929" y="84"/>
                  </a:lnTo>
                  <a:lnTo>
                    <a:pt x="935" y="83"/>
                  </a:lnTo>
                  <a:lnTo>
                    <a:pt x="943" y="80"/>
                  </a:lnTo>
                  <a:lnTo>
                    <a:pt x="952" y="71"/>
                  </a:lnTo>
                  <a:lnTo>
                    <a:pt x="962" y="55"/>
                  </a:lnTo>
                  <a:lnTo>
                    <a:pt x="980" y="40"/>
                  </a:lnTo>
                  <a:lnTo>
                    <a:pt x="984" y="45"/>
                  </a:lnTo>
                  <a:lnTo>
                    <a:pt x="996" y="42"/>
                  </a:lnTo>
                  <a:lnTo>
                    <a:pt x="1001" y="48"/>
                  </a:lnTo>
                  <a:lnTo>
                    <a:pt x="992" y="75"/>
                  </a:lnTo>
                  <a:lnTo>
                    <a:pt x="999" y="87"/>
                  </a:lnTo>
                  <a:lnTo>
                    <a:pt x="999" y="94"/>
                  </a:lnTo>
                  <a:lnTo>
                    <a:pt x="979" y="103"/>
                  </a:lnTo>
                  <a:lnTo>
                    <a:pt x="959" y="111"/>
                  </a:lnTo>
                  <a:lnTo>
                    <a:pt x="940" y="117"/>
                  </a:lnTo>
                  <a:lnTo>
                    <a:pt x="927" y="129"/>
                  </a:lnTo>
                  <a:lnTo>
                    <a:pt x="923" y="133"/>
                  </a:lnTo>
                  <a:lnTo>
                    <a:pt x="920" y="144"/>
                  </a:lnTo>
                  <a:lnTo>
                    <a:pt x="922" y="155"/>
                  </a:lnTo>
                  <a:lnTo>
                    <a:pt x="929" y="156"/>
                  </a:lnTo>
                  <a:lnTo>
                    <a:pt x="929" y="148"/>
                  </a:lnTo>
                  <a:lnTo>
                    <a:pt x="933" y="153"/>
                  </a:lnTo>
                  <a:lnTo>
                    <a:pt x="930" y="159"/>
                  </a:lnTo>
                  <a:lnTo>
                    <a:pt x="917" y="162"/>
                  </a:lnTo>
                  <a:lnTo>
                    <a:pt x="909" y="162"/>
                  </a:lnTo>
                  <a:lnTo>
                    <a:pt x="896" y="165"/>
                  </a:lnTo>
                  <a:lnTo>
                    <a:pt x="888" y="166"/>
                  </a:lnTo>
                  <a:lnTo>
                    <a:pt x="878" y="167"/>
                  </a:lnTo>
                  <a:lnTo>
                    <a:pt x="862" y="173"/>
                  </a:lnTo>
                  <a:lnTo>
                    <a:pt x="888" y="169"/>
                  </a:lnTo>
                  <a:lnTo>
                    <a:pt x="892" y="173"/>
                  </a:lnTo>
                  <a:lnTo>
                    <a:pt x="867" y="179"/>
                  </a:lnTo>
                  <a:lnTo>
                    <a:pt x="856" y="179"/>
                  </a:lnTo>
                  <a:lnTo>
                    <a:pt x="857" y="177"/>
                  </a:lnTo>
                  <a:lnTo>
                    <a:pt x="850" y="183"/>
                  </a:lnTo>
                  <a:lnTo>
                    <a:pt x="855" y="183"/>
                  </a:lnTo>
                  <a:lnTo>
                    <a:pt x="847" y="198"/>
                  </a:lnTo>
                  <a:lnTo>
                    <a:pt x="830" y="214"/>
                  </a:lnTo>
                  <a:lnTo>
                    <a:pt x="830" y="209"/>
                  </a:lnTo>
                  <a:lnTo>
                    <a:pt x="827" y="208"/>
                  </a:lnTo>
                  <a:lnTo>
                    <a:pt x="823" y="203"/>
                  </a:lnTo>
                  <a:lnTo>
                    <a:pt x="823" y="214"/>
                  </a:lnTo>
                  <a:lnTo>
                    <a:pt x="826" y="217"/>
                  </a:lnTo>
                  <a:lnTo>
                    <a:pt x="824" y="225"/>
                  </a:lnTo>
                  <a:lnTo>
                    <a:pt x="817" y="233"/>
                  </a:lnTo>
                  <a:lnTo>
                    <a:pt x="802" y="250"/>
                  </a:lnTo>
                  <a:lnTo>
                    <a:pt x="801" y="249"/>
                  </a:lnTo>
                  <a:lnTo>
                    <a:pt x="810" y="235"/>
                  </a:lnTo>
                  <a:lnTo>
                    <a:pt x="804" y="227"/>
                  </a:lnTo>
                  <a:lnTo>
                    <a:pt x="807" y="210"/>
                  </a:lnTo>
                  <a:lnTo>
                    <a:pt x="801" y="219"/>
                  </a:lnTo>
                  <a:lnTo>
                    <a:pt x="801" y="232"/>
                  </a:lnTo>
                  <a:lnTo>
                    <a:pt x="791" y="229"/>
                  </a:lnTo>
                  <a:lnTo>
                    <a:pt x="800" y="235"/>
                  </a:lnTo>
                  <a:lnTo>
                    <a:pt x="796" y="255"/>
                  </a:lnTo>
                  <a:lnTo>
                    <a:pt x="800" y="256"/>
                  </a:lnTo>
                  <a:lnTo>
                    <a:pt x="800" y="264"/>
                  </a:lnTo>
                  <a:lnTo>
                    <a:pt x="797" y="284"/>
                  </a:lnTo>
                  <a:lnTo>
                    <a:pt x="782" y="300"/>
                  </a:lnTo>
                  <a:lnTo>
                    <a:pt x="763" y="306"/>
                  </a:lnTo>
                  <a:lnTo>
                    <a:pt x="748" y="318"/>
                  </a:lnTo>
                  <a:lnTo>
                    <a:pt x="739" y="319"/>
                  </a:lnTo>
                  <a:lnTo>
                    <a:pt x="729" y="327"/>
                  </a:lnTo>
                  <a:lnTo>
                    <a:pt x="725" y="334"/>
                  </a:lnTo>
                  <a:lnTo>
                    <a:pt x="702" y="347"/>
                  </a:lnTo>
                  <a:lnTo>
                    <a:pt x="690" y="357"/>
                  </a:lnTo>
                  <a:lnTo>
                    <a:pt x="679" y="369"/>
                  </a:lnTo>
                  <a:lnTo>
                    <a:pt x="673" y="384"/>
                  </a:lnTo>
                  <a:lnTo>
                    <a:pt x="673" y="398"/>
                  </a:lnTo>
                  <a:lnTo>
                    <a:pt x="675" y="416"/>
                  </a:lnTo>
                  <a:lnTo>
                    <a:pt x="680" y="431"/>
                  </a:lnTo>
                  <a:lnTo>
                    <a:pt x="678" y="440"/>
                  </a:lnTo>
                  <a:lnTo>
                    <a:pt x="682" y="464"/>
                  </a:lnTo>
                  <a:lnTo>
                    <a:pt x="679" y="478"/>
                  </a:lnTo>
                  <a:lnTo>
                    <a:pt x="676" y="486"/>
                  </a:lnTo>
                  <a:lnTo>
                    <a:pt x="670" y="499"/>
                  </a:lnTo>
                  <a:lnTo>
                    <a:pt x="664" y="501"/>
                  </a:lnTo>
                  <a:lnTo>
                    <a:pt x="656" y="499"/>
                  </a:lnTo>
                  <a:lnTo>
                    <a:pt x="654" y="490"/>
                  </a:lnTo>
                  <a:lnTo>
                    <a:pt x="648" y="485"/>
                  </a:lnTo>
                  <a:lnTo>
                    <a:pt x="642" y="467"/>
                  </a:lnTo>
                  <a:lnTo>
                    <a:pt x="637" y="451"/>
                  </a:lnTo>
                  <a:lnTo>
                    <a:pt x="636" y="443"/>
                  </a:lnTo>
                  <a:lnTo>
                    <a:pt x="643" y="429"/>
                  </a:lnTo>
                  <a:lnTo>
                    <a:pt x="640" y="418"/>
                  </a:lnTo>
                  <a:lnTo>
                    <a:pt x="630" y="401"/>
                  </a:lnTo>
                  <a:lnTo>
                    <a:pt x="624" y="397"/>
                  </a:lnTo>
                  <a:lnTo>
                    <a:pt x="604" y="407"/>
                  </a:lnTo>
                  <a:lnTo>
                    <a:pt x="601" y="406"/>
                  </a:lnTo>
                  <a:lnTo>
                    <a:pt x="595" y="396"/>
                  </a:lnTo>
                  <a:lnTo>
                    <a:pt x="585" y="391"/>
                  </a:lnTo>
                  <a:lnTo>
                    <a:pt x="564" y="394"/>
                  </a:lnTo>
                  <a:lnTo>
                    <a:pt x="549" y="391"/>
                  </a:lnTo>
                  <a:lnTo>
                    <a:pt x="536" y="393"/>
                  </a:lnTo>
                  <a:lnTo>
                    <a:pt x="528" y="396"/>
                  </a:lnTo>
                  <a:lnTo>
                    <a:pt x="529" y="401"/>
                  </a:lnTo>
                  <a:lnTo>
                    <a:pt x="527" y="410"/>
                  </a:lnTo>
                  <a:lnTo>
                    <a:pt x="530" y="414"/>
                  </a:lnTo>
                  <a:lnTo>
                    <a:pt x="526" y="417"/>
                  </a:lnTo>
                  <a:lnTo>
                    <a:pt x="520" y="414"/>
                  </a:lnTo>
                  <a:lnTo>
                    <a:pt x="512" y="417"/>
                  </a:lnTo>
                  <a:lnTo>
                    <a:pt x="500" y="417"/>
                  </a:lnTo>
                  <a:lnTo>
                    <a:pt x="489" y="406"/>
                  </a:lnTo>
                  <a:lnTo>
                    <a:pt x="473" y="408"/>
                  </a:lnTo>
                  <a:lnTo>
                    <a:pt x="462" y="404"/>
                  </a:lnTo>
                  <a:lnTo>
                    <a:pt x="450" y="405"/>
                  </a:lnTo>
                  <a:lnTo>
                    <a:pt x="434" y="410"/>
                  </a:lnTo>
                  <a:lnTo>
                    <a:pt x="415" y="426"/>
                  </a:lnTo>
                  <a:lnTo>
                    <a:pt x="395" y="434"/>
                  </a:lnTo>
                  <a:lnTo>
                    <a:pt x="383" y="444"/>
                  </a:lnTo>
                  <a:lnTo>
                    <a:pt x="376" y="454"/>
                  </a:lnTo>
                  <a:lnTo>
                    <a:pt x="373" y="468"/>
                  </a:lnTo>
                  <a:lnTo>
                    <a:pt x="372" y="478"/>
                  </a:lnTo>
                  <a:lnTo>
                    <a:pt x="374" y="485"/>
                  </a:lnTo>
                  <a:lnTo>
                    <a:pt x="366" y="486"/>
                  </a:lnTo>
                  <a:lnTo>
                    <a:pt x="355" y="481"/>
                  </a:lnTo>
                  <a:lnTo>
                    <a:pt x="342" y="475"/>
                  </a:lnTo>
                  <a:lnTo>
                    <a:pt x="340" y="465"/>
                  </a:lnTo>
                  <a:lnTo>
                    <a:pt x="339" y="450"/>
                  </a:lnTo>
                  <a:lnTo>
                    <a:pt x="332" y="438"/>
                  </a:lnTo>
                  <a:lnTo>
                    <a:pt x="328" y="426"/>
                  </a:lnTo>
                  <a:lnTo>
                    <a:pt x="323" y="412"/>
                  </a:lnTo>
                  <a:lnTo>
                    <a:pt x="313" y="404"/>
                  </a:lnTo>
                  <a:lnTo>
                    <a:pt x="299" y="404"/>
                  </a:lnTo>
                  <a:lnTo>
                    <a:pt x="283" y="421"/>
                  </a:lnTo>
                  <a:lnTo>
                    <a:pt x="270" y="414"/>
                  </a:lnTo>
                  <a:lnTo>
                    <a:pt x="262" y="408"/>
                  </a:lnTo>
                  <a:lnTo>
                    <a:pt x="261" y="397"/>
                  </a:lnTo>
                  <a:lnTo>
                    <a:pt x="259" y="386"/>
                  </a:lnTo>
                  <a:lnTo>
                    <a:pt x="251" y="377"/>
                  </a:lnTo>
                  <a:lnTo>
                    <a:pt x="244" y="370"/>
                  </a:lnTo>
                  <a:lnTo>
                    <a:pt x="240" y="363"/>
                  </a:lnTo>
                  <a:lnTo>
                    <a:pt x="209" y="363"/>
                  </a:lnTo>
                  <a:lnTo>
                    <a:pt x="207" y="371"/>
                  </a:lnTo>
                  <a:lnTo>
                    <a:pt x="193" y="371"/>
                  </a:lnTo>
                  <a:lnTo>
                    <a:pt x="158" y="372"/>
                  </a:lnTo>
                  <a:lnTo>
                    <a:pt x="123" y="357"/>
                  </a:lnTo>
                  <a:lnTo>
                    <a:pt x="100" y="347"/>
                  </a:lnTo>
                  <a:lnTo>
                    <a:pt x="102" y="343"/>
                  </a:lnTo>
                  <a:lnTo>
                    <a:pt x="80" y="345"/>
                  </a:lnTo>
                  <a:lnTo>
                    <a:pt x="59" y="347"/>
                  </a:lnTo>
                  <a:lnTo>
                    <a:pt x="60" y="336"/>
                  </a:lnTo>
                  <a:lnTo>
                    <a:pt x="53" y="324"/>
                  </a:lnTo>
                  <a:lnTo>
                    <a:pt x="46" y="322"/>
                  </a:lnTo>
                  <a:lnTo>
                    <a:pt x="46" y="316"/>
                  </a:lnTo>
                  <a:lnTo>
                    <a:pt x="37" y="315"/>
                  </a:lnTo>
                  <a:lnTo>
                    <a:pt x="33" y="309"/>
                  </a:lnTo>
                  <a:lnTo>
                    <a:pt x="18" y="307"/>
                  </a:lnTo>
                  <a:lnTo>
                    <a:pt x="14" y="304"/>
                  </a:lnTo>
                  <a:lnTo>
                    <a:pt x="17" y="292"/>
                  </a:lnTo>
                  <a:lnTo>
                    <a:pt x="8" y="272"/>
                  </a:lnTo>
                  <a:lnTo>
                    <a:pt x="7" y="243"/>
                  </a:lnTo>
                  <a:lnTo>
                    <a:pt x="9" y="238"/>
                  </a:lnTo>
                  <a:lnTo>
                    <a:pt x="5" y="231"/>
                  </a:lnTo>
                  <a:lnTo>
                    <a:pt x="0" y="214"/>
                  </a:lnTo>
                  <a:lnTo>
                    <a:pt x="5" y="197"/>
                  </a:lnTo>
                  <a:lnTo>
                    <a:pt x="2" y="186"/>
                  </a:lnTo>
                  <a:lnTo>
                    <a:pt x="14" y="169"/>
                  </a:lnTo>
                  <a:lnTo>
                    <a:pt x="23" y="151"/>
                  </a:lnTo>
                  <a:lnTo>
                    <a:pt x="26" y="135"/>
                  </a:lnTo>
                  <a:lnTo>
                    <a:pt x="43" y="116"/>
                  </a:lnTo>
                  <a:lnTo>
                    <a:pt x="56" y="98"/>
                  </a:lnTo>
                  <a:lnTo>
                    <a:pt x="69" y="79"/>
                  </a:lnTo>
                  <a:lnTo>
                    <a:pt x="82" y="52"/>
                  </a:lnTo>
                  <a:lnTo>
                    <a:pt x="88" y="34"/>
                  </a:lnTo>
                  <a:lnTo>
                    <a:pt x="89" y="25"/>
                  </a:lnTo>
                  <a:lnTo>
                    <a:pt x="94" y="21"/>
                  </a:lnTo>
                  <a:lnTo>
                    <a:pt x="113" y="28"/>
                  </a:lnTo>
                  <a:lnTo>
                    <a:pt x="109" y="47"/>
                  </a:lnTo>
                  <a:lnTo>
                    <a:pt x="117" y="41"/>
                  </a:lnTo>
                  <a:lnTo>
                    <a:pt x="124" y="25"/>
                  </a:lnTo>
                  <a:lnTo>
                    <a:pt x="130" y="8"/>
                  </a:lnTo>
                  <a:lnTo>
                    <a:pt x="175" y="8"/>
                  </a:lnTo>
                  <a:lnTo>
                    <a:pt x="223" y="8"/>
                  </a:lnTo>
                  <a:lnTo>
                    <a:pt x="239" y="8"/>
                  </a:lnTo>
                  <a:lnTo>
                    <a:pt x="288" y="8"/>
                  </a:lnTo>
                  <a:lnTo>
                    <a:pt x="335" y="8"/>
                  </a:lnTo>
                  <a:lnTo>
                    <a:pt x="384" y="8"/>
                  </a:lnTo>
                  <a:lnTo>
                    <a:pt x="432" y="8"/>
                  </a:lnTo>
                  <a:lnTo>
                    <a:pt x="487" y="8"/>
                  </a:lnTo>
                  <a:lnTo>
                    <a:pt x="541" y="8"/>
                  </a:lnTo>
                  <a:lnTo>
                    <a:pt x="575" y="8"/>
                  </a:lnTo>
                  <a:lnTo>
                    <a:pt x="579" y="0"/>
                  </a:lnTo>
                  <a:lnTo>
                    <a:pt x="584" y="0"/>
                  </a:lnTo>
                  <a:close/>
                </a:path>
              </a:pathLst>
            </a:custGeom>
            <a:solidFill>
              <a:srgbClr val="7FC347"/>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9" name="Freeform 211"/>
            <p:cNvSpPr>
              <a:spLocks/>
            </p:cNvSpPr>
            <p:nvPr/>
          </p:nvSpPr>
          <p:spPr bwMode="auto">
            <a:xfrm>
              <a:off x="5645150" y="2409825"/>
              <a:ext cx="492125" cy="274638"/>
            </a:xfrm>
            <a:custGeom>
              <a:avLst/>
              <a:gdLst>
                <a:gd name="T0" fmla="*/ 218 w 310"/>
                <a:gd name="T1" fmla="*/ 169 h 173"/>
                <a:gd name="T2" fmla="*/ 215 w 310"/>
                <a:gd name="T3" fmla="*/ 156 h 173"/>
                <a:gd name="T4" fmla="*/ 190 w 310"/>
                <a:gd name="T5" fmla="*/ 147 h 173"/>
                <a:gd name="T6" fmla="*/ 170 w 310"/>
                <a:gd name="T7" fmla="*/ 137 h 173"/>
                <a:gd name="T8" fmla="*/ 157 w 310"/>
                <a:gd name="T9" fmla="*/ 127 h 173"/>
                <a:gd name="T10" fmla="*/ 134 w 310"/>
                <a:gd name="T11" fmla="*/ 113 h 173"/>
                <a:gd name="T12" fmla="*/ 120 w 310"/>
                <a:gd name="T13" fmla="*/ 92 h 173"/>
                <a:gd name="T14" fmla="*/ 114 w 310"/>
                <a:gd name="T15" fmla="*/ 88 h 173"/>
                <a:gd name="T16" fmla="*/ 96 w 310"/>
                <a:gd name="T17" fmla="*/ 89 h 173"/>
                <a:gd name="T18" fmla="*/ 88 w 310"/>
                <a:gd name="T19" fmla="*/ 85 h 173"/>
                <a:gd name="T20" fmla="*/ 82 w 310"/>
                <a:gd name="T21" fmla="*/ 69 h 173"/>
                <a:gd name="T22" fmla="*/ 57 w 310"/>
                <a:gd name="T23" fmla="*/ 58 h 173"/>
                <a:gd name="T24" fmla="*/ 46 w 310"/>
                <a:gd name="T25" fmla="*/ 70 h 173"/>
                <a:gd name="T26" fmla="*/ 33 w 310"/>
                <a:gd name="T27" fmla="*/ 77 h 173"/>
                <a:gd name="T28" fmla="*/ 39 w 310"/>
                <a:gd name="T29" fmla="*/ 87 h 173"/>
                <a:gd name="T30" fmla="*/ 20 w 310"/>
                <a:gd name="T31" fmla="*/ 87 h 173"/>
                <a:gd name="T32" fmla="*/ 0 w 310"/>
                <a:gd name="T33" fmla="*/ 12 h 173"/>
                <a:gd name="T34" fmla="*/ 39 w 310"/>
                <a:gd name="T35" fmla="*/ 0 h 173"/>
                <a:gd name="T36" fmla="*/ 43 w 310"/>
                <a:gd name="T37" fmla="*/ 2 h 173"/>
                <a:gd name="T38" fmla="*/ 73 w 310"/>
                <a:gd name="T39" fmla="*/ 16 h 173"/>
                <a:gd name="T40" fmla="*/ 88 w 310"/>
                <a:gd name="T41" fmla="*/ 24 h 173"/>
                <a:gd name="T42" fmla="*/ 109 w 310"/>
                <a:gd name="T43" fmla="*/ 42 h 173"/>
                <a:gd name="T44" fmla="*/ 128 w 310"/>
                <a:gd name="T45" fmla="*/ 39 h 173"/>
                <a:gd name="T46" fmla="*/ 156 w 310"/>
                <a:gd name="T47" fmla="*/ 38 h 173"/>
                <a:gd name="T48" fmla="*/ 180 w 310"/>
                <a:gd name="T49" fmla="*/ 53 h 173"/>
                <a:gd name="T50" fmla="*/ 185 w 310"/>
                <a:gd name="T51" fmla="*/ 73 h 173"/>
                <a:gd name="T52" fmla="*/ 193 w 310"/>
                <a:gd name="T53" fmla="*/ 74 h 173"/>
                <a:gd name="T54" fmla="*/ 201 w 310"/>
                <a:gd name="T55" fmla="*/ 90 h 173"/>
                <a:gd name="T56" fmla="*/ 223 w 310"/>
                <a:gd name="T57" fmla="*/ 91 h 173"/>
                <a:gd name="T58" fmla="*/ 230 w 310"/>
                <a:gd name="T59" fmla="*/ 101 h 173"/>
                <a:gd name="T60" fmla="*/ 236 w 310"/>
                <a:gd name="T61" fmla="*/ 101 h 173"/>
                <a:gd name="T62" fmla="*/ 240 w 310"/>
                <a:gd name="T63" fmla="*/ 86 h 173"/>
                <a:gd name="T64" fmla="*/ 257 w 310"/>
                <a:gd name="T65" fmla="*/ 72 h 173"/>
                <a:gd name="T66" fmla="*/ 266 w 310"/>
                <a:gd name="T67" fmla="*/ 68 h 173"/>
                <a:gd name="T68" fmla="*/ 271 w 310"/>
                <a:gd name="T69" fmla="*/ 70 h 173"/>
                <a:gd name="T70" fmla="*/ 261 w 310"/>
                <a:gd name="T71" fmla="*/ 83 h 173"/>
                <a:gd name="T72" fmla="*/ 276 w 310"/>
                <a:gd name="T73" fmla="*/ 91 h 173"/>
                <a:gd name="T74" fmla="*/ 286 w 310"/>
                <a:gd name="T75" fmla="*/ 86 h 173"/>
                <a:gd name="T76" fmla="*/ 310 w 310"/>
                <a:gd name="T77" fmla="*/ 96 h 173"/>
                <a:gd name="T78" fmla="*/ 292 w 310"/>
                <a:gd name="T79" fmla="*/ 111 h 173"/>
                <a:gd name="T80" fmla="*/ 279 w 310"/>
                <a:gd name="T81" fmla="*/ 109 h 173"/>
                <a:gd name="T82" fmla="*/ 272 w 310"/>
                <a:gd name="T83" fmla="*/ 110 h 173"/>
                <a:gd name="T84" fmla="*/ 268 w 310"/>
                <a:gd name="T85" fmla="*/ 104 h 173"/>
                <a:gd name="T86" fmla="*/ 269 w 310"/>
                <a:gd name="T87" fmla="*/ 94 h 173"/>
                <a:gd name="T88" fmla="*/ 248 w 310"/>
                <a:gd name="T89" fmla="*/ 99 h 173"/>
                <a:gd name="T90" fmla="*/ 246 w 310"/>
                <a:gd name="T91" fmla="*/ 113 h 173"/>
                <a:gd name="T92" fmla="*/ 241 w 310"/>
                <a:gd name="T93" fmla="*/ 124 h 173"/>
                <a:gd name="T94" fmla="*/ 227 w 310"/>
                <a:gd name="T95" fmla="*/ 123 h 173"/>
                <a:gd name="T96" fmla="*/ 225 w 310"/>
                <a:gd name="T97" fmla="*/ 132 h 173"/>
                <a:gd name="T98" fmla="*/ 238 w 310"/>
                <a:gd name="T99" fmla="*/ 137 h 173"/>
                <a:gd name="T100" fmla="*/ 246 w 310"/>
                <a:gd name="T101" fmla="*/ 152 h 173"/>
                <a:gd name="T102" fmla="*/ 241 w 310"/>
                <a:gd name="T103" fmla="*/ 173 h 173"/>
                <a:gd name="T104" fmla="*/ 228 w 310"/>
                <a:gd name="T105" fmla="*/ 169 h 173"/>
                <a:gd name="T106" fmla="*/ 218 w 310"/>
                <a:gd name="T107" fmla="*/ 16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173">
                  <a:moveTo>
                    <a:pt x="218" y="169"/>
                  </a:moveTo>
                  <a:lnTo>
                    <a:pt x="215" y="156"/>
                  </a:lnTo>
                  <a:lnTo>
                    <a:pt x="190" y="147"/>
                  </a:lnTo>
                  <a:lnTo>
                    <a:pt x="170" y="137"/>
                  </a:lnTo>
                  <a:lnTo>
                    <a:pt x="157" y="127"/>
                  </a:lnTo>
                  <a:lnTo>
                    <a:pt x="134" y="113"/>
                  </a:lnTo>
                  <a:lnTo>
                    <a:pt x="120" y="92"/>
                  </a:lnTo>
                  <a:lnTo>
                    <a:pt x="114" y="88"/>
                  </a:lnTo>
                  <a:lnTo>
                    <a:pt x="96" y="89"/>
                  </a:lnTo>
                  <a:lnTo>
                    <a:pt x="88" y="85"/>
                  </a:lnTo>
                  <a:lnTo>
                    <a:pt x="82" y="69"/>
                  </a:lnTo>
                  <a:lnTo>
                    <a:pt x="57" y="58"/>
                  </a:lnTo>
                  <a:lnTo>
                    <a:pt x="46" y="70"/>
                  </a:lnTo>
                  <a:lnTo>
                    <a:pt x="33" y="77"/>
                  </a:lnTo>
                  <a:lnTo>
                    <a:pt x="39" y="87"/>
                  </a:lnTo>
                  <a:lnTo>
                    <a:pt x="20" y="87"/>
                  </a:lnTo>
                  <a:lnTo>
                    <a:pt x="0" y="12"/>
                  </a:lnTo>
                  <a:lnTo>
                    <a:pt x="39" y="0"/>
                  </a:lnTo>
                  <a:lnTo>
                    <a:pt x="43" y="2"/>
                  </a:lnTo>
                  <a:lnTo>
                    <a:pt x="73" y="16"/>
                  </a:lnTo>
                  <a:lnTo>
                    <a:pt x="88" y="24"/>
                  </a:lnTo>
                  <a:lnTo>
                    <a:pt x="109" y="42"/>
                  </a:lnTo>
                  <a:lnTo>
                    <a:pt x="128" y="39"/>
                  </a:lnTo>
                  <a:lnTo>
                    <a:pt x="156" y="38"/>
                  </a:lnTo>
                  <a:lnTo>
                    <a:pt x="180" y="53"/>
                  </a:lnTo>
                  <a:lnTo>
                    <a:pt x="185" y="73"/>
                  </a:lnTo>
                  <a:lnTo>
                    <a:pt x="193" y="74"/>
                  </a:lnTo>
                  <a:lnTo>
                    <a:pt x="201" y="90"/>
                  </a:lnTo>
                  <a:lnTo>
                    <a:pt x="223" y="91"/>
                  </a:lnTo>
                  <a:lnTo>
                    <a:pt x="230" y="101"/>
                  </a:lnTo>
                  <a:lnTo>
                    <a:pt x="236" y="101"/>
                  </a:lnTo>
                  <a:lnTo>
                    <a:pt x="240" y="86"/>
                  </a:lnTo>
                  <a:lnTo>
                    <a:pt x="257" y="72"/>
                  </a:lnTo>
                  <a:lnTo>
                    <a:pt x="266" y="68"/>
                  </a:lnTo>
                  <a:lnTo>
                    <a:pt x="271" y="70"/>
                  </a:lnTo>
                  <a:lnTo>
                    <a:pt x="261" y="83"/>
                  </a:lnTo>
                  <a:lnTo>
                    <a:pt x="276" y="91"/>
                  </a:lnTo>
                  <a:lnTo>
                    <a:pt x="286" y="86"/>
                  </a:lnTo>
                  <a:lnTo>
                    <a:pt x="310" y="96"/>
                  </a:lnTo>
                  <a:lnTo>
                    <a:pt x="292" y="111"/>
                  </a:lnTo>
                  <a:lnTo>
                    <a:pt x="279" y="109"/>
                  </a:lnTo>
                  <a:lnTo>
                    <a:pt x="272" y="110"/>
                  </a:lnTo>
                  <a:lnTo>
                    <a:pt x="268" y="104"/>
                  </a:lnTo>
                  <a:lnTo>
                    <a:pt x="269" y="94"/>
                  </a:lnTo>
                  <a:lnTo>
                    <a:pt x="248" y="99"/>
                  </a:lnTo>
                  <a:lnTo>
                    <a:pt x="246" y="113"/>
                  </a:lnTo>
                  <a:lnTo>
                    <a:pt x="241" y="124"/>
                  </a:lnTo>
                  <a:lnTo>
                    <a:pt x="227" y="123"/>
                  </a:lnTo>
                  <a:lnTo>
                    <a:pt x="225" y="132"/>
                  </a:lnTo>
                  <a:lnTo>
                    <a:pt x="238" y="137"/>
                  </a:lnTo>
                  <a:lnTo>
                    <a:pt x="246" y="152"/>
                  </a:lnTo>
                  <a:lnTo>
                    <a:pt x="241" y="173"/>
                  </a:lnTo>
                  <a:lnTo>
                    <a:pt x="228" y="169"/>
                  </a:lnTo>
                  <a:lnTo>
                    <a:pt x="218" y="16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0" name="Freeform 212"/>
            <p:cNvSpPr>
              <a:spLocks/>
            </p:cNvSpPr>
            <p:nvPr/>
          </p:nvSpPr>
          <p:spPr bwMode="auto">
            <a:xfrm>
              <a:off x="2051050" y="3508375"/>
              <a:ext cx="393700" cy="376238"/>
            </a:xfrm>
            <a:custGeom>
              <a:avLst/>
              <a:gdLst>
                <a:gd name="T0" fmla="*/ 39 w 248"/>
                <a:gd name="T1" fmla="*/ 13 h 237"/>
                <a:gd name="T2" fmla="*/ 33 w 248"/>
                <a:gd name="T3" fmla="*/ 24 h 237"/>
                <a:gd name="T4" fmla="*/ 23 w 248"/>
                <a:gd name="T5" fmla="*/ 47 h 237"/>
                <a:gd name="T6" fmla="*/ 38 w 248"/>
                <a:gd name="T7" fmla="*/ 62 h 237"/>
                <a:gd name="T8" fmla="*/ 37 w 248"/>
                <a:gd name="T9" fmla="*/ 40 h 237"/>
                <a:gd name="T10" fmla="*/ 61 w 248"/>
                <a:gd name="T11" fmla="*/ 16 h 237"/>
                <a:gd name="T12" fmla="*/ 65 w 248"/>
                <a:gd name="T13" fmla="*/ 0 h 237"/>
                <a:gd name="T14" fmla="*/ 84 w 248"/>
                <a:gd name="T15" fmla="*/ 15 h 237"/>
                <a:gd name="T16" fmla="*/ 95 w 248"/>
                <a:gd name="T17" fmla="*/ 33 h 237"/>
                <a:gd name="T18" fmla="*/ 131 w 248"/>
                <a:gd name="T19" fmla="*/ 31 h 237"/>
                <a:gd name="T20" fmla="*/ 155 w 248"/>
                <a:gd name="T21" fmla="*/ 43 h 237"/>
                <a:gd name="T22" fmla="*/ 166 w 248"/>
                <a:gd name="T23" fmla="*/ 31 h 237"/>
                <a:gd name="T24" fmla="*/ 211 w 248"/>
                <a:gd name="T25" fmla="*/ 30 h 237"/>
                <a:gd name="T26" fmla="*/ 201 w 248"/>
                <a:gd name="T27" fmla="*/ 46 h 237"/>
                <a:gd name="T28" fmla="*/ 229 w 248"/>
                <a:gd name="T29" fmla="*/ 58 h 237"/>
                <a:gd name="T30" fmla="*/ 241 w 248"/>
                <a:gd name="T31" fmla="*/ 74 h 237"/>
                <a:gd name="T32" fmla="*/ 233 w 248"/>
                <a:gd name="T33" fmla="*/ 91 h 237"/>
                <a:gd name="T34" fmla="*/ 237 w 248"/>
                <a:gd name="T35" fmla="*/ 106 h 237"/>
                <a:gd name="T36" fmla="*/ 221 w 248"/>
                <a:gd name="T37" fmla="*/ 113 h 237"/>
                <a:gd name="T38" fmla="*/ 216 w 248"/>
                <a:gd name="T39" fmla="*/ 129 h 237"/>
                <a:gd name="T40" fmla="*/ 230 w 248"/>
                <a:gd name="T41" fmla="*/ 150 h 237"/>
                <a:gd name="T42" fmla="*/ 202 w 248"/>
                <a:gd name="T43" fmla="*/ 166 h 237"/>
                <a:gd name="T44" fmla="*/ 184 w 248"/>
                <a:gd name="T45" fmla="*/ 174 h 237"/>
                <a:gd name="T46" fmla="*/ 156 w 248"/>
                <a:gd name="T47" fmla="*/ 166 h 237"/>
                <a:gd name="T48" fmla="*/ 160 w 248"/>
                <a:gd name="T49" fmla="*/ 173 h 237"/>
                <a:gd name="T50" fmla="*/ 162 w 248"/>
                <a:gd name="T51" fmla="*/ 201 h 237"/>
                <a:gd name="T52" fmla="*/ 178 w 248"/>
                <a:gd name="T53" fmla="*/ 207 h 237"/>
                <a:gd name="T54" fmla="*/ 163 w 248"/>
                <a:gd name="T55" fmla="*/ 221 h 237"/>
                <a:gd name="T56" fmla="*/ 142 w 248"/>
                <a:gd name="T57" fmla="*/ 230 h 237"/>
                <a:gd name="T58" fmla="*/ 124 w 248"/>
                <a:gd name="T59" fmla="*/ 237 h 237"/>
                <a:gd name="T60" fmla="*/ 108 w 248"/>
                <a:gd name="T61" fmla="*/ 206 h 237"/>
                <a:gd name="T62" fmla="*/ 97 w 248"/>
                <a:gd name="T63" fmla="*/ 194 h 237"/>
                <a:gd name="T64" fmla="*/ 106 w 248"/>
                <a:gd name="T65" fmla="*/ 179 h 237"/>
                <a:gd name="T66" fmla="*/ 97 w 248"/>
                <a:gd name="T67" fmla="*/ 159 h 237"/>
                <a:gd name="T68" fmla="*/ 103 w 248"/>
                <a:gd name="T69" fmla="*/ 137 h 237"/>
                <a:gd name="T70" fmla="*/ 101 w 248"/>
                <a:gd name="T71" fmla="*/ 122 h 237"/>
                <a:gd name="T72" fmla="*/ 77 w 248"/>
                <a:gd name="T73" fmla="*/ 123 h 237"/>
                <a:gd name="T74" fmla="*/ 57 w 248"/>
                <a:gd name="T75" fmla="*/ 108 h 237"/>
                <a:gd name="T76" fmla="*/ 23 w 248"/>
                <a:gd name="T77" fmla="*/ 107 h 237"/>
                <a:gd name="T78" fmla="*/ 14 w 248"/>
                <a:gd name="T79" fmla="*/ 98 h 237"/>
                <a:gd name="T80" fmla="*/ 16 w 248"/>
                <a:gd name="T81" fmla="*/ 86 h 237"/>
                <a:gd name="T82" fmla="*/ 11 w 248"/>
                <a:gd name="T83" fmla="*/ 73 h 237"/>
                <a:gd name="T84" fmla="*/ 0 w 248"/>
                <a:gd name="T85" fmla="*/ 62 h 237"/>
                <a:gd name="T86" fmla="*/ 9 w 248"/>
                <a:gd name="T87" fmla="*/ 35 h 237"/>
                <a:gd name="T88" fmla="*/ 22 w 248"/>
                <a:gd name="T89" fmla="*/ 22 h 237"/>
                <a:gd name="T90" fmla="*/ 40 w 248"/>
                <a:gd name="T91"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37">
                  <a:moveTo>
                    <a:pt x="40" y="8"/>
                  </a:moveTo>
                  <a:lnTo>
                    <a:pt x="39" y="13"/>
                  </a:lnTo>
                  <a:lnTo>
                    <a:pt x="28" y="15"/>
                  </a:lnTo>
                  <a:lnTo>
                    <a:pt x="33" y="24"/>
                  </a:lnTo>
                  <a:lnTo>
                    <a:pt x="32" y="35"/>
                  </a:lnTo>
                  <a:lnTo>
                    <a:pt x="23" y="47"/>
                  </a:lnTo>
                  <a:lnTo>
                    <a:pt x="29" y="64"/>
                  </a:lnTo>
                  <a:lnTo>
                    <a:pt x="38" y="62"/>
                  </a:lnTo>
                  <a:lnTo>
                    <a:pt x="42" y="48"/>
                  </a:lnTo>
                  <a:lnTo>
                    <a:pt x="37" y="40"/>
                  </a:lnTo>
                  <a:lnTo>
                    <a:pt x="37" y="24"/>
                  </a:lnTo>
                  <a:lnTo>
                    <a:pt x="61" y="16"/>
                  </a:lnTo>
                  <a:lnTo>
                    <a:pt x="59" y="6"/>
                  </a:lnTo>
                  <a:lnTo>
                    <a:pt x="65" y="0"/>
                  </a:lnTo>
                  <a:lnTo>
                    <a:pt x="71" y="14"/>
                  </a:lnTo>
                  <a:lnTo>
                    <a:pt x="84" y="15"/>
                  </a:lnTo>
                  <a:lnTo>
                    <a:pt x="95" y="26"/>
                  </a:lnTo>
                  <a:lnTo>
                    <a:pt x="95" y="33"/>
                  </a:lnTo>
                  <a:lnTo>
                    <a:pt x="112" y="33"/>
                  </a:lnTo>
                  <a:lnTo>
                    <a:pt x="131" y="31"/>
                  </a:lnTo>
                  <a:lnTo>
                    <a:pt x="141" y="41"/>
                  </a:lnTo>
                  <a:lnTo>
                    <a:pt x="155" y="43"/>
                  </a:lnTo>
                  <a:lnTo>
                    <a:pt x="166" y="37"/>
                  </a:lnTo>
                  <a:lnTo>
                    <a:pt x="166" y="31"/>
                  </a:lnTo>
                  <a:lnTo>
                    <a:pt x="189" y="30"/>
                  </a:lnTo>
                  <a:lnTo>
                    <a:pt x="211" y="30"/>
                  </a:lnTo>
                  <a:lnTo>
                    <a:pt x="195" y="36"/>
                  </a:lnTo>
                  <a:lnTo>
                    <a:pt x="201" y="46"/>
                  </a:lnTo>
                  <a:lnTo>
                    <a:pt x="215" y="47"/>
                  </a:lnTo>
                  <a:lnTo>
                    <a:pt x="229" y="58"/>
                  </a:lnTo>
                  <a:lnTo>
                    <a:pt x="231" y="74"/>
                  </a:lnTo>
                  <a:lnTo>
                    <a:pt x="241" y="74"/>
                  </a:lnTo>
                  <a:lnTo>
                    <a:pt x="248" y="79"/>
                  </a:lnTo>
                  <a:lnTo>
                    <a:pt x="233" y="91"/>
                  </a:lnTo>
                  <a:lnTo>
                    <a:pt x="231" y="98"/>
                  </a:lnTo>
                  <a:lnTo>
                    <a:pt x="237" y="106"/>
                  </a:lnTo>
                  <a:lnTo>
                    <a:pt x="232" y="110"/>
                  </a:lnTo>
                  <a:lnTo>
                    <a:pt x="221" y="113"/>
                  </a:lnTo>
                  <a:lnTo>
                    <a:pt x="221" y="123"/>
                  </a:lnTo>
                  <a:lnTo>
                    <a:pt x="216" y="129"/>
                  </a:lnTo>
                  <a:lnTo>
                    <a:pt x="228" y="144"/>
                  </a:lnTo>
                  <a:lnTo>
                    <a:pt x="230" y="150"/>
                  </a:lnTo>
                  <a:lnTo>
                    <a:pt x="223" y="158"/>
                  </a:lnTo>
                  <a:lnTo>
                    <a:pt x="202" y="166"/>
                  </a:lnTo>
                  <a:lnTo>
                    <a:pt x="189" y="169"/>
                  </a:lnTo>
                  <a:lnTo>
                    <a:pt x="184" y="174"/>
                  </a:lnTo>
                  <a:lnTo>
                    <a:pt x="169" y="169"/>
                  </a:lnTo>
                  <a:lnTo>
                    <a:pt x="156" y="166"/>
                  </a:lnTo>
                  <a:lnTo>
                    <a:pt x="152" y="168"/>
                  </a:lnTo>
                  <a:lnTo>
                    <a:pt x="160" y="173"/>
                  </a:lnTo>
                  <a:lnTo>
                    <a:pt x="159" y="187"/>
                  </a:lnTo>
                  <a:lnTo>
                    <a:pt x="162" y="201"/>
                  </a:lnTo>
                  <a:lnTo>
                    <a:pt x="177" y="202"/>
                  </a:lnTo>
                  <a:lnTo>
                    <a:pt x="178" y="207"/>
                  </a:lnTo>
                  <a:lnTo>
                    <a:pt x="165" y="213"/>
                  </a:lnTo>
                  <a:lnTo>
                    <a:pt x="163" y="221"/>
                  </a:lnTo>
                  <a:lnTo>
                    <a:pt x="155" y="225"/>
                  </a:lnTo>
                  <a:lnTo>
                    <a:pt x="142" y="230"/>
                  </a:lnTo>
                  <a:lnTo>
                    <a:pt x="138" y="236"/>
                  </a:lnTo>
                  <a:lnTo>
                    <a:pt x="124" y="237"/>
                  </a:lnTo>
                  <a:lnTo>
                    <a:pt x="114" y="226"/>
                  </a:lnTo>
                  <a:lnTo>
                    <a:pt x="108" y="206"/>
                  </a:lnTo>
                  <a:lnTo>
                    <a:pt x="103" y="198"/>
                  </a:lnTo>
                  <a:lnTo>
                    <a:pt x="97" y="194"/>
                  </a:lnTo>
                  <a:lnTo>
                    <a:pt x="106" y="183"/>
                  </a:lnTo>
                  <a:lnTo>
                    <a:pt x="106" y="179"/>
                  </a:lnTo>
                  <a:lnTo>
                    <a:pt x="101" y="173"/>
                  </a:lnTo>
                  <a:lnTo>
                    <a:pt x="97" y="159"/>
                  </a:lnTo>
                  <a:lnTo>
                    <a:pt x="99" y="144"/>
                  </a:lnTo>
                  <a:lnTo>
                    <a:pt x="103" y="137"/>
                  </a:lnTo>
                  <a:lnTo>
                    <a:pt x="107" y="126"/>
                  </a:lnTo>
                  <a:lnTo>
                    <a:pt x="101" y="122"/>
                  </a:lnTo>
                  <a:lnTo>
                    <a:pt x="90" y="125"/>
                  </a:lnTo>
                  <a:lnTo>
                    <a:pt x="77" y="123"/>
                  </a:lnTo>
                  <a:lnTo>
                    <a:pt x="69" y="126"/>
                  </a:lnTo>
                  <a:lnTo>
                    <a:pt x="57" y="108"/>
                  </a:lnTo>
                  <a:lnTo>
                    <a:pt x="47" y="105"/>
                  </a:lnTo>
                  <a:lnTo>
                    <a:pt x="23" y="107"/>
                  </a:lnTo>
                  <a:lnTo>
                    <a:pt x="19" y="100"/>
                  </a:lnTo>
                  <a:lnTo>
                    <a:pt x="14" y="98"/>
                  </a:lnTo>
                  <a:lnTo>
                    <a:pt x="14" y="94"/>
                  </a:lnTo>
                  <a:lnTo>
                    <a:pt x="16" y="86"/>
                  </a:lnTo>
                  <a:lnTo>
                    <a:pt x="15" y="78"/>
                  </a:lnTo>
                  <a:lnTo>
                    <a:pt x="11" y="73"/>
                  </a:lnTo>
                  <a:lnTo>
                    <a:pt x="9" y="64"/>
                  </a:lnTo>
                  <a:lnTo>
                    <a:pt x="0" y="62"/>
                  </a:lnTo>
                  <a:lnTo>
                    <a:pt x="6" y="50"/>
                  </a:lnTo>
                  <a:lnTo>
                    <a:pt x="9" y="35"/>
                  </a:lnTo>
                  <a:lnTo>
                    <a:pt x="15" y="28"/>
                  </a:lnTo>
                  <a:lnTo>
                    <a:pt x="22" y="22"/>
                  </a:lnTo>
                  <a:lnTo>
                    <a:pt x="28" y="11"/>
                  </a:lnTo>
                  <a:lnTo>
                    <a:pt x="40" y="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1" name="Freeform 213"/>
            <p:cNvSpPr>
              <a:spLocks/>
            </p:cNvSpPr>
            <p:nvPr/>
          </p:nvSpPr>
          <p:spPr bwMode="auto">
            <a:xfrm>
              <a:off x="7096125" y="3138487"/>
              <a:ext cx="252413" cy="487363"/>
            </a:xfrm>
            <a:custGeom>
              <a:avLst/>
              <a:gdLst>
                <a:gd name="T0" fmla="*/ 109 w 159"/>
                <a:gd name="T1" fmla="*/ 38 h 307"/>
                <a:gd name="T2" fmla="*/ 88 w 159"/>
                <a:gd name="T3" fmla="*/ 55 h 307"/>
                <a:gd name="T4" fmla="*/ 77 w 159"/>
                <a:gd name="T5" fmla="*/ 75 h 307"/>
                <a:gd name="T6" fmla="*/ 75 w 159"/>
                <a:gd name="T7" fmla="*/ 90 h 307"/>
                <a:gd name="T8" fmla="*/ 92 w 159"/>
                <a:gd name="T9" fmla="*/ 111 h 307"/>
                <a:gd name="T10" fmla="*/ 113 w 159"/>
                <a:gd name="T11" fmla="*/ 139 h 307"/>
                <a:gd name="T12" fmla="*/ 131 w 159"/>
                <a:gd name="T13" fmla="*/ 151 h 307"/>
                <a:gd name="T14" fmla="*/ 145 w 159"/>
                <a:gd name="T15" fmla="*/ 168 h 307"/>
                <a:gd name="T16" fmla="*/ 158 w 159"/>
                <a:gd name="T17" fmla="*/ 206 h 307"/>
                <a:gd name="T18" fmla="*/ 159 w 159"/>
                <a:gd name="T19" fmla="*/ 243 h 307"/>
                <a:gd name="T20" fmla="*/ 145 w 159"/>
                <a:gd name="T21" fmla="*/ 257 h 307"/>
                <a:gd name="T22" fmla="*/ 125 w 159"/>
                <a:gd name="T23" fmla="*/ 270 h 307"/>
                <a:gd name="T24" fmla="*/ 112 w 159"/>
                <a:gd name="T25" fmla="*/ 287 h 307"/>
                <a:gd name="T26" fmla="*/ 90 w 159"/>
                <a:gd name="T27" fmla="*/ 307 h 307"/>
                <a:gd name="T28" fmla="*/ 83 w 159"/>
                <a:gd name="T29" fmla="*/ 294 h 307"/>
                <a:gd name="T30" fmla="*/ 87 w 159"/>
                <a:gd name="T31" fmla="*/ 279 h 307"/>
                <a:gd name="T32" fmla="*/ 72 w 159"/>
                <a:gd name="T33" fmla="*/ 268 h 307"/>
                <a:gd name="T34" fmla="*/ 88 w 159"/>
                <a:gd name="T35" fmla="*/ 259 h 307"/>
                <a:gd name="T36" fmla="*/ 107 w 159"/>
                <a:gd name="T37" fmla="*/ 258 h 307"/>
                <a:gd name="T38" fmla="*/ 98 w 159"/>
                <a:gd name="T39" fmla="*/ 245 h 307"/>
                <a:gd name="T40" fmla="*/ 127 w 159"/>
                <a:gd name="T41" fmla="*/ 229 h 307"/>
                <a:gd name="T42" fmla="*/ 126 w 159"/>
                <a:gd name="T43" fmla="*/ 204 h 307"/>
                <a:gd name="T44" fmla="*/ 120 w 159"/>
                <a:gd name="T45" fmla="*/ 190 h 307"/>
                <a:gd name="T46" fmla="*/ 121 w 159"/>
                <a:gd name="T47" fmla="*/ 170 h 307"/>
                <a:gd name="T48" fmla="*/ 115 w 159"/>
                <a:gd name="T49" fmla="*/ 155 h 307"/>
                <a:gd name="T50" fmla="*/ 99 w 159"/>
                <a:gd name="T51" fmla="*/ 141 h 307"/>
                <a:gd name="T52" fmla="*/ 85 w 159"/>
                <a:gd name="T53" fmla="*/ 122 h 307"/>
                <a:gd name="T54" fmla="*/ 66 w 159"/>
                <a:gd name="T55" fmla="*/ 98 h 307"/>
                <a:gd name="T56" fmla="*/ 42 w 159"/>
                <a:gd name="T57" fmla="*/ 85 h 307"/>
                <a:gd name="T58" fmla="*/ 46 w 159"/>
                <a:gd name="T59" fmla="*/ 78 h 307"/>
                <a:gd name="T60" fmla="*/ 57 w 159"/>
                <a:gd name="T61" fmla="*/ 72 h 307"/>
                <a:gd name="T62" fmla="*/ 47 w 159"/>
                <a:gd name="T63" fmla="*/ 54 h 307"/>
                <a:gd name="T64" fmla="*/ 25 w 159"/>
                <a:gd name="T65" fmla="*/ 54 h 307"/>
                <a:gd name="T66" fmla="*/ 13 w 159"/>
                <a:gd name="T67" fmla="*/ 35 h 307"/>
                <a:gd name="T68" fmla="*/ 0 w 159"/>
                <a:gd name="T69" fmla="*/ 19 h 307"/>
                <a:gd name="T70" fmla="*/ 8 w 159"/>
                <a:gd name="T71" fmla="*/ 14 h 307"/>
                <a:gd name="T72" fmla="*/ 23 w 159"/>
                <a:gd name="T73" fmla="*/ 14 h 307"/>
                <a:gd name="T74" fmla="*/ 39 w 159"/>
                <a:gd name="T75" fmla="*/ 11 h 307"/>
                <a:gd name="T76" fmla="*/ 53 w 159"/>
                <a:gd name="T77" fmla="*/ 0 h 307"/>
                <a:gd name="T78" fmla="*/ 63 w 159"/>
                <a:gd name="T79" fmla="*/ 8 h 307"/>
                <a:gd name="T80" fmla="*/ 80 w 159"/>
                <a:gd name="T81" fmla="*/ 12 h 307"/>
                <a:gd name="T82" fmla="*/ 79 w 159"/>
                <a:gd name="T83" fmla="*/ 24 h 307"/>
                <a:gd name="T84" fmla="*/ 90 w 159"/>
                <a:gd name="T85" fmla="*/ 32 h 307"/>
                <a:gd name="T86" fmla="*/ 109 w 159"/>
                <a:gd name="T87" fmla="*/ 3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307">
                  <a:moveTo>
                    <a:pt x="109" y="38"/>
                  </a:moveTo>
                  <a:lnTo>
                    <a:pt x="88" y="55"/>
                  </a:lnTo>
                  <a:lnTo>
                    <a:pt x="77" y="75"/>
                  </a:lnTo>
                  <a:lnTo>
                    <a:pt x="75" y="90"/>
                  </a:lnTo>
                  <a:lnTo>
                    <a:pt x="92" y="111"/>
                  </a:lnTo>
                  <a:lnTo>
                    <a:pt x="113" y="139"/>
                  </a:lnTo>
                  <a:lnTo>
                    <a:pt x="131" y="151"/>
                  </a:lnTo>
                  <a:lnTo>
                    <a:pt x="145" y="168"/>
                  </a:lnTo>
                  <a:lnTo>
                    <a:pt x="158" y="206"/>
                  </a:lnTo>
                  <a:lnTo>
                    <a:pt x="159" y="243"/>
                  </a:lnTo>
                  <a:lnTo>
                    <a:pt x="145" y="257"/>
                  </a:lnTo>
                  <a:lnTo>
                    <a:pt x="125" y="270"/>
                  </a:lnTo>
                  <a:lnTo>
                    <a:pt x="112" y="287"/>
                  </a:lnTo>
                  <a:lnTo>
                    <a:pt x="90" y="307"/>
                  </a:lnTo>
                  <a:lnTo>
                    <a:pt x="83" y="294"/>
                  </a:lnTo>
                  <a:lnTo>
                    <a:pt x="87" y="279"/>
                  </a:lnTo>
                  <a:lnTo>
                    <a:pt x="72" y="268"/>
                  </a:lnTo>
                  <a:lnTo>
                    <a:pt x="88" y="259"/>
                  </a:lnTo>
                  <a:lnTo>
                    <a:pt x="107" y="258"/>
                  </a:lnTo>
                  <a:lnTo>
                    <a:pt x="98" y="245"/>
                  </a:lnTo>
                  <a:lnTo>
                    <a:pt x="127" y="229"/>
                  </a:lnTo>
                  <a:lnTo>
                    <a:pt x="126" y="204"/>
                  </a:lnTo>
                  <a:lnTo>
                    <a:pt x="120" y="190"/>
                  </a:lnTo>
                  <a:lnTo>
                    <a:pt x="121" y="170"/>
                  </a:lnTo>
                  <a:lnTo>
                    <a:pt x="115" y="155"/>
                  </a:lnTo>
                  <a:lnTo>
                    <a:pt x="99" y="141"/>
                  </a:lnTo>
                  <a:lnTo>
                    <a:pt x="85" y="122"/>
                  </a:lnTo>
                  <a:lnTo>
                    <a:pt x="66" y="98"/>
                  </a:lnTo>
                  <a:lnTo>
                    <a:pt x="42" y="85"/>
                  </a:lnTo>
                  <a:lnTo>
                    <a:pt x="46" y="78"/>
                  </a:lnTo>
                  <a:lnTo>
                    <a:pt x="57" y="72"/>
                  </a:lnTo>
                  <a:lnTo>
                    <a:pt x="47" y="54"/>
                  </a:lnTo>
                  <a:lnTo>
                    <a:pt x="25" y="54"/>
                  </a:lnTo>
                  <a:lnTo>
                    <a:pt x="13" y="35"/>
                  </a:lnTo>
                  <a:lnTo>
                    <a:pt x="0" y="19"/>
                  </a:lnTo>
                  <a:lnTo>
                    <a:pt x="8" y="14"/>
                  </a:lnTo>
                  <a:lnTo>
                    <a:pt x="23" y="14"/>
                  </a:lnTo>
                  <a:lnTo>
                    <a:pt x="39" y="11"/>
                  </a:lnTo>
                  <a:lnTo>
                    <a:pt x="53" y="0"/>
                  </a:lnTo>
                  <a:lnTo>
                    <a:pt x="63" y="8"/>
                  </a:lnTo>
                  <a:lnTo>
                    <a:pt x="80" y="12"/>
                  </a:lnTo>
                  <a:lnTo>
                    <a:pt x="79" y="24"/>
                  </a:lnTo>
                  <a:lnTo>
                    <a:pt x="90" y="32"/>
                  </a:lnTo>
                  <a:lnTo>
                    <a:pt x="109" y="3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2" name="Freeform 214"/>
            <p:cNvSpPr>
              <a:spLocks/>
            </p:cNvSpPr>
            <p:nvPr/>
          </p:nvSpPr>
          <p:spPr bwMode="auto">
            <a:xfrm>
              <a:off x="9004300" y="4433888"/>
              <a:ext cx="15875" cy="22225"/>
            </a:xfrm>
            <a:custGeom>
              <a:avLst/>
              <a:gdLst>
                <a:gd name="T0" fmla="*/ 10 w 10"/>
                <a:gd name="T1" fmla="*/ 12 h 14"/>
                <a:gd name="T2" fmla="*/ 3 w 10"/>
                <a:gd name="T3" fmla="*/ 14 h 14"/>
                <a:gd name="T4" fmla="*/ 0 w 10"/>
                <a:gd name="T5" fmla="*/ 5 h 14"/>
                <a:gd name="T6" fmla="*/ 1 w 10"/>
                <a:gd name="T7" fmla="*/ 0 h 14"/>
                <a:gd name="T8" fmla="*/ 10 w 10"/>
                <a:gd name="T9" fmla="*/ 12 h 14"/>
              </a:gdLst>
              <a:ahLst/>
              <a:cxnLst>
                <a:cxn ang="0">
                  <a:pos x="T0" y="T1"/>
                </a:cxn>
                <a:cxn ang="0">
                  <a:pos x="T2" y="T3"/>
                </a:cxn>
                <a:cxn ang="0">
                  <a:pos x="T4" y="T5"/>
                </a:cxn>
                <a:cxn ang="0">
                  <a:pos x="T6" y="T7"/>
                </a:cxn>
                <a:cxn ang="0">
                  <a:pos x="T8" y="T9"/>
                </a:cxn>
              </a:cxnLst>
              <a:rect l="0" t="0" r="r" b="b"/>
              <a:pathLst>
                <a:path w="10" h="14">
                  <a:moveTo>
                    <a:pt x="10" y="12"/>
                  </a:moveTo>
                  <a:lnTo>
                    <a:pt x="3" y="14"/>
                  </a:lnTo>
                  <a:lnTo>
                    <a:pt x="0" y="5"/>
                  </a:lnTo>
                  <a:lnTo>
                    <a:pt x="1" y="0"/>
                  </a:lnTo>
                  <a:lnTo>
                    <a:pt x="10"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3" name="Freeform 215"/>
            <p:cNvSpPr>
              <a:spLocks/>
            </p:cNvSpPr>
            <p:nvPr/>
          </p:nvSpPr>
          <p:spPr bwMode="auto">
            <a:xfrm>
              <a:off x="8993188" y="4391025"/>
              <a:ext cx="15875" cy="36513"/>
            </a:xfrm>
            <a:custGeom>
              <a:avLst/>
              <a:gdLst>
                <a:gd name="T0" fmla="*/ 10 w 10"/>
                <a:gd name="T1" fmla="*/ 7 h 23"/>
                <a:gd name="T2" fmla="*/ 10 w 10"/>
                <a:gd name="T3" fmla="*/ 23 h 23"/>
                <a:gd name="T4" fmla="*/ 6 w 10"/>
                <a:gd name="T5" fmla="*/ 21 h 23"/>
                <a:gd name="T6" fmla="*/ 1 w 10"/>
                <a:gd name="T7" fmla="*/ 22 h 23"/>
                <a:gd name="T8" fmla="*/ 0 w 10"/>
                <a:gd name="T9" fmla="*/ 16 h 23"/>
                <a:gd name="T10" fmla="*/ 3 w 10"/>
                <a:gd name="T11" fmla="*/ 0 h 23"/>
                <a:gd name="T12" fmla="*/ 10 w 10"/>
                <a:gd name="T13" fmla="*/ 7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10" y="7"/>
                  </a:moveTo>
                  <a:lnTo>
                    <a:pt x="10" y="23"/>
                  </a:lnTo>
                  <a:lnTo>
                    <a:pt x="6" y="21"/>
                  </a:lnTo>
                  <a:lnTo>
                    <a:pt x="1" y="22"/>
                  </a:lnTo>
                  <a:lnTo>
                    <a:pt x="0" y="16"/>
                  </a:lnTo>
                  <a:lnTo>
                    <a:pt x="3" y="0"/>
                  </a:lnTo>
                  <a:lnTo>
                    <a:pt x="10"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4" name="Freeform 216"/>
            <p:cNvSpPr>
              <a:spLocks/>
            </p:cNvSpPr>
            <p:nvPr/>
          </p:nvSpPr>
          <p:spPr bwMode="auto">
            <a:xfrm>
              <a:off x="5411788" y="3282950"/>
              <a:ext cx="300038" cy="211138"/>
            </a:xfrm>
            <a:custGeom>
              <a:avLst/>
              <a:gdLst>
                <a:gd name="T0" fmla="*/ 189 w 189"/>
                <a:gd name="T1" fmla="*/ 49 h 133"/>
                <a:gd name="T2" fmla="*/ 177 w 189"/>
                <a:gd name="T3" fmla="*/ 54 h 133"/>
                <a:gd name="T4" fmla="*/ 174 w 189"/>
                <a:gd name="T5" fmla="*/ 63 h 133"/>
                <a:gd name="T6" fmla="*/ 174 w 189"/>
                <a:gd name="T7" fmla="*/ 70 h 133"/>
                <a:gd name="T8" fmla="*/ 156 w 189"/>
                <a:gd name="T9" fmla="*/ 79 h 133"/>
                <a:gd name="T10" fmla="*/ 128 w 189"/>
                <a:gd name="T11" fmla="*/ 89 h 133"/>
                <a:gd name="T12" fmla="*/ 112 w 189"/>
                <a:gd name="T13" fmla="*/ 103 h 133"/>
                <a:gd name="T14" fmla="*/ 104 w 189"/>
                <a:gd name="T15" fmla="*/ 105 h 133"/>
                <a:gd name="T16" fmla="*/ 99 w 189"/>
                <a:gd name="T17" fmla="*/ 103 h 133"/>
                <a:gd name="T18" fmla="*/ 89 w 189"/>
                <a:gd name="T19" fmla="*/ 112 h 133"/>
                <a:gd name="T20" fmla="*/ 77 w 189"/>
                <a:gd name="T21" fmla="*/ 116 h 133"/>
                <a:gd name="T22" fmla="*/ 62 w 189"/>
                <a:gd name="T23" fmla="*/ 117 h 133"/>
                <a:gd name="T24" fmla="*/ 57 w 189"/>
                <a:gd name="T25" fmla="*/ 118 h 133"/>
                <a:gd name="T26" fmla="*/ 53 w 189"/>
                <a:gd name="T27" fmla="*/ 124 h 133"/>
                <a:gd name="T28" fmla="*/ 49 w 189"/>
                <a:gd name="T29" fmla="*/ 125 h 133"/>
                <a:gd name="T30" fmla="*/ 46 w 189"/>
                <a:gd name="T31" fmla="*/ 131 h 133"/>
                <a:gd name="T32" fmla="*/ 37 w 189"/>
                <a:gd name="T33" fmla="*/ 130 h 133"/>
                <a:gd name="T34" fmla="*/ 32 w 189"/>
                <a:gd name="T35" fmla="*/ 133 h 133"/>
                <a:gd name="T36" fmla="*/ 19 w 189"/>
                <a:gd name="T37" fmla="*/ 132 h 133"/>
                <a:gd name="T38" fmla="*/ 14 w 189"/>
                <a:gd name="T39" fmla="*/ 120 h 133"/>
                <a:gd name="T40" fmla="*/ 14 w 189"/>
                <a:gd name="T41" fmla="*/ 108 h 133"/>
                <a:gd name="T42" fmla="*/ 10 w 189"/>
                <a:gd name="T43" fmla="*/ 102 h 133"/>
                <a:gd name="T44" fmla="*/ 6 w 189"/>
                <a:gd name="T45" fmla="*/ 87 h 133"/>
                <a:gd name="T46" fmla="*/ 0 w 189"/>
                <a:gd name="T47" fmla="*/ 78 h 133"/>
                <a:gd name="T48" fmla="*/ 4 w 189"/>
                <a:gd name="T49" fmla="*/ 77 h 133"/>
                <a:gd name="T50" fmla="*/ 2 w 189"/>
                <a:gd name="T51" fmla="*/ 68 h 133"/>
                <a:gd name="T52" fmla="*/ 4 w 189"/>
                <a:gd name="T53" fmla="*/ 64 h 133"/>
                <a:gd name="T54" fmla="*/ 2 w 189"/>
                <a:gd name="T55" fmla="*/ 55 h 133"/>
                <a:gd name="T56" fmla="*/ 10 w 189"/>
                <a:gd name="T57" fmla="*/ 48 h 133"/>
                <a:gd name="T58" fmla="*/ 8 w 189"/>
                <a:gd name="T59" fmla="*/ 39 h 133"/>
                <a:gd name="T60" fmla="*/ 12 w 189"/>
                <a:gd name="T61" fmla="*/ 29 h 133"/>
                <a:gd name="T62" fmla="*/ 20 w 189"/>
                <a:gd name="T63" fmla="*/ 35 h 133"/>
                <a:gd name="T64" fmla="*/ 24 w 189"/>
                <a:gd name="T65" fmla="*/ 33 h 133"/>
                <a:gd name="T66" fmla="*/ 45 w 189"/>
                <a:gd name="T67" fmla="*/ 32 h 133"/>
                <a:gd name="T68" fmla="*/ 49 w 189"/>
                <a:gd name="T69" fmla="*/ 34 h 133"/>
                <a:gd name="T70" fmla="*/ 66 w 189"/>
                <a:gd name="T71" fmla="*/ 36 h 133"/>
                <a:gd name="T72" fmla="*/ 73 w 189"/>
                <a:gd name="T73" fmla="*/ 35 h 133"/>
                <a:gd name="T74" fmla="*/ 78 w 189"/>
                <a:gd name="T75" fmla="*/ 42 h 133"/>
                <a:gd name="T76" fmla="*/ 86 w 189"/>
                <a:gd name="T77" fmla="*/ 39 h 133"/>
                <a:gd name="T78" fmla="*/ 98 w 189"/>
                <a:gd name="T79" fmla="*/ 17 h 133"/>
                <a:gd name="T80" fmla="*/ 114 w 189"/>
                <a:gd name="T81" fmla="*/ 8 h 133"/>
                <a:gd name="T82" fmla="*/ 166 w 189"/>
                <a:gd name="T83" fmla="*/ 0 h 133"/>
                <a:gd name="T84" fmla="*/ 182 w 189"/>
                <a:gd name="T85" fmla="*/ 34 h 133"/>
                <a:gd name="T86" fmla="*/ 189 w 189"/>
                <a:gd name="T87" fmla="*/ 4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33">
                  <a:moveTo>
                    <a:pt x="189" y="49"/>
                  </a:moveTo>
                  <a:lnTo>
                    <a:pt x="177" y="54"/>
                  </a:lnTo>
                  <a:lnTo>
                    <a:pt x="174" y="63"/>
                  </a:lnTo>
                  <a:lnTo>
                    <a:pt x="174" y="70"/>
                  </a:lnTo>
                  <a:lnTo>
                    <a:pt x="156" y="79"/>
                  </a:lnTo>
                  <a:lnTo>
                    <a:pt x="128" y="89"/>
                  </a:lnTo>
                  <a:lnTo>
                    <a:pt x="112" y="103"/>
                  </a:lnTo>
                  <a:lnTo>
                    <a:pt x="104" y="105"/>
                  </a:lnTo>
                  <a:lnTo>
                    <a:pt x="99" y="103"/>
                  </a:lnTo>
                  <a:lnTo>
                    <a:pt x="89" y="112"/>
                  </a:lnTo>
                  <a:lnTo>
                    <a:pt x="77" y="116"/>
                  </a:lnTo>
                  <a:lnTo>
                    <a:pt x="62" y="117"/>
                  </a:lnTo>
                  <a:lnTo>
                    <a:pt x="57" y="118"/>
                  </a:lnTo>
                  <a:lnTo>
                    <a:pt x="53" y="124"/>
                  </a:lnTo>
                  <a:lnTo>
                    <a:pt x="49" y="125"/>
                  </a:lnTo>
                  <a:lnTo>
                    <a:pt x="46" y="131"/>
                  </a:lnTo>
                  <a:lnTo>
                    <a:pt x="37" y="130"/>
                  </a:lnTo>
                  <a:lnTo>
                    <a:pt x="32" y="133"/>
                  </a:lnTo>
                  <a:lnTo>
                    <a:pt x="19" y="132"/>
                  </a:lnTo>
                  <a:lnTo>
                    <a:pt x="14" y="120"/>
                  </a:lnTo>
                  <a:lnTo>
                    <a:pt x="14" y="108"/>
                  </a:lnTo>
                  <a:lnTo>
                    <a:pt x="10" y="102"/>
                  </a:lnTo>
                  <a:lnTo>
                    <a:pt x="6" y="87"/>
                  </a:lnTo>
                  <a:lnTo>
                    <a:pt x="0" y="78"/>
                  </a:lnTo>
                  <a:lnTo>
                    <a:pt x="4" y="77"/>
                  </a:lnTo>
                  <a:lnTo>
                    <a:pt x="2" y="68"/>
                  </a:lnTo>
                  <a:lnTo>
                    <a:pt x="4" y="64"/>
                  </a:lnTo>
                  <a:lnTo>
                    <a:pt x="2" y="55"/>
                  </a:lnTo>
                  <a:lnTo>
                    <a:pt x="10" y="48"/>
                  </a:lnTo>
                  <a:lnTo>
                    <a:pt x="8" y="39"/>
                  </a:lnTo>
                  <a:lnTo>
                    <a:pt x="12" y="29"/>
                  </a:lnTo>
                  <a:lnTo>
                    <a:pt x="20" y="35"/>
                  </a:lnTo>
                  <a:lnTo>
                    <a:pt x="24" y="33"/>
                  </a:lnTo>
                  <a:lnTo>
                    <a:pt x="45" y="32"/>
                  </a:lnTo>
                  <a:lnTo>
                    <a:pt x="49" y="34"/>
                  </a:lnTo>
                  <a:lnTo>
                    <a:pt x="66" y="36"/>
                  </a:lnTo>
                  <a:lnTo>
                    <a:pt x="73" y="35"/>
                  </a:lnTo>
                  <a:lnTo>
                    <a:pt x="78" y="42"/>
                  </a:lnTo>
                  <a:lnTo>
                    <a:pt x="86" y="39"/>
                  </a:lnTo>
                  <a:lnTo>
                    <a:pt x="98" y="17"/>
                  </a:lnTo>
                  <a:lnTo>
                    <a:pt x="114" y="8"/>
                  </a:lnTo>
                  <a:lnTo>
                    <a:pt x="166" y="0"/>
                  </a:lnTo>
                  <a:lnTo>
                    <a:pt x="182" y="34"/>
                  </a:lnTo>
                  <a:lnTo>
                    <a:pt x="189" y="4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5" name="Freeform 217"/>
            <p:cNvSpPr>
              <a:spLocks/>
            </p:cNvSpPr>
            <p:nvPr/>
          </p:nvSpPr>
          <p:spPr bwMode="auto">
            <a:xfrm>
              <a:off x="4640263" y="4637088"/>
              <a:ext cx="468313" cy="419100"/>
            </a:xfrm>
            <a:custGeom>
              <a:avLst/>
              <a:gdLst>
                <a:gd name="T0" fmla="*/ 264 w 295"/>
                <a:gd name="T1" fmla="*/ 152 h 264"/>
                <a:gd name="T2" fmla="*/ 250 w 295"/>
                <a:gd name="T3" fmla="*/ 173 h 264"/>
                <a:gd name="T4" fmla="*/ 217 w 295"/>
                <a:gd name="T5" fmla="*/ 210 h 264"/>
                <a:gd name="T6" fmla="*/ 190 w 295"/>
                <a:gd name="T7" fmla="*/ 232 h 264"/>
                <a:gd name="T8" fmla="*/ 162 w 295"/>
                <a:gd name="T9" fmla="*/ 241 h 264"/>
                <a:gd name="T10" fmla="*/ 149 w 295"/>
                <a:gd name="T11" fmla="*/ 243 h 264"/>
                <a:gd name="T12" fmla="*/ 121 w 295"/>
                <a:gd name="T13" fmla="*/ 243 h 264"/>
                <a:gd name="T14" fmla="*/ 104 w 295"/>
                <a:gd name="T15" fmla="*/ 245 h 264"/>
                <a:gd name="T16" fmla="*/ 70 w 295"/>
                <a:gd name="T17" fmla="*/ 256 h 264"/>
                <a:gd name="T18" fmla="*/ 51 w 295"/>
                <a:gd name="T19" fmla="*/ 264 h 264"/>
                <a:gd name="T20" fmla="*/ 38 w 295"/>
                <a:gd name="T21" fmla="*/ 257 h 264"/>
                <a:gd name="T22" fmla="*/ 30 w 295"/>
                <a:gd name="T23" fmla="*/ 250 h 264"/>
                <a:gd name="T24" fmla="*/ 29 w 295"/>
                <a:gd name="T25" fmla="*/ 232 h 264"/>
                <a:gd name="T26" fmla="*/ 30 w 295"/>
                <a:gd name="T27" fmla="*/ 215 h 264"/>
                <a:gd name="T28" fmla="*/ 20 w 295"/>
                <a:gd name="T29" fmla="*/ 180 h 264"/>
                <a:gd name="T30" fmla="*/ 12 w 295"/>
                <a:gd name="T31" fmla="*/ 162 h 264"/>
                <a:gd name="T32" fmla="*/ 9 w 295"/>
                <a:gd name="T33" fmla="*/ 125 h 264"/>
                <a:gd name="T34" fmla="*/ 19 w 295"/>
                <a:gd name="T35" fmla="*/ 139 h 264"/>
                <a:gd name="T36" fmla="*/ 38 w 295"/>
                <a:gd name="T37" fmla="*/ 145 h 264"/>
                <a:gd name="T38" fmla="*/ 63 w 295"/>
                <a:gd name="T39" fmla="*/ 133 h 264"/>
                <a:gd name="T40" fmla="*/ 71 w 295"/>
                <a:gd name="T41" fmla="*/ 59 h 264"/>
                <a:gd name="T42" fmla="*/ 79 w 295"/>
                <a:gd name="T43" fmla="*/ 91 h 264"/>
                <a:gd name="T44" fmla="*/ 95 w 295"/>
                <a:gd name="T45" fmla="*/ 97 h 264"/>
                <a:gd name="T46" fmla="*/ 113 w 295"/>
                <a:gd name="T47" fmla="*/ 81 h 264"/>
                <a:gd name="T48" fmla="*/ 127 w 295"/>
                <a:gd name="T49" fmla="*/ 66 h 264"/>
                <a:gd name="T50" fmla="*/ 143 w 295"/>
                <a:gd name="T51" fmla="*/ 75 h 264"/>
                <a:gd name="T52" fmla="*/ 169 w 295"/>
                <a:gd name="T53" fmla="*/ 71 h 264"/>
                <a:gd name="T54" fmla="*/ 175 w 295"/>
                <a:gd name="T55" fmla="*/ 54 h 264"/>
                <a:gd name="T56" fmla="*/ 191 w 295"/>
                <a:gd name="T57" fmla="*/ 45 h 264"/>
                <a:gd name="T58" fmla="*/ 214 w 295"/>
                <a:gd name="T59" fmla="*/ 16 h 264"/>
                <a:gd name="T60" fmla="*/ 248 w 295"/>
                <a:gd name="T61" fmla="*/ 1 h 264"/>
                <a:gd name="T62" fmla="*/ 262 w 295"/>
                <a:gd name="T63" fmla="*/ 2 h 264"/>
                <a:gd name="T64" fmla="*/ 279 w 295"/>
                <a:gd name="T65" fmla="*/ 33 h 264"/>
                <a:gd name="T66" fmla="*/ 278 w 295"/>
                <a:gd name="T67" fmla="*/ 71 h 264"/>
                <a:gd name="T68" fmla="*/ 270 w 295"/>
                <a:gd name="T69" fmla="*/ 74 h 264"/>
                <a:gd name="T70" fmla="*/ 263 w 295"/>
                <a:gd name="T71" fmla="*/ 82 h 264"/>
                <a:gd name="T72" fmla="*/ 257 w 295"/>
                <a:gd name="T73" fmla="*/ 97 h 264"/>
                <a:gd name="T74" fmla="*/ 277 w 295"/>
                <a:gd name="T75" fmla="*/ 106 h 264"/>
                <a:gd name="T76" fmla="*/ 295 w 295"/>
                <a:gd name="T77" fmla="*/ 97 h 264"/>
                <a:gd name="T78" fmla="*/ 286 w 295"/>
                <a:gd name="T79" fmla="*/ 129 h 264"/>
                <a:gd name="T80" fmla="*/ 268 w 295"/>
                <a:gd name="T81" fmla="*/ 14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5" h="264">
                  <a:moveTo>
                    <a:pt x="268" y="149"/>
                  </a:moveTo>
                  <a:lnTo>
                    <a:pt x="264" y="152"/>
                  </a:lnTo>
                  <a:lnTo>
                    <a:pt x="256" y="163"/>
                  </a:lnTo>
                  <a:lnTo>
                    <a:pt x="250" y="173"/>
                  </a:lnTo>
                  <a:lnTo>
                    <a:pt x="239" y="188"/>
                  </a:lnTo>
                  <a:lnTo>
                    <a:pt x="217" y="210"/>
                  </a:lnTo>
                  <a:lnTo>
                    <a:pt x="204" y="222"/>
                  </a:lnTo>
                  <a:lnTo>
                    <a:pt x="190" y="232"/>
                  </a:lnTo>
                  <a:lnTo>
                    <a:pt x="171" y="240"/>
                  </a:lnTo>
                  <a:lnTo>
                    <a:pt x="162" y="241"/>
                  </a:lnTo>
                  <a:lnTo>
                    <a:pt x="159" y="246"/>
                  </a:lnTo>
                  <a:lnTo>
                    <a:pt x="149" y="243"/>
                  </a:lnTo>
                  <a:lnTo>
                    <a:pt x="140" y="247"/>
                  </a:lnTo>
                  <a:lnTo>
                    <a:pt x="121" y="243"/>
                  </a:lnTo>
                  <a:lnTo>
                    <a:pt x="111" y="246"/>
                  </a:lnTo>
                  <a:lnTo>
                    <a:pt x="104" y="245"/>
                  </a:lnTo>
                  <a:lnTo>
                    <a:pt x="85" y="253"/>
                  </a:lnTo>
                  <a:lnTo>
                    <a:pt x="70" y="256"/>
                  </a:lnTo>
                  <a:lnTo>
                    <a:pt x="59" y="264"/>
                  </a:lnTo>
                  <a:lnTo>
                    <a:pt x="51" y="264"/>
                  </a:lnTo>
                  <a:lnTo>
                    <a:pt x="44" y="257"/>
                  </a:lnTo>
                  <a:lnTo>
                    <a:pt x="38" y="257"/>
                  </a:lnTo>
                  <a:lnTo>
                    <a:pt x="31" y="247"/>
                  </a:lnTo>
                  <a:lnTo>
                    <a:pt x="30" y="250"/>
                  </a:lnTo>
                  <a:lnTo>
                    <a:pt x="28" y="245"/>
                  </a:lnTo>
                  <a:lnTo>
                    <a:pt x="29" y="232"/>
                  </a:lnTo>
                  <a:lnTo>
                    <a:pt x="24" y="219"/>
                  </a:lnTo>
                  <a:lnTo>
                    <a:pt x="30" y="215"/>
                  </a:lnTo>
                  <a:lnTo>
                    <a:pt x="30" y="199"/>
                  </a:lnTo>
                  <a:lnTo>
                    <a:pt x="20" y="180"/>
                  </a:lnTo>
                  <a:lnTo>
                    <a:pt x="12" y="162"/>
                  </a:lnTo>
                  <a:lnTo>
                    <a:pt x="12" y="162"/>
                  </a:lnTo>
                  <a:lnTo>
                    <a:pt x="0" y="135"/>
                  </a:lnTo>
                  <a:lnTo>
                    <a:pt x="9" y="125"/>
                  </a:lnTo>
                  <a:lnTo>
                    <a:pt x="16" y="131"/>
                  </a:lnTo>
                  <a:lnTo>
                    <a:pt x="19" y="139"/>
                  </a:lnTo>
                  <a:lnTo>
                    <a:pt x="27" y="141"/>
                  </a:lnTo>
                  <a:lnTo>
                    <a:pt x="38" y="145"/>
                  </a:lnTo>
                  <a:lnTo>
                    <a:pt x="47" y="143"/>
                  </a:lnTo>
                  <a:lnTo>
                    <a:pt x="63" y="133"/>
                  </a:lnTo>
                  <a:lnTo>
                    <a:pt x="67" y="56"/>
                  </a:lnTo>
                  <a:lnTo>
                    <a:pt x="71" y="59"/>
                  </a:lnTo>
                  <a:lnTo>
                    <a:pt x="81" y="79"/>
                  </a:lnTo>
                  <a:lnTo>
                    <a:pt x="79" y="91"/>
                  </a:lnTo>
                  <a:lnTo>
                    <a:pt x="83" y="99"/>
                  </a:lnTo>
                  <a:lnTo>
                    <a:pt x="95" y="97"/>
                  </a:lnTo>
                  <a:lnTo>
                    <a:pt x="105" y="87"/>
                  </a:lnTo>
                  <a:lnTo>
                    <a:pt x="113" y="81"/>
                  </a:lnTo>
                  <a:lnTo>
                    <a:pt x="118" y="71"/>
                  </a:lnTo>
                  <a:lnTo>
                    <a:pt x="127" y="66"/>
                  </a:lnTo>
                  <a:lnTo>
                    <a:pt x="135" y="69"/>
                  </a:lnTo>
                  <a:lnTo>
                    <a:pt x="143" y="75"/>
                  </a:lnTo>
                  <a:lnTo>
                    <a:pt x="157" y="76"/>
                  </a:lnTo>
                  <a:lnTo>
                    <a:pt x="169" y="71"/>
                  </a:lnTo>
                  <a:lnTo>
                    <a:pt x="171" y="64"/>
                  </a:lnTo>
                  <a:lnTo>
                    <a:pt x="175" y="54"/>
                  </a:lnTo>
                  <a:lnTo>
                    <a:pt x="185" y="53"/>
                  </a:lnTo>
                  <a:lnTo>
                    <a:pt x="191" y="45"/>
                  </a:lnTo>
                  <a:lnTo>
                    <a:pt x="197" y="31"/>
                  </a:lnTo>
                  <a:lnTo>
                    <a:pt x="214" y="16"/>
                  </a:lnTo>
                  <a:lnTo>
                    <a:pt x="240" y="0"/>
                  </a:lnTo>
                  <a:lnTo>
                    <a:pt x="248" y="1"/>
                  </a:lnTo>
                  <a:lnTo>
                    <a:pt x="256" y="4"/>
                  </a:lnTo>
                  <a:lnTo>
                    <a:pt x="262" y="2"/>
                  </a:lnTo>
                  <a:lnTo>
                    <a:pt x="272" y="4"/>
                  </a:lnTo>
                  <a:lnTo>
                    <a:pt x="279" y="33"/>
                  </a:lnTo>
                  <a:lnTo>
                    <a:pt x="282" y="48"/>
                  </a:lnTo>
                  <a:lnTo>
                    <a:pt x="278" y="71"/>
                  </a:lnTo>
                  <a:lnTo>
                    <a:pt x="279" y="78"/>
                  </a:lnTo>
                  <a:lnTo>
                    <a:pt x="270" y="74"/>
                  </a:lnTo>
                  <a:lnTo>
                    <a:pt x="265" y="76"/>
                  </a:lnTo>
                  <a:lnTo>
                    <a:pt x="263" y="82"/>
                  </a:lnTo>
                  <a:lnTo>
                    <a:pt x="257" y="90"/>
                  </a:lnTo>
                  <a:lnTo>
                    <a:pt x="257" y="97"/>
                  </a:lnTo>
                  <a:lnTo>
                    <a:pt x="267" y="108"/>
                  </a:lnTo>
                  <a:lnTo>
                    <a:pt x="277" y="106"/>
                  </a:lnTo>
                  <a:lnTo>
                    <a:pt x="281" y="97"/>
                  </a:lnTo>
                  <a:lnTo>
                    <a:pt x="295" y="97"/>
                  </a:lnTo>
                  <a:lnTo>
                    <a:pt x="289" y="112"/>
                  </a:lnTo>
                  <a:lnTo>
                    <a:pt x="286" y="129"/>
                  </a:lnTo>
                  <a:lnTo>
                    <a:pt x="281" y="139"/>
                  </a:lnTo>
                  <a:lnTo>
                    <a:pt x="268" y="14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6" name="Freeform 218"/>
            <p:cNvSpPr>
              <a:spLocks/>
            </p:cNvSpPr>
            <p:nvPr/>
          </p:nvSpPr>
          <p:spPr bwMode="auto">
            <a:xfrm>
              <a:off x="4937125" y="4854575"/>
              <a:ext cx="66675" cy="65088"/>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7" name="Freeform 219"/>
            <p:cNvSpPr>
              <a:spLocks/>
            </p:cNvSpPr>
            <p:nvPr/>
          </p:nvSpPr>
          <p:spPr bwMode="auto">
            <a:xfrm>
              <a:off x="4813300" y="4181475"/>
              <a:ext cx="341313" cy="320675"/>
            </a:xfrm>
            <a:custGeom>
              <a:avLst/>
              <a:gdLst>
                <a:gd name="T0" fmla="*/ 202 w 215"/>
                <a:gd name="T1" fmla="*/ 20 h 202"/>
                <a:gd name="T2" fmla="*/ 211 w 215"/>
                <a:gd name="T3" fmla="*/ 30 h 202"/>
                <a:gd name="T4" fmla="*/ 215 w 215"/>
                <a:gd name="T5" fmla="*/ 47 h 202"/>
                <a:gd name="T6" fmla="*/ 211 w 215"/>
                <a:gd name="T7" fmla="*/ 53 h 202"/>
                <a:gd name="T8" fmla="*/ 207 w 215"/>
                <a:gd name="T9" fmla="*/ 70 h 202"/>
                <a:gd name="T10" fmla="*/ 210 w 215"/>
                <a:gd name="T11" fmla="*/ 87 h 202"/>
                <a:gd name="T12" fmla="*/ 204 w 215"/>
                <a:gd name="T13" fmla="*/ 94 h 202"/>
                <a:gd name="T14" fmla="*/ 198 w 215"/>
                <a:gd name="T15" fmla="*/ 113 h 202"/>
                <a:gd name="T16" fmla="*/ 208 w 215"/>
                <a:gd name="T17" fmla="*/ 119 h 202"/>
                <a:gd name="T18" fmla="*/ 152 w 215"/>
                <a:gd name="T19" fmla="*/ 136 h 202"/>
                <a:gd name="T20" fmla="*/ 153 w 215"/>
                <a:gd name="T21" fmla="*/ 151 h 202"/>
                <a:gd name="T22" fmla="*/ 139 w 215"/>
                <a:gd name="T23" fmla="*/ 154 h 202"/>
                <a:gd name="T24" fmla="*/ 128 w 215"/>
                <a:gd name="T25" fmla="*/ 162 h 202"/>
                <a:gd name="T26" fmla="*/ 126 w 215"/>
                <a:gd name="T27" fmla="*/ 169 h 202"/>
                <a:gd name="T28" fmla="*/ 119 w 215"/>
                <a:gd name="T29" fmla="*/ 171 h 202"/>
                <a:gd name="T30" fmla="*/ 103 w 215"/>
                <a:gd name="T31" fmla="*/ 188 h 202"/>
                <a:gd name="T32" fmla="*/ 92 w 215"/>
                <a:gd name="T33" fmla="*/ 201 h 202"/>
                <a:gd name="T34" fmla="*/ 86 w 215"/>
                <a:gd name="T35" fmla="*/ 202 h 202"/>
                <a:gd name="T36" fmla="*/ 80 w 215"/>
                <a:gd name="T37" fmla="*/ 199 h 202"/>
                <a:gd name="T38" fmla="*/ 60 w 215"/>
                <a:gd name="T39" fmla="*/ 197 h 202"/>
                <a:gd name="T40" fmla="*/ 57 w 215"/>
                <a:gd name="T41" fmla="*/ 195 h 202"/>
                <a:gd name="T42" fmla="*/ 57 w 215"/>
                <a:gd name="T43" fmla="*/ 194 h 202"/>
                <a:gd name="T44" fmla="*/ 50 w 215"/>
                <a:gd name="T45" fmla="*/ 189 h 202"/>
                <a:gd name="T46" fmla="*/ 38 w 215"/>
                <a:gd name="T47" fmla="*/ 188 h 202"/>
                <a:gd name="T48" fmla="*/ 23 w 215"/>
                <a:gd name="T49" fmla="*/ 193 h 202"/>
                <a:gd name="T50" fmla="*/ 12 w 215"/>
                <a:gd name="T51" fmla="*/ 180 h 202"/>
                <a:gd name="T52" fmla="*/ 0 w 215"/>
                <a:gd name="T53" fmla="*/ 163 h 202"/>
                <a:gd name="T54" fmla="*/ 2 w 215"/>
                <a:gd name="T55" fmla="*/ 96 h 202"/>
                <a:gd name="T56" fmla="*/ 41 w 215"/>
                <a:gd name="T57" fmla="*/ 97 h 202"/>
                <a:gd name="T58" fmla="*/ 39 w 215"/>
                <a:gd name="T59" fmla="*/ 90 h 202"/>
                <a:gd name="T60" fmla="*/ 42 w 215"/>
                <a:gd name="T61" fmla="*/ 82 h 202"/>
                <a:gd name="T62" fmla="*/ 39 w 215"/>
                <a:gd name="T63" fmla="*/ 72 h 202"/>
                <a:gd name="T64" fmla="*/ 41 w 215"/>
                <a:gd name="T65" fmla="*/ 62 h 202"/>
                <a:gd name="T66" fmla="*/ 40 w 215"/>
                <a:gd name="T67" fmla="*/ 55 h 202"/>
                <a:gd name="T68" fmla="*/ 46 w 215"/>
                <a:gd name="T69" fmla="*/ 56 h 202"/>
                <a:gd name="T70" fmla="*/ 47 w 215"/>
                <a:gd name="T71" fmla="*/ 63 h 202"/>
                <a:gd name="T72" fmla="*/ 55 w 215"/>
                <a:gd name="T73" fmla="*/ 62 h 202"/>
                <a:gd name="T74" fmla="*/ 67 w 215"/>
                <a:gd name="T75" fmla="*/ 64 h 202"/>
                <a:gd name="T76" fmla="*/ 73 w 215"/>
                <a:gd name="T77" fmla="*/ 73 h 202"/>
                <a:gd name="T78" fmla="*/ 87 w 215"/>
                <a:gd name="T79" fmla="*/ 76 h 202"/>
                <a:gd name="T80" fmla="*/ 99 w 215"/>
                <a:gd name="T81" fmla="*/ 70 h 202"/>
                <a:gd name="T82" fmla="*/ 102 w 215"/>
                <a:gd name="T83" fmla="*/ 81 h 202"/>
                <a:gd name="T84" fmla="*/ 116 w 215"/>
                <a:gd name="T85" fmla="*/ 83 h 202"/>
                <a:gd name="T86" fmla="*/ 123 w 215"/>
                <a:gd name="T87" fmla="*/ 92 h 202"/>
                <a:gd name="T88" fmla="*/ 130 w 215"/>
                <a:gd name="T89" fmla="*/ 104 h 202"/>
                <a:gd name="T90" fmla="*/ 144 w 215"/>
                <a:gd name="T91" fmla="*/ 104 h 202"/>
                <a:gd name="T92" fmla="*/ 143 w 215"/>
                <a:gd name="T93" fmla="*/ 82 h 202"/>
                <a:gd name="T94" fmla="*/ 138 w 215"/>
                <a:gd name="T95" fmla="*/ 85 h 202"/>
                <a:gd name="T96" fmla="*/ 126 w 215"/>
                <a:gd name="T97" fmla="*/ 77 h 202"/>
                <a:gd name="T98" fmla="*/ 121 w 215"/>
                <a:gd name="T99" fmla="*/ 73 h 202"/>
                <a:gd name="T100" fmla="*/ 123 w 215"/>
                <a:gd name="T101" fmla="*/ 53 h 202"/>
                <a:gd name="T102" fmla="*/ 127 w 215"/>
                <a:gd name="T103" fmla="*/ 28 h 202"/>
                <a:gd name="T104" fmla="*/ 123 w 215"/>
                <a:gd name="T105" fmla="*/ 19 h 202"/>
                <a:gd name="T106" fmla="*/ 129 w 215"/>
                <a:gd name="T107" fmla="*/ 6 h 202"/>
                <a:gd name="T108" fmla="*/ 134 w 215"/>
                <a:gd name="T109" fmla="*/ 3 h 202"/>
                <a:gd name="T110" fmla="*/ 158 w 215"/>
                <a:gd name="T111" fmla="*/ 0 h 202"/>
                <a:gd name="T112" fmla="*/ 166 w 215"/>
                <a:gd name="T113" fmla="*/ 2 h 202"/>
                <a:gd name="T114" fmla="*/ 173 w 215"/>
                <a:gd name="T115" fmla="*/ 7 h 202"/>
                <a:gd name="T116" fmla="*/ 180 w 215"/>
                <a:gd name="T117" fmla="*/ 11 h 202"/>
                <a:gd name="T118" fmla="*/ 192 w 215"/>
                <a:gd name="T119" fmla="*/ 14 h 202"/>
                <a:gd name="T120" fmla="*/ 202 w 215"/>
                <a:gd name="T121" fmla="*/ 2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 h="202">
                  <a:moveTo>
                    <a:pt x="202" y="20"/>
                  </a:moveTo>
                  <a:lnTo>
                    <a:pt x="211" y="30"/>
                  </a:lnTo>
                  <a:lnTo>
                    <a:pt x="215" y="47"/>
                  </a:lnTo>
                  <a:lnTo>
                    <a:pt x="211" y="53"/>
                  </a:lnTo>
                  <a:lnTo>
                    <a:pt x="207" y="70"/>
                  </a:lnTo>
                  <a:lnTo>
                    <a:pt x="210" y="87"/>
                  </a:lnTo>
                  <a:lnTo>
                    <a:pt x="204" y="94"/>
                  </a:lnTo>
                  <a:lnTo>
                    <a:pt x="198" y="113"/>
                  </a:lnTo>
                  <a:lnTo>
                    <a:pt x="208" y="119"/>
                  </a:lnTo>
                  <a:lnTo>
                    <a:pt x="152" y="136"/>
                  </a:lnTo>
                  <a:lnTo>
                    <a:pt x="153" y="151"/>
                  </a:lnTo>
                  <a:lnTo>
                    <a:pt x="139" y="154"/>
                  </a:lnTo>
                  <a:lnTo>
                    <a:pt x="128" y="162"/>
                  </a:lnTo>
                  <a:lnTo>
                    <a:pt x="126" y="169"/>
                  </a:lnTo>
                  <a:lnTo>
                    <a:pt x="119" y="171"/>
                  </a:lnTo>
                  <a:lnTo>
                    <a:pt x="103" y="188"/>
                  </a:lnTo>
                  <a:lnTo>
                    <a:pt x="92" y="201"/>
                  </a:lnTo>
                  <a:lnTo>
                    <a:pt x="86" y="202"/>
                  </a:lnTo>
                  <a:lnTo>
                    <a:pt x="80" y="199"/>
                  </a:lnTo>
                  <a:lnTo>
                    <a:pt x="60" y="197"/>
                  </a:lnTo>
                  <a:lnTo>
                    <a:pt x="57" y="195"/>
                  </a:lnTo>
                  <a:lnTo>
                    <a:pt x="57" y="194"/>
                  </a:lnTo>
                  <a:lnTo>
                    <a:pt x="50" y="189"/>
                  </a:lnTo>
                  <a:lnTo>
                    <a:pt x="38" y="188"/>
                  </a:lnTo>
                  <a:lnTo>
                    <a:pt x="23" y="193"/>
                  </a:lnTo>
                  <a:lnTo>
                    <a:pt x="12" y="180"/>
                  </a:lnTo>
                  <a:lnTo>
                    <a:pt x="0" y="163"/>
                  </a:lnTo>
                  <a:lnTo>
                    <a:pt x="2" y="96"/>
                  </a:lnTo>
                  <a:lnTo>
                    <a:pt x="41" y="97"/>
                  </a:lnTo>
                  <a:lnTo>
                    <a:pt x="39" y="90"/>
                  </a:lnTo>
                  <a:lnTo>
                    <a:pt x="42" y="82"/>
                  </a:lnTo>
                  <a:lnTo>
                    <a:pt x="39" y="72"/>
                  </a:lnTo>
                  <a:lnTo>
                    <a:pt x="41" y="62"/>
                  </a:lnTo>
                  <a:lnTo>
                    <a:pt x="40" y="55"/>
                  </a:lnTo>
                  <a:lnTo>
                    <a:pt x="46" y="56"/>
                  </a:lnTo>
                  <a:lnTo>
                    <a:pt x="47" y="63"/>
                  </a:lnTo>
                  <a:lnTo>
                    <a:pt x="55" y="62"/>
                  </a:lnTo>
                  <a:lnTo>
                    <a:pt x="67" y="64"/>
                  </a:lnTo>
                  <a:lnTo>
                    <a:pt x="73" y="73"/>
                  </a:lnTo>
                  <a:lnTo>
                    <a:pt x="87" y="76"/>
                  </a:lnTo>
                  <a:lnTo>
                    <a:pt x="99" y="70"/>
                  </a:lnTo>
                  <a:lnTo>
                    <a:pt x="102" y="81"/>
                  </a:lnTo>
                  <a:lnTo>
                    <a:pt x="116" y="83"/>
                  </a:lnTo>
                  <a:lnTo>
                    <a:pt x="123" y="92"/>
                  </a:lnTo>
                  <a:lnTo>
                    <a:pt x="130" y="104"/>
                  </a:lnTo>
                  <a:lnTo>
                    <a:pt x="144" y="104"/>
                  </a:lnTo>
                  <a:lnTo>
                    <a:pt x="143" y="82"/>
                  </a:lnTo>
                  <a:lnTo>
                    <a:pt x="138" y="85"/>
                  </a:lnTo>
                  <a:lnTo>
                    <a:pt x="126" y="77"/>
                  </a:lnTo>
                  <a:lnTo>
                    <a:pt x="121" y="73"/>
                  </a:lnTo>
                  <a:lnTo>
                    <a:pt x="123" y="53"/>
                  </a:lnTo>
                  <a:lnTo>
                    <a:pt x="127" y="28"/>
                  </a:lnTo>
                  <a:lnTo>
                    <a:pt x="123" y="19"/>
                  </a:lnTo>
                  <a:lnTo>
                    <a:pt x="129" y="6"/>
                  </a:lnTo>
                  <a:lnTo>
                    <a:pt x="134" y="3"/>
                  </a:lnTo>
                  <a:lnTo>
                    <a:pt x="158" y="0"/>
                  </a:lnTo>
                  <a:lnTo>
                    <a:pt x="166" y="2"/>
                  </a:lnTo>
                  <a:lnTo>
                    <a:pt x="173" y="7"/>
                  </a:lnTo>
                  <a:lnTo>
                    <a:pt x="180" y="11"/>
                  </a:lnTo>
                  <a:lnTo>
                    <a:pt x="192" y="14"/>
                  </a:lnTo>
                  <a:lnTo>
                    <a:pt x="202" y="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8" name="Freeform 220"/>
            <p:cNvSpPr>
              <a:spLocks/>
            </p:cNvSpPr>
            <p:nvPr/>
          </p:nvSpPr>
          <p:spPr bwMode="auto">
            <a:xfrm>
              <a:off x="4908550" y="4421188"/>
              <a:ext cx="220663" cy="222250"/>
            </a:xfrm>
            <a:custGeom>
              <a:avLst/>
              <a:gdLst>
                <a:gd name="T0" fmla="*/ 103 w 139"/>
                <a:gd name="T1" fmla="*/ 140 h 140"/>
                <a:gd name="T2" fmla="*/ 93 w 139"/>
                <a:gd name="T3" fmla="*/ 138 h 140"/>
                <a:gd name="T4" fmla="*/ 87 w 139"/>
                <a:gd name="T5" fmla="*/ 140 h 140"/>
                <a:gd name="T6" fmla="*/ 79 w 139"/>
                <a:gd name="T7" fmla="*/ 137 h 140"/>
                <a:gd name="T8" fmla="*/ 71 w 139"/>
                <a:gd name="T9" fmla="*/ 136 h 140"/>
                <a:gd name="T10" fmla="*/ 60 w 139"/>
                <a:gd name="T11" fmla="*/ 127 h 140"/>
                <a:gd name="T12" fmla="*/ 47 w 139"/>
                <a:gd name="T13" fmla="*/ 124 h 140"/>
                <a:gd name="T14" fmla="*/ 42 w 139"/>
                <a:gd name="T15" fmla="*/ 111 h 140"/>
                <a:gd name="T16" fmla="*/ 42 w 139"/>
                <a:gd name="T17" fmla="*/ 103 h 140"/>
                <a:gd name="T18" fmla="*/ 35 w 139"/>
                <a:gd name="T19" fmla="*/ 101 h 140"/>
                <a:gd name="T20" fmla="*/ 15 w 139"/>
                <a:gd name="T21" fmla="*/ 78 h 140"/>
                <a:gd name="T22" fmla="*/ 10 w 139"/>
                <a:gd name="T23" fmla="*/ 66 h 140"/>
                <a:gd name="T24" fmla="*/ 6 w 139"/>
                <a:gd name="T25" fmla="*/ 63 h 140"/>
                <a:gd name="T26" fmla="*/ 0 w 139"/>
                <a:gd name="T27" fmla="*/ 46 h 140"/>
                <a:gd name="T28" fmla="*/ 20 w 139"/>
                <a:gd name="T29" fmla="*/ 48 h 140"/>
                <a:gd name="T30" fmla="*/ 26 w 139"/>
                <a:gd name="T31" fmla="*/ 51 h 140"/>
                <a:gd name="T32" fmla="*/ 32 w 139"/>
                <a:gd name="T33" fmla="*/ 50 h 140"/>
                <a:gd name="T34" fmla="*/ 43 w 139"/>
                <a:gd name="T35" fmla="*/ 37 h 140"/>
                <a:gd name="T36" fmla="*/ 59 w 139"/>
                <a:gd name="T37" fmla="*/ 20 h 140"/>
                <a:gd name="T38" fmla="*/ 66 w 139"/>
                <a:gd name="T39" fmla="*/ 18 h 140"/>
                <a:gd name="T40" fmla="*/ 68 w 139"/>
                <a:gd name="T41" fmla="*/ 11 h 140"/>
                <a:gd name="T42" fmla="*/ 79 w 139"/>
                <a:gd name="T43" fmla="*/ 3 h 140"/>
                <a:gd name="T44" fmla="*/ 93 w 139"/>
                <a:gd name="T45" fmla="*/ 0 h 140"/>
                <a:gd name="T46" fmla="*/ 94 w 139"/>
                <a:gd name="T47" fmla="*/ 7 h 140"/>
                <a:gd name="T48" fmla="*/ 109 w 139"/>
                <a:gd name="T49" fmla="*/ 7 h 140"/>
                <a:gd name="T50" fmla="*/ 117 w 139"/>
                <a:gd name="T51" fmla="*/ 11 h 140"/>
                <a:gd name="T52" fmla="*/ 121 w 139"/>
                <a:gd name="T53" fmla="*/ 16 h 140"/>
                <a:gd name="T54" fmla="*/ 130 w 139"/>
                <a:gd name="T55" fmla="*/ 18 h 140"/>
                <a:gd name="T56" fmla="*/ 139 w 139"/>
                <a:gd name="T57" fmla="*/ 25 h 140"/>
                <a:gd name="T58" fmla="*/ 138 w 139"/>
                <a:gd name="T59" fmla="*/ 51 h 140"/>
                <a:gd name="T60" fmla="*/ 133 w 139"/>
                <a:gd name="T61" fmla="*/ 65 h 140"/>
                <a:gd name="T62" fmla="*/ 132 w 139"/>
                <a:gd name="T63" fmla="*/ 81 h 140"/>
                <a:gd name="T64" fmla="*/ 134 w 139"/>
                <a:gd name="T65" fmla="*/ 87 h 140"/>
                <a:gd name="T66" fmla="*/ 131 w 139"/>
                <a:gd name="T67" fmla="*/ 99 h 140"/>
                <a:gd name="T68" fmla="*/ 129 w 139"/>
                <a:gd name="T69" fmla="*/ 101 h 140"/>
                <a:gd name="T70" fmla="*/ 123 w 139"/>
                <a:gd name="T71" fmla="*/ 116 h 140"/>
                <a:gd name="T72" fmla="*/ 103 w 139"/>
                <a:gd name="T7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40">
                  <a:moveTo>
                    <a:pt x="103" y="140"/>
                  </a:moveTo>
                  <a:lnTo>
                    <a:pt x="93" y="138"/>
                  </a:lnTo>
                  <a:lnTo>
                    <a:pt x="87" y="140"/>
                  </a:lnTo>
                  <a:lnTo>
                    <a:pt x="79" y="137"/>
                  </a:lnTo>
                  <a:lnTo>
                    <a:pt x="71" y="136"/>
                  </a:lnTo>
                  <a:lnTo>
                    <a:pt x="60" y="127"/>
                  </a:lnTo>
                  <a:lnTo>
                    <a:pt x="47" y="124"/>
                  </a:lnTo>
                  <a:lnTo>
                    <a:pt x="42" y="111"/>
                  </a:lnTo>
                  <a:lnTo>
                    <a:pt x="42" y="103"/>
                  </a:lnTo>
                  <a:lnTo>
                    <a:pt x="35" y="101"/>
                  </a:lnTo>
                  <a:lnTo>
                    <a:pt x="15" y="78"/>
                  </a:lnTo>
                  <a:lnTo>
                    <a:pt x="10" y="66"/>
                  </a:lnTo>
                  <a:lnTo>
                    <a:pt x="6" y="63"/>
                  </a:lnTo>
                  <a:lnTo>
                    <a:pt x="0" y="46"/>
                  </a:lnTo>
                  <a:lnTo>
                    <a:pt x="20" y="48"/>
                  </a:lnTo>
                  <a:lnTo>
                    <a:pt x="26" y="51"/>
                  </a:lnTo>
                  <a:lnTo>
                    <a:pt x="32" y="50"/>
                  </a:lnTo>
                  <a:lnTo>
                    <a:pt x="43" y="37"/>
                  </a:lnTo>
                  <a:lnTo>
                    <a:pt x="59" y="20"/>
                  </a:lnTo>
                  <a:lnTo>
                    <a:pt x="66" y="18"/>
                  </a:lnTo>
                  <a:lnTo>
                    <a:pt x="68" y="11"/>
                  </a:lnTo>
                  <a:lnTo>
                    <a:pt x="79" y="3"/>
                  </a:lnTo>
                  <a:lnTo>
                    <a:pt x="93" y="0"/>
                  </a:lnTo>
                  <a:lnTo>
                    <a:pt x="94" y="7"/>
                  </a:lnTo>
                  <a:lnTo>
                    <a:pt x="109" y="7"/>
                  </a:lnTo>
                  <a:lnTo>
                    <a:pt x="117" y="11"/>
                  </a:lnTo>
                  <a:lnTo>
                    <a:pt x="121" y="16"/>
                  </a:lnTo>
                  <a:lnTo>
                    <a:pt x="130" y="18"/>
                  </a:lnTo>
                  <a:lnTo>
                    <a:pt x="139" y="25"/>
                  </a:lnTo>
                  <a:lnTo>
                    <a:pt x="138" y="51"/>
                  </a:lnTo>
                  <a:lnTo>
                    <a:pt x="133" y="65"/>
                  </a:lnTo>
                  <a:lnTo>
                    <a:pt x="132" y="81"/>
                  </a:lnTo>
                  <a:lnTo>
                    <a:pt x="134" y="87"/>
                  </a:lnTo>
                  <a:lnTo>
                    <a:pt x="131" y="99"/>
                  </a:lnTo>
                  <a:lnTo>
                    <a:pt x="129" y="101"/>
                  </a:lnTo>
                  <a:lnTo>
                    <a:pt x="123" y="116"/>
                  </a:lnTo>
                  <a:lnTo>
                    <a:pt x="103" y="14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9" name="Freeform 221"/>
            <p:cNvSpPr>
              <a:spLocks/>
            </p:cNvSpPr>
            <p:nvPr/>
          </p:nvSpPr>
          <p:spPr bwMode="auto">
            <a:xfrm>
              <a:off x="4786313" y="1465262"/>
              <a:ext cx="3484563" cy="1089025"/>
            </a:xfrm>
            <a:custGeom>
              <a:avLst/>
              <a:gdLst>
                <a:gd name="T0" fmla="*/ 751 w 2195"/>
                <a:gd name="T1" fmla="*/ 25 h 686"/>
                <a:gd name="T2" fmla="*/ 649 w 2195"/>
                <a:gd name="T3" fmla="*/ 59 h 686"/>
                <a:gd name="T4" fmla="*/ 594 w 2195"/>
                <a:gd name="T5" fmla="*/ 101 h 686"/>
                <a:gd name="T6" fmla="*/ 603 w 2195"/>
                <a:gd name="T7" fmla="*/ 140 h 686"/>
                <a:gd name="T8" fmla="*/ 600 w 2195"/>
                <a:gd name="T9" fmla="*/ 189 h 686"/>
                <a:gd name="T10" fmla="*/ 541 w 2195"/>
                <a:gd name="T11" fmla="*/ 77 h 686"/>
                <a:gd name="T12" fmla="*/ 524 w 2195"/>
                <a:gd name="T13" fmla="*/ 135 h 686"/>
                <a:gd name="T14" fmla="*/ 434 w 2195"/>
                <a:gd name="T15" fmla="*/ 142 h 686"/>
                <a:gd name="T16" fmla="*/ 337 w 2195"/>
                <a:gd name="T17" fmla="*/ 143 h 686"/>
                <a:gd name="T18" fmla="*/ 241 w 2195"/>
                <a:gd name="T19" fmla="*/ 154 h 686"/>
                <a:gd name="T20" fmla="*/ 172 w 2195"/>
                <a:gd name="T21" fmla="*/ 204 h 686"/>
                <a:gd name="T22" fmla="*/ 111 w 2195"/>
                <a:gd name="T23" fmla="*/ 223 h 686"/>
                <a:gd name="T24" fmla="*/ 177 w 2195"/>
                <a:gd name="T25" fmla="*/ 168 h 686"/>
                <a:gd name="T26" fmla="*/ 1 w 2195"/>
                <a:gd name="T27" fmla="*/ 152 h 686"/>
                <a:gd name="T28" fmla="*/ 67 w 2195"/>
                <a:gd name="T29" fmla="*/ 262 h 686"/>
                <a:gd name="T30" fmla="*/ 30 w 2195"/>
                <a:gd name="T31" fmla="*/ 356 h 686"/>
                <a:gd name="T32" fmla="*/ 95 w 2195"/>
                <a:gd name="T33" fmla="*/ 403 h 686"/>
                <a:gd name="T34" fmla="*/ 111 w 2195"/>
                <a:gd name="T35" fmla="*/ 441 h 686"/>
                <a:gd name="T36" fmla="*/ 161 w 2195"/>
                <a:gd name="T37" fmla="*/ 469 h 686"/>
                <a:gd name="T38" fmla="*/ 227 w 2195"/>
                <a:gd name="T39" fmla="*/ 507 h 686"/>
                <a:gd name="T40" fmla="*/ 240 w 2195"/>
                <a:gd name="T41" fmla="*/ 555 h 686"/>
                <a:gd name="T42" fmla="*/ 239 w 2195"/>
                <a:gd name="T43" fmla="*/ 614 h 686"/>
                <a:gd name="T44" fmla="*/ 363 w 2195"/>
                <a:gd name="T45" fmla="*/ 654 h 686"/>
                <a:gd name="T46" fmla="*/ 434 w 2195"/>
                <a:gd name="T47" fmla="*/ 672 h 686"/>
                <a:gd name="T48" fmla="*/ 412 w 2195"/>
                <a:gd name="T49" fmla="*/ 564 h 686"/>
                <a:gd name="T50" fmla="*/ 394 w 2195"/>
                <a:gd name="T51" fmla="*/ 493 h 686"/>
                <a:gd name="T52" fmla="*/ 571 w 2195"/>
                <a:gd name="T53" fmla="*/ 488 h 686"/>
                <a:gd name="T54" fmla="*/ 571 w 2195"/>
                <a:gd name="T55" fmla="*/ 425 h 686"/>
                <a:gd name="T56" fmla="*/ 758 w 2195"/>
                <a:gd name="T57" fmla="*/ 424 h 686"/>
                <a:gd name="T58" fmla="*/ 920 w 2195"/>
                <a:gd name="T59" fmla="*/ 489 h 686"/>
                <a:gd name="T60" fmla="*/ 1027 w 2195"/>
                <a:gd name="T61" fmla="*/ 519 h 686"/>
                <a:gd name="T62" fmla="*/ 1175 w 2195"/>
                <a:gd name="T63" fmla="*/ 510 h 686"/>
                <a:gd name="T64" fmla="*/ 1273 w 2195"/>
                <a:gd name="T65" fmla="*/ 503 h 686"/>
                <a:gd name="T66" fmla="*/ 1408 w 2195"/>
                <a:gd name="T67" fmla="*/ 518 h 686"/>
                <a:gd name="T68" fmla="*/ 1516 w 2195"/>
                <a:gd name="T69" fmla="*/ 493 h 686"/>
                <a:gd name="T70" fmla="*/ 1570 w 2195"/>
                <a:gd name="T71" fmla="*/ 441 h 686"/>
                <a:gd name="T72" fmla="*/ 1742 w 2195"/>
                <a:gd name="T73" fmla="*/ 550 h 686"/>
                <a:gd name="T74" fmla="*/ 1789 w 2195"/>
                <a:gd name="T75" fmla="*/ 600 h 686"/>
                <a:gd name="T76" fmla="*/ 1821 w 2195"/>
                <a:gd name="T77" fmla="*/ 642 h 686"/>
                <a:gd name="T78" fmla="*/ 1879 w 2195"/>
                <a:gd name="T79" fmla="*/ 536 h 686"/>
                <a:gd name="T80" fmla="*/ 1746 w 2195"/>
                <a:gd name="T81" fmla="*/ 425 h 686"/>
                <a:gd name="T82" fmla="*/ 1855 w 2195"/>
                <a:gd name="T83" fmla="*/ 317 h 686"/>
                <a:gd name="T84" fmla="*/ 1972 w 2195"/>
                <a:gd name="T85" fmla="*/ 275 h 686"/>
                <a:gd name="T86" fmla="*/ 1981 w 2195"/>
                <a:gd name="T87" fmla="*/ 358 h 686"/>
                <a:gd name="T88" fmla="*/ 2115 w 2195"/>
                <a:gd name="T89" fmla="*/ 441 h 686"/>
                <a:gd name="T90" fmla="*/ 2041 w 2195"/>
                <a:gd name="T91" fmla="*/ 341 h 686"/>
                <a:gd name="T92" fmla="*/ 2121 w 2195"/>
                <a:gd name="T93" fmla="*/ 301 h 686"/>
                <a:gd name="T94" fmla="*/ 2165 w 2195"/>
                <a:gd name="T95" fmla="*/ 245 h 686"/>
                <a:gd name="T96" fmla="*/ 2127 w 2195"/>
                <a:gd name="T97" fmla="*/ 194 h 686"/>
                <a:gd name="T98" fmla="*/ 2155 w 2195"/>
                <a:gd name="T99" fmla="*/ 143 h 686"/>
                <a:gd name="T100" fmla="*/ 2081 w 2195"/>
                <a:gd name="T101" fmla="*/ 119 h 686"/>
                <a:gd name="T102" fmla="*/ 1867 w 2195"/>
                <a:gd name="T103" fmla="*/ 130 h 686"/>
                <a:gd name="T104" fmla="*/ 1729 w 2195"/>
                <a:gd name="T105" fmla="*/ 128 h 686"/>
                <a:gd name="T106" fmla="*/ 1395 w 2195"/>
                <a:gd name="T107" fmla="*/ 82 h 686"/>
                <a:gd name="T108" fmla="*/ 1301 w 2195"/>
                <a:gd name="T109" fmla="*/ 103 h 686"/>
                <a:gd name="T110" fmla="*/ 1124 w 2195"/>
                <a:gd name="T111" fmla="*/ 71 h 686"/>
                <a:gd name="T112" fmla="*/ 983 w 2195"/>
                <a:gd name="T113" fmla="*/ 54 h 686"/>
                <a:gd name="T114" fmla="*/ 913 w 2195"/>
                <a:gd name="T115" fmla="*/ 1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5" h="686">
                  <a:moveTo>
                    <a:pt x="856" y="0"/>
                  </a:moveTo>
                  <a:lnTo>
                    <a:pt x="836" y="6"/>
                  </a:lnTo>
                  <a:lnTo>
                    <a:pt x="832" y="12"/>
                  </a:lnTo>
                  <a:lnTo>
                    <a:pt x="836" y="19"/>
                  </a:lnTo>
                  <a:lnTo>
                    <a:pt x="813" y="18"/>
                  </a:lnTo>
                  <a:lnTo>
                    <a:pt x="795" y="27"/>
                  </a:lnTo>
                  <a:lnTo>
                    <a:pt x="781" y="23"/>
                  </a:lnTo>
                  <a:lnTo>
                    <a:pt x="751" y="25"/>
                  </a:lnTo>
                  <a:lnTo>
                    <a:pt x="752" y="29"/>
                  </a:lnTo>
                  <a:lnTo>
                    <a:pt x="721" y="31"/>
                  </a:lnTo>
                  <a:lnTo>
                    <a:pt x="705" y="39"/>
                  </a:lnTo>
                  <a:lnTo>
                    <a:pt x="692" y="39"/>
                  </a:lnTo>
                  <a:lnTo>
                    <a:pt x="687" y="49"/>
                  </a:lnTo>
                  <a:lnTo>
                    <a:pt x="705" y="58"/>
                  </a:lnTo>
                  <a:lnTo>
                    <a:pt x="680" y="60"/>
                  </a:lnTo>
                  <a:lnTo>
                    <a:pt x="649" y="59"/>
                  </a:lnTo>
                  <a:lnTo>
                    <a:pt x="630" y="62"/>
                  </a:lnTo>
                  <a:lnTo>
                    <a:pt x="646" y="80"/>
                  </a:lnTo>
                  <a:lnTo>
                    <a:pt x="669" y="93"/>
                  </a:lnTo>
                  <a:lnTo>
                    <a:pt x="637" y="84"/>
                  </a:lnTo>
                  <a:lnTo>
                    <a:pt x="611" y="85"/>
                  </a:lnTo>
                  <a:lnTo>
                    <a:pt x="595" y="91"/>
                  </a:lnTo>
                  <a:lnTo>
                    <a:pt x="610" y="104"/>
                  </a:lnTo>
                  <a:lnTo>
                    <a:pt x="594" y="101"/>
                  </a:lnTo>
                  <a:lnTo>
                    <a:pt x="587" y="84"/>
                  </a:lnTo>
                  <a:lnTo>
                    <a:pt x="573" y="75"/>
                  </a:lnTo>
                  <a:lnTo>
                    <a:pt x="567" y="76"/>
                  </a:lnTo>
                  <a:lnTo>
                    <a:pt x="579" y="87"/>
                  </a:lnTo>
                  <a:lnTo>
                    <a:pt x="564" y="99"/>
                  </a:lnTo>
                  <a:lnTo>
                    <a:pt x="591" y="112"/>
                  </a:lnTo>
                  <a:lnTo>
                    <a:pt x="593" y="130"/>
                  </a:lnTo>
                  <a:lnTo>
                    <a:pt x="603" y="140"/>
                  </a:lnTo>
                  <a:lnTo>
                    <a:pt x="618" y="141"/>
                  </a:lnTo>
                  <a:lnTo>
                    <a:pt x="620" y="152"/>
                  </a:lnTo>
                  <a:lnTo>
                    <a:pt x="635" y="162"/>
                  </a:lnTo>
                  <a:lnTo>
                    <a:pt x="629" y="171"/>
                  </a:lnTo>
                  <a:lnTo>
                    <a:pt x="631" y="180"/>
                  </a:lnTo>
                  <a:lnTo>
                    <a:pt x="619" y="185"/>
                  </a:lnTo>
                  <a:lnTo>
                    <a:pt x="617" y="191"/>
                  </a:lnTo>
                  <a:lnTo>
                    <a:pt x="600" y="189"/>
                  </a:lnTo>
                  <a:lnTo>
                    <a:pt x="611" y="163"/>
                  </a:lnTo>
                  <a:lnTo>
                    <a:pt x="608" y="151"/>
                  </a:lnTo>
                  <a:lnTo>
                    <a:pt x="586" y="141"/>
                  </a:lnTo>
                  <a:lnTo>
                    <a:pt x="573" y="117"/>
                  </a:lnTo>
                  <a:lnTo>
                    <a:pt x="560" y="105"/>
                  </a:lnTo>
                  <a:lnTo>
                    <a:pt x="549" y="99"/>
                  </a:lnTo>
                  <a:lnTo>
                    <a:pt x="551" y="86"/>
                  </a:lnTo>
                  <a:lnTo>
                    <a:pt x="541" y="77"/>
                  </a:lnTo>
                  <a:lnTo>
                    <a:pt x="505" y="72"/>
                  </a:lnTo>
                  <a:lnTo>
                    <a:pt x="498" y="75"/>
                  </a:lnTo>
                  <a:lnTo>
                    <a:pt x="500" y="91"/>
                  </a:lnTo>
                  <a:lnTo>
                    <a:pt x="486" y="106"/>
                  </a:lnTo>
                  <a:lnTo>
                    <a:pt x="490" y="111"/>
                  </a:lnTo>
                  <a:lnTo>
                    <a:pt x="506" y="124"/>
                  </a:lnTo>
                  <a:lnTo>
                    <a:pt x="507" y="133"/>
                  </a:lnTo>
                  <a:lnTo>
                    <a:pt x="524" y="135"/>
                  </a:lnTo>
                  <a:lnTo>
                    <a:pt x="526" y="138"/>
                  </a:lnTo>
                  <a:lnTo>
                    <a:pt x="546" y="148"/>
                  </a:lnTo>
                  <a:lnTo>
                    <a:pt x="543" y="157"/>
                  </a:lnTo>
                  <a:lnTo>
                    <a:pt x="482" y="137"/>
                  </a:lnTo>
                  <a:lnTo>
                    <a:pt x="460" y="131"/>
                  </a:lnTo>
                  <a:lnTo>
                    <a:pt x="418" y="126"/>
                  </a:lnTo>
                  <a:lnTo>
                    <a:pt x="414" y="132"/>
                  </a:lnTo>
                  <a:lnTo>
                    <a:pt x="434" y="142"/>
                  </a:lnTo>
                  <a:lnTo>
                    <a:pt x="425" y="153"/>
                  </a:lnTo>
                  <a:lnTo>
                    <a:pt x="404" y="143"/>
                  </a:lnTo>
                  <a:lnTo>
                    <a:pt x="388" y="150"/>
                  </a:lnTo>
                  <a:lnTo>
                    <a:pt x="363" y="151"/>
                  </a:lnTo>
                  <a:lnTo>
                    <a:pt x="357" y="157"/>
                  </a:lnTo>
                  <a:lnTo>
                    <a:pt x="339" y="155"/>
                  </a:lnTo>
                  <a:lnTo>
                    <a:pt x="347" y="144"/>
                  </a:lnTo>
                  <a:lnTo>
                    <a:pt x="337" y="143"/>
                  </a:lnTo>
                  <a:lnTo>
                    <a:pt x="297" y="159"/>
                  </a:lnTo>
                  <a:lnTo>
                    <a:pt x="272" y="167"/>
                  </a:lnTo>
                  <a:lnTo>
                    <a:pt x="274" y="178"/>
                  </a:lnTo>
                  <a:lnTo>
                    <a:pt x="255" y="183"/>
                  </a:lnTo>
                  <a:lnTo>
                    <a:pt x="241" y="176"/>
                  </a:lnTo>
                  <a:lnTo>
                    <a:pt x="237" y="166"/>
                  </a:lnTo>
                  <a:lnTo>
                    <a:pt x="253" y="164"/>
                  </a:lnTo>
                  <a:lnTo>
                    <a:pt x="241" y="154"/>
                  </a:lnTo>
                  <a:lnTo>
                    <a:pt x="202" y="148"/>
                  </a:lnTo>
                  <a:lnTo>
                    <a:pt x="216" y="159"/>
                  </a:lnTo>
                  <a:lnTo>
                    <a:pt x="214" y="170"/>
                  </a:lnTo>
                  <a:lnTo>
                    <a:pt x="229" y="181"/>
                  </a:lnTo>
                  <a:lnTo>
                    <a:pt x="226" y="193"/>
                  </a:lnTo>
                  <a:lnTo>
                    <a:pt x="210" y="187"/>
                  </a:lnTo>
                  <a:lnTo>
                    <a:pt x="197" y="186"/>
                  </a:lnTo>
                  <a:lnTo>
                    <a:pt x="172" y="204"/>
                  </a:lnTo>
                  <a:lnTo>
                    <a:pt x="186" y="217"/>
                  </a:lnTo>
                  <a:lnTo>
                    <a:pt x="175" y="222"/>
                  </a:lnTo>
                  <a:lnTo>
                    <a:pt x="138" y="210"/>
                  </a:lnTo>
                  <a:lnTo>
                    <a:pt x="131" y="217"/>
                  </a:lnTo>
                  <a:lnTo>
                    <a:pt x="142" y="225"/>
                  </a:lnTo>
                  <a:lnTo>
                    <a:pt x="143" y="234"/>
                  </a:lnTo>
                  <a:lnTo>
                    <a:pt x="130" y="229"/>
                  </a:lnTo>
                  <a:lnTo>
                    <a:pt x="111" y="223"/>
                  </a:lnTo>
                  <a:lnTo>
                    <a:pt x="104" y="205"/>
                  </a:lnTo>
                  <a:lnTo>
                    <a:pt x="101" y="196"/>
                  </a:lnTo>
                  <a:lnTo>
                    <a:pt x="74" y="183"/>
                  </a:lnTo>
                  <a:lnTo>
                    <a:pt x="84" y="181"/>
                  </a:lnTo>
                  <a:lnTo>
                    <a:pt x="149" y="194"/>
                  </a:lnTo>
                  <a:lnTo>
                    <a:pt x="170" y="190"/>
                  </a:lnTo>
                  <a:lnTo>
                    <a:pt x="182" y="180"/>
                  </a:lnTo>
                  <a:lnTo>
                    <a:pt x="177" y="168"/>
                  </a:lnTo>
                  <a:lnTo>
                    <a:pt x="163" y="160"/>
                  </a:lnTo>
                  <a:lnTo>
                    <a:pt x="106" y="140"/>
                  </a:lnTo>
                  <a:lnTo>
                    <a:pt x="68" y="135"/>
                  </a:lnTo>
                  <a:lnTo>
                    <a:pt x="43" y="125"/>
                  </a:lnTo>
                  <a:lnTo>
                    <a:pt x="31" y="131"/>
                  </a:lnTo>
                  <a:lnTo>
                    <a:pt x="10" y="138"/>
                  </a:lnTo>
                  <a:lnTo>
                    <a:pt x="0" y="140"/>
                  </a:lnTo>
                  <a:lnTo>
                    <a:pt x="1" y="152"/>
                  </a:lnTo>
                  <a:lnTo>
                    <a:pt x="25" y="164"/>
                  </a:lnTo>
                  <a:lnTo>
                    <a:pt x="16" y="177"/>
                  </a:lnTo>
                  <a:lnTo>
                    <a:pt x="38" y="198"/>
                  </a:lnTo>
                  <a:lnTo>
                    <a:pt x="32" y="213"/>
                  </a:lnTo>
                  <a:lnTo>
                    <a:pt x="48" y="228"/>
                  </a:lnTo>
                  <a:lnTo>
                    <a:pt x="45" y="240"/>
                  </a:lnTo>
                  <a:lnTo>
                    <a:pt x="70" y="253"/>
                  </a:lnTo>
                  <a:lnTo>
                    <a:pt x="67" y="262"/>
                  </a:lnTo>
                  <a:lnTo>
                    <a:pt x="56" y="273"/>
                  </a:lnTo>
                  <a:lnTo>
                    <a:pt x="30" y="297"/>
                  </a:lnTo>
                  <a:lnTo>
                    <a:pt x="47" y="306"/>
                  </a:lnTo>
                  <a:lnTo>
                    <a:pt x="33" y="317"/>
                  </a:lnTo>
                  <a:lnTo>
                    <a:pt x="36" y="321"/>
                  </a:lnTo>
                  <a:lnTo>
                    <a:pt x="28" y="332"/>
                  </a:lnTo>
                  <a:lnTo>
                    <a:pt x="35" y="350"/>
                  </a:lnTo>
                  <a:lnTo>
                    <a:pt x="30" y="356"/>
                  </a:lnTo>
                  <a:lnTo>
                    <a:pt x="38" y="361"/>
                  </a:lnTo>
                  <a:lnTo>
                    <a:pt x="41" y="370"/>
                  </a:lnTo>
                  <a:lnTo>
                    <a:pt x="48" y="382"/>
                  </a:lnTo>
                  <a:lnTo>
                    <a:pt x="65" y="386"/>
                  </a:lnTo>
                  <a:lnTo>
                    <a:pt x="68" y="392"/>
                  </a:lnTo>
                  <a:lnTo>
                    <a:pt x="76" y="389"/>
                  </a:lnTo>
                  <a:lnTo>
                    <a:pt x="92" y="394"/>
                  </a:lnTo>
                  <a:lnTo>
                    <a:pt x="95" y="403"/>
                  </a:lnTo>
                  <a:lnTo>
                    <a:pt x="93" y="408"/>
                  </a:lnTo>
                  <a:lnTo>
                    <a:pt x="105" y="422"/>
                  </a:lnTo>
                  <a:lnTo>
                    <a:pt x="112" y="425"/>
                  </a:lnTo>
                  <a:lnTo>
                    <a:pt x="112" y="429"/>
                  </a:lnTo>
                  <a:lnTo>
                    <a:pt x="123" y="432"/>
                  </a:lnTo>
                  <a:lnTo>
                    <a:pt x="129" y="438"/>
                  </a:lnTo>
                  <a:lnTo>
                    <a:pt x="123" y="442"/>
                  </a:lnTo>
                  <a:lnTo>
                    <a:pt x="111" y="441"/>
                  </a:lnTo>
                  <a:lnTo>
                    <a:pt x="108" y="443"/>
                  </a:lnTo>
                  <a:lnTo>
                    <a:pt x="113" y="450"/>
                  </a:lnTo>
                  <a:lnTo>
                    <a:pt x="119" y="463"/>
                  </a:lnTo>
                  <a:lnTo>
                    <a:pt x="125" y="463"/>
                  </a:lnTo>
                  <a:lnTo>
                    <a:pt x="128" y="459"/>
                  </a:lnTo>
                  <a:lnTo>
                    <a:pt x="133" y="460"/>
                  </a:lnTo>
                  <a:lnTo>
                    <a:pt x="149" y="458"/>
                  </a:lnTo>
                  <a:lnTo>
                    <a:pt x="161" y="469"/>
                  </a:lnTo>
                  <a:lnTo>
                    <a:pt x="158" y="474"/>
                  </a:lnTo>
                  <a:lnTo>
                    <a:pt x="161" y="480"/>
                  </a:lnTo>
                  <a:lnTo>
                    <a:pt x="174" y="481"/>
                  </a:lnTo>
                  <a:lnTo>
                    <a:pt x="181" y="489"/>
                  </a:lnTo>
                  <a:lnTo>
                    <a:pt x="182" y="493"/>
                  </a:lnTo>
                  <a:lnTo>
                    <a:pt x="203" y="500"/>
                  </a:lnTo>
                  <a:lnTo>
                    <a:pt x="215" y="497"/>
                  </a:lnTo>
                  <a:lnTo>
                    <a:pt x="227" y="507"/>
                  </a:lnTo>
                  <a:lnTo>
                    <a:pt x="236" y="507"/>
                  </a:lnTo>
                  <a:lnTo>
                    <a:pt x="261" y="513"/>
                  </a:lnTo>
                  <a:lnTo>
                    <a:pt x="262" y="519"/>
                  </a:lnTo>
                  <a:lnTo>
                    <a:pt x="258" y="530"/>
                  </a:lnTo>
                  <a:lnTo>
                    <a:pt x="264" y="541"/>
                  </a:lnTo>
                  <a:lnTo>
                    <a:pt x="263" y="547"/>
                  </a:lnTo>
                  <a:lnTo>
                    <a:pt x="248" y="549"/>
                  </a:lnTo>
                  <a:lnTo>
                    <a:pt x="240" y="555"/>
                  </a:lnTo>
                  <a:lnTo>
                    <a:pt x="241" y="564"/>
                  </a:lnTo>
                  <a:lnTo>
                    <a:pt x="255" y="560"/>
                  </a:lnTo>
                  <a:lnTo>
                    <a:pt x="257" y="565"/>
                  </a:lnTo>
                  <a:lnTo>
                    <a:pt x="234" y="573"/>
                  </a:lnTo>
                  <a:lnTo>
                    <a:pt x="245" y="581"/>
                  </a:lnTo>
                  <a:lnTo>
                    <a:pt x="234" y="598"/>
                  </a:lnTo>
                  <a:lnTo>
                    <a:pt x="223" y="602"/>
                  </a:lnTo>
                  <a:lnTo>
                    <a:pt x="239" y="614"/>
                  </a:lnTo>
                  <a:lnTo>
                    <a:pt x="259" y="621"/>
                  </a:lnTo>
                  <a:lnTo>
                    <a:pt x="284" y="639"/>
                  </a:lnTo>
                  <a:lnTo>
                    <a:pt x="285" y="636"/>
                  </a:lnTo>
                  <a:lnTo>
                    <a:pt x="300" y="640"/>
                  </a:lnTo>
                  <a:lnTo>
                    <a:pt x="325" y="643"/>
                  </a:lnTo>
                  <a:lnTo>
                    <a:pt x="350" y="653"/>
                  </a:lnTo>
                  <a:lnTo>
                    <a:pt x="353" y="657"/>
                  </a:lnTo>
                  <a:lnTo>
                    <a:pt x="363" y="654"/>
                  </a:lnTo>
                  <a:lnTo>
                    <a:pt x="379" y="658"/>
                  </a:lnTo>
                  <a:lnTo>
                    <a:pt x="386" y="666"/>
                  </a:lnTo>
                  <a:lnTo>
                    <a:pt x="398" y="671"/>
                  </a:lnTo>
                  <a:lnTo>
                    <a:pt x="402" y="672"/>
                  </a:lnTo>
                  <a:lnTo>
                    <a:pt x="416" y="684"/>
                  </a:lnTo>
                  <a:lnTo>
                    <a:pt x="424" y="686"/>
                  </a:lnTo>
                  <a:lnTo>
                    <a:pt x="426" y="680"/>
                  </a:lnTo>
                  <a:lnTo>
                    <a:pt x="434" y="672"/>
                  </a:lnTo>
                  <a:lnTo>
                    <a:pt x="411" y="648"/>
                  </a:lnTo>
                  <a:lnTo>
                    <a:pt x="410" y="634"/>
                  </a:lnTo>
                  <a:lnTo>
                    <a:pt x="391" y="615"/>
                  </a:lnTo>
                  <a:lnTo>
                    <a:pt x="402" y="594"/>
                  </a:lnTo>
                  <a:lnTo>
                    <a:pt x="417" y="590"/>
                  </a:lnTo>
                  <a:lnTo>
                    <a:pt x="422" y="578"/>
                  </a:lnTo>
                  <a:lnTo>
                    <a:pt x="413" y="575"/>
                  </a:lnTo>
                  <a:lnTo>
                    <a:pt x="412" y="564"/>
                  </a:lnTo>
                  <a:lnTo>
                    <a:pt x="398" y="551"/>
                  </a:lnTo>
                  <a:lnTo>
                    <a:pt x="386" y="551"/>
                  </a:lnTo>
                  <a:lnTo>
                    <a:pt x="369" y="537"/>
                  </a:lnTo>
                  <a:lnTo>
                    <a:pt x="375" y="522"/>
                  </a:lnTo>
                  <a:lnTo>
                    <a:pt x="369" y="518"/>
                  </a:lnTo>
                  <a:lnTo>
                    <a:pt x="376" y="496"/>
                  </a:lnTo>
                  <a:lnTo>
                    <a:pt x="396" y="507"/>
                  </a:lnTo>
                  <a:lnTo>
                    <a:pt x="394" y="493"/>
                  </a:lnTo>
                  <a:lnTo>
                    <a:pt x="420" y="471"/>
                  </a:lnTo>
                  <a:lnTo>
                    <a:pt x="445" y="470"/>
                  </a:lnTo>
                  <a:lnTo>
                    <a:pt x="484" y="484"/>
                  </a:lnTo>
                  <a:lnTo>
                    <a:pt x="505" y="492"/>
                  </a:lnTo>
                  <a:lnTo>
                    <a:pt x="519" y="484"/>
                  </a:lnTo>
                  <a:lnTo>
                    <a:pt x="544" y="484"/>
                  </a:lnTo>
                  <a:lnTo>
                    <a:pt x="568" y="494"/>
                  </a:lnTo>
                  <a:lnTo>
                    <a:pt x="571" y="488"/>
                  </a:lnTo>
                  <a:lnTo>
                    <a:pt x="593" y="489"/>
                  </a:lnTo>
                  <a:lnTo>
                    <a:pt x="594" y="479"/>
                  </a:lnTo>
                  <a:lnTo>
                    <a:pt x="563" y="466"/>
                  </a:lnTo>
                  <a:lnTo>
                    <a:pt x="575" y="456"/>
                  </a:lnTo>
                  <a:lnTo>
                    <a:pt x="570" y="450"/>
                  </a:lnTo>
                  <a:lnTo>
                    <a:pt x="583" y="445"/>
                  </a:lnTo>
                  <a:lnTo>
                    <a:pt x="567" y="431"/>
                  </a:lnTo>
                  <a:lnTo>
                    <a:pt x="571" y="425"/>
                  </a:lnTo>
                  <a:lnTo>
                    <a:pt x="626" y="417"/>
                  </a:lnTo>
                  <a:lnTo>
                    <a:pt x="632" y="413"/>
                  </a:lnTo>
                  <a:lnTo>
                    <a:pt x="667" y="406"/>
                  </a:lnTo>
                  <a:lnTo>
                    <a:pt x="677" y="397"/>
                  </a:lnTo>
                  <a:lnTo>
                    <a:pt x="707" y="401"/>
                  </a:lnTo>
                  <a:lnTo>
                    <a:pt x="721" y="422"/>
                  </a:lnTo>
                  <a:lnTo>
                    <a:pt x="735" y="417"/>
                  </a:lnTo>
                  <a:lnTo>
                    <a:pt x="758" y="424"/>
                  </a:lnTo>
                  <a:lnTo>
                    <a:pt x="762" y="435"/>
                  </a:lnTo>
                  <a:lnTo>
                    <a:pt x="776" y="434"/>
                  </a:lnTo>
                  <a:lnTo>
                    <a:pt x="806" y="415"/>
                  </a:lnTo>
                  <a:lnTo>
                    <a:pt x="803" y="421"/>
                  </a:lnTo>
                  <a:lnTo>
                    <a:pt x="831" y="436"/>
                  </a:lnTo>
                  <a:lnTo>
                    <a:pt x="889" y="487"/>
                  </a:lnTo>
                  <a:lnTo>
                    <a:pt x="893" y="477"/>
                  </a:lnTo>
                  <a:lnTo>
                    <a:pt x="920" y="489"/>
                  </a:lnTo>
                  <a:lnTo>
                    <a:pt x="940" y="483"/>
                  </a:lnTo>
                  <a:lnTo>
                    <a:pt x="951" y="487"/>
                  </a:lnTo>
                  <a:lnTo>
                    <a:pt x="964" y="499"/>
                  </a:lnTo>
                  <a:lnTo>
                    <a:pt x="977" y="503"/>
                  </a:lnTo>
                  <a:lnTo>
                    <a:pt x="988" y="511"/>
                  </a:lnTo>
                  <a:lnTo>
                    <a:pt x="1007" y="509"/>
                  </a:lnTo>
                  <a:lnTo>
                    <a:pt x="1022" y="521"/>
                  </a:lnTo>
                  <a:lnTo>
                    <a:pt x="1027" y="519"/>
                  </a:lnTo>
                  <a:lnTo>
                    <a:pt x="1042" y="516"/>
                  </a:lnTo>
                  <a:lnTo>
                    <a:pt x="1064" y="498"/>
                  </a:lnTo>
                  <a:lnTo>
                    <a:pt x="1084" y="489"/>
                  </a:lnTo>
                  <a:lnTo>
                    <a:pt x="1101" y="495"/>
                  </a:lnTo>
                  <a:lnTo>
                    <a:pt x="1117" y="495"/>
                  </a:lnTo>
                  <a:lnTo>
                    <a:pt x="1133" y="505"/>
                  </a:lnTo>
                  <a:lnTo>
                    <a:pt x="1149" y="505"/>
                  </a:lnTo>
                  <a:lnTo>
                    <a:pt x="1175" y="510"/>
                  </a:lnTo>
                  <a:lnTo>
                    <a:pt x="1183" y="497"/>
                  </a:lnTo>
                  <a:lnTo>
                    <a:pt x="1170" y="485"/>
                  </a:lnTo>
                  <a:lnTo>
                    <a:pt x="1175" y="464"/>
                  </a:lnTo>
                  <a:lnTo>
                    <a:pt x="1197" y="472"/>
                  </a:lnTo>
                  <a:lnTo>
                    <a:pt x="1213" y="474"/>
                  </a:lnTo>
                  <a:lnTo>
                    <a:pt x="1234" y="479"/>
                  </a:lnTo>
                  <a:lnTo>
                    <a:pt x="1246" y="495"/>
                  </a:lnTo>
                  <a:lnTo>
                    <a:pt x="1273" y="503"/>
                  </a:lnTo>
                  <a:lnTo>
                    <a:pt x="1286" y="499"/>
                  </a:lnTo>
                  <a:lnTo>
                    <a:pt x="1305" y="497"/>
                  </a:lnTo>
                  <a:lnTo>
                    <a:pt x="1323" y="500"/>
                  </a:lnTo>
                  <a:lnTo>
                    <a:pt x="1344" y="509"/>
                  </a:lnTo>
                  <a:lnTo>
                    <a:pt x="1360" y="520"/>
                  </a:lnTo>
                  <a:lnTo>
                    <a:pt x="1374" y="519"/>
                  </a:lnTo>
                  <a:lnTo>
                    <a:pt x="1397" y="523"/>
                  </a:lnTo>
                  <a:lnTo>
                    <a:pt x="1408" y="518"/>
                  </a:lnTo>
                  <a:lnTo>
                    <a:pt x="1427" y="514"/>
                  </a:lnTo>
                  <a:lnTo>
                    <a:pt x="1442" y="500"/>
                  </a:lnTo>
                  <a:lnTo>
                    <a:pt x="1453" y="502"/>
                  </a:lnTo>
                  <a:lnTo>
                    <a:pt x="1465" y="509"/>
                  </a:lnTo>
                  <a:lnTo>
                    <a:pt x="1483" y="507"/>
                  </a:lnTo>
                  <a:lnTo>
                    <a:pt x="1508" y="515"/>
                  </a:lnTo>
                  <a:lnTo>
                    <a:pt x="1522" y="502"/>
                  </a:lnTo>
                  <a:lnTo>
                    <a:pt x="1516" y="493"/>
                  </a:lnTo>
                  <a:lnTo>
                    <a:pt x="1516" y="472"/>
                  </a:lnTo>
                  <a:lnTo>
                    <a:pt x="1520" y="465"/>
                  </a:lnTo>
                  <a:lnTo>
                    <a:pt x="1512" y="454"/>
                  </a:lnTo>
                  <a:lnTo>
                    <a:pt x="1500" y="450"/>
                  </a:lnTo>
                  <a:lnTo>
                    <a:pt x="1505" y="440"/>
                  </a:lnTo>
                  <a:lnTo>
                    <a:pt x="1522" y="436"/>
                  </a:lnTo>
                  <a:lnTo>
                    <a:pt x="1542" y="436"/>
                  </a:lnTo>
                  <a:lnTo>
                    <a:pt x="1570" y="441"/>
                  </a:lnTo>
                  <a:lnTo>
                    <a:pt x="1589" y="449"/>
                  </a:lnTo>
                  <a:lnTo>
                    <a:pt x="1614" y="469"/>
                  </a:lnTo>
                  <a:lnTo>
                    <a:pt x="1627" y="478"/>
                  </a:lnTo>
                  <a:lnTo>
                    <a:pt x="1641" y="490"/>
                  </a:lnTo>
                  <a:lnTo>
                    <a:pt x="1661" y="510"/>
                  </a:lnTo>
                  <a:lnTo>
                    <a:pt x="1693" y="516"/>
                  </a:lnTo>
                  <a:lnTo>
                    <a:pt x="1722" y="531"/>
                  </a:lnTo>
                  <a:lnTo>
                    <a:pt x="1742" y="550"/>
                  </a:lnTo>
                  <a:lnTo>
                    <a:pt x="1766" y="550"/>
                  </a:lnTo>
                  <a:lnTo>
                    <a:pt x="1775" y="542"/>
                  </a:lnTo>
                  <a:lnTo>
                    <a:pt x="1797" y="536"/>
                  </a:lnTo>
                  <a:lnTo>
                    <a:pt x="1802" y="554"/>
                  </a:lnTo>
                  <a:lnTo>
                    <a:pt x="1801" y="562"/>
                  </a:lnTo>
                  <a:lnTo>
                    <a:pt x="1810" y="584"/>
                  </a:lnTo>
                  <a:lnTo>
                    <a:pt x="1811" y="604"/>
                  </a:lnTo>
                  <a:lnTo>
                    <a:pt x="1789" y="600"/>
                  </a:lnTo>
                  <a:lnTo>
                    <a:pt x="1779" y="607"/>
                  </a:lnTo>
                  <a:lnTo>
                    <a:pt x="1794" y="625"/>
                  </a:lnTo>
                  <a:lnTo>
                    <a:pt x="1806" y="649"/>
                  </a:lnTo>
                  <a:lnTo>
                    <a:pt x="1798" y="650"/>
                  </a:lnTo>
                  <a:lnTo>
                    <a:pt x="1804" y="660"/>
                  </a:lnTo>
                  <a:lnTo>
                    <a:pt x="1808" y="664"/>
                  </a:lnTo>
                  <a:lnTo>
                    <a:pt x="1807" y="657"/>
                  </a:lnTo>
                  <a:lnTo>
                    <a:pt x="1821" y="642"/>
                  </a:lnTo>
                  <a:lnTo>
                    <a:pt x="1837" y="652"/>
                  </a:lnTo>
                  <a:lnTo>
                    <a:pt x="1848" y="651"/>
                  </a:lnTo>
                  <a:lnTo>
                    <a:pt x="1863" y="639"/>
                  </a:lnTo>
                  <a:lnTo>
                    <a:pt x="1866" y="627"/>
                  </a:lnTo>
                  <a:lnTo>
                    <a:pt x="1873" y="604"/>
                  </a:lnTo>
                  <a:lnTo>
                    <a:pt x="1880" y="580"/>
                  </a:lnTo>
                  <a:lnTo>
                    <a:pt x="1876" y="566"/>
                  </a:lnTo>
                  <a:lnTo>
                    <a:pt x="1879" y="536"/>
                  </a:lnTo>
                  <a:lnTo>
                    <a:pt x="1862" y="504"/>
                  </a:lnTo>
                  <a:lnTo>
                    <a:pt x="1844" y="480"/>
                  </a:lnTo>
                  <a:lnTo>
                    <a:pt x="1840" y="460"/>
                  </a:lnTo>
                  <a:lnTo>
                    <a:pt x="1825" y="443"/>
                  </a:lnTo>
                  <a:lnTo>
                    <a:pt x="1784" y="421"/>
                  </a:lnTo>
                  <a:lnTo>
                    <a:pt x="1766" y="420"/>
                  </a:lnTo>
                  <a:lnTo>
                    <a:pt x="1764" y="430"/>
                  </a:lnTo>
                  <a:lnTo>
                    <a:pt x="1746" y="425"/>
                  </a:lnTo>
                  <a:lnTo>
                    <a:pt x="1728" y="413"/>
                  </a:lnTo>
                  <a:lnTo>
                    <a:pt x="1701" y="410"/>
                  </a:lnTo>
                  <a:lnTo>
                    <a:pt x="1718" y="364"/>
                  </a:lnTo>
                  <a:lnTo>
                    <a:pt x="1729" y="326"/>
                  </a:lnTo>
                  <a:lnTo>
                    <a:pt x="1772" y="320"/>
                  </a:lnTo>
                  <a:lnTo>
                    <a:pt x="1821" y="323"/>
                  </a:lnTo>
                  <a:lnTo>
                    <a:pt x="1829" y="314"/>
                  </a:lnTo>
                  <a:lnTo>
                    <a:pt x="1855" y="317"/>
                  </a:lnTo>
                  <a:lnTo>
                    <a:pt x="1869" y="331"/>
                  </a:lnTo>
                  <a:lnTo>
                    <a:pt x="1890" y="329"/>
                  </a:lnTo>
                  <a:lnTo>
                    <a:pt x="1917" y="324"/>
                  </a:lnTo>
                  <a:lnTo>
                    <a:pt x="1892" y="312"/>
                  </a:lnTo>
                  <a:lnTo>
                    <a:pt x="1892" y="280"/>
                  </a:lnTo>
                  <a:lnTo>
                    <a:pt x="1921" y="273"/>
                  </a:lnTo>
                  <a:lnTo>
                    <a:pt x="1961" y="297"/>
                  </a:lnTo>
                  <a:lnTo>
                    <a:pt x="1972" y="275"/>
                  </a:lnTo>
                  <a:lnTo>
                    <a:pt x="1961" y="260"/>
                  </a:lnTo>
                  <a:lnTo>
                    <a:pt x="1977" y="258"/>
                  </a:lnTo>
                  <a:lnTo>
                    <a:pt x="1999" y="285"/>
                  </a:lnTo>
                  <a:lnTo>
                    <a:pt x="1992" y="301"/>
                  </a:lnTo>
                  <a:lnTo>
                    <a:pt x="1989" y="320"/>
                  </a:lnTo>
                  <a:lnTo>
                    <a:pt x="1990" y="345"/>
                  </a:lnTo>
                  <a:lnTo>
                    <a:pt x="1972" y="349"/>
                  </a:lnTo>
                  <a:lnTo>
                    <a:pt x="1981" y="358"/>
                  </a:lnTo>
                  <a:lnTo>
                    <a:pt x="1980" y="370"/>
                  </a:lnTo>
                  <a:lnTo>
                    <a:pt x="2001" y="397"/>
                  </a:lnTo>
                  <a:lnTo>
                    <a:pt x="2053" y="441"/>
                  </a:lnTo>
                  <a:lnTo>
                    <a:pt x="2086" y="471"/>
                  </a:lnTo>
                  <a:lnTo>
                    <a:pt x="2105" y="485"/>
                  </a:lnTo>
                  <a:lnTo>
                    <a:pt x="2110" y="466"/>
                  </a:lnTo>
                  <a:lnTo>
                    <a:pt x="2096" y="446"/>
                  </a:lnTo>
                  <a:lnTo>
                    <a:pt x="2115" y="441"/>
                  </a:lnTo>
                  <a:lnTo>
                    <a:pt x="2098" y="418"/>
                  </a:lnTo>
                  <a:lnTo>
                    <a:pt x="2114" y="408"/>
                  </a:lnTo>
                  <a:lnTo>
                    <a:pt x="2099" y="399"/>
                  </a:lnTo>
                  <a:lnTo>
                    <a:pt x="2088" y="383"/>
                  </a:lnTo>
                  <a:lnTo>
                    <a:pt x="2102" y="382"/>
                  </a:lnTo>
                  <a:lnTo>
                    <a:pt x="2072" y="354"/>
                  </a:lnTo>
                  <a:lnTo>
                    <a:pt x="2050" y="349"/>
                  </a:lnTo>
                  <a:lnTo>
                    <a:pt x="2041" y="341"/>
                  </a:lnTo>
                  <a:lnTo>
                    <a:pt x="2037" y="322"/>
                  </a:lnTo>
                  <a:lnTo>
                    <a:pt x="2027" y="310"/>
                  </a:lnTo>
                  <a:lnTo>
                    <a:pt x="2050" y="312"/>
                  </a:lnTo>
                  <a:lnTo>
                    <a:pt x="2054" y="304"/>
                  </a:lnTo>
                  <a:lnTo>
                    <a:pt x="2069" y="311"/>
                  </a:lnTo>
                  <a:lnTo>
                    <a:pt x="2089" y="296"/>
                  </a:lnTo>
                  <a:lnTo>
                    <a:pt x="2127" y="309"/>
                  </a:lnTo>
                  <a:lnTo>
                    <a:pt x="2121" y="301"/>
                  </a:lnTo>
                  <a:lnTo>
                    <a:pt x="2127" y="289"/>
                  </a:lnTo>
                  <a:lnTo>
                    <a:pt x="2132" y="275"/>
                  </a:lnTo>
                  <a:lnTo>
                    <a:pt x="2142" y="273"/>
                  </a:lnTo>
                  <a:lnTo>
                    <a:pt x="2162" y="259"/>
                  </a:lnTo>
                  <a:lnTo>
                    <a:pt x="2195" y="263"/>
                  </a:lnTo>
                  <a:lnTo>
                    <a:pt x="2192" y="258"/>
                  </a:lnTo>
                  <a:lnTo>
                    <a:pt x="2179" y="250"/>
                  </a:lnTo>
                  <a:lnTo>
                    <a:pt x="2165" y="245"/>
                  </a:lnTo>
                  <a:lnTo>
                    <a:pt x="2135" y="230"/>
                  </a:lnTo>
                  <a:lnTo>
                    <a:pt x="2107" y="220"/>
                  </a:lnTo>
                  <a:lnTo>
                    <a:pt x="2128" y="221"/>
                  </a:lnTo>
                  <a:lnTo>
                    <a:pt x="2134" y="213"/>
                  </a:lnTo>
                  <a:lnTo>
                    <a:pt x="2128" y="210"/>
                  </a:lnTo>
                  <a:lnTo>
                    <a:pt x="2117" y="188"/>
                  </a:lnTo>
                  <a:lnTo>
                    <a:pt x="2124" y="183"/>
                  </a:lnTo>
                  <a:lnTo>
                    <a:pt x="2127" y="194"/>
                  </a:lnTo>
                  <a:lnTo>
                    <a:pt x="2139" y="195"/>
                  </a:lnTo>
                  <a:lnTo>
                    <a:pt x="2136" y="183"/>
                  </a:lnTo>
                  <a:lnTo>
                    <a:pt x="2149" y="185"/>
                  </a:lnTo>
                  <a:lnTo>
                    <a:pt x="2158" y="186"/>
                  </a:lnTo>
                  <a:lnTo>
                    <a:pt x="2154" y="172"/>
                  </a:lnTo>
                  <a:lnTo>
                    <a:pt x="2163" y="168"/>
                  </a:lnTo>
                  <a:lnTo>
                    <a:pt x="2150" y="158"/>
                  </a:lnTo>
                  <a:lnTo>
                    <a:pt x="2155" y="143"/>
                  </a:lnTo>
                  <a:lnTo>
                    <a:pt x="2167" y="151"/>
                  </a:lnTo>
                  <a:lnTo>
                    <a:pt x="2166" y="129"/>
                  </a:lnTo>
                  <a:lnTo>
                    <a:pt x="2163" y="113"/>
                  </a:lnTo>
                  <a:lnTo>
                    <a:pt x="2134" y="115"/>
                  </a:lnTo>
                  <a:lnTo>
                    <a:pt x="2116" y="123"/>
                  </a:lnTo>
                  <a:lnTo>
                    <a:pt x="2102" y="129"/>
                  </a:lnTo>
                  <a:lnTo>
                    <a:pt x="2098" y="133"/>
                  </a:lnTo>
                  <a:lnTo>
                    <a:pt x="2081" y="119"/>
                  </a:lnTo>
                  <a:lnTo>
                    <a:pt x="2021" y="141"/>
                  </a:lnTo>
                  <a:lnTo>
                    <a:pt x="2020" y="142"/>
                  </a:lnTo>
                  <a:lnTo>
                    <a:pt x="2020" y="142"/>
                  </a:lnTo>
                  <a:lnTo>
                    <a:pt x="1988" y="134"/>
                  </a:lnTo>
                  <a:lnTo>
                    <a:pt x="1936" y="126"/>
                  </a:lnTo>
                  <a:lnTo>
                    <a:pt x="1911" y="126"/>
                  </a:lnTo>
                  <a:lnTo>
                    <a:pt x="1861" y="122"/>
                  </a:lnTo>
                  <a:lnTo>
                    <a:pt x="1867" y="130"/>
                  </a:lnTo>
                  <a:lnTo>
                    <a:pt x="1896" y="141"/>
                  </a:lnTo>
                  <a:lnTo>
                    <a:pt x="1888" y="146"/>
                  </a:lnTo>
                  <a:lnTo>
                    <a:pt x="1841" y="131"/>
                  </a:lnTo>
                  <a:lnTo>
                    <a:pt x="1818" y="132"/>
                  </a:lnTo>
                  <a:lnTo>
                    <a:pt x="1788" y="129"/>
                  </a:lnTo>
                  <a:lnTo>
                    <a:pt x="1765" y="130"/>
                  </a:lnTo>
                  <a:lnTo>
                    <a:pt x="1753" y="133"/>
                  </a:lnTo>
                  <a:lnTo>
                    <a:pt x="1729" y="128"/>
                  </a:lnTo>
                  <a:lnTo>
                    <a:pt x="1711" y="115"/>
                  </a:lnTo>
                  <a:lnTo>
                    <a:pt x="1690" y="109"/>
                  </a:lnTo>
                  <a:lnTo>
                    <a:pt x="1660" y="106"/>
                  </a:lnTo>
                  <a:lnTo>
                    <a:pt x="1612" y="109"/>
                  </a:lnTo>
                  <a:lnTo>
                    <a:pt x="1559" y="96"/>
                  </a:lnTo>
                  <a:lnTo>
                    <a:pt x="1533" y="86"/>
                  </a:lnTo>
                  <a:lnTo>
                    <a:pt x="1402" y="75"/>
                  </a:lnTo>
                  <a:lnTo>
                    <a:pt x="1395" y="82"/>
                  </a:lnTo>
                  <a:lnTo>
                    <a:pt x="1426" y="98"/>
                  </a:lnTo>
                  <a:lnTo>
                    <a:pt x="1402" y="96"/>
                  </a:lnTo>
                  <a:lnTo>
                    <a:pt x="1399" y="101"/>
                  </a:lnTo>
                  <a:lnTo>
                    <a:pt x="1367" y="95"/>
                  </a:lnTo>
                  <a:lnTo>
                    <a:pt x="1351" y="100"/>
                  </a:lnTo>
                  <a:lnTo>
                    <a:pt x="1320" y="92"/>
                  </a:lnTo>
                  <a:lnTo>
                    <a:pt x="1331" y="110"/>
                  </a:lnTo>
                  <a:lnTo>
                    <a:pt x="1301" y="103"/>
                  </a:lnTo>
                  <a:lnTo>
                    <a:pt x="1268" y="90"/>
                  </a:lnTo>
                  <a:lnTo>
                    <a:pt x="1267" y="83"/>
                  </a:lnTo>
                  <a:lnTo>
                    <a:pt x="1247" y="72"/>
                  </a:lnTo>
                  <a:lnTo>
                    <a:pt x="1215" y="64"/>
                  </a:lnTo>
                  <a:lnTo>
                    <a:pt x="1195" y="64"/>
                  </a:lnTo>
                  <a:lnTo>
                    <a:pt x="1165" y="61"/>
                  </a:lnTo>
                  <a:lnTo>
                    <a:pt x="1180" y="73"/>
                  </a:lnTo>
                  <a:lnTo>
                    <a:pt x="1124" y="71"/>
                  </a:lnTo>
                  <a:lnTo>
                    <a:pt x="1111" y="63"/>
                  </a:lnTo>
                  <a:lnTo>
                    <a:pt x="1068" y="61"/>
                  </a:lnTo>
                  <a:lnTo>
                    <a:pt x="1051" y="63"/>
                  </a:lnTo>
                  <a:lnTo>
                    <a:pt x="1051" y="68"/>
                  </a:lnTo>
                  <a:lnTo>
                    <a:pt x="1032" y="57"/>
                  </a:lnTo>
                  <a:lnTo>
                    <a:pt x="1024" y="60"/>
                  </a:lnTo>
                  <a:lnTo>
                    <a:pt x="1001" y="56"/>
                  </a:lnTo>
                  <a:lnTo>
                    <a:pt x="983" y="54"/>
                  </a:lnTo>
                  <a:lnTo>
                    <a:pt x="986" y="49"/>
                  </a:lnTo>
                  <a:lnTo>
                    <a:pt x="1008" y="40"/>
                  </a:lnTo>
                  <a:lnTo>
                    <a:pt x="1016" y="36"/>
                  </a:lnTo>
                  <a:lnTo>
                    <a:pt x="1009" y="28"/>
                  </a:lnTo>
                  <a:lnTo>
                    <a:pt x="992" y="22"/>
                  </a:lnTo>
                  <a:lnTo>
                    <a:pt x="955" y="15"/>
                  </a:lnTo>
                  <a:lnTo>
                    <a:pt x="920" y="14"/>
                  </a:lnTo>
                  <a:lnTo>
                    <a:pt x="913" y="18"/>
                  </a:lnTo>
                  <a:lnTo>
                    <a:pt x="901" y="11"/>
                  </a:lnTo>
                  <a:lnTo>
                    <a:pt x="901" y="11"/>
                  </a:lnTo>
                  <a:lnTo>
                    <a:pt x="871" y="8"/>
                  </a:lnTo>
                  <a:lnTo>
                    <a:pt x="883" y="5"/>
                  </a:lnTo>
                  <a:lnTo>
                    <a:pt x="85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70" name="Freeform 222"/>
            <p:cNvSpPr>
              <a:spLocks/>
            </p:cNvSpPr>
            <p:nvPr/>
          </p:nvSpPr>
          <p:spPr bwMode="auto">
            <a:xfrm>
              <a:off x="4937125" y="4854575"/>
              <a:ext cx="66675" cy="65088"/>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grpSp>
      <p:grpSp>
        <p:nvGrpSpPr>
          <p:cNvPr id="771" name="Group 770"/>
          <p:cNvGrpSpPr/>
          <p:nvPr/>
        </p:nvGrpSpPr>
        <p:grpSpPr>
          <a:xfrm>
            <a:off x="4015461" y="4258139"/>
            <a:ext cx="630817" cy="261610"/>
            <a:chOff x="5132431" y="5895326"/>
            <a:chExt cx="806291" cy="327014"/>
          </a:xfrm>
        </p:grpSpPr>
        <p:grpSp>
          <p:nvGrpSpPr>
            <p:cNvPr id="772" name="Group 771"/>
            <p:cNvGrpSpPr/>
            <p:nvPr/>
          </p:nvGrpSpPr>
          <p:grpSpPr>
            <a:xfrm rot="16200000" flipH="1">
              <a:off x="5132431" y="5988808"/>
              <a:ext cx="140042" cy="140042"/>
              <a:chOff x="10982945" y="3627682"/>
              <a:chExt cx="1316788" cy="1316790"/>
            </a:xfrm>
          </p:grpSpPr>
          <p:sp>
            <p:nvSpPr>
              <p:cNvPr id="774" name="Oval 773"/>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775" name="Group 774"/>
              <p:cNvGrpSpPr/>
              <p:nvPr/>
            </p:nvGrpSpPr>
            <p:grpSpPr>
              <a:xfrm>
                <a:off x="11091638" y="3724148"/>
                <a:ext cx="1126739" cy="1126739"/>
                <a:chOff x="11091638" y="3724148"/>
                <a:chExt cx="1126739" cy="1126739"/>
              </a:xfrm>
            </p:grpSpPr>
            <p:sp>
              <p:nvSpPr>
                <p:cNvPr id="776" name="Oval 775"/>
                <p:cNvSpPr/>
                <p:nvPr/>
              </p:nvSpPr>
              <p:spPr>
                <a:xfrm rot="4500000">
                  <a:off x="11091638" y="3724148"/>
                  <a:ext cx="1126739" cy="1126739"/>
                </a:xfrm>
                <a:prstGeom prst="ellipse">
                  <a:avLst/>
                </a:prstGeom>
                <a:solidFill>
                  <a:srgbClr val="3EA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777" name="Group 776"/>
                <p:cNvGrpSpPr/>
                <p:nvPr/>
              </p:nvGrpSpPr>
              <p:grpSpPr>
                <a:xfrm rot="2700000" flipH="1">
                  <a:off x="11284109" y="3822575"/>
                  <a:ext cx="916717" cy="724745"/>
                  <a:chOff x="2638365" y="2284161"/>
                  <a:chExt cx="732282" cy="578931"/>
                </a:xfrm>
              </p:grpSpPr>
              <p:sp>
                <p:nvSpPr>
                  <p:cNvPr id="778" name="Oval 777"/>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779" name="Oval 778"/>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773" name="TextBox 772"/>
            <p:cNvSpPr txBox="1"/>
            <p:nvPr/>
          </p:nvSpPr>
          <p:spPr>
            <a:xfrm>
              <a:off x="5325545" y="5895326"/>
              <a:ext cx="613177"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UK</a:t>
              </a:r>
              <a:endParaRPr lang="en-IN" sz="1100" dirty="0">
                <a:solidFill>
                  <a:schemeClr val="tx1">
                    <a:lumMod val="75000"/>
                    <a:lumOff val="25000"/>
                  </a:schemeClr>
                </a:solidFill>
                <a:latin typeface="Arial" pitchFamily="34" charset="0"/>
                <a:cs typeface="Arial" pitchFamily="34" charset="0"/>
              </a:endParaRPr>
            </a:p>
          </p:txBody>
        </p:sp>
      </p:grpSp>
      <p:grpSp>
        <p:nvGrpSpPr>
          <p:cNvPr id="780" name="Group 779"/>
          <p:cNvGrpSpPr/>
          <p:nvPr/>
        </p:nvGrpSpPr>
        <p:grpSpPr>
          <a:xfrm>
            <a:off x="4015460" y="3503935"/>
            <a:ext cx="899590" cy="261610"/>
            <a:chOff x="5132431" y="4896882"/>
            <a:chExt cx="1149826" cy="327014"/>
          </a:xfrm>
        </p:grpSpPr>
        <p:grpSp>
          <p:nvGrpSpPr>
            <p:cNvPr id="781" name="Group 780"/>
            <p:cNvGrpSpPr/>
            <p:nvPr/>
          </p:nvGrpSpPr>
          <p:grpSpPr>
            <a:xfrm rot="16200000" flipH="1">
              <a:off x="5132431" y="4990365"/>
              <a:ext cx="140042" cy="140042"/>
              <a:chOff x="10982945" y="3627682"/>
              <a:chExt cx="1316788" cy="1316790"/>
            </a:xfrm>
          </p:grpSpPr>
          <p:sp>
            <p:nvSpPr>
              <p:cNvPr id="783" name="Oval 782"/>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784" name="Group 783"/>
              <p:cNvGrpSpPr/>
              <p:nvPr/>
            </p:nvGrpSpPr>
            <p:grpSpPr>
              <a:xfrm>
                <a:off x="11091638" y="3724148"/>
                <a:ext cx="1126739" cy="1126739"/>
                <a:chOff x="11091638" y="3724148"/>
                <a:chExt cx="1126739" cy="1126739"/>
              </a:xfrm>
            </p:grpSpPr>
            <p:sp>
              <p:nvSpPr>
                <p:cNvPr id="785" name="Oval 784"/>
                <p:cNvSpPr/>
                <p:nvPr/>
              </p:nvSpPr>
              <p:spPr>
                <a:xfrm rot="4500000">
                  <a:off x="11091638" y="3724148"/>
                  <a:ext cx="1126739" cy="1126739"/>
                </a:xfrm>
                <a:prstGeom prst="ellipse">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786" name="Group 785"/>
                <p:cNvGrpSpPr/>
                <p:nvPr/>
              </p:nvGrpSpPr>
              <p:grpSpPr>
                <a:xfrm rot="2700000" flipH="1">
                  <a:off x="11284109" y="3822575"/>
                  <a:ext cx="916717" cy="724745"/>
                  <a:chOff x="2638365" y="2284161"/>
                  <a:chExt cx="732282" cy="578931"/>
                </a:xfrm>
              </p:grpSpPr>
              <p:sp>
                <p:nvSpPr>
                  <p:cNvPr id="787" name="Oval 786"/>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788" name="Oval 787"/>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782" name="TextBox 781"/>
            <p:cNvSpPr txBox="1"/>
            <p:nvPr/>
          </p:nvSpPr>
          <p:spPr>
            <a:xfrm>
              <a:off x="5325545" y="4896882"/>
              <a:ext cx="956712"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India</a:t>
              </a:r>
              <a:endParaRPr lang="en-IN" sz="1100" dirty="0">
                <a:solidFill>
                  <a:schemeClr val="tx1">
                    <a:lumMod val="75000"/>
                    <a:lumOff val="25000"/>
                  </a:schemeClr>
                </a:solidFill>
                <a:latin typeface="Arial" pitchFamily="34" charset="0"/>
                <a:cs typeface="Arial" pitchFamily="34" charset="0"/>
              </a:endParaRPr>
            </a:p>
          </p:txBody>
        </p:sp>
      </p:grpSp>
      <p:grpSp>
        <p:nvGrpSpPr>
          <p:cNvPr id="789" name="Group 788"/>
          <p:cNvGrpSpPr/>
          <p:nvPr/>
        </p:nvGrpSpPr>
        <p:grpSpPr>
          <a:xfrm>
            <a:off x="4015460" y="3755337"/>
            <a:ext cx="1209427" cy="261610"/>
            <a:chOff x="5132431" y="5229697"/>
            <a:chExt cx="1545850" cy="327014"/>
          </a:xfrm>
        </p:grpSpPr>
        <p:grpSp>
          <p:nvGrpSpPr>
            <p:cNvPr id="790" name="Group 789"/>
            <p:cNvGrpSpPr/>
            <p:nvPr/>
          </p:nvGrpSpPr>
          <p:grpSpPr>
            <a:xfrm rot="16200000" flipH="1">
              <a:off x="5132431" y="5323181"/>
              <a:ext cx="140043" cy="140043"/>
              <a:chOff x="10982945" y="3627682"/>
              <a:chExt cx="1316788" cy="1316790"/>
            </a:xfrm>
          </p:grpSpPr>
          <p:sp>
            <p:nvSpPr>
              <p:cNvPr id="792" name="Oval 791"/>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schemeClr val="accent4">
                      <a:lumMod val="75000"/>
                    </a:schemeClr>
                  </a:solidFill>
                  <a:latin typeface="Arial" pitchFamily="34" charset="0"/>
                  <a:cs typeface="Arial" pitchFamily="34" charset="0"/>
                </a:endParaRPr>
              </a:p>
            </p:txBody>
          </p:sp>
          <p:grpSp>
            <p:nvGrpSpPr>
              <p:cNvPr id="793" name="Group 792"/>
              <p:cNvGrpSpPr/>
              <p:nvPr/>
            </p:nvGrpSpPr>
            <p:grpSpPr>
              <a:xfrm>
                <a:off x="11091638" y="3724148"/>
                <a:ext cx="1126739" cy="1126739"/>
                <a:chOff x="11091638" y="3724148"/>
                <a:chExt cx="1126739" cy="1126739"/>
              </a:xfrm>
            </p:grpSpPr>
            <p:sp>
              <p:nvSpPr>
                <p:cNvPr id="794" name="Oval 793"/>
                <p:cNvSpPr/>
                <p:nvPr/>
              </p:nvSpPr>
              <p:spPr>
                <a:xfrm rot="4500000">
                  <a:off x="11091638" y="3724148"/>
                  <a:ext cx="1126739" cy="1126739"/>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schemeClr val="accent4">
                        <a:lumMod val="75000"/>
                      </a:schemeClr>
                    </a:solidFill>
                    <a:latin typeface="Arial" pitchFamily="34" charset="0"/>
                    <a:cs typeface="Arial" pitchFamily="34" charset="0"/>
                  </a:endParaRPr>
                </a:p>
              </p:txBody>
            </p:sp>
            <p:grpSp>
              <p:nvGrpSpPr>
                <p:cNvPr id="795" name="Group 794"/>
                <p:cNvGrpSpPr/>
                <p:nvPr/>
              </p:nvGrpSpPr>
              <p:grpSpPr>
                <a:xfrm rot="2700000" flipH="1">
                  <a:off x="11284109" y="3822575"/>
                  <a:ext cx="916717" cy="724745"/>
                  <a:chOff x="2638365" y="2284161"/>
                  <a:chExt cx="732282" cy="578931"/>
                </a:xfrm>
              </p:grpSpPr>
              <p:sp>
                <p:nvSpPr>
                  <p:cNvPr id="796" name="Oval 795"/>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sp>
                <p:nvSpPr>
                  <p:cNvPr id="797" name="Oval 796"/>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grpSp>
          </p:grpSp>
        </p:grpSp>
        <p:sp>
          <p:nvSpPr>
            <p:cNvPr id="791" name="TextBox 790"/>
            <p:cNvSpPr txBox="1"/>
            <p:nvPr/>
          </p:nvSpPr>
          <p:spPr>
            <a:xfrm>
              <a:off x="5325544" y="5229697"/>
              <a:ext cx="1352737"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Middle East</a:t>
              </a:r>
              <a:endParaRPr lang="en-IN" sz="1100" dirty="0">
                <a:solidFill>
                  <a:schemeClr val="tx1">
                    <a:lumMod val="75000"/>
                    <a:lumOff val="25000"/>
                  </a:schemeClr>
                </a:solidFill>
                <a:latin typeface="Arial" pitchFamily="34" charset="0"/>
                <a:cs typeface="Arial" pitchFamily="34" charset="0"/>
              </a:endParaRPr>
            </a:p>
          </p:txBody>
        </p:sp>
      </p:grpSp>
      <p:grpSp>
        <p:nvGrpSpPr>
          <p:cNvPr id="798" name="Group 797"/>
          <p:cNvGrpSpPr/>
          <p:nvPr/>
        </p:nvGrpSpPr>
        <p:grpSpPr>
          <a:xfrm>
            <a:off x="4015461" y="4006738"/>
            <a:ext cx="1165699" cy="261610"/>
            <a:chOff x="5132432" y="5562511"/>
            <a:chExt cx="1489958" cy="327014"/>
          </a:xfrm>
        </p:grpSpPr>
        <p:grpSp>
          <p:nvGrpSpPr>
            <p:cNvPr id="799" name="Group 798"/>
            <p:cNvGrpSpPr/>
            <p:nvPr/>
          </p:nvGrpSpPr>
          <p:grpSpPr>
            <a:xfrm rot="16200000" flipH="1">
              <a:off x="5132431" y="5655995"/>
              <a:ext cx="140043" cy="140042"/>
              <a:chOff x="10982945" y="3627682"/>
              <a:chExt cx="1316788" cy="1316790"/>
            </a:xfrm>
          </p:grpSpPr>
          <p:sp>
            <p:nvSpPr>
              <p:cNvPr id="801" name="Oval 800"/>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schemeClr val="accent4">
                      <a:lumMod val="75000"/>
                    </a:schemeClr>
                  </a:solidFill>
                  <a:latin typeface="Arial" pitchFamily="34" charset="0"/>
                  <a:cs typeface="Arial" pitchFamily="34" charset="0"/>
                </a:endParaRPr>
              </a:p>
            </p:txBody>
          </p:sp>
          <p:grpSp>
            <p:nvGrpSpPr>
              <p:cNvPr id="802" name="Group 801"/>
              <p:cNvGrpSpPr/>
              <p:nvPr/>
            </p:nvGrpSpPr>
            <p:grpSpPr>
              <a:xfrm>
                <a:off x="11091638" y="3724148"/>
                <a:ext cx="1126739" cy="1126739"/>
                <a:chOff x="11091638" y="3724148"/>
                <a:chExt cx="1126739" cy="1126739"/>
              </a:xfrm>
            </p:grpSpPr>
            <p:sp>
              <p:nvSpPr>
                <p:cNvPr id="803" name="Oval 802"/>
                <p:cNvSpPr/>
                <p:nvPr/>
              </p:nvSpPr>
              <p:spPr>
                <a:xfrm rot="4500000">
                  <a:off x="11091638" y="3724148"/>
                  <a:ext cx="1126739" cy="1126739"/>
                </a:xfrm>
                <a:prstGeom prst="ellipse">
                  <a:avLst/>
                </a:prstGeom>
                <a:solidFill>
                  <a:srgbClr val="00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schemeClr val="accent4">
                        <a:lumMod val="75000"/>
                      </a:schemeClr>
                    </a:solidFill>
                    <a:latin typeface="Arial" pitchFamily="34" charset="0"/>
                    <a:cs typeface="Arial" pitchFamily="34" charset="0"/>
                  </a:endParaRPr>
                </a:p>
              </p:txBody>
            </p:sp>
            <p:grpSp>
              <p:nvGrpSpPr>
                <p:cNvPr id="804" name="Group 803"/>
                <p:cNvGrpSpPr/>
                <p:nvPr/>
              </p:nvGrpSpPr>
              <p:grpSpPr>
                <a:xfrm rot="2700000" flipH="1">
                  <a:off x="11284109" y="3822575"/>
                  <a:ext cx="916717" cy="724745"/>
                  <a:chOff x="2638365" y="2284161"/>
                  <a:chExt cx="732282" cy="578931"/>
                </a:xfrm>
              </p:grpSpPr>
              <p:sp>
                <p:nvSpPr>
                  <p:cNvPr id="805" name="Oval 804"/>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sp>
                <p:nvSpPr>
                  <p:cNvPr id="806" name="Oval 805"/>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grpSp>
          </p:grpSp>
        </p:grpSp>
        <p:sp>
          <p:nvSpPr>
            <p:cNvPr id="800" name="TextBox 799"/>
            <p:cNvSpPr txBox="1"/>
            <p:nvPr/>
          </p:nvSpPr>
          <p:spPr>
            <a:xfrm>
              <a:off x="5325544" y="5562511"/>
              <a:ext cx="1296846"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Singapore</a:t>
              </a:r>
              <a:endParaRPr lang="en-IN" sz="1100" dirty="0">
                <a:solidFill>
                  <a:schemeClr val="tx1">
                    <a:lumMod val="75000"/>
                    <a:lumOff val="25000"/>
                  </a:schemeClr>
                </a:solidFill>
                <a:latin typeface="Arial" pitchFamily="34" charset="0"/>
                <a:cs typeface="Arial" pitchFamily="34" charset="0"/>
              </a:endParaRPr>
            </a:p>
          </p:txBody>
        </p:sp>
      </p:grpSp>
      <p:grpSp>
        <p:nvGrpSpPr>
          <p:cNvPr id="807" name="Group 806"/>
          <p:cNvGrpSpPr/>
          <p:nvPr/>
        </p:nvGrpSpPr>
        <p:grpSpPr>
          <a:xfrm>
            <a:off x="4015460" y="4509542"/>
            <a:ext cx="899590" cy="261610"/>
            <a:chOff x="5132431" y="6199593"/>
            <a:chExt cx="1149826" cy="327014"/>
          </a:xfrm>
        </p:grpSpPr>
        <p:grpSp>
          <p:nvGrpSpPr>
            <p:cNvPr id="808" name="Group 807"/>
            <p:cNvGrpSpPr/>
            <p:nvPr/>
          </p:nvGrpSpPr>
          <p:grpSpPr>
            <a:xfrm rot="16200000" flipH="1">
              <a:off x="5132431" y="6293076"/>
              <a:ext cx="140042" cy="140042"/>
              <a:chOff x="10982945" y="3627682"/>
              <a:chExt cx="1316788" cy="1316790"/>
            </a:xfrm>
          </p:grpSpPr>
          <p:sp>
            <p:nvSpPr>
              <p:cNvPr id="810" name="Oval 809"/>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11" name="Group 810"/>
              <p:cNvGrpSpPr/>
              <p:nvPr/>
            </p:nvGrpSpPr>
            <p:grpSpPr>
              <a:xfrm>
                <a:off x="11091638" y="3724148"/>
                <a:ext cx="1126739" cy="1126739"/>
                <a:chOff x="11091638" y="3724148"/>
                <a:chExt cx="1126739" cy="1126739"/>
              </a:xfrm>
            </p:grpSpPr>
            <p:sp>
              <p:nvSpPr>
                <p:cNvPr id="812" name="Oval 811"/>
                <p:cNvSpPr/>
                <p:nvPr/>
              </p:nvSpPr>
              <p:spPr>
                <a:xfrm rot="4500000">
                  <a:off x="11091638" y="3724148"/>
                  <a:ext cx="1126739" cy="1126739"/>
                </a:xfrm>
                <a:prstGeom prst="ellipse">
                  <a:avLst/>
                </a:prstGeom>
                <a:solidFill>
                  <a:srgbClr val="7FC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13" name="Group 812"/>
                <p:cNvGrpSpPr/>
                <p:nvPr/>
              </p:nvGrpSpPr>
              <p:grpSpPr>
                <a:xfrm rot="2700000" flipH="1">
                  <a:off x="11284109" y="3822575"/>
                  <a:ext cx="916717" cy="724745"/>
                  <a:chOff x="2638365" y="2284161"/>
                  <a:chExt cx="732282" cy="578931"/>
                </a:xfrm>
              </p:grpSpPr>
              <p:sp>
                <p:nvSpPr>
                  <p:cNvPr id="814" name="Oval 813"/>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15" name="Oval 814"/>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809" name="TextBox 808"/>
            <p:cNvSpPr txBox="1"/>
            <p:nvPr/>
          </p:nvSpPr>
          <p:spPr>
            <a:xfrm>
              <a:off x="5325545" y="6199593"/>
              <a:ext cx="956712"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US</a:t>
              </a:r>
              <a:endParaRPr lang="en-IN" sz="1100" dirty="0">
                <a:solidFill>
                  <a:schemeClr val="tx1">
                    <a:lumMod val="75000"/>
                    <a:lumOff val="25000"/>
                  </a:schemeClr>
                </a:solidFill>
                <a:latin typeface="Arial" pitchFamily="34" charset="0"/>
                <a:cs typeface="Arial" pitchFamily="34" charset="0"/>
              </a:endParaRPr>
            </a:p>
          </p:txBody>
        </p:sp>
      </p:grpSp>
      <p:grpSp>
        <p:nvGrpSpPr>
          <p:cNvPr id="816" name="Group 815"/>
          <p:cNvGrpSpPr/>
          <p:nvPr/>
        </p:nvGrpSpPr>
        <p:grpSpPr>
          <a:xfrm>
            <a:off x="4015460" y="3252534"/>
            <a:ext cx="834299" cy="261610"/>
            <a:chOff x="5136682" y="4275925"/>
            <a:chExt cx="1066374" cy="327014"/>
          </a:xfrm>
        </p:grpSpPr>
        <p:grpSp>
          <p:nvGrpSpPr>
            <p:cNvPr id="817" name="Group 816"/>
            <p:cNvGrpSpPr/>
            <p:nvPr/>
          </p:nvGrpSpPr>
          <p:grpSpPr>
            <a:xfrm rot="16200000" flipH="1">
              <a:off x="5136682" y="4369410"/>
              <a:ext cx="140042" cy="140042"/>
              <a:chOff x="10982945" y="3627682"/>
              <a:chExt cx="1316788" cy="1316790"/>
            </a:xfrm>
          </p:grpSpPr>
          <p:sp>
            <p:nvSpPr>
              <p:cNvPr id="819" name="Oval 818"/>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20" name="Group 819"/>
              <p:cNvGrpSpPr/>
              <p:nvPr/>
            </p:nvGrpSpPr>
            <p:grpSpPr>
              <a:xfrm>
                <a:off x="11091638" y="3724148"/>
                <a:ext cx="1126739" cy="1126739"/>
                <a:chOff x="11091638" y="3724148"/>
                <a:chExt cx="1126739" cy="1126739"/>
              </a:xfrm>
            </p:grpSpPr>
            <p:sp>
              <p:nvSpPr>
                <p:cNvPr id="821" name="Oval 820"/>
                <p:cNvSpPr/>
                <p:nvPr/>
              </p:nvSpPr>
              <p:spPr>
                <a:xfrm rot="4500000">
                  <a:off x="11091638" y="3724148"/>
                  <a:ext cx="1126739" cy="1126739"/>
                </a:xfrm>
                <a:prstGeom prst="ellipse">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22" name="Group 821"/>
                <p:cNvGrpSpPr/>
                <p:nvPr/>
              </p:nvGrpSpPr>
              <p:grpSpPr>
                <a:xfrm rot="2700000" flipH="1">
                  <a:off x="11284109" y="3822575"/>
                  <a:ext cx="916717" cy="724745"/>
                  <a:chOff x="2638365" y="2284161"/>
                  <a:chExt cx="732282" cy="578931"/>
                </a:xfrm>
              </p:grpSpPr>
              <p:sp>
                <p:nvSpPr>
                  <p:cNvPr id="823" name="Oval 822"/>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24" name="Oval 823"/>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818" name="TextBox 817"/>
            <p:cNvSpPr txBox="1"/>
            <p:nvPr/>
          </p:nvSpPr>
          <p:spPr>
            <a:xfrm>
              <a:off x="5329793" y="4275925"/>
              <a:ext cx="873263"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Poland</a:t>
              </a:r>
            </a:p>
          </p:txBody>
        </p:sp>
      </p:grpSp>
      <p:grpSp>
        <p:nvGrpSpPr>
          <p:cNvPr id="825" name="Group 824"/>
          <p:cNvGrpSpPr/>
          <p:nvPr/>
        </p:nvGrpSpPr>
        <p:grpSpPr>
          <a:xfrm>
            <a:off x="4015459" y="3001115"/>
            <a:ext cx="1142140" cy="261610"/>
            <a:chOff x="5132431" y="3956659"/>
            <a:chExt cx="1459846" cy="327015"/>
          </a:xfrm>
        </p:grpSpPr>
        <p:sp>
          <p:nvSpPr>
            <p:cNvPr id="826" name="TextBox 825"/>
            <p:cNvSpPr txBox="1"/>
            <p:nvPr/>
          </p:nvSpPr>
          <p:spPr>
            <a:xfrm>
              <a:off x="5325540" y="3956659"/>
              <a:ext cx="1266737" cy="327015"/>
            </a:xfrm>
            <a:prstGeom prst="rect">
              <a:avLst/>
            </a:prstGeom>
            <a:noFill/>
          </p:spPr>
          <p:txBody>
            <a:bodyPr wrap="square" rtlCol="0" anchor="ctr">
              <a:spAutoFit/>
            </a:bodyPr>
            <a:lstStyle/>
            <a:p>
              <a:pPr lvl="0">
                <a:defRPr/>
              </a:pPr>
              <a:r>
                <a:rPr lang="en-US" sz="1100" dirty="0">
                  <a:solidFill>
                    <a:schemeClr val="tx1">
                      <a:lumMod val="75000"/>
                      <a:lumOff val="25000"/>
                    </a:schemeClr>
                  </a:solidFill>
                  <a:latin typeface="Arial" pitchFamily="34" charset="0"/>
                  <a:cs typeface="Arial" pitchFamily="34" charset="0"/>
                </a:rPr>
                <a:t>Netherlands</a:t>
              </a:r>
            </a:p>
          </p:txBody>
        </p:sp>
        <p:grpSp>
          <p:nvGrpSpPr>
            <p:cNvPr id="827" name="Group 826"/>
            <p:cNvGrpSpPr/>
            <p:nvPr/>
          </p:nvGrpSpPr>
          <p:grpSpPr>
            <a:xfrm rot="16200000" flipH="1">
              <a:off x="5132431" y="4050145"/>
              <a:ext cx="140042" cy="140042"/>
              <a:chOff x="10982945" y="3627682"/>
              <a:chExt cx="1316788" cy="1316790"/>
            </a:xfrm>
          </p:grpSpPr>
          <p:sp>
            <p:nvSpPr>
              <p:cNvPr id="828" name="Oval 827"/>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29" name="Group 828"/>
              <p:cNvGrpSpPr/>
              <p:nvPr/>
            </p:nvGrpSpPr>
            <p:grpSpPr>
              <a:xfrm>
                <a:off x="11091638" y="3724148"/>
                <a:ext cx="1126739" cy="1126739"/>
                <a:chOff x="11091638" y="3724148"/>
                <a:chExt cx="1126739" cy="1126739"/>
              </a:xfrm>
            </p:grpSpPr>
            <p:sp>
              <p:nvSpPr>
                <p:cNvPr id="830" name="Oval 829"/>
                <p:cNvSpPr/>
                <p:nvPr/>
              </p:nvSpPr>
              <p:spPr>
                <a:xfrm rot="4500000">
                  <a:off x="11091638" y="3724148"/>
                  <a:ext cx="1126739" cy="1126739"/>
                </a:xfrm>
                <a:prstGeom prst="ellipse">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31" name="Group 830"/>
                <p:cNvGrpSpPr/>
                <p:nvPr/>
              </p:nvGrpSpPr>
              <p:grpSpPr>
                <a:xfrm rot="2700000" flipH="1">
                  <a:off x="11284109" y="3822575"/>
                  <a:ext cx="916717" cy="724745"/>
                  <a:chOff x="2638365" y="2284161"/>
                  <a:chExt cx="732282" cy="578931"/>
                </a:xfrm>
              </p:grpSpPr>
              <p:sp>
                <p:nvSpPr>
                  <p:cNvPr id="832" name="Oval 831"/>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33" name="Oval 832"/>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grpSp>
      <p:grpSp>
        <p:nvGrpSpPr>
          <p:cNvPr id="834" name="Group 833"/>
          <p:cNvGrpSpPr/>
          <p:nvPr/>
        </p:nvGrpSpPr>
        <p:grpSpPr>
          <a:xfrm>
            <a:off x="227647" y="617915"/>
            <a:ext cx="8720319" cy="2266343"/>
            <a:chOff x="209260" y="958580"/>
            <a:chExt cx="11146033" cy="2832945"/>
          </a:xfrm>
        </p:grpSpPr>
        <p:grpSp>
          <p:nvGrpSpPr>
            <p:cNvPr id="835" name="Group 834"/>
            <p:cNvGrpSpPr/>
            <p:nvPr/>
          </p:nvGrpSpPr>
          <p:grpSpPr>
            <a:xfrm>
              <a:off x="4365803" y="999431"/>
              <a:ext cx="2528052" cy="2636652"/>
              <a:chOff x="2906975" y="2074146"/>
              <a:chExt cx="3593128" cy="2885130"/>
            </a:xfrm>
          </p:grpSpPr>
          <p:sp>
            <p:nvSpPr>
              <p:cNvPr id="945" name="Round Single Corner Rectangle 944"/>
              <p:cNvSpPr/>
              <p:nvPr/>
            </p:nvSpPr>
            <p:spPr>
              <a:xfrm rot="10800000">
                <a:off x="3624767" y="4234397"/>
                <a:ext cx="721750" cy="724877"/>
              </a:xfrm>
              <a:prstGeom prst="round1Rect">
                <a:avLst>
                  <a:gd name="adj" fmla="val 21380"/>
                </a:avLst>
              </a:prstGeom>
              <a:solidFill>
                <a:srgbClr val="B2C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46" name="Rectangle 945"/>
              <p:cNvSpPr/>
              <p:nvPr/>
            </p:nvSpPr>
            <p:spPr>
              <a:xfrm>
                <a:off x="4341518" y="2436584"/>
                <a:ext cx="363584" cy="3603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47" name="Freeform 28"/>
              <p:cNvSpPr>
                <a:spLocks/>
              </p:cNvSpPr>
              <p:nvPr/>
            </p:nvSpPr>
            <p:spPr bwMode="auto">
              <a:xfrm>
                <a:off x="4343601" y="2799022"/>
                <a:ext cx="718834" cy="718834"/>
              </a:xfrm>
              <a:custGeom>
                <a:avLst/>
                <a:gdLst>
                  <a:gd name="T0" fmla="*/ 0 w 690"/>
                  <a:gd name="T1" fmla="*/ 690 h 690"/>
                  <a:gd name="T2" fmla="*/ 690 w 690"/>
                  <a:gd name="T3" fmla="*/ 690 h 690"/>
                  <a:gd name="T4" fmla="*/ 0 w 690"/>
                  <a:gd name="T5" fmla="*/ 0 h 690"/>
                  <a:gd name="T6" fmla="*/ 0 w 690"/>
                  <a:gd name="T7" fmla="*/ 690 h 690"/>
                </a:gdLst>
                <a:ahLst/>
                <a:cxnLst>
                  <a:cxn ang="0">
                    <a:pos x="T0" y="T1"/>
                  </a:cxn>
                  <a:cxn ang="0">
                    <a:pos x="T2" y="T3"/>
                  </a:cxn>
                  <a:cxn ang="0">
                    <a:pos x="T4" y="T5"/>
                  </a:cxn>
                  <a:cxn ang="0">
                    <a:pos x="T6" y="T7"/>
                  </a:cxn>
                </a:cxnLst>
                <a:rect l="0" t="0" r="r" b="b"/>
                <a:pathLst>
                  <a:path w="690" h="690">
                    <a:moveTo>
                      <a:pt x="0" y="690"/>
                    </a:moveTo>
                    <a:lnTo>
                      <a:pt x="690" y="690"/>
                    </a:lnTo>
                    <a:lnTo>
                      <a:pt x="0" y="0"/>
                    </a:lnTo>
                    <a:lnTo>
                      <a:pt x="0" y="6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8" name="Freeform 46"/>
              <p:cNvSpPr>
                <a:spLocks/>
              </p:cNvSpPr>
              <p:nvPr/>
            </p:nvSpPr>
            <p:spPr bwMode="auto">
              <a:xfrm>
                <a:off x="2906975" y="3149063"/>
                <a:ext cx="717794" cy="718834"/>
              </a:xfrm>
              <a:custGeom>
                <a:avLst/>
                <a:gdLst>
                  <a:gd name="T0" fmla="*/ 292 w 292"/>
                  <a:gd name="T1" fmla="*/ 292 h 292"/>
                  <a:gd name="T2" fmla="*/ 292 w 292"/>
                  <a:gd name="T3" fmla="*/ 0 h 292"/>
                  <a:gd name="T4" fmla="*/ 57 w 292"/>
                  <a:gd name="T5" fmla="*/ 0 h 292"/>
                  <a:gd name="T6" fmla="*/ 0 w 292"/>
                  <a:gd name="T7" fmla="*/ 57 h 292"/>
                  <a:gd name="T8" fmla="*/ 0 w 292"/>
                  <a:gd name="T9" fmla="*/ 292 h 292"/>
                  <a:gd name="T10" fmla="*/ 292 w 292"/>
                  <a:gd name="T11" fmla="*/ 292 h 292"/>
                </a:gdLst>
                <a:ahLst/>
                <a:cxnLst>
                  <a:cxn ang="0">
                    <a:pos x="T0" y="T1"/>
                  </a:cxn>
                  <a:cxn ang="0">
                    <a:pos x="T2" y="T3"/>
                  </a:cxn>
                  <a:cxn ang="0">
                    <a:pos x="T4" y="T5"/>
                  </a:cxn>
                  <a:cxn ang="0">
                    <a:pos x="T6" y="T7"/>
                  </a:cxn>
                  <a:cxn ang="0">
                    <a:pos x="T8" y="T9"/>
                  </a:cxn>
                  <a:cxn ang="0">
                    <a:pos x="T10" y="T11"/>
                  </a:cxn>
                </a:cxnLst>
                <a:rect l="0" t="0" r="r" b="b"/>
                <a:pathLst>
                  <a:path w="292" h="292">
                    <a:moveTo>
                      <a:pt x="292" y="292"/>
                    </a:moveTo>
                    <a:cubicBezTo>
                      <a:pt x="292" y="0"/>
                      <a:pt x="292" y="0"/>
                      <a:pt x="292" y="0"/>
                    </a:cubicBezTo>
                    <a:cubicBezTo>
                      <a:pt x="57" y="0"/>
                      <a:pt x="57" y="0"/>
                      <a:pt x="57" y="0"/>
                    </a:cubicBezTo>
                    <a:cubicBezTo>
                      <a:pt x="26" y="0"/>
                      <a:pt x="0" y="26"/>
                      <a:pt x="0" y="57"/>
                    </a:cubicBezTo>
                    <a:cubicBezTo>
                      <a:pt x="0" y="292"/>
                      <a:pt x="0" y="292"/>
                      <a:pt x="0" y="292"/>
                    </a:cubicBezTo>
                    <a:cubicBezTo>
                      <a:pt x="292" y="292"/>
                      <a:pt x="292" y="292"/>
                      <a:pt x="292" y="292"/>
                    </a:cubicBezTo>
                  </a:path>
                </a:pathLst>
              </a:custGeom>
              <a:solidFill>
                <a:srgbClr val="009EB2"/>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9" name="Freeform 48"/>
              <p:cNvSpPr>
                <a:spLocks/>
              </p:cNvSpPr>
              <p:nvPr/>
            </p:nvSpPr>
            <p:spPr bwMode="auto">
              <a:xfrm>
                <a:off x="5062435" y="3515773"/>
                <a:ext cx="1437668" cy="720918"/>
              </a:xfrm>
              <a:custGeom>
                <a:avLst/>
                <a:gdLst>
                  <a:gd name="T0" fmla="*/ 584 w 584"/>
                  <a:gd name="T1" fmla="*/ 164 h 293"/>
                  <a:gd name="T2" fmla="*/ 420 w 584"/>
                  <a:gd name="T3" fmla="*/ 0 h 293"/>
                  <a:gd name="T4" fmla="*/ 293 w 584"/>
                  <a:gd name="T5" fmla="*/ 0 h 293"/>
                  <a:gd name="T6" fmla="*/ 292 w 584"/>
                  <a:gd name="T7" fmla="*/ 0 h 293"/>
                  <a:gd name="T8" fmla="*/ 0 w 584"/>
                  <a:gd name="T9" fmla="*/ 0 h 293"/>
                  <a:gd name="T10" fmla="*/ 0 w 584"/>
                  <a:gd name="T11" fmla="*/ 293 h 293"/>
                  <a:gd name="T12" fmla="*/ 292 w 584"/>
                  <a:gd name="T13" fmla="*/ 293 h 293"/>
                  <a:gd name="T14" fmla="*/ 293 w 584"/>
                  <a:gd name="T15" fmla="*/ 293 h 293"/>
                  <a:gd name="T16" fmla="*/ 584 w 584"/>
                  <a:gd name="T17" fmla="*/ 293 h 293"/>
                  <a:gd name="T18" fmla="*/ 584 w 584"/>
                  <a:gd name="T19" fmla="*/ 16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93">
                    <a:moveTo>
                      <a:pt x="584" y="164"/>
                    </a:moveTo>
                    <a:cubicBezTo>
                      <a:pt x="584" y="74"/>
                      <a:pt x="511" y="0"/>
                      <a:pt x="420" y="0"/>
                    </a:cubicBezTo>
                    <a:cubicBezTo>
                      <a:pt x="293" y="0"/>
                      <a:pt x="293" y="0"/>
                      <a:pt x="293" y="0"/>
                    </a:cubicBezTo>
                    <a:cubicBezTo>
                      <a:pt x="292" y="0"/>
                      <a:pt x="292" y="0"/>
                      <a:pt x="292" y="0"/>
                    </a:cubicBezTo>
                    <a:cubicBezTo>
                      <a:pt x="0" y="0"/>
                      <a:pt x="0" y="0"/>
                      <a:pt x="0" y="0"/>
                    </a:cubicBezTo>
                    <a:cubicBezTo>
                      <a:pt x="0" y="293"/>
                      <a:pt x="0" y="293"/>
                      <a:pt x="0" y="293"/>
                    </a:cubicBezTo>
                    <a:cubicBezTo>
                      <a:pt x="292" y="293"/>
                      <a:pt x="292" y="293"/>
                      <a:pt x="292" y="293"/>
                    </a:cubicBezTo>
                    <a:cubicBezTo>
                      <a:pt x="293" y="293"/>
                      <a:pt x="293" y="293"/>
                      <a:pt x="293" y="293"/>
                    </a:cubicBezTo>
                    <a:cubicBezTo>
                      <a:pt x="584" y="293"/>
                      <a:pt x="584" y="293"/>
                      <a:pt x="584" y="293"/>
                    </a:cubicBezTo>
                    <a:lnTo>
                      <a:pt x="584" y="164"/>
                    </a:lnTo>
                    <a:close/>
                  </a:path>
                </a:pathLst>
              </a:custGeom>
              <a:solidFill>
                <a:srgbClr val="70AD4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0" name="Freeform 67"/>
              <p:cNvSpPr>
                <a:spLocks/>
              </p:cNvSpPr>
              <p:nvPr/>
            </p:nvSpPr>
            <p:spPr bwMode="auto">
              <a:xfrm>
                <a:off x="3112976" y="2637837"/>
                <a:ext cx="511793" cy="513310"/>
              </a:xfrm>
              <a:custGeom>
                <a:avLst/>
                <a:gdLst>
                  <a:gd name="T0" fmla="*/ 143 w 143"/>
                  <a:gd name="T1" fmla="*/ 143 h 143"/>
                  <a:gd name="T2" fmla="*/ 143 w 143"/>
                  <a:gd name="T3" fmla="*/ 0 h 143"/>
                  <a:gd name="T4" fmla="*/ 57 w 143"/>
                  <a:gd name="T5" fmla="*/ 0 h 143"/>
                  <a:gd name="T6" fmla="*/ 0 w 143"/>
                  <a:gd name="T7" fmla="*/ 57 h 143"/>
                  <a:gd name="T8" fmla="*/ 0 w 143"/>
                  <a:gd name="T9" fmla="*/ 143 h 143"/>
                  <a:gd name="T10" fmla="*/ 143 w 143"/>
                  <a:gd name="T11" fmla="*/ 143 h 143"/>
                </a:gdLst>
                <a:ahLst/>
                <a:cxnLst>
                  <a:cxn ang="0">
                    <a:pos x="T0" y="T1"/>
                  </a:cxn>
                  <a:cxn ang="0">
                    <a:pos x="T2" y="T3"/>
                  </a:cxn>
                  <a:cxn ang="0">
                    <a:pos x="T4" y="T5"/>
                  </a:cxn>
                  <a:cxn ang="0">
                    <a:pos x="T6" y="T7"/>
                  </a:cxn>
                  <a:cxn ang="0">
                    <a:pos x="T8" y="T9"/>
                  </a:cxn>
                  <a:cxn ang="0">
                    <a:pos x="T10" y="T11"/>
                  </a:cxn>
                </a:cxnLst>
                <a:rect l="0" t="0" r="r" b="b"/>
                <a:pathLst>
                  <a:path w="143" h="143">
                    <a:moveTo>
                      <a:pt x="143" y="143"/>
                    </a:moveTo>
                    <a:cubicBezTo>
                      <a:pt x="143" y="0"/>
                      <a:pt x="143" y="0"/>
                      <a:pt x="143" y="0"/>
                    </a:cubicBezTo>
                    <a:cubicBezTo>
                      <a:pt x="57" y="0"/>
                      <a:pt x="57" y="0"/>
                      <a:pt x="57" y="0"/>
                    </a:cubicBezTo>
                    <a:cubicBezTo>
                      <a:pt x="26" y="0"/>
                      <a:pt x="0" y="25"/>
                      <a:pt x="0" y="57"/>
                    </a:cubicBezTo>
                    <a:cubicBezTo>
                      <a:pt x="0" y="143"/>
                      <a:pt x="0" y="143"/>
                      <a:pt x="0" y="143"/>
                    </a:cubicBezTo>
                    <a:lnTo>
                      <a:pt x="143" y="143"/>
                    </a:lnTo>
                    <a:close/>
                  </a:path>
                </a:pathLst>
              </a:custGeom>
              <a:solidFill>
                <a:srgbClr val="6679FC"/>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1" name="Round Single Corner Rectangle 950"/>
              <p:cNvSpPr/>
              <p:nvPr/>
            </p:nvSpPr>
            <p:spPr>
              <a:xfrm>
                <a:off x="3621642" y="2074146"/>
                <a:ext cx="724877" cy="724877"/>
              </a:xfrm>
              <a:prstGeom prst="round1Rect">
                <a:avLst>
                  <a:gd name="adj" fmla="val 213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2" name="Round Single Corner Rectangle 951"/>
              <p:cNvSpPr/>
              <p:nvPr/>
            </p:nvSpPr>
            <p:spPr>
              <a:xfrm>
                <a:off x="4341726" y="2794231"/>
                <a:ext cx="724877" cy="724877"/>
              </a:xfrm>
              <a:prstGeom prst="round1Rect">
                <a:avLst>
                  <a:gd name="adj" fmla="val 21380"/>
                </a:avLst>
              </a:prstGeom>
              <a:solidFill>
                <a:srgbClr val="FFC000"/>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3" name="Rectangle 952"/>
              <p:cNvSpPr/>
              <p:nvPr/>
            </p:nvSpPr>
            <p:spPr>
              <a:xfrm>
                <a:off x="4341726" y="3515773"/>
                <a:ext cx="720918" cy="720918"/>
              </a:xfrm>
              <a:prstGeom prst="rect">
                <a:avLst/>
              </a:prstGeom>
              <a:solidFill>
                <a:srgbClr val="8C5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4" name="Rectangle 953"/>
              <p:cNvSpPr/>
              <p:nvPr/>
            </p:nvSpPr>
            <p:spPr>
              <a:xfrm>
                <a:off x="3621642" y="2791730"/>
                <a:ext cx="719876" cy="1444961"/>
              </a:xfrm>
              <a:prstGeom prst="rect">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5" name="Rectangle 954"/>
              <p:cNvSpPr/>
              <p:nvPr/>
            </p:nvSpPr>
            <p:spPr>
              <a:xfrm>
                <a:off x="3247462" y="3867897"/>
                <a:ext cx="372099" cy="36879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6" name="Rectangle 955"/>
              <p:cNvSpPr/>
              <p:nvPr/>
            </p:nvSpPr>
            <p:spPr>
              <a:xfrm>
                <a:off x="4346726" y="4236691"/>
                <a:ext cx="1423292" cy="72258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grpSp>
        <p:grpSp>
          <p:nvGrpSpPr>
            <p:cNvPr id="836" name="Group 835"/>
            <p:cNvGrpSpPr/>
            <p:nvPr/>
          </p:nvGrpSpPr>
          <p:grpSpPr>
            <a:xfrm>
              <a:off x="6800042" y="2626650"/>
              <a:ext cx="843214" cy="440804"/>
              <a:chOff x="7996737" y="2226266"/>
              <a:chExt cx="992435" cy="518811"/>
            </a:xfrm>
            <a:solidFill>
              <a:srgbClr val="70AD47"/>
            </a:solidFill>
          </p:grpSpPr>
          <p:sp>
            <p:nvSpPr>
              <p:cNvPr id="941"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2"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3"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4"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7" name="Group 836"/>
            <p:cNvGrpSpPr/>
            <p:nvPr/>
          </p:nvGrpSpPr>
          <p:grpSpPr>
            <a:xfrm>
              <a:off x="5280241" y="995257"/>
              <a:ext cx="843214" cy="440804"/>
              <a:chOff x="7996737" y="2226266"/>
              <a:chExt cx="992435" cy="518811"/>
            </a:xfrm>
            <a:solidFill>
              <a:srgbClr val="00B0F0"/>
            </a:solidFill>
          </p:grpSpPr>
          <p:sp>
            <p:nvSpPr>
              <p:cNvPr id="937"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8"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9"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0"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8" name="Group 837"/>
            <p:cNvGrpSpPr/>
            <p:nvPr/>
          </p:nvGrpSpPr>
          <p:grpSpPr>
            <a:xfrm>
              <a:off x="5818815" y="1698765"/>
              <a:ext cx="843214" cy="440804"/>
              <a:chOff x="7996737" y="2226266"/>
              <a:chExt cx="992435" cy="518811"/>
            </a:xfrm>
            <a:solidFill>
              <a:srgbClr val="FFC000"/>
            </a:solidFill>
          </p:grpSpPr>
          <p:sp>
            <p:nvSpPr>
              <p:cNvPr id="933"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4"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5" name="Freeform 12"/>
              <p:cNvSpPr>
                <a:spLocks/>
              </p:cNvSpPr>
              <p:nvPr/>
            </p:nvSpPr>
            <p:spPr bwMode="auto">
              <a:xfrm>
                <a:off x="8407849" y="2321069"/>
                <a:ext cx="487556"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6"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9" name="Group 838"/>
            <p:cNvGrpSpPr/>
            <p:nvPr/>
          </p:nvGrpSpPr>
          <p:grpSpPr>
            <a:xfrm>
              <a:off x="6298341" y="3238579"/>
              <a:ext cx="843214" cy="440804"/>
              <a:chOff x="7996737" y="2226266"/>
              <a:chExt cx="992435" cy="518811"/>
            </a:xfrm>
            <a:solidFill>
              <a:srgbClr val="F47920"/>
            </a:solidFill>
          </p:grpSpPr>
          <p:sp>
            <p:nvSpPr>
              <p:cNvPr id="929"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0"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1"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2"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sp>
          <p:nvSpPr>
            <p:cNvPr id="840" name="Freeform 6"/>
            <p:cNvSpPr>
              <a:spLocks/>
            </p:cNvSpPr>
            <p:nvPr/>
          </p:nvSpPr>
          <p:spPr bwMode="auto">
            <a:xfrm rot="10800000">
              <a:off x="4500900" y="3319779"/>
              <a:ext cx="429533" cy="11759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solidFill>
              <a:srgbClr val="B2C2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1" name="Freeform 10"/>
            <p:cNvSpPr>
              <a:spLocks/>
            </p:cNvSpPr>
            <p:nvPr/>
          </p:nvSpPr>
          <p:spPr bwMode="auto">
            <a:xfrm rot="10800000">
              <a:off x="4102266" y="3196798"/>
              <a:ext cx="336356" cy="370877"/>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2" name="Freeform 12"/>
            <p:cNvSpPr>
              <a:spLocks/>
            </p:cNvSpPr>
            <p:nvPr/>
          </p:nvSpPr>
          <p:spPr bwMode="auto">
            <a:xfrm rot="10800000">
              <a:off x="4166882" y="3242826"/>
              <a:ext cx="414249" cy="278822"/>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3" name="Freeform 7"/>
            <p:cNvSpPr>
              <a:spLocks/>
            </p:cNvSpPr>
            <p:nvPr/>
          </p:nvSpPr>
          <p:spPr bwMode="auto">
            <a:xfrm rot="10800000">
              <a:off x="4087219" y="3161393"/>
              <a:ext cx="439033" cy="440803"/>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nvGrpSpPr>
            <p:cNvPr id="844" name="Group 843"/>
            <p:cNvGrpSpPr/>
            <p:nvPr/>
          </p:nvGrpSpPr>
          <p:grpSpPr>
            <a:xfrm rot="10800000">
              <a:off x="3604150" y="2249692"/>
              <a:ext cx="843214" cy="440803"/>
              <a:chOff x="7996737" y="2226266"/>
              <a:chExt cx="992435" cy="518811"/>
            </a:xfrm>
            <a:solidFill>
              <a:srgbClr val="009EB2"/>
            </a:solidFill>
          </p:grpSpPr>
          <p:sp>
            <p:nvSpPr>
              <p:cNvPr id="925"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6"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7"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8"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5" name="Group 844"/>
            <p:cNvGrpSpPr/>
            <p:nvPr/>
          </p:nvGrpSpPr>
          <p:grpSpPr>
            <a:xfrm rot="10800000">
              <a:off x="3726327" y="1449163"/>
              <a:ext cx="843214" cy="440803"/>
              <a:chOff x="7996737" y="2226266"/>
              <a:chExt cx="992435" cy="518811"/>
            </a:xfrm>
            <a:solidFill>
              <a:srgbClr val="6679FC"/>
            </a:solidFill>
          </p:grpSpPr>
          <p:sp>
            <p:nvSpPr>
              <p:cNvPr id="921"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w="9525">
                <a:noFill/>
                <a:round/>
                <a:headEnd/>
                <a:tailEnd/>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2"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3"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4"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6" name="Group 845"/>
            <p:cNvGrpSpPr/>
            <p:nvPr/>
          </p:nvGrpSpPr>
          <p:grpSpPr>
            <a:xfrm>
              <a:off x="4976733" y="1197203"/>
              <a:ext cx="276836" cy="271511"/>
              <a:chOff x="4321813" y="2878578"/>
              <a:chExt cx="321177" cy="314999"/>
            </a:xfrm>
            <a:solidFill>
              <a:schemeClr val="bg1"/>
            </a:solidFill>
          </p:grpSpPr>
          <p:sp>
            <p:nvSpPr>
              <p:cNvPr id="912" name="Freeform 243"/>
              <p:cNvSpPr>
                <a:spLocks/>
              </p:cNvSpPr>
              <p:nvPr/>
            </p:nvSpPr>
            <p:spPr bwMode="auto">
              <a:xfrm>
                <a:off x="4432989" y="3042255"/>
                <a:ext cx="154411" cy="37059"/>
              </a:xfrm>
              <a:custGeom>
                <a:avLst/>
                <a:gdLst>
                  <a:gd name="T0" fmla="*/ 45 w 47"/>
                  <a:gd name="T1" fmla="*/ 11 h 11"/>
                  <a:gd name="T2" fmla="*/ 44 w 47"/>
                  <a:gd name="T3" fmla="*/ 10 h 11"/>
                  <a:gd name="T4" fmla="*/ 2 w 47"/>
                  <a:gd name="T5" fmla="*/ 6 h 11"/>
                  <a:gd name="T6" fmla="*/ 0 w 47"/>
                  <a:gd name="T7" fmla="*/ 4 h 11"/>
                  <a:gd name="T8" fmla="*/ 2 w 47"/>
                  <a:gd name="T9" fmla="*/ 2 h 11"/>
                  <a:gd name="T10" fmla="*/ 45 w 47"/>
                  <a:gd name="T11" fmla="*/ 7 h 11"/>
                  <a:gd name="T12" fmla="*/ 47 w 47"/>
                  <a:gd name="T13" fmla="*/ 9 h 11"/>
                  <a:gd name="T14" fmla="*/ 45 w 4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
                    <a:moveTo>
                      <a:pt x="45" y="11"/>
                    </a:moveTo>
                    <a:cubicBezTo>
                      <a:pt x="44" y="11"/>
                      <a:pt x="44" y="11"/>
                      <a:pt x="44" y="10"/>
                    </a:cubicBezTo>
                    <a:cubicBezTo>
                      <a:pt x="31" y="5"/>
                      <a:pt x="16" y="4"/>
                      <a:pt x="2" y="6"/>
                    </a:cubicBezTo>
                    <a:cubicBezTo>
                      <a:pt x="1" y="6"/>
                      <a:pt x="0" y="5"/>
                      <a:pt x="0" y="4"/>
                    </a:cubicBezTo>
                    <a:cubicBezTo>
                      <a:pt x="0" y="3"/>
                      <a:pt x="1" y="2"/>
                      <a:pt x="2" y="2"/>
                    </a:cubicBezTo>
                    <a:cubicBezTo>
                      <a:pt x="17" y="0"/>
                      <a:pt x="32" y="1"/>
                      <a:pt x="45" y="7"/>
                    </a:cubicBezTo>
                    <a:cubicBezTo>
                      <a:pt x="46" y="7"/>
                      <a:pt x="47" y="8"/>
                      <a:pt x="47" y="9"/>
                    </a:cubicBezTo>
                    <a:cubicBezTo>
                      <a:pt x="46" y="10"/>
                      <a:pt x="46" y="11"/>
                      <a:pt x="45" y="1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3" name="Freeform 244"/>
              <p:cNvSpPr>
                <a:spLocks/>
              </p:cNvSpPr>
              <p:nvPr/>
            </p:nvSpPr>
            <p:spPr bwMode="auto">
              <a:xfrm>
                <a:off x="4337255" y="3063871"/>
                <a:ext cx="46324" cy="27795"/>
              </a:xfrm>
              <a:custGeom>
                <a:avLst/>
                <a:gdLst>
                  <a:gd name="T0" fmla="*/ 2 w 14"/>
                  <a:gd name="T1" fmla="*/ 9 h 9"/>
                  <a:gd name="T2" fmla="*/ 0 w 14"/>
                  <a:gd name="T3" fmla="*/ 8 h 9"/>
                  <a:gd name="T4" fmla="*/ 1 w 14"/>
                  <a:gd name="T5" fmla="*/ 5 h 9"/>
                  <a:gd name="T6" fmla="*/ 11 w 14"/>
                  <a:gd name="T7" fmla="*/ 1 h 9"/>
                  <a:gd name="T8" fmla="*/ 13 w 14"/>
                  <a:gd name="T9" fmla="*/ 2 h 9"/>
                  <a:gd name="T10" fmla="*/ 12 w 14"/>
                  <a:gd name="T11" fmla="*/ 4 h 9"/>
                  <a:gd name="T12" fmla="*/ 3 w 14"/>
                  <a:gd name="T13" fmla="*/ 9 h 9"/>
                  <a:gd name="T14" fmla="*/ 2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2" y="9"/>
                    </a:moveTo>
                    <a:cubicBezTo>
                      <a:pt x="1" y="9"/>
                      <a:pt x="0" y="8"/>
                      <a:pt x="0" y="8"/>
                    </a:cubicBezTo>
                    <a:cubicBezTo>
                      <a:pt x="0" y="7"/>
                      <a:pt x="0" y="6"/>
                      <a:pt x="1" y="5"/>
                    </a:cubicBezTo>
                    <a:cubicBezTo>
                      <a:pt x="4" y="3"/>
                      <a:pt x="7" y="2"/>
                      <a:pt x="11" y="1"/>
                    </a:cubicBezTo>
                    <a:cubicBezTo>
                      <a:pt x="12" y="0"/>
                      <a:pt x="13" y="1"/>
                      <a:pt x="13" y="2"/>
                    </a:cubicBezTo>
                    <a:cubicBezTo>
                      <a:pt x="14" y="3"/>
                      <a:pt x="13" y="4"/>
                      <a:pt x="12" y="4"/>
                    </a:cubicBezTo>
                    <a:cubicBezTo>
                      <a:pt x="9" y="6"/>
                      <a:pt x="6" y="7"/>
                      <a:pt x="3" y="9"/>
                    </a:cubicBezTo>
                    <a:cubicBezTo>
                      <a:pt x="2" y="9"/>
                      <a:pt x="2" y="9"/>
                      <a:pt x="2" y="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4" name="Freeform 245"/>
              <p:cNvSpPr>
                <a:spLocks/>
              </p:cNvSpPr>
              <p:nvPr/>
            </p:nvSpPr>
            <p:spPr bwMode="auto">
              <a:xfrm>
                <a:off x="4386667" y="2918726"/>
                <a:ext cx="138971" cy="253235"/>
              </a:xfrm>
              <a:custGeom>
                <a:avLst/>
                <a:gdLst>
                  <a:gd name="T0" fmla="*/ 40 w 42"/>
                  <a:gd name="T1" fmla="*/ 77 h 77"/>
                  <a:gd name="T2" fmla="*/ 40 w 42"/>
                  <a:gd name="T3" fmla="*/ 77 h 77"/>
                  <a:gd name="T4" fmla="*/ 38 w 42"/>
                  <a:gd name="T5" fmla="*/ 75 h 77"/>
                  <a:gd name="T6" fmla="*/ 1 w 42"/>
                  <a:gd name="T7" fmla="*/ 4 h 77"/>
                  <a:gd name="T8" fmla="*/ 0 w 42"/>
                  <a:gd name="T9" fmla="*/ 2 h 77"/>
                  <a:gd name="T10" fmla="*/ 3 w 42"/>
                  <a:gd name="T11" fmla="*/ 1 h 77"/>
                  <a:gd name="T12" fmla="*/ 42 w 42"/>
                  <a:gd name="T13" fmla="*/ 75 h 77"/>
                  <a:gd name="T14" fmla="*/ 40 w 4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7">
                    <a:moveTo>
                      <a:pt x="40" y="77"/>
                    </a:moveTo>
                    <a:cubicBezTo>
                      <a:pt x="40" y="77"/>
                      <a:pt x="40" y="77"/>
                      <a:pt x="40" y="77"/>
                    </a:cubicBezTo>
                    <a:cubicBezTo>
                      <a:pt x="39" y="77"/>
                      <a:pt x="38" y="76"/>
                      <a:pt x="38" y="75"/>
                    </a:cubicBezTo>
                    <a:cubicBezTo>
                      <a:pt x="38" y="47"/>
                      <a:pt x="24" y="20"/>
                      <a:pt x="1" y="4"/>
                    </a:cubicBezTo>
                    <a:cubicBezTo>
                      <a:pt x="0" y="4"/>
                      <a:pt x="0" y="2"/>
                      <a:pt x="0" y="2"/>
                    </a:cubicBezTo>
                    <a:cubicBezTo>
                      <a:pt x="1" y="1"/>
                      <a:pt x="2" y="0"/>
                      <a:pt x="3" y="1"/>
                    </a:cubicBezTo>
                    <a:cubicBezTo>
                      <a:pt x="28" y="18"/>
                      <a:pt x="42" y="45"/>
                      <a:pt x="42" y="75"/>
                    </a:cubicBezTo>
                    <a:cubicBezTo>
                      <a:pt x="42" y="76"/>
                      <a:pt x="41" y="77"/>
                      <a:pt x="40" y="7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5" name="Freeform 246"/>
              <p:cNvSpPr>
                <a:spLocks/>
              </p:cNvSpPr>
              <p:nvPr/>
            </p:nvSpPr>
            <p:spPr bwMode="auto">
              <a:xfrm>
                <a:off x="4426813" y="2890931"/>
                <a:ext cx="80294" cy="80294"/>
              </a:xfrm>
              <a:custGeom>
                <a:avLst/>
                <a:gdLst>
                  <a:gd name="T0" fmla="*/ 23 w 25"/>
                  <a:gd name="T1" fmla="*/ 24 h 24"/>
                  <a:gd name="T2" fmla="*/ 22 w 25"/>
                  <a:gd name="T3" fmla="*/ 23 h 24"/>
                  <a:gd name="T4" fmla="*/ 0 w 25"/>
                  <a:gd name="T5" fmla="*/ 3 h 24"/>
                  <a:gd name="T6" fmla="*/ 1 w 25"/>
                  <a:gd name="T7" fmla="*/ 0 h 24"/>
                  <a:gd name="T8" fmla="*/ 4 w 25"/>
                  <a:gd name="T9" fmla="*/ 1 h 24"/>
                  <a:gd name="T10" fmla="*/ 24 w 25"/>
                  <a:gd name="T11" fmla="*/ 20 h 24"/>
                  <a:gd name="T12" fmla="*/ 25 w 25"/>
                  <a:gd name="T13" fmla="*/ 23 h 24"/>
                  <a:gd name="T14" fmla="*/ 23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3" y="24"/>
                    </a:moveTo>
                    <a:cubicBezTo>
                      <a:pt x="23" y="24"/>
                      <a:pt x="22" y="24"/>
                      <a:pt x="22" y="23"/>
                    </a:cubicBezTo>
                    <a:cubicBezTo>
                      <a:pt x="14" y="18"/>
                      <a:pt x="6" y="11"/>
                      <a:pt x="0" y="3"/>
                    </a:cubicBezTo>
                    <a:cubicBezTo>
                      <a:pt x="0" y="2"/>
                      <a:pt x="0" y="1"/>
                      <a:pt x="1" y="0"/>
                    </a:cubicBezTo>
                    <a:cubicBezTo>
                      <a:pt x="2" y="0"/>
                      <a:pt x="3" y="0"/>
                      <a:pt x="4" y="1"/>
                    </a:cubicBezTo>
                    <a:cubicBezTo>
                      <a:pt x="9" y="8"/>
                      <a:pt x="16" y="15"/>
                      <a:pt x="24" y="20"/>
                    </a:cubicBezTo>
                    <a:cubicBezTo>
                      <a:pt x="25" y="21"/>
                      <a:pt x="25" y="22"/>
                      <a:pt x="25" y="23"/>
                    </a:cubicBezTo>
                    <a:cubicBezTo>
                      <a:pt x="24" y="23"/>
                      <a:pt x="24" y="24"/>
                      <a:pt x="23" y="2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6" name="Freeform 247"/>
              <p:cNvSpPr>
                <a:spLocks/>
              </p:cNvSpPr>
              <p:nvPr/>
            </p:nvSpPr>
            <p:spPr bwMode="auto">
              <a:xfrm>
                <a:off x="4547254" y="2983577"/>
                <a:ext cx="80294" cy="33971"/>
              </a:xfrm>
              <a:custGeom>
                <a:avLst/>
                <a:gdLst>
                  <a:gd name="T0" fmla="*/ 22 w 24"/>
                  <a:gd name="T1" fmla="*/ 10 h 10"/>
                  <a:gd name="T2" fmla="*/ 21 w 24"/>
                  <a:gd name="T3" fmla="*/ 10 h 10"/>
                  <a:gd name="T4" fmla="*/ 2 w 24"/>
                  <a:gd name="T5" fmla="*/ 4 h 10"/>
                  <a:gd name="T6" fmla="*/ 1 w 24"/>
                  <a:gd name="T7" fmla="*/ 2 h 10"/>
                  <a:gd name="T8" fmla="*/ 3 w 24"/>
                  <a:gd name="T9" fmla="*/ 1 h 10"/>
                  <a:gd name="T10" fmla="*/ 22 w 24"/>
                  <a:gd name="T11" fmla="*/ 6 h 10"/>
                  <a:gd name="T12" fmla="*/ 23 w 24"/>
                  <a:gd name="T13" fmla="*/ 8 h 10"/>
                  <a:gd name="T14" fmla="*/ 22 w 2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2" y="10"/>
                    </a:moveTo>
                    <a:cubicBezTo>
                      <a:pt x="21" y="10"/>
                      <a:pt x="21" y="10"/>
                      <a:pt x="21" y="10"/>
                    </a:cubicBezTo>
                    <a:cubicBezTo>
                      <a:pt x="15" y="9"/>
                      <a:pt x="8" y="7"/>
                      <a:pt x="2" y="4"/>
                    </a:cubicBezTo>
                    <a:cubicBezTo>
                      <a:pt x="1" y="4"/>
                      <a:pt x="0" y="3"/>
                      <a:pt x="1" y="2"/>
                    </a:cubicBezTo>
                    <a:cubicBezTo>
                      <a:pt x="1" y="1"/>
                      <a:pt x="2" y="0"/>
                      <a:pt x="3" y="1"/>
                    </a:cubicBezTo>
                    <a:cubicBezTo>
                      <a:pt x="9" y="3"/>
                      <a:pt x="16" y="5"/>
                      <a:pt x="22" y="6"/>
                    </a:cubicBezTo>
                    <a:cubicBezTo>
                      <a:pt x="23" y="6"/>
                      <a:pt x="24" y="7"/>
                      <a:pt x="23" y="8"/>
                    </a:cubicBezTo>
                    <a:cubicBezTo>
                      <a:pt x="23" y="9"/>
                      <a:pt x="22" y="10"/>
                      <a:pt x="22" y="1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7" name="Freeform 248"/>
              <p:cNvSpPr>
                <a:spLocks noEditPoints="1"/>
              </p:cNvSpPr>
              <p:nvPr/>
            </p:nvSpPr>
            <p:spPr bwMode="auto">
              <a:xfrm>
                <a:off x="4491666" y="2940342"/>
                <a:ext cx="74117" cy="77207"/>
              </a:xfrm>
              <a:custGeom>
                <a:avLst/>
                <a:gdLst>
                  <a:gd name="T0" fmla="*/ 11 w 22"/>
                  <a:gd name="T1" fmla="*/ 23 h 23"/>
                  <a:gd name="T2" fmla="*/ 0 w 22"/>
                  <a:gd name="T3" fmla="*/ 11 h 23"/>
                  <a:gd name="T4" fmla="*/ 11 w 22"/>
                  <a:gd name="T5" fmla="*/ 0 h 23"/>
                  <a:gd name="T6" fmla="*/ 22 w 22"/>
                  <a:gd name="T7" fmla="*/ 11 h 23"/>
                  <a:gd name="T8" fmla="*/ 11 w 22"/>
                  <a:gd name="T9" fmla="*/ 23 h 23"/>
                  <a:gd name="T10" fmla="*/ 11 w 22"/>
                  <a:gd name="T11" fmla="*/ 4 h 23"/>
                  <a:gd name="T12" fmla="*/ 4 w 22"/>
                  <a:gd name="T13" fmla="*/ 11 h 23"/>
                  <a:gd name="T14" fmla="*/ 11 w 22"/>
                  <a:gd name="T15" fmla="*/ 19 h 23"/>
                  <a:gd name="T16" fmla="*/ 18 w 22"/>
                  <a:gd name="T17" fmla="*/ 11 h 23"/>
                  <a:gd name="T18" fmla="*/ 11 w 22"/>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23"/>
                    </a:moveTo>
                    <a:cubicBezTo>
                      <a:pt x="5" y="23"/>
                      <a:pt x="0" y="17"/>
                      <a:pt x="0" y="11"/>
                    </a:cubicBezTo>
                    <a:cubicBezTo>
                      <a:pt x="0" y="5"/>
                      <a:pt x="5" y="0"/>
                      <a:pt x="11" y="0"/>
                    </a:cubicBezTo>
                    <a:cubicBezTo>
                      <a:pt x="17" y="0"/>
                      <a:pt x="22" y="5"/>
                      <a:pt x="22" y="11"/>
                    </a:cubicBezTo>
                    <a:cubicBezTo>
                      <a:pt x="22" y="17"/>
                      <a:pt x="17" y="23"/>
                      <a:pt x="11" y="23"/>
                    </a:cubicBezTo>
                    <a:close/>
                    <a:moveTo>
                      <a:pt x="11" y="4"/>
                    </a:moveTo>
                    <a:cubicBezTo>
                      <a:pt x="7" y="4"/>
                      <a:pt x="4" y="7"/>
                      <a:pt x="4" y="11"/>
                    </a:cubicBezTo>
                    <a:cubicBezTo>
                      <a:pt x="4" y="15"/>
                      <a:pt x="7" y="19"/>
                      <a:pt x="11" y="19"/>
                    </a:cubicBezTo>
                    <a:cubicBezTo>
                      <a:pt x="15" y="19"/>
                      <a:pt x="18" y="15"/>
                      <a:pt x="18" y="11"/>
                    </a:cubicBezTo>
                    <a:cubicBezTo>
                      <a:pt x="18" y="7"/>
                      <a:pt x="15" y="4"/>
                      <a:pt x="11"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8" name="Freeform 249"/>
              <p:cNvSpPr>
                <a:spLocks noEditPoints="1"/>
              </p:cNvSpPr>
              <p:nvPr/>
            </p:nvSpPr>
            <p:spPr bwMode="auto">
              <a:xfrm>
                <a:off x="4571960" y="3051518"/>
                <a:ext cx="71030" cy="74117"/>
              </a:xfrm>
              <a:custGeom>
                <a:avLst/>
                <a:gdLst>
                  <a:gd name="T0" fmla="*/ 11 w 22"/>
                  <a:gd name="T1" fmla="*/ 23 h 23"/>
                  <a:gd name="T2" fmla="*/ 0 w 22"/>
                  <a:gd name="T3" fmla="*/ 11 h 23"/>
                  <a:gd name="T4" fmla="*/ 11 w 22"/>
                  <a:gd name="T5" fmla="*/ 0 h 23"/>
                  <a:gd name="T6" fmla="*/ 22 w 22"/>
                  <a:gd name="T7" fmla="*/ 11 h 23"/>
                  <a:gd name="T8" fmla="*/ 11 w 22"/>
                  <a:gd name="T9" fmla="*/ 23 h 23"/>
                  <a:gd name="T10" fmla="*/ 11 w 22"/>
                  <a:gd name="T11" fmla="*/ 4 h 23"/>
                  <a:gd name="T12" fmla="*/ 4 w 22"/>
                  <a:gd name="T13" fmla="*/ 11 h 23"/>
                  <a:gd name="T14" fmla="*/ 11 w 22"/>
                  <a:gd name="T15" fmla="*/ 19 h 23"/>
                  <a:gd name="T16" fmla="*/ 18 w 22"/>
                  <a:gd name="T17" fmla="*/ 11 h 23"/>
                  <a:gd name="T18" fmla="*/ 11 w 22"/>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23"/>
                    </a:moveTo>
                    <a:cubicBezTo>
                      <a:pt x="5" y="23"/>
                      <a:pt x="0" y="17"/>
                      <a:pt x="0" y="11"/>
                    </a:cubicBezTo>
                    <a:cubicBezTo>
                      <a:pt x="0" y="5"/>
                      <a:pt x="5" y="0"/>
                      <a:pt x="11" y="0"/>
                    </a:cubicBezTo>
                    <a:cubicBezTo>
                      <a:pt x="17" y="0"/>
                      <a:pt x="22" y="5"/>
                      <a:pt x="22" y="11"/>
                    </a:cubicBezTo>
                    <a:cubicBezTo>
                      <a:pt x="22" y="17"/>
                      <a:pt x="17" y="23"/>
                      <a:pt x="11" y="23"/>
                    </a:cubicBezTo>
                    <a:close/>
                    <a:moveTo>
                      <a:pt x="11" y="4"/>
                    </a:moveTo>
                    <a:cubicBezTo>
                      <a:pt x="7" y="4"/>
                      <a:pt x="4" y="7"/>
                      <a:pt x="4" y="11"/>
                    </a:cubicBezTo>
                    <a:cubicBezTo>
                      <a:pt x="4" y="15"/>
                      <a:pt x="7" y="19"/>
                      <a:pt x="11" y="19"/>
                    </a:cubicBezTo>
                    <a:cubicBezTo>
                      <a:pt x="15" y="19"/>
                      <a:pt x="18" y="15"/>
                      <a:pt x="18" y="11"/>
                    </a:cubicBezTo>
                    <a:cubicBezTo>
                      <a:pt x="18" y="7"/>
                      <a:pt x="15" y="4"/>
                      <a:pt x="11"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9" name="Freeform 250"/>
              <p:cNvSpPr>
                <a:spLocks/>
              </p:cNvSpPr>
              <p:nvPr/>
            </p:nvSpPr>
            <p:spPr bwMode="auto">
              <a:xfrm>
                <a:off x="4321813" y="2878578"/>
                <a:ext cx="311912" cy="314999"/>
              </a:xfrm>
              <a:custGeom>
                <a:avLst/>
                <a:gdLst>
                  <a:gd name="T0" fmla="*/ 48 w 95"/>
                  <a:gd name="T1" fmla="*/ 95 h 95"/>
                  <a:gd name="T2" fmla="*/ 0 w 95"/>
                  <a:gd name="T3" fmla="*/ 48 h 95"/>
                  <a:gd name="T4" fmla="*/ 48 w 95"/>
                  <a:gd name="T5" fmla="*/ 0 h 95"/>
                  <a:gd name="T6" fmla="*/ 95 w 95"/>
                  <a:gd name="T7" fmla="*/ 48 h 95"/>
                  <a:gd name="T8" fmla="*/ 94 w 95"/>
                  <a:gd name="T9" fmla="*/ 55 h 95"/>
                  <a:gd name="T10" fmla="*/ 86 w 95"/>
                  <a:gd name="T11" fmla="*/ 54 h 95"/>
                  <a:gd name="T12" fmla="*/ 87 w 95"/>
                  <a:gd name="T13" fmla="*/ 48 h 95"/>
                  <a:gd name="T14" fmla="*/ 48 w 95"/>
                  <a:gd name="T15" fmla="*/ 8 h 95"/>
                  <a:gd name="T16" fmla="*/ 8 w 95"/>
                  <a:gd name="T17" fmla="*/ 48 h 95"/>
                  <a:gd name="T18" fmla="*/ 48 w 95"/>
                  <a:gd name="T19" fmla="*/ 87 h 95"/>
                  <a:gd name="T20" fmla="*/ 80 w 95"/>
                  <a:gd name="T21" fmla="*/ 70 h 95"/>
                  <a:gd name="T22" fmla="*/ 87 w 95"/>
                  <a:gd name="T23" fmla="*/ 74 h 95"/>
                  <a:gd name="T24" fmla="*/ 48 w 95"/>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95">
                    <a:moveTo>
                      <a:pt x="48" y="95"/>
                    </a:moveTo>
                    <a:cubicBezTo>
                      <a:pt x="21" y="95"/>
                      <a:pt x="0" y="74"/>
                      <a:pt x="0" y="48"/>
                    </a:cubicBezTo>
                    <a:cubicBezTo>
                      <a:pt x="0" y="21"/>
                      <a:pt x="21" y="0"/>
                      <a:pt x="48" y="0"/>
                    </a:cubicBezTo>
                    <a:cubicBezTo>
                      <a:pt x="74" y="0"/>
                      <a:pt x="95" y="21"/>
                      <a:pt x="95" y="48"/>
                    </a:cubicBezTo>
                    <a:cubicBezTo>
                      <a:pt x="95" y="50"/>
                      <a:pt x="95" y="52"/>
                      <a:pt x="94" y="55"/>
                    </a:cubicBezTo>
                    <a:cubicBezTo>
                      <a:pt x="86" y="54"/>
                      <a:pt x="86" y="54"/>
                      <a:pt x="86" y="54"/>
                    </a:cubicBezTo>
                    <a:cubicBezTo>
                      <a:pt x="87" y="52"/>
                      <a:pt x="87" y="49"/>
                      <a:pt x="87" y="48"/>
                    </a:cubicBezTo>
                    <a:cubicBezTo>
                      <a:pt x="87" y="26"/>
                      <a:pt x="69" y="8"/>
                      <a:pt x="48" y="8"/>
                    </a:cubicBezTo>
                    <a:cubicBezTo>
                      <a:pt x="26" y="8"/>
                      <a:pt x="8" y="26"/>
                      <a:pt x="8" y="48"/>
                    </a:cubicBezTo>
                    <a:cubicBezTo>
                      <a:pt x="8" y="69"/>
                      <a:pt x="26" y="87"/>
                      <a:pt x="48" y="87"/>
                    </a:cubicBezTo>
                    <a:cubicBezTo>
                      <a:pt x="61" y="87"/>
                      <a:pt x="73" y="81"/>
                      <a:pt x="80" y="70"/>
                    </a:cubicBezTo>
                    <a:cubicBezTo>
                      <a:pt x="87" y="74"/>
                      <a:pt x="87" y="74"/>
                      <a:pt x="87" y="74"/>
                    </a:cubicBezTo>
                    <a:cubicBezTo>
                      <a:pt x="78" y="87"/>
                      <a:pt x="63" y="95"/>
                      <a:pt x="48" y="9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0" name="Freeform 251"/>
              <p:cNvSpPr>
                <a:spLocks noEditPoints="1"/>
              </p:cNvSpPr>
              <p:nvPr/>
            </p:nvSpPr>
            <p:spPr bwMode="auto">
              <a:xfrm>
                <a:off x="4371224" y="3026813"/>
                <a:ext cx="74117" cy="77207"/>
              </a:xfrm>
              <a:custGeom>
                <a:avLst/>
                <a:gdLst>
                  <a:gd name="T0" fmla="*/ 12 w 23"/>
                  <a:gd name="T1" fmla="*/ 23 h 23"/>
                  <a:gd name="T2" fmla="*/ 0 w 23"/>
                  <a:gd name="T3" fmla="*/ 12 h 23"/>
                  <a:gd name="T4" fmla="*/ 12 w 23"/>
                  <a:gd name="T5" fmla="*/ 0 h 23"/>
                  <a:gd name="T6" fmla="*/ 23 w 23"/>
                  <a:gd name="T7" fmla="*/ 12 h 23"/>
                  <a:gd name="T8" fmla="*/ 12 w 23"/>
                  <a:gd name="T9" fmla="*/ 23 h 23"/>
                  <a:gd name="T10" fmla="*/ 12 w 23"/>
                  <a:gd name="T11" fmla="*/ 4 h 23"/>
                  <a:gd name="T12" fmla="*/ 4 w 23"/>
                  <a:gd name="T13" fmla="*/ 12 h 23"/>
                  <a:gd name="T14" fmla="*/ 12 w 23"/>
                  <a:gd name="T15" fmla="*/ 19 h 23"/>
                  <a:gd name="T16" fmla="*/ 19 w 23"/>
                  <a:gd name="T17" fmla="*/ 12 h 23"/>
                  <a:gd name="T18" fmla="*/ 12 w 23"/>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7" name="Group 846"/>
            <p:cNvGrpSpPr/>
            <p:nvPr/>
          </p:nvGrpSpPr>
          <p:grpSpPr>
            <a:xfrm>
              <a:off x="5499760" y="1843927"/>
              <a:ext cx="283021" cy="261454"/>
              <a:chOff x="5941208" y="4484128"/>
              <a:chExt cx="328352" cy="303334"/>
            </a:xfrm>
            <a:solidFill>
              <a:schemeClr val="bg1"/>
            </a:solidFill>
          </p:grpSpPr>
          <p:sp>
            <p:nvSpPr>
              <p:cNvPr id="907" name="Freeform 557"/>
              <p:cNvSpPr>
                <a:spLocks/>
              </p:cNvSpPr>
              <p:nvPr/>
            </p:nvSpPr>
            <p:spPr bwMode="auto">
              <a:xfrm>
                <a:off x="5941208" y="4484128"/>
                <a:ext cx="309588" cy="25017"/>
              </a:xfrm>
              <a:custGeom>
                <a:avLst/>
                <a:gdLst>
                  <a:gd name="T0" fmla="*/ 89 w 93"/>
                  <a:gd name="T1" fmla="*/ 8 h 8"/>
                  <a:gd name="T2" fmla="*/ 4 w 93"/>
                  <a:gd name="T3" fmla="*/ 8 h 8"/>
                  <a:gd name="T4" fmla="*/ 0 w 93"/>
                  <a:gd name="T5" fmla="*/ 4 h 8"/>
                  <a:gd name="T6" fmla="*/ 4 w 93"/>
                  <a:gd name="T7" fmla="*/ 0 h 8"/>
                  <a:gd name="T8" fmla="*/ 89 w 93"/>
                  <a:gd name="T9" fmla="*/ 0 h 8"/>
                  <a:gd name="T10" fmla="*/ 93 w 93"/>
                  <a:gd name="T11" fmla="*/ 4 h 8"/>
                  <a:gd name="T12" fmla="*/ 89 w 9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3" h="8">
                    <a:moveTo>
                      <a:pt x="89" y="8"/>
                    </a:moveTo>
                    <a:cubicBezTo>
                      <a:pt x="4" y="8"/>
                      <a:pt x="4" y="8"/>
                      <a:pt x="4" y="8"/>
                    </a:cubicBezTo>
                    <a:cubicBezTo>
                      <a:pt x="2" y="8"/>
                      <a:pt x="0" y="6"/>
                      <a:pt x="0" y="4"/>
                    </a:cubicBezTo>
                    <a:cubicBezTo>
                      <a:pt x="0" y="2"/>
                      <a:pt x="2" y="0"/>
                      <a:pt x="4" y="0"/>
                    </a:cubicBezTo>
                    <a:cubicBezTo>
                      <a:pt x="89" y="0"/>
                      <a:pt x="89" y="0"/>
                      <a:pt x="89" y="0"/>
                    </a:cubicBezTo>
                    <a:cubicBezTo>
                      <a:pt x="91" y="0"/>
                      <a:pt x="93" y="2"/>
                      <a:pt x="93" y="4"/>
                    </a:cubicBezTo>
                    <a:cubicBezTo>
                      <a:pt x="93" y="6"/>
                      <a:pt x="91" y="8"/>
                      <a:pt x="8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8" name="Freeform 558"/>
              <p:cNvSpPr>
                <a:spLocks/>
              </p:cNvSpPr>
              <p:nvPr/>
            </p:nvSpPr>
            <p:spPr bwMode="auto">
              <a:xfrm>
                <a:off x="5941208" y="4652994"/>
                <a:ext cx="75051" cy="25017"/>
              </a:xfrm>
              <a:custGeom>
                <a:avLst/>
                <a:gdLst>
                  <a:gd name="T0" fmla="*/ 19 w 23"/>
                  <a:gd name="T1" fmla="*/ 8 h 8"/>
                  <a:gd name="T2" fmla="*/ 4 w 23"/>
                  <a:gd name="T3" fmla="*/ 8 h 8"/>
                  <a:gd name="T4" fmla="*/ 0 w 23"/>
                  <a:gd name="T5" fmla="*/ 4 h 8"/>
                  <a:gd name="T6" fmla="*/ 4 w 23"/>
                  <a:gd name="T7" fmla="*/ 0 h 8"/>
                  <a:gd name="T8" fmla="*/ 19 w 23"/>
                  <a:gd name="T9" fmla="*/ 0 h 8"/>
                  <a:gd name="T10" fmla="*/ 23 w 23"/>
                  <a:gd name="T11" fmla="*/ 4 h 8"/>
                  <a:gd name="T12" fmla="*/ 19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9" y="8"/>
                    </a:moveTo>
                    <a:cubicBezTo>
                      <a:pt x="4" y="8"/>
                      <a:pt x="4" y="8"/>
                      <a:pt x="4" y="8"/>
                    </a:cubicBezTo>
                    <a:cubicBezTo>
                      <a:pt x="2" y="8"/>
                      <a:pt x="0" y="6"/>
                      <a:pt x="0" y="4"/>
                    </a:cubicBezTo>
                    <a:cubicBezTo>
                      <a:pt x="0" y="2"/>
                      <a:pt x="2" y="0"/>
                      <a:pt x="4" y="0"/>
                    </a:cubicBezTo>
                    <a:cubicBezTo>
                      <a:pt x="19" y="0"/>
                      <a:pt x="19" y="0"/>
                      <a:pt x="19" y="0"/>
                    </a:cubicBezTo>
                    <a:cubicBezTo>
                      <a:pt x="21" y="0"/>
                      <a:pt x="23" y="2"/>
                      <a:pt x="23" y="4"/>
                    </a:cubicBezTo>
                    <a:cubicBezTo>
                      <a:pt x="23" y="6"/>
                      <a:pt x="21" y="8"/>
                      <a:pt x="1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9" name="Freeform 559"/>
              <p:cNvSpPr>
                <a:spLocks/>
              </p:cNvSpPr>
              <p:nvPr/>
            </p:nvSpPr>
            <p:spPr bwMode="auto">
              <a:xfrm>
                <a:off x="5941208" y="4737426"/>
                <a:ext cx="103197" cy="25017"/>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6"/>
                      <a:pt x="0" y="4"/>
                    </a:cubicBezTo>
                    <a:cubicBezTo>
                      <a:pt x="0" y="1"/>
                      <a:pt x="2" y="0"/>
                      <a:pt x="4" y="0"/>
                    </a:cubicBezTo>
                    <a:cubicBezTo>
                      <a:pt x="27" y="0"/>
                      <a:pt x="27" y="0"/>
                      <a:pt x="27" y="0"/>
                    </a:cubicBezTo>
                    <a:cubicBezTo>
                      <a:pt x="30" y="0"/>
                      <a:pt x="31" y="1"/>
                      <a:pt x="31" y="4"/>
                    </a:cubicBezTo>
                    <a:cubicBezTo>
                      <a:pt x="31" y="6"/>
                      <a:pt x="30" y="8"/>
                      <a:pt x="2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0" name="Freeform 560"/>
              <p:cNvSpPr>
                <a:spLocks/>
              </p:cNvSpPr>
              <p:nvPr/>
            </p:nvSpPr>
            <p:spPr bwMode="auto">
              <a:xfrm>
                <a:off x="5941208" y="4568560"/>
                <a:ext cx="103197" cy="25017"/>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6"/>
                      <a:pt x="0" y="4"/>
                    </a:cubicBezTo>
                    <a:cubicBezTo>
                      <a:pt x="0" y="2"/>
                      <a:pt x="2" y="0"/>
                      <a:pt x="4" y="0"/>
                    </a:cubicBezTo>
                    <a:cubicBezTo>
                      <a:pt x="27" y="0"/>
                      <a:pt x="27" y="0"/>
                      <a:pt x="27" y="0"/>
                    </a:cubicBezTo>
                    <a:cubicBezTo>
                      <a:pt x="30" y="0"/>
                      <a:pt x="31" y="2"/>
                      <a:pt x="31" y="4"/>
                    </a:cubicBezTo>
                    <a:cubicBezTo>
                      <a:pt x="31" y="6"/>
                      <a:pt x="30" y="8"/>
                      <a:pt x="2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1" name="Freeform 561"/>
              <p:cNvSpPr>
                <a:spLocks noEditPoints="1"/>
              </p:cNvSpPr>
              <p:nvPr/>
            </p:nvSpPr>
            <p:spPr bwMode="auto">
              <a:xfrm>
                <a:off x="6035023" y="4546671"/>
                <a:ext cx="234537" cy="240791"/>
              </a:xfrm>
              <a:custGeom>
                <a:avLst/>
                <a:gdLst>
                  <a:gd name="T0" fmla="*/ 31 w 71"/>
                  <a:gd name="T1" fmla="*/ 71 h 71"/>
                  <a:gd name="T2" fmla="*/ 25 w 71"/>
                  <a:gd name="T3" fmla="*/ 61 h 71"/>
                  <a:gd name="T4" fmla="*/ 21 w 71"/>
                  <a:gd name="T5" fmla="*/ 63 h 71"/>
                  <a:gd name="T6" fmla="*/ 7 w 71"/>
                  <a:gd name="T7" fmla="*/ 58 h 71"/>
                  <a:gd name="T8" fmla="*/ 7 w 71"/>
                  <a:gd name="T9" fmla="*/ 50 h 71"/>
                  <a:gd name="T10" fmla="*/ 10 w 71"/>
                  <a:gd name="T11" fmla="*/ 46 h 71"/>
                  <a:gd name="T12" fmla="*/ 0 w 71"/>
                  <a:gd name="T13" fmla="*/ 39 h 71"/>
                  <a:gd name="T14" fmla="*/ 6 w 71"/>
                  <a:gd name="T15" fmla="*/ 26 h 71"/>
                  <a:gd name="T16" fmla="*/ 10 w 71"/>
                  <a:gd name="T17" fmla="*/ 25 h 71"/>
                  <a:gd name="T18" fmla="*/ 6 w 71"/>
                  <a:gd name="T19" fmla="*/ 18 h 71"/>
                  <a:gd name="T20" fmla="*/ 13 w 71"/>
                  <a:gd name="T21" fmla="*/ 8 h 71"/>
                  <a:gd name="T22" fmla="*/ 24 w 71"/>
                  <a:gd name="T23" fmla="*/ 11 h 71"/>
                  <a:gd name="T24" fmla="*/ 25 w 71"/>
                  <a:gd name="T25" fmla="*/ 6 h 71"/>
                  <a:gd name="T26" fmla="*/ 39 w 71"/>
                  <a:gd name="T27" fmla="*/ 0 h 71"/>
                  <a:gd name="T28" fmla="*/ 45 w 71"/>
                  <a:gd name="T29" fmla="*/ 10 h 71"/>
                  <a:gd name="T30" fmla="*/ 49 w 71"/>
                  <a:gd name="T31" fmla="*/ 8 h 71"/>
                  <a:gd name="T32" fmla="*/ 63 w 71"/>
                  <a:gd name="T33" fmla="*/ 13 h 71"/>
                  <a:gd name="T34" fmla="*/ 63 w 71"/>
                  <a:gd name="T35" fmla="*/ 22 h 71"/>
                  <a:gd name="T36" fmla="*/ 60 w 71"/>
                  <a:gd name="T37" fmla="*/ 26 h 71"/>
                  <a:gd name="T38" fmla="*/ 71 w 71"/>
                  <a:gd name="T39" fmla="*/ 32 h 71"/>
                  <a:gd name="T40" fmla="*/ 65 w 71"/>
                  <a:gd name="T41" fmla="*/ 46 h 71"/>
                  <a:gd name="T42" fmla="*/ 60 w 71"/>
                  <a:gd name="T43" fmla="*/ 47 h 71"/>
                  <a:gd name="T44" fmla="*/ 63 w 71"/>
                  <a:gd name="T45" fmla="*/ 58 h 71"/>
                  <a:gd name="T46" fmla="*/ 49 w 71"/>
                  <a:gd name="T47" fmla="*/ 64 h 71"/>
                  <a:gd name="T48" fmla="*/ 45 w 71"/>
                  <a:gd name="T49" fmla="*/ 61 h 71"/>
                  <a:gd name="T50" fmla="*/ 39 w 71"/>
                  <a:gd name="T51" fmla="*/ 71 h 71"/>
                  <a:gd name="T52" fmla="*/ 37 w 71"/>
                  <a:gd name="T53" fmla="*/ 63 h 71"/>
                  <a:gd name="T54" fmla="*/ 42 w 71"/>
                  <a:gd name="T55" fmla="*/ 54 h 71"/>
                  <a:gd name="T56" fmla="*/ 46 w 71"/>
                  <a:gd name="T57" fmla="*/ 52 h 71"/>
                  <a:gd name="T58" fmla="*/ 53 w 71"/>
                  <a:gd name="T59" fmla="*/ 56 h 71"/>
                  <a:gd name="T60" fmla="*/ 54 w 71"/>
                  <a:gd name="T61" fmla="*/ 52 h 71"/>
                  <a:gd name="T62" fmla="*/ 53 w 71"/>
                  <a:gd name="T63" fmla="*/ 42 h 71"/>
                  <a:gd name="T64" fmla="*/ 63 w 71"/>
                  <a:gd name="T65" fmla="*/ 38 h 71"/>
                  <a:gd name="T66" fmla="*/ 60 w 71"/>
                  <a:gd name="T67" fmla="*/ 34 h 71"/>
                  <a:gd name="T68" fmla="*/ 52 w 71"/>
                  <a:gd name="T69" fmla="*/ 27 h 71"/>
                  <a:gd name="T70" fmla="*/ 56 w 71"/>
                  <a:gd name="T71" fmla="*/ 18 h 71"/>
                  <a:gd name="T72" fmla="*/ 51 w 71"/>
                  <a:gd name="T73" fmla="*/ 17 h 71"/>
                  <a:gd name="T74" fmla="*/ 41 w 71"/>
                  <a:gd name="T75" fmla="*/ 18 h 71"/>
                  <a:gd name="T76" fmla="*/ 37 w 71"/>
                  <a:gd name="T77" fmla="*/ 8 h 71"/>
                  <a:gd name="T78" fmla="*/ 33 w 71"/>
                  <a:gd name="T79" fmla="*/ 11 h 71"/>
                  <a:gd name="T80" fmla="*/ 27 w 71"/>
                  <a:gd name="T81" fmla="*/ 18 h 71"/>
                  <a:gd name="T82" fmla="*/ 19 w 71"/>
                  <a:gd name="T83" fmla="*/ 17 h 71"/>
                  <a:gd name="T84" fmla="*/ 14 w 71"/>
                  <a:gd name="T85" fmla="*/ 18 h 71"/>
                  <a:gd name="T86" fmla="*/ 18 w 71"/>
                  <a:gd name="T87" fmla="*/ 28 h 71"/>
                  <a:gd name="T88" fmla="*/ 11 w 71"/>
                  <a:gd name="T89" fmla="*/ 34 h 71"/>
                  <a:gd name="T90" fmla="*/ 8 w 71"/>
                  <a:gd name="T91" fmla="*/ 38 h 71"/>
                  <a:gd name="T92" fmla="*/ 17 w 71"/>
                  <a:gd name="T93" fmla="*/ 42 h 71"/>
                  <a:gd name="T94" fmla="*/ 16 w 71"/>
                  <a:gd name="T95" fmla="*/ 52 h 71"/>
                  <a:gd name="T96" fmla="*/ 17 w 71"/>
                  <a:gd name="T97" fmla="*/ 56 h 71"/>
                  <a:gd name="T98" fmla="*/ 27 w 71"/>
                  <a:gd name="T99" fmla="*/ 53 h 71"/>
                  <a:gd name="T100" fmla="*/ 33 w 71"/>
                  <a:gd name="T101" fmla="*/ 60 h 71"/>
                  <a:gd name="T102" fmla="*/ 35 w 71"/>
                  <a:gd name="T103" fmla="*/ 50 h 71"/>
                  <a:gd name="T104" fmla="*/ 35 w 71"/>
                  <a:gd name="T105" fmla="*/ 22 h 71"/>
                  <a:gd name="T106" fmla="*/ 35 w 71"/>
                  <a:gd name="T107" fmla="*/ 50 h 71"/>
                  <a:gd name="T108" fmla="*/ 29 w 71"/>
                  <a:gd name="T109" fmla="*/ 36 h 71"/>
                  <a:gd name="T110" fmla="*/ 41 w 71"/>
                  <a:gd name="T111"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1">
                    <a:moveTo>
                      <a:pt x="39" y="71"/>
                    </a:moveTo>
                    <a:cubicBezTo>
                      <a:pt x="31" y="71"/>
                      <a:pt x="31" y="71"/>
                      <a:pt x="31" y="71"/>
                    </a:cubicBezTo>
                    <a:cubicBezTo>
                      <a:pt x="28" y="71"/>
                      <a:pt x="25" y="69"/>
                      <a:pt x="25" y="65"/>
                    </a:cubicBezTo>
                    <a:cubicBezTo>
                      <a:pt x="25" y="61"/>
                      <a:pt x="25" y="61"/>
                      <a:pt x="25" y="61"/>
                    </a:cubicBezTo>
                    <a:cubicBezTo>
                      <a:pt x="24" y="61"/>
                      <a:pt x="24" y="61"/>
                      <a:pt x="24" y="61"/>
                    </a:cubicBezTo>
                    <a:cubicBezTo>
                      <a:pt x="21" y="63"/>
                      <a:pt x="21" y="63"/>
                      <a:pt x="21" y="63"/>
                    </a:cubicBezTo>
                    <a:cubicBezTo>
                      <a:pt x="19" y="66"/>
                      <a:pt x="15" y="66"/>
                      <a:pt x="13" y="64"/>
                    </a:cubicBezTo>
                    <a:cubicBezTo>
                      <a:pt x="7" y="58"/>
                      <a:pt x="7" y="58"/>
                      <a:pt x="7" y="58"/>
                    </a:cubicBezTo>
                    <a:cubicBezTo>
                      <a:pt x="6" y="57"/>
                      <a:pt x="6" y="56"/>
                      <a:pt x="6" y="54"/>
                    </a:cubicBezTo>
                    <a:cubicBezTo>
                      <a:pt x="6" y="52"/>
                      <a:pt x="6" y="51"/>
                      <a:pt x="7" y="50"/>
                    </a:cubicBezTo>
                    <a:cubicBezTo>
                      <a:pt x="10" y="47"/>
                      <a:pt x="10" y="47"/>
                      <a:pt x="10" y="47"/>
                    </a:cubicBezTo>
                    <a:cubicBezTo>
                      <a:pt x="10" y="46"/>
                      <a:pt x="10" y="46"/>
                      <a:pt x="10" y="46"/>
                    </a:cubicBezTo>
                    <a:cubicBezTo>
                      <a:pt x="6" y="46"/>
                      <a:pt x="6" y="46"/>
                      <a:pt x="6" y="46"/>
                    </a:cubicBezTo>
                    <a:cubicBezTo>
                      <a:pt x="2" y="46"/>
                      <a:pt x="0" y="43"/>
                      <a:pt x="0" y="39"/>
                    </a:cubicBezTo>
                    <a:cubicBezTo>
                      <a:pt x="0" y="32"/>
                      <a:pt x="0" y="32"/>
                      <a:pt x="0" y="32"/>
                    </a:cubicBezTo>
                    <a:cubicBezTo>
                      <a:pt x="0" y="29"/>
                      <a:pt x="2" y="26"/>
                      <a:pt x="6" y="26"/>
                    </a:cubicBezTo>
                    <a:cubicBezTo>
                      <a:pt x="10" y="26"/>
                      <a:pt x="10" y="26"/>
                      <a:pt x="10" y="26"/>
                    </a:cubicBezTo>
                    <a:cubicBezTo>
                      <a:pt x="10" y="25"/>
                      <a:pt x="10" y="25"/>
                      <a:pt x="10" y="25"/>
                    </a:cubicBezTo>
                    <a:cubicBezTo>
                      <a:pt x="7" y="22"/>
                      <a:pt x="7" y="22"/>
                      <a:pt x="7" y="22"/>
                    </a:cubicBezTo>
                    <a:cubicBezTo>
                      <a:pt x="6" y="21"/>
                      <a:pt x="6" y="19"/>
                      <a:pt x="6" y="18"/>
                    </a:cubicBezTo>
                    <a:cubicBezTo>
                      <a:pt x="6" y="16"/>
                      <a:pt x="6" y="14"/>
                      <a:pt x="7" y="13"/>
                    </a:cubicBezTo>
                    <a:cubicBezTo>
                      <a:pt x="13" y="8"/>
                      <a:pt x="13" y="8"/>
                      <a:pt x="13" y="8"/>
                    </a:cubicBezTo>
                    <a:cubicBezTo>
                      <a:pt x="15" y="6"/>
                      <a:pt x="19" y="6"/>
                      <a:pt x="21" y="8"/>
                    </a:cubicBezTo>
                    <a:cubicBezTo>
                      <a:pt x="24" y="11"/>
                      <a:pt x="24" y="11"/>
                      <a:pt x="24" y="11"/>
                    </a:cubicBezTo>
                    <a:cubicBezTo>
                      <a:pt x="25" y="10"/>
                      <a:pt x="25" y="10"/>
                      <a:pt x="25" y="10"/>
                    </a:cubicBezTo>
                    <a:cubicBezTo>
                      <a:pt x="25" y="6"/>
                      <a:pt x="25" y="6"/>
                      <a:pt x="25" y="6"/>
                    </a:cubicBezTo>
                    <a:cubicBezTo>
                      <a:pt x="25" y="3"/>
                      <a:pt x="28" y="0"/>
                      <a:pt x="31" y="0"/>
                    </a:cubicBezTo>
                    <a:cubicBezTo>
                      <a:pt x="39" y="0"/>
                      <a:pt x="39" y="0"/>
                      <a:pt x="39" y="0"/>
                    </a:cubicBezTo>
                    <a:cubicBezTo>
                      <a:pt x="42" y="0"/>
                      <a:pt x="45" y="3"/>
                      <a:pt x="45" y="6"/>
                    </a:cubicBezTo>
                    <a:cubicBezTo>
                      <a:pt x="45" y="10"/>
                      <a:pt x="45" y="10"/>
                      <a:pt x="45" y="10"/>
                    </a:cubicBezTo>
                    <a:cubicBezTo>
                      <a:pt x="46" y="11"/>
                      <a:pt x="46" y="11"/>
                      <a:pt x="46" y="11"/>
                    </a:cubicBezTo>
                    <a:cubicBezTo>
                      <a:pt x="49" y="8"/>
                      <a:pt x="49" y="8"/>
                      <a:pt x="49" y="8"/>
                    </a:cubicBezTo>
                    <a:cubicBezTo>
                      <a:pt x="51" y="6"/>
                      <a:pt x="55" y="6"/>
                      <a:pt x="58" y="8"/>
                    </a:cubicBezTo>
                    <a:cubicBezTo>
                      <a:pt x="63" y="13"/>
                      <a:pt x="63" y="13"/>
                      <a:pt x="63" y="13"/>
                    </a:cubicBezTo>
                    <a:cubicBezTo>
                      <a:pt x="64" y="14"/>
                      <a:pt x="65" y="16"/>
                      <a:pt x="65" y="18"/>
                    </a:cubicBezTo>
                    <a:cubicBezTo>
                      <a:pt x="65" y="19"/>
                      <a:pt x="64" y="21"/>
                      <a:pt x="63" y="22"/>
                    </a:cubicBezTo>
                    <a:cubicBezTo>
                      <a:pt x="60" y="25"/>
                      <a:pt x="60" y="25"/>
                      <a:pt x="60" y="25"/>
                    </a:cubicBezTo>
                    <a:cubicBezTo>
                      <a:pt x="60" y="26"/>
                      <a:pt x="60" y="26"/>
                      <a:pt x="60" y="26"/>
                    </a:cubicBezTo>
                    <a:cubicBezTo>
                      <a:pt x="65" y="26"/>
                      <a:pt x="65" y="26"/>
                      <a:pt x="65" y="26"/>
                    </a:cubicBezTo>
                    <a:cubicBezTo>
                      <a:pt x="68" y="26"/>
                      <a:pt x="71" y="29"/>
                      <a:pt x="71" y="32"/>
                    </a:cubicBezTo>
                    <a:cubicBezTo>
                      <a:pt x="71" y="39"/>
                      <a:pt x="71" y="39"/>
                      <a:pt x="71" y="39"/>
                    </a:cubicBezTo>
                    <a:cubicBezTo>
                      <a:pt x="71" y="43"/>
                      <a:pt x="68" y="46"/>
                      <a:pt x="65" y="46"/>
                    </a:cubicBezTo>
                    <a:cubicBezTo>
                      <a:pt x="60" y="46"/>
                      <a:pt x="60" y="46"/>
                      <a:pt x="60" y="46"/>
                    </a:cubicBezTo>
                    <a:cubicBezTo>
                      <a:pt x="60" y="47"/>
                      <a:pt x="60" y="47"/>
                      <a:pt x="60" y="47"/>
                    </a:cubicBezTo>
                    <a:cubicBezTo>
                      <a:pt x="63" y="50"/>
                      <a:pt x="63" y="50"/>
                      <a:pt x="63" y="50"/>
                    </a:cubicBezTo>
                    <a:cubicBezTo>
                      <a:pt x="65" y="52"/>
                      <a:pt x="65" y="56"/>
                      <a:pt x="63" y="58"/>
                    </a:cubicBezTo>
                    <a:cubicBezTo>
                      <a:pt x="58" y="63"/>
                      <a:pt x="58" y="63"/>
                      <a:pt x="58" y="63"/>
                    </a:cubicBezTo>
                    <a:cubicBezTo>
                      <a:pt x="55" y="66"/>
                      <a:pt x="51" y="66"/>
                      <a:pt x="49" y="64"/>
                    </a:cubicBezTo>
                    <a:cubicBezTo>
                      <a:pt x="46" y="61"/>
                      <a:pt x="46" y="61"/>
                      <a:pt x="46" y="61"/>
                    </a:cubicBezTo>
                    <a:cubicBezTo>
                      <a:pt x="45" y="61"/>
                      <a:pt x="45" y="61"/>
                      <a:pt x="45" y="61"/>
                    </a:cubicBezTo>
                    <a:cubicBezTo>
                      <a:pt x="45" y="65"/>
                      <a:pt x="45" y="65"/>
                      <a:pt x="45" y="65"/>
                    </a:cubicBezTo>
                    <a:cubicBezTo>
                      <a:pt x="45" y="69"/>
                      <a:pt x="42" y="71"/>
                      <a:pt x="39" y="71"/>
                    </a:cubicBezTo>
                    <a:close/>
                    <a:moveTo>
                      <a:pt x="33" y="63"/>
                    </a:moveTo>
                    <a:cubicBezTo>
                      <a:pt x="37" y="63"/>
                      <a:pt x="37" y="63"/>
                      <a:pt x="37" y="63"/>
                    </a:cubicBezTo>
                    <a:cubicBezTo>
                      <a:pt x="37" y="60"/>
                      <a:pt x="37" y="60"/>
                      <a:pt x="37" y="60"/>
                    </a:cubicBezTo>
                    <a:cubicBezTo>
                      <a:pt x="37" y="57"/>
                      <a:pt x="39" y="55"/>
                      <a:pt x="42" y="54"/>
                    </a:cubicBezTo>
                    <a:cubicBezTo>
                      <a:pt x="44" y="53"/>
                      <a:pt x="44" y="53"/>
                      <a:pt x="44" y="53"/>
                    </a:cubicBezTo>
                    <a:cubicBezTo>
                      <a:pt x="44" y="53"/>
                      <a:pt x="45" y="52"/>
                      <a:pt x="46" y="52"/>
                    </a:cubicBezTo>
                    <a:cubicBezTo>
                      <a:pt x="48" y="52"/>
                      <a:pt x="50" y="53"/>
                      <a:pt x="51" y="54"/>
                    </a:cubicBezTo>
                    <a:cubicBezTo>
                      <a:pt x="53" y="56"/>
                      <a:pt x="53" y="56"/>
                      <a:pt x="53" y="56"/>
                    </a:cubicBezTo>
                    <a:cubicBezTo>
                      <a:pt x="56" y="54"/>
                      <a:pt x="56" y="54"/>
                      <a:pt x="56" y="54"/>
                    </a:cubicBezTo>
                    <a:cubicBezTo>
                      <a:pt x="54" y="52"/>
                      <a:pt x="54" y="52"/>
                      <a:pt x="54" y="52"/>
                    </a:cubicBezTo>
                    <a:cubicBezTo>
                      <a:pt x="52" y="50"/>
                      <a:pt x="51" y="46"/>
                      <a:pt x="52" y="44"/>
                    </a:cubicBezTo>
                    <a:cubicBezTo>
                      <a:pt x="53" y="42"/>
                      <a:pt x="53" y="42"/>
                      <a:pt x="53" y="42"/>
                    </a:cubicBezTo>
                    <a:cubicBezTo>
                      <a:pt x="54" y="40"/>
                      <a:pt x="57" y="38"/>
                      <a:pt x="60" y="38"/>
                    </a:cubicBezTo>
                    <a:cubicBezTo>
                      <a:pt x="63" y="38"/>
                      <a:pt x="63" y="38"/>
                      <a:pt x="63" y="38"/>
                    </a:cubicBezTo>
                    <a:cubicBezTo>
                      <a:pt x="63" y="34"/>
                      <a:pt x="63" y="34"/>
                      <a:pt x="63" y="34"/>
                    </a:cubicBezTo>
                    <a:cubicBezTo>
                      <a:pt x="60" y="34"/>
                      <a:pt x="60" y="34"/>
                      <a:pt x="60" y="34"/>
                    </a:cubicBezTo>
                    <a:cubicBezTo>
                      <a:pt x="57" y="34"/>
                      <a:pt x="54" y="32"/>
                      <a:pt x="53" y="29"/>
                    </a:cubicBezTo>
                    <a:cubicBezTo>
                      <a:pt x="52" y="27"/>
                      <a:pt x="52" y="27"/>
                      <a:pt x="52" y="27"/>
                    </a:cubicBezTo>
                    <a:cubicBezTo>
                      <a:pt x="51" y="25"/>
                      <a:pt x="52" y="22"/>
                      <a:pt x="54" y="20"/>
                    </a:cubicBezTo>
                    <a:cubicBezTo>
                      <a:pt x="56" y="18"/>
                      <a:pt x="56" y="18"/>
                      <a:pt x="56" y="18"/>
                    </a:cubicBezTo>
                    <a:cubicBezTo>
                      <a:pt x="53" y="15"/>
                      <a:pt x="53" y="15"/>
                      <a:pt x="53" y="15"/>
                    </a:cubicBezTo>
                    <a:cubicBezTo>
                      <a:pt x="51" y="17"/>
                      <a:pt x="51" y="17"/>
                      <a:pt x="51" y="17"/>
                    </a:cubicBezTo>
                    <a:cubicBezTo>
                      <a:pt x="49" y="19"/>
                      <a:pt x="46" y="20"/>
                      <a:pt x="43" y="18"/>
                    </a:cubicBezTo>
                    <a:cubicBezTo>
                      <a:pt x="41" y="18"/>
                      <a:pt x="41" y="18"/>
                      <a:pt x="41" y="18"/>
                    </a:cubicBezTo>
                    <a:cubicBezTo>
                      <a:pt x="39" y="17"/>
                      <a:pt x="37" y="14"/>
                      <a:pt x="37" y="11"/>
                    </a:cubicBezTo>
                    <a:cubicBezTo>
                      <a:pt x="37" y="8"/>
                      <a:pt x="37" y="8"/>
                      <a:pt x="37" y="8"/>
                    </a:cubicBezTo>
                    <a:cubicBezTo>
                      <a:pt x="33" y="8"/>
                      <a:pt x="33" y="8"/>
                      <a:pt x="33" y="8"/>
                    </a:cubicBezTo>
                    <a:cubicBezTo>
                      <a:pt x="33" y="11"/>
                      <a:pt x="33" y="11"/>
                      <a:pt x="33" y="11"/>
                    </a:cubicBezTo>
                    <a:cubicBezTo>
                      <a:pt x="33" y="14"/>
                      <a:pt x="31" y="17"/>
                      <a:pt x="29" y="18"/>
                    </a:cubicBezTo>
                    <a:cubicBezTo>
                      <a:pt x="27" y="18"/>
                      <a:pt x="27" y="18"/>
                      <a:pt x="27" y="18"/>
                    </a:cubicBezTo>
                    <a:cubicBezTo>
                      <a:pt x="26" y="19"/>
                      <a:pt x="25" y="19"/>
                      <a:pt x="24" y="19"/>
                    </a:cubicBezTo>
                    <a:cubicBezTo>
                      <a:pt x="22" y="19"/>
                      <a:pt x="20" y="18"/>
                      <a:pt x="19" y="17"/>
                    </a:cubicBezTo>
                    <a:cubicBezTo>
                      <a:pt x="17" y="15"/>
                      <a:pt x="17" y="15"/>
                      <a:pt x="17" y="15"/>
                    </a:cubicBezTo>
                    <a:cubicBezTo>
                      <a:pt x="14" y="18"/>
                      <a:pt x="14" y="18"/>
                      <a:pt x="14" y="18"/>
                    </a:cubicBezTo>
                    <a:cubicBezTo>
                      <a:pt x="16" y="20"/>
                      <a:pt x="16" y="20"/>
                      <a:pt x="16" y="20"/>
                    </a:cubicBezTo>
                    <a:cubicBezTo>
                      <a:pt x="18" y="22"/>
                      <a:pt x="19" y="25"/>
                      <a:pt x="18" y="28"/>
                    </a:cubicBezTo>
                    <a:cubicBezTo>
                      <a:pt x="17" y="29"/>
                      <a:pt x="17" y="29"/>
                      <a:pt x="17" y="29"/>
                    </a:cubicBezTo>
                    <a:cubicBezTo>
                      <a:pt x="16" y="32"/>
                      <a:pt x="13" y="34"/>
                      <a:pt x="11" y="34"/>
                    </a:cubicBezTo>
                    <a:cubicBezTo>
                      <a:pt x="8" y="34"/>
                      <a:pt x="8" y="34"/>
                      <a:pt x="8" y="34"/>
                    </a:cubicBezTo>
                    <a:cubicBezTo>
                      <a:pt x="8" y="38"/>
                      <a:pt x="8" y="38"/>
                      <a:pt x="8" y="38"/>
                    </a:cubicBezTo>
                    <a:cubicBezTo>
                      <a:pt x="11" y="38"/>
                      <a:pt x="11" y="38"/>
                      <a:pt x="11" y="38"/>
                    </a:cubicBezTo>
                    <a:cubicBezTo>
                      <a:pt x="13" y="38"/>
                      <a:pt x="16" y="40"/>
                      <a:pt x="17" y="42"/>
                    </a:cubicBezTo>
                    <a:cubicBezTo>
                      <a:pt x="18" y="44"/>
                      <a:pt x="18" y="44"/>
                      <a:pt x="18" y="44"/>
                    </a:cubicBezTo>
                    <a:cubicBezTo>
                      <a:pt x="19" y="46"/>
                      <a:pt x="18" y="50"/>
                      <a:pt x="16" y="52"/>
                    </a:cubicBezTo>
                    <a:cubicBezTo>
                      <a:pt x="14" y="54"/>
                      <a:pt x="14" y="54"/>
                      <a:pt x="14" y="54"/>
                    </a:cubicBezTo>
                    <a:cubicBezTo>
                      <a:pt x="17" y="56"/>
                      <a:pt x="17" y="56"/>
                      <a:pt x="17" y="56"/>
                    </a:cubicBezTo>
                    <a:cubicBezTo>
                      <a:pt x="19" y="54"/>
                      <a:pt x="19" y="54"/>
                      <a:pt x="19" y="54"/>
                    </a:cubicBezTo>
                    <a:cubicBezTo>
                      <a:pt x="21" y="52"/>
                      <a:pt x="24" y="52"/>
                      <a:pt x="27" y="53"/>
                    </a:cubicBezTo>
                    <a:cubicBezTo>
                      <a:pt x="29" y="54"/>
                      <a:pt x="29" y="54"/>
                      <a:pt x="29" y="54"/>
                    </a:cubicBezTo>
                    <a:cubicBezTo>
                      <a:pt x="31" y="55"/>
                      <a:pt x="33" y="57"/>
                      <a:pt x="33" y="60"/>
                    </a:cubicBezTo>
                    <a:cubicBezTo>
                      <a:pt x="33" y="63"/>
                      <a:pt x="33" y="63"/>
                      <a:pt x="33" y="63"/>
                    </a:cubicBezTo>
                    <a:close/>
                    <a:moveTo>
                      <a:pt x="35" y="50"/>
                    </a:moveTo>
                    <a:cubicBezTo>
                      <a:pt x="27" y="50"/>
                      <a:pt x="21" y="43"/>
                      <a:pt x="21" y="36"/>
                    </a:cubicBezTo>
                    <a:cubicBezTo>
                      <a:pt x="21" y="28"/>
                      <a:pt x="27" y="22"/>
                      <a:pt x="35" y="22"/>
                    </a:cubicBezTo>
                    <a:cubicBezTo>
                      <a:pt x="43" y="22"/>
                      <a:pt x="49" y="28"/>
                      <a:pt x="49" y="36"/>
                    </a:cubicBezTo>
                    <a:cubicBezTo>
                      <a:pt x="49" y="43"/>
                      <a:pt x="43" y="50"/>
                      <a:pt x="35" y="50"/>
                    </a:cubicBezTo>
                    <a:close/>
                    <a:moveTo>
                      <a:pt x="35" y="30"/>
                    </a:moveTo>
                    <a:cubicBezTo>
                      <a:pt x="32" y="30"/>
                      <a:pt x="29" y="32"/>
                      <a:pt x="29" y="36"/>
                    </a:cubicBezTo>
                    <a:cubicBezTo>
                      <a:pt x="29" y="39"/>
                      <a:pt x="32" y="42"/>
                      <a:pt x="35" y="42"/>
                    </a:cubicBezTo>
                    <a:cubicBezTo>
                      <a:pt x="38" y="42"/>
                      <a:pt x="41" y="39"/>
                      <a:pt x="41" y="36"/>
                    </a:cubicBezTo>
                    <a:cubicBezTo>
                      <a:pt x="41" y="32"/>
                      <a:pt x="38" y="30"/>
                      <a:pt x="35" y="3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8" name="Group 847"/>
            <p:cNvGrpSpPr/>
            <p:nvPr/>
          </p:nvGrpSpPr>
          <p:grpSpPr>
            <a:xfrm>
              <a:off x="4560694" y="1636919"/>
              <a:ext cx="263471" cy="236857"/>
              <a:chOff x="9174323" y="1312624"/>
              <a:chExt cx="305672" cy="274796"/>
            </a:xfrm>
            <a:solidFill>
              <a:schemeClr val="bg1"/>
            </a:solidFill>
          </p:grpSpPr>
          <p:sp>
            <p:nvSpPr>
              <p:cNvPr id="902" name="Freeform 19"/>
              <p:cNvSpPr>
                <a:spLocks noEditPoints="1"/>
              </p:cNvSpPr>
              <p:nvPr/>
            </p:nvSpPr>
            <p:spPr bwMode="auto">
              <a:xfrm>
                <a:off x="9220638" y="1312624"/>
                <a:ext cx="114242" cy="126592"/>
              </a:xfrm>
              <a:custGeom>
                <a:avLst/>
                <a:gdLst>
                  <a:gd name="T0" fmla="*/ 17 w 35"/>
                  <a:gd name="T1" fmla="*/ 39 h 39"/>
                  <a:gd name="T2" fmla="*/ 0 w 35"/>
                  <a:gd name="T3" fmla="*/ 20 h 39"/>
                  <a:gd name="T4" fmla="*/ 17 w 35"/>
                  <a:gd name="T5" fmla="*/ 0 h 39"/>
                  <a:gd name="T6" fmla="*/ 35 w 35"/>
                  <a:gd name="T7" fmla="*/ 20 h 39"/>
                  <a:gd name="T8" fmla="*/ 17 w 35"/>
                  <a:gd name="T9" fmla="*/ 39 h 39"/>
                  <a:gd name="T10" fmla="*/ 17 w 35"/>
                  <a:gd name="T11" fmla="*/ 8 h 39"/>
                  <a:gd name="T12" fmla="*/ 8 w 35"/>
                  <a:gd name="T13" fmla="*/ 20 h 39"/>
                  <a:gd name="T14" fmla="*/ 17 w 35"/>
                  <a:gd name="T15" fmla="*/ 31 h 39"/>
                  <a:gd name="T16" fmla="*/ 27 w 35"/>
                  <a:gd name="T17" fmla="*/ 20 h 39"/>
                  <a:gd name="T18" fmla="*/ 17 w 35"/>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17" y="39"/>
                    </a:moveTo>
                    <a:cubicBezTo>
                      <a:pt x="8" y="39"/>
                      <a:pt x="0" y="30"/>
                      <a:pt x="0" y="20"/>
                    </a:cubicBezTo>
                    <a:cubicBezTo>
                      <a:pt x="0" y="9"/>
                      <a:pt x="8" y="0"/>
                      <a:pt x="17" y="0"/>
                    </a:cubicBezTo>
                    <a:cubicBezTo>
                      <a:pt x="27" y="0"/>
                      <a:pt x="35" y="9"/>
                      <a:pt x="35" y="20"/>
                    </a:cubicBezTo>
                    <a:cubicBezTo>
                      <a:pt x="35" y="30"/>
                      <a:pt x="27" y="39"/>
                      <a:pt x="17" y="39"/>
                    </a:cubicBezTo>
                    <a:close/>
                    <a:moveTo>
                      <a:pt x="17" y="8"/>
                    </a:moveTo>
                    <a:cubicBezTo>
                      <a:pt x="12" y="8"/>
                      <a:pt x="8" y="13"/>
                      <a:pt x="8" y="20"/>
                    </a:cubicBezTo>
                    <a:cubicBezTo>
                      <a:pt x="8" y="26"/>
                      <a:pt x="12" y="31"/>
                      <a:pt x="17" y="31"/>
                    </a:cubicBezTo>
                    <a:cubicBezTo>
                      <a:pt x="23" y="31"/>
                      <a:pt x="27" y="26"/>
                      <a:pt x="27" y="20"/>
                    </a:cubicBezTo>
                    <a:cubicBezTo>
                      <a:pt x="27" y="13"/>
                      <a:pt x="23" y="8"/>
                      <a:pt x="1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3" name="Freeform 20"/>
              <p:cNvSpPr>
                <a:spLocks noEditPoints="1"/>
              </p:cNvSpPr>
              <p:nvPr/>
            </p:nvSpPr>
            <p:spPr bwMode="auto">
              <a:xfrm>
                <a:off x="9174323" y="1451566"/>
                <a:ext cx="203781" cy="135854"/>
              </a:xfrm>
              <a:custGeom>
                <a:avLst/>
                <a:gdLst>
                  <a:gd name="T0" fmla="*/ 57 w 62"/>
                  <a:gd name="T1" fmla="*/ 41 h 41"/>
                  <a:gd name="T2" fmla="*/ 5 w 62"/>
                  <a:gd name="T3" fmla="*/ 41 h 41"/>
                  <a:gd name="T4" fmla="*/ 1 w 62"/>
                  <a:gd name="T5" fmla="*/ 37 h 41"/>
                  <a:gd name="T6" fmla="*/ 0 w 62"/>
                  <a:gd name="T7" fmla="*/ 21 h 41"/>
                  <a:gd name="T8" fmla="*/ 11 w 62"/>
                  <a:gd name="T9" fmla="*/ 5 h 41"/>
                  <a:gd name="T10" fmla="*/ 51 w 62"/>
                  <a:gd name="T11" fmla="*/ 5 h 41"/>
                  <a:gd name="T12" fmla="*/ 62 w 62"/>
                  <a:gd name="T13" fmla="*/ 21 h 41"/>
                  <a:gd name="T14" fmla="*/ 61 w 62"/>
                  <a:gd name="T15" fmla="*/ 37 h 41"/>
                  <a:gd name="T16" fmla="*/ 57 w 62"/>
                  <a:gd name="T17" fmla="*/ 41 h 41"/>
                  <a:gd name="T18" fmla="*/ 9 w 62"/>
                  <a:gd name="T19" fmla="*/ 33 h 41"/>
                  <a:gd name="T20" fmla="*/ 53 w 62"/>
                  <a:gd name="T21" fmla="*/ 33 h 41"/>
                  <a:gd name="T22" fmla="*/ 54 w 62"/>
                  <a:gd name="T23" fmla="*/ 20 h 41"/>
                  <a:gd name="T24" fmla="*/ 49 w 62"/>
                  <a:gd name="T25" fmla="*/ 12 h 41"/>
                  <a:gd name="T26" fmla="*/ 14 w 62"/>
                  <a:gd name="T27" fmla="*/ 12 h 41"/>
                  <a:gd name="T28" fmla="*/ 8 w 62"/>
                  <a:gd name="T29" fmla="*/ 20 h 41"/>
                  <a:gd name="T30" fmla="*/ 9 w 62"/>
                  <a:gd name="T3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41">
                    <a:moveTo>
                      <a:pt x="57" y="41"/>
                    </a:moveTo>
                    <a:cubicBezTo>
                      <a:pt x="5" y="41"/>
                      <a:pt x="5" y="41"/>
                      <a:pt x="5" y="41"/>
                    </a:cubicBezTo>
                    <a:cubicBezTo>
                      <a:pt x="3" y="41"/>
                      <a:pt x="2" y="39"/>
                      <a:pt x="1" y="37"/>
                    </a:cubicBezTo>
                    <a:cubicBezTo>
                      <a:pt x="0" y="21"/>
                      <a:pt x="0" y="21"/>
                      <a:pt x="0" y="21"/>
                    </a:cubicBezTo>
                    <a:cubicBezTo>
                      <a:pt x="0" y="14"/>
                      <a:pt x="5" y="7"/>
                      <a:pt x="11" y="5"/>
                    </a:cubicBezTo>
                    <a:cubicBezTo>
                      <a:pt x="24" y="0"/>
                      <a:pt x="38" y="0"/>
                      <a:pt x="51" y="5"/>
                    </a:cubicBezTo>
                    <a:cubicBezTo>
                      <a:pt x="58" y="7"/>
                      <a:pt x="62" y="14"/>
                      <a:pt x="62" y="21"/>
                    </a:cubicBezTo>
                    <a:cubicBezTo>
                      <a:pt x="61" y="37"/>
                      <a:pt x="61" y="37"/>
                      <a:pt x="61" y="37"/>
                    </a:cubicBezTo>
                    <a:cubicBezTo>
                      <a:pt x="61" y="39"/>
                      <a:pt x="59" y="41"/>
                      <a:pt x="57" y="41"/>
                    </a:cubicBezTo>
                    <a:close/>
                    <a:moveTo>
                      <a:pt x="9" y="33"/>
                    </a:moveTo>
                    <a:cubicBezTo>
                      <a:pt x="53" y="33"/>
                      <a:pt x="53" y="33"/>
                      <a:pt x="53" y="33"/>
                    </a:cubicBezTo>
                    <a:cubicBezTo>
                      <a:pt x="54" y="20"/>
                      <a:pt x="54" y="20"/>
                      <a:pt x="54" y="20"/>
                    </a:cubicBezTo>
                    <a:cubicBezTo>
                      <a:pt x="54" y="18"/>
                      <a:pt x="52" y="13"/>
                      <a:pt x="49" y="12"/>
                    </a:cubicBezTo>
                    <a:cubicBezTo>
                      <a:pt x="37" y="8"/>
                      <a:pt x="25" y="8"/>
                      <a:pt x="14" y="12"/>
                    </a:cubicBezTo>
                    <a:cubicBezTo>
                      <a:pt x="10" y="13"/>
                      <a:pt x="8" y="18"/>
                      <a:pt x="8" y="20"/>
                    </a:cubicBezTo>
                    <a:cubicBezTo>
                      <a:pt x="9" y="33"/>
                      <a:pt x="9" y="33"/>
                      <a:pt x="9" y="3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4" name="Freeform 21"/>
              <p:cNvSpPr>
                <a:spLocks noEditPoints="1"/>
              </p:cNvSpPr>
              <p:nvPr/>
            </p:nvSpPr>
            <p:spPr bwMode="auto">
              <a:xfrm>
                <a:off x="9174323" y="1451566"/>
                <a:ext cx="203781" cy="135854"/>
              </a:xfrm>
              <a:custGeom>
                <a:avLst/>
                <a:gdLst>
                  <a:gd name="T0" fmla="*/ 57 w 62"/>
                  <a:gd name="T1" fmla="*/ 41 h 41"/>
                  <a:gd name="T2" fmla="*/ 5 w 62"/>
                  <a:gd name="T3" fmla="*/ 41 h 41"/>
                  <a:gd name="T4" fmla="*/ 1 w 62"/>
                  <a:gd name="T5" fmla="*/ 37 h 41"/>
                  <a:gd name="T6" fmla="*/ 0 w 62"/>
                  <a:gd name="T7" fmla="*/ 21 h 41"/>
                  <a:gd name="T8" fmla="*/ 11 w 62"/>
                  <a:gd name="T9" fmla="*/ 5 h 41"/>
                  <a:gd name="T10" fmla="*/ 51 w 62"/>
                  <a:gd name="T11" fmla="*/ 5 h 41"/>
                  <a:gd name="T12" fmla="*/ 62 w 62"/>
                  <a:gd name="T13" fmla="*/ 21 h 41"/>
                  <a:gd name="T14" fmla="*/ 61 w 62"/>
                  <a:gd name="T15" fmla="*/ 37 h 41"/>
                  <a:gd name="T16" fmla="*/ 57 w 62"/>
                  <a:gd name="T17" fmla="*/ 41 h 41"/>
                  <a:gd name="T18" fmla="*/ 9 w 62"/>
                  <a:gd name="T19" fmla="*/ 33 h 41"/>
                  <a:gd name="T20" fmla="*/ 53 w 62"/>
                  <a:gd name="T21" fmla="*/ 33 h 41"/>
                  <a:gd name="T22" fmla="*/ 54 w 62"/>
                  <a:gd name="T23" fmla="*/ 20 h 41"/>
                  <a:gd name="T24" fmla="*/ 49 w 62"/>
                  <a:gd name="T25" fmla="*/ 12 h 41"/>
                  <a:gd name="T26" fmla="*/ 14 w 62"/>
                  <a:gd name="T27" fmla="*/ 12 h 41"/>
                  <a:gd name="T28" fmla="*/ 8 w 62"/>
                  <a:gd name="T29" fmla="*/ 20 h 41"/>
                  <a:gd name="T30" fmla="*/ 9 w 62"/>
                  <a:gd name="T3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41">
                    <a:moveTo>
                      <a:pt x="57" y="41"/>
                    </a:moveTo>
                    <a:cubicBezTo>
                      <a:pt x="5" y="41"/>
                      <a:pt x="5" y="41"/>
                      <a:pt x="5" y="41"/>
                    </a:cubicBezTo>
                    <a:cubicBezTo>
                      <a:pt x="3" y="41"/>
                      <a:pt x="2" y="39"/>
                      <a:pt x="1" y="37"/>
                    </a:cubicBezTo>
                    <a:cubicBezTo>
                      <a:pt x="0" y="21"/>
                      <a:pt x="0" y="21"/>
                      <a:pt x="0" y="21"/>
                    </a:cubicBezTo>
                    <a:cubicBezTo>
                      <a:pt x="0" y="14"/>
                      <a:pt x="5" y="7"/>
                      <a:pt x="11" y="5"/>
                    </a:cubicBezTo>
                    <a:cubicBezTo>
                      <a:pt x="24" y="0"/>
                      <a:pt x="38" y="0"/>
                      <a:pt x="51" y="5"/>
                    </a:cubicBezTo>
                    <a:cubicBezTo>
                      <a:pt x="58" y="7"/>
                      <a:pt x="62" y="14"/>
                      <a:pt x="62" y="21"/>
                    </a:cubicBezTo>
                    <a:cubicBezTo>
                      <a:pt x="61" y="37"/>
                      <a:pt x="61" y="37"/>
                      <a:pt x="61" y="37"/>
                    </a:cubicBezTo>
                    <a:cubicBezTo>
                      <a:pt x="61" y="39"/>
                      <a:pt x="59" y="41"/>
                      <a:pt x="57" y="41"/>
                    </a:cubicBezTo>
                    <a:close/>
                    <a:moveTo>
                      <a:pt x="9" y="33"/>
                    </a:moveTo>
                    <a:cubicBezTo>
                      <a:pt x="53" y="33"/>
                      <a:pt x="53" y="33"/>
                      <a:pt x="53" y="33"/>
                    </a:cubicBezTo>
                    <a:cubicBezTo>
                      <a:pt x="54" y="20"/>
                      <a:pt x="54" y="20"/>
                      <a:pt x="54" y="20"/>
                    </a:cubicBezTo>
                    <a:cubicBezTo>
                      <a:pt x="54" y="18"/>
                      <a:pt x="52" y="13"/>
                      <a:pt x="49" y="12"/>
                    </a:cubicBezTo>
                    <a:cubicBezTo>
                      <a:pt x="37" y="8"/>
                      <a:pt x="25" y="8"/>
                      <a:pt x="14" y="12"/>
                    </a:cubicBezTo>
                    <a:cubicBezTo>
                      <a:pt x="10" y="13"/>
                      <a:pt x="8" y="18"/>
                      <a:pt x="8" y="20"/>
                    </a:cubicBezTo>
                    <a:cubicBezTo>
                      <a:pt x="9" y="33"/>
                      <a:pt x="9" y="33"/>
                      <a:pt x="9" y="3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5" name="Freeform 22"/>
              <p:cNvSpPr>
                <a:spLocks/>
              </p:cNvSpPr>
              <p:nvPr/>
            </p:nvSpPr>
            <p:spPr bwMode="auto">
              <a:xfrm>
                <a:off x="9381192" y="1470092"/>
                <a:ext cx="98803" cy="117328"/>
              </a:xfrm>
              <a:custGeom>
                <a:avLst/>
                <a:gdLst>
                  <a:gd name="T0" fmla="*/ 25 w 30"/>
                  <a:gd name="T1" fmla="*/ 35 h 35"/>
                  <a:gd name="T2" fmla="*/ 5 w 30"/>
                  <a:gd name="T3" fmla="*/ 35 h 35"/>
                  <a:gd name="T4" fmla="*/ 1 w 30"/>
                  <a:gd name="T5" fmla="*/ 31 h 35"/>
                  <a:gd name="T6" fmla="*/ 5 w 30"/>
                  <a:gd name="T7" fmla="*/ 27 h 35"/>
                  <a:gd name="T8" fmla="*/ 21 w 30"/>
                  <a:gd name="T9" fmla="*/ 27 h 35"/>
                  <a:gd name="T10" fmla="*/ 22 w 30"/>
                  <a:gd name="T11" fmla="*/ 16 h 35"/>
                  <a:gd name="T12" fmla="*/ 18 w 30"/>
                  <a:gd name="T13" fmla="*/ 10 h 35"/>
                  <a:gd name="T14" fmla="*/ 4 w 30"/>
                  <a:gd name="T15" fmla="*/ 8 h 35"/>
                  <a:gd name="T16" fmla="*/ 0 w 30"/>
                  <a:gd name="T17" fmla="*/ 4 h 35"/>
                  <a:gd name="T18" fmla="*/ 4 w 30"/>
                  <a:gd name="T19" fmla="*/ 0 h 35"/>
                  <a:gd name="T20" fmla="*/ 20 w 30"/>
                  <a:gd name="T21" fmla="*/ 3 h 35"/>
                  <a:gd name="T22" fmla="*/ 30 w 30"/>
                  <a:gd name="T23" fmla="*/ 17 h 35"/>
                  <a:gd name="T24" fmla="*/ 29 w 30"/>
                  <a:gd name="T25" fmla="*/ 31 h 35"/>
                  <a:gd name="T26" fmla="*/ 25 w 30"/>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5">
                    <a:moveTo>
                      <a:pt x="25" y="35"/>
                    </a:moveTo>
                    <a:cubicBezTo>
                      <a:pt x="5" y="35"/>
                      <a:pt x="5" y="35"/>
                      <a:pt x="5" y="35"/>
                    </a:cubicBezTo>
                    <a:cubicBezTo>
                      <a:pt x="2" y="35"/>
                      <a:pt x="1" y="33"/>
                      <a:pt x="1" y="31"/>
                    </a:cubicBezTo>
                    <a:cubicBezTo>
                      <a:pt x="1" y="29"/>
                      <a:pt x="2" y="27"/>
                      <a:pt x="5" y="27"/>
                    </a:cubicBezTo>
                    <a:cubicBezTo>
                      <a:pt x="21" y="27"/>
                      <a:pt x="21" y="27"/>
                      <a:pt x="21" y="27"/>
                    </a:cubicBezTo>
                    <a:cubicBezTo>
                      <a:pt x="22" y="16"/>
                      <a:pt x="22" y="16"/>
                      <a:pt x="22" y="16"/>
                    </a:cubicBezTo>
                    <a:cubicBezTo>
                      <a:pt x="22" y="14"/>
                      <a:pt x="20" y="11"/>
                      <a:pt x="18" y="10"/>
                    </a:cubicBezTo>
                    <a:cubicBezTo>
                      <a:pt x="13" y="9"/>
                      <a:pt x="8" y="8"/>
                      <a:pt x="4" y="8"/>
                    </a:cubicBezTo>
                    <a:cubicBezTo>
                      <a:pt x="1" y="8"/>
                      <a:pt x="0" y="6"/>
                      <a:pt x="0" y="4"/>
                    </a:cubicBezTo>
                    <a:cubicBezTo>
                      <a:pt x="0" y="1"/>
                      <a:pt x="2" y="0"/>
                      <a:pt x="4" y="0"/>
                    </a:cubicBezTo>
                    <a:cubicBezTo>
                      <a:pt x="9" y="0"/>
                      <a:pt x="15" y="1"/>
                      <a:pt x="20" y="3"/>
                    </a:cubicBezTo>
                    <a:cubicBezTo>
                      <a:pt x="26" y="5"/>
                      <a:pt x="30" y="11"/>
                      <a:pt x="30" y="17"/>
                    </a:cubicBezTo>
                    <a:cubicBezTo>
                      <a:pt x="29" y="31"/>
                      <a:pt x="29" y="31"/>
                      <a:pt x="29" y="31"/>
                    </a:cubicBezTo>
                    <a:cubicBezTo>
                      <a:pt x="29" y="33"/>
                      <a:pt x="27" y="35"/>
                      <a:pt x="25"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6" name="Freeform 23"/>
              <p:cNvSpPr>
                <a:spLocks noEditPoints="1"/>
              </p:cNvSpPr>
              <p:nvPr/>
            </p:nvSpPr>
            <p:spPr bwMode="auto">
              <a:xfrm>
                <a:off x="9365753" y="1346588"/>
                <a:ext cx="95716" cy="108066"/>
              </a:xfrm>
              <a:custGeom>
                <a:avLst/>
                <a:gdLst>
                  <a:gd name="T0" fmla="*/ 14 w 29"/>
                  <a:gd name="T1" fmla="*/ 32 h 32"/>
                  <a:gd name="T2" fmla="*/ 0 w 29"/>
                  <a:gd name="T3" fmla="*/ 16 h 32"/>
                  <a:gd name="T4" fmla="*/ 14 w 29"/>
                  <a:gd name="T5" fmla="*/ 0 h 32"/>
                  <a:gd name="T6" fmla="*/ 29 w 29"/>
                  <a:gd name="T7" fmla="*/ 16 h 32"/>
                  <a:gd name="T8" fmla="*/ 14 w 29"/>
                  <a:gd name="T9" fmla="*/ 32 h 32"/>
                  <a:gd name="T10" fmla="*/ 14 w 29"/>
                  <a:gd name="T11" fmla="*/ 8 h 32"/>
                  <a:gd name="T12" fmla="*/ 8 w 29"/>
                  <a:gd name="T13" fmla="*/ 16 h 32"/>
                  <a:gd name="T14" fmla="*/ 14 w 29"/>
                  <a:gd name="T15" fmla="*/ 24 h 32"/>
                  <a:gd name="T16" fmla="*/ 21 w 29"/>
                  <a:gd name="T17" fmla="*/ 16 h 32"/>
                  <a:gd name="T18" fmla="*/ 14 w 29"/>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2">
                    <a:moveTo>
                      <a:pt x="14" y="32"/>
                    </a:moveTo>
                    <a:cubicBezTo>
                      <a:pt x="6" y="32"/>
                      <a:pt x="0" y="25"/>
                      <a:pt x="0" y="16"/>
                    </a:cubicBezTo>
                    <a:cubicBezTo>
                      <a:pt x="0" y="7"/>
                      <a:pt x="6" y="0"/>
                      <a:pt x="14" y="0"/>
                    </a:cubicBezTo>
                    <a:cubicBezTo>
                      <a:pt x="22" y="0"/>
                      <a:pt x="29" y="7"/>
                      <a:pt x="29" y="16"/>
                    </a:cubicBezTo>
                    <a:cubicBezTo>
                      <a:pt x="29" y="25"/>
                      <a:pt x="22" y="32"/>
                      <a:pt x="14" y="32"/>
                    </a:cubicBezTo>
                    <a:close/>
                    <a:moveTo>
                      <a:pt x="14" y="8"/>
                    </a:moveTo>
                    <a:cubicBezTo>
                      <a:pt x="11" y="8"/>
                      <a:pt x="8" y="12"/>
                      <a:pt x="8" y="16"/>
                    </a:cubicBezTo>
                    <a:cubicBezTo>
                      <a:pt x="8" y="21"/>
                      <a:pt x="11" y="24"/>
                      <a:pt x="14" y="24"/>
                    </a:cubicBezTo>
                    <a:cubicBezTo>
                      <a:pt x="18" y="24"/>
                      <a:pt x="21" y="21"/>
                      <a:pt x="21" y="16"/>
                    </a:cubicBezTo>
                    <a:cubicBezTo>
                      <a:pt x="21" y="12"/>
                      <a:pt x="18" y="8"/>
                      <a:pt x="14"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9" name="Group 848"/>
            <p:cNvGrpSpPr/>
            <p:nvPr/>
          </p:nvGrpSpPr>
          <p:grpSpPr>
            <a:xfrm>
              <a:off x="4494865" y="2195045"/>
              <a:ext cx="254752" cy="249806"/>
              <a:chOff x="10796204" y="2123335"/>
              <a:chExt cx="295557" cy="289818"/>
            </a:xfrm>
            <a:solidFill>
              <a:schemeClr val="bg1"/>
            </a:solidFill>
          </p:grpSpPr>
          <p:sp>
            <p:nvSpPr>
              <p:cNvPr id="896" name="Freeform 344"/>
              <p:cNvSpPr>
                <a:spLocks noEditPoints="1"/>
              </p:cNvSpPr>
              <p:nvPr/>
            </p:nvSpPr>
            <p:spPr bwMode="auto">
              <a:xfrm>
                <a:off x="10796204" y="2123335"/>
                <a:ext cx="295557" cy="289818"/>
              </a:xfrm>
              <a:custGeom>
                <a:avLst/>
                <a:gdLst>
                  <a:gd name="T0" fmla="*/ 92 w 96"/>
                  <a:gd name="T1" fmla="*/ 95 h 95"/>
                  <a:gd name="T2" fmla="*/ 4 w 96"/>
                  <a:gd name="T3" fmla="*/ 95 h 95"/>
                  <a:gd name="T4" fmla="*/ 0 w 96"/>
                  <a:gd name="T5" fmla="*/ 91 h 95"/>
                  <a:gd name="T6" fmla="*/ 0 w 96"/>
                  <a:gd name="T7" fmla="*/ 4 h 95"/>
                  <a:gd name="T8" fmla="*/ 4 w 96"/>
                  <a:gd name="T9" fmla="*/ 0 h 95"/>
                  <a:gd name="T10" fmla="*/ 92 w 96"/>
                  <a:gd name="T11" fmla="*/ 0 h 95"/>
                  <a:gd name="T12" fmla="*/ 96 w 96"/>
                  <a:gd name="T13" fmla="*/ 4 h 95"/>
                  <a:gd name="T14" fmla="*/ 96 w 96"/>
                  <a:gd name="T15" fmla="*/ 91 h 95"/>
                  <a:gd name="T16" fmla="*/ 92 w 96"/>
                  <a:gd name="T17" fmla="*/ 95 h 95"/>
                  <a:gd name="T18" fmla="*/ 8 w 96"/>
                  <a:gd name="T19" fmla="*/ 87 h 95"/>
                  <a:gd name="T20" fmla="*/ 88 w 96"/>
                  <a:gd name="T21" fmla="*/ 87 h 95"/>
                  <a:gd name="T22" fmla="*/ 88 w 96"/>
                  <a:gd name="T23" fmla="*/ 8 h 95"/>
                  <a:gd name="T24" fmla="*/ 8 w 96"/>
                  <a:gd name="T25" fmla="*/ 8 h 95"/>
                  <a:gd name="T26" fmla="*/ 8 w 96"/>
                  <a:gd name="T27"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5">
                    <a:moveTo>
                      <a:pt x="92" y="95"/>
                    </a:moveTo>
                    <a:cubicBezTo>
                      <a:pt x="4" y="95"/>
                      <a:pt x="4" y="95"/>
                      <a:pt x="4" y="95"/>
                    </a:cubicBezTo>
                    <a:cubicBezTo>
                      <a:pt x="2" y="95"/>
                      <a:pt x="0" y="93"/>
                      <a:pt x="0" y="91"/>
                    </a:cubicBezTo>
                    <a:cubicBezTo>
                      <a:pt x="0" y="4"/>
                      <a:pt x="0" y="4"/>
                      <a:pt x="0" y="4"/>
                    </a:cubicBezTo>
                    <a:cubicBezTo>
                      <a:pt x="0" y="1"/>
                      <a:pt x="2" y="0"/>
                      <a:pt x="4" y="0"/>
                    </a:cubicBezTo>
                    <a:cubicBezTo>
                      <a:pt x="92" y="0"/>
                      <a:pt x="92" y="0"/>
                      <a:pt x="92" y="0"/>
                    </a:cubicBezTo>
                    <a:cubicBezTo>
                      <a:pt x="94" y="0"/>
                      <a:pt x="96" y="1"/>
                      <a:pt x="96" y="4"/>
                    </a:cubicBezTo>
                    <a:cubicBezTo>
                      <a:pt x="96" y="91"/>
                      <a:pt x="96" y="91"/>
                      <a:pt x="96" y="91"/>
                    </a:cubicBezTo>
                    <a:cubicBezTo>
                      <a:pt x="96" y="93"/>
                      <a:pt x="94" y="95"/>
                      <a:pt x="92" y="95"/>
                    </a:cubicBezTo>
                    <a:close/>
                    <a:moveTo>
                      <a:pt x="8" y="87"/>
                    </a:moveTo>
                    <a:cubicBezTo>
                      <a:pt x="88" y="87"/>
                      <a:pt x="88" y="87"/>
                      <a:pt x="88" y="87"/>
                    </a:cubicBezTo>
                    <a:cubicBezTo>
                      <a:pt x="88" y="8"/>
                      <a:pt x="88" y="8"/>
                      <a:pt x="88" y="8"/>
                    </a:cubicBezTo>
                    <a:cubicBezTo>
                      <a:pt x="8" y="8"/>
                      <a:pt x="8" y="8"/>
                      <a:pt x="8" y="8"/>
                    </a:cubicBezTo>
                    <a:cubicBezTo>
                      <a:pt x="8" y="87"/>
                      <a:pt x="8" y="87"/>
                      <a:pt x="8" y="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7" name="Freeform 345"/>
              <p:cNvSpPr>
                <a:spLocks/>
              </p:cNvSpPr>
              <p:nvPr/>
            </p:nvSpPr>
            <p:spPr bwMode="auto">
              <a:xfrm>
                <a:off x="10810551" y="2200810"/>
                <a:ext cx="266862" cy="11478"/>
              </a:xfrm>
              <a:custGeom>
                <a:avLst/>
                <a:gdLst>
                  <a:gd name="T0" fmla="*/ 86 w 88"/>
                  <a:gd name="T1" fmla="*/ 4 h 4"/>
                  <a:gd name="T2" fmla="*/ 2 w 88"/>
                  <a:gd name="T3" fmla="*/ 4 h 4"/>
                  <a:gd name="T4" fmla="*/ 0 w 88"/>
                  <a:gd name="T5" fmla="*/ 2 h 4"/>
                  <a:gd name="T6" fmla="*/ 2 w 88"/>
                  <a:gd name="T7" fmla="*/ 0 h 4"/>
                  <a:gd name="T8" fmla="*/ 86 w 88"/>
                  <a:gd name="T9" fmla="*/ 0 h 4"/>
                  <a:gd name="T10" fmla="*/ 88 w 88"/>
                  <a:gd name="T11" fmla="*/ 2 h 4"/>
                  <a:gd name="T12" fmla="*/ 86 w 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8" h="4">
                    <a:moveTo>
                      <a:pt x="86" y="4"/>
                    </a:moveTo>
                    <a:cubicBezTo>
                      <a:pt x="2" y="4"/>
                      <a:pt x="2" y="4"/>
                      <a:pt x="2" y="4"/>
                    </a:cubicBezTo>
                    <a:cubicBezTo>
                      <a:pt x="1" y="4"/>
                      <a:pt x="0" y="3"/>
                      <a:pt x="0" y="2"/>
                    </a:cubicBezTo>
                    <a:cubicBezTo>
                      <a:pt x="0" y="1"/>
                      <a:pt x="1" y="0"/>
                      <a:pt x="2" y="0"/>
                    </a:cubicBezTo>
                    <a:cubicBezTo>
                      <a:pt x="86" y="0"/>
                      <a:pt x="86" y="0"/>
                      <a:pt x="86" y="0"/>
                    </a:cubicBezTo>
                    <a:cubicBezTo>
                      <a:pt x="87" y="0"/>
                      <a:pt x="88" y="1"/>
                      <a:pt x="88" y="2"/>
                    </a:cubicBezTo>
                    <a:cubicBezTo>
                      <a:pt x="88" y="3"/>
                      <a:pt x="87" y="4"/>
                      <a:pt x="86" y="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8" name="Oval 346"/>
              <p:cNvSpPr>
                <a:spLocks noChangeArrowheads="1"/>
              </p:cNvSpPr>
              <p:nvPr/>
            </p:nvSpPr>
            <p:spPr bwMode="auto">
              <a:xfrm>
                <a:off x="10839246"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9" name="Oval 347"/>
              <p:cNvSpPr>
                <a:spLocks noChangeArrowheads="1"/>
              </p:cNvSpPr>
              <p:nvPr/>
            </p:nvSpPr>
            <p:spPr bwMode="auto">
              <a:xfrm>
                <a:off x="10879418"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00" name="Oval 348"/>
              <p:cNvSpPr>
                <a:spLocks noChangeArrowheads="1"/>
              </p:cNvSpPr>
              <p:nvPr/>
            </p:nvSpPr>
            <p:spPr bwMode="auto">
              <a:xfrm>
                <a:off x="10922462"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01" name="Freeform 349"/>
              <p:cNvSpPr>
                <a:spLocks/>
              </p:cNvSpPr>
              <p:nvPr/>
            </p:nvSpPr>
            <p:spPr bwMode="auto">
              <a:xfrm>
                <a:off x="10885157" y="2246722"/>
                <a:ext cx="117649" cy="94694"/>
              </a:xfrm>
              <a:custGeom>
                <a:avLst/>
                <a:gdLst>
                  <a:gd name="T0" fmla="*/ 15 w 38"/>
                  <a:gd name="T1" fmla="*/ 31 h 31"/>
                  <a:gd name="T2" fmla="*/ 12 w 38"/>
                  <a:gd name="T3" fmla="*/ 30 h 31"/>
                  <a:gd name="T4" fmla="*/ 2 w 38"/>
                  <a:gd name="T5" fmla="*/ 22 h 31"/>
                  <a:gd name="T6" fmla="*/ 2 w 38"/>
                  <a:gd name="T7" fmla="*/ 16 h 31"/>
                  <a:gd name="T8" fmla="*/ 7 w 38"/>
                  <a:gd name="T9" fmla="*/ 16 h 31"/>
                  <a:gd name="T10" fmla="*/ 14 w 38"/>
                  <a:gd name="T11" fmla="*/ 21 h 31"/>
                  <a:gd name="T12" fmla="*/ 30 w 38"/>
                  <a:gd name="T13" fmla="*/ 2 h 31"/>
                  <a:gd name="T14" fmla="*/ 36 w 38"/>
                  <a:gd name="T15" fmla="*/ 1 h 31"/>
                  <a:gd name="T16" fmla="*/ 36 w 38"/>
                  <a:gd name="T17" fmla="*/ 7 h 31"/>
                  <a:gd name="T18" fmla="*/ 18 w 38"/>
                  <a:gd name="T19" fmla="*/ 29 h 31"/>
                  <a:gd name="T20" fmla="*/ 15 w 38"/>
                  <a:gd name="T21" fmla="*/ 31 h 31"/>
                  <a:gd name="T22" fmla="*/ 15 w 38"/>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1">
                    <a:moveTo>
                      <a:pt x="15" y="31"/>
                    </a:moveTo>
                    <a:cubicBezTo>
                      <a:pt x="14" y="31"/>
                      <a:pt x="13" y="31"/>
                      <a:pt x="12" y="30"/>
                    </a:cubicBezTo>
                    <a:cubicBezTo>
                      <a:pt x="2" y="22"/>
                      <a:pt x="2" y="22"/>
                      <a:pt x="2" y="22"/>
                    </a:cubicBezTo>
                    <a:cubicBezTo>
                      <a:pt x="1" y="20"/>
                      <a:pt x="0" y="18"/>
                      <a:pt x="2" y="16"/>
                    </a:cubicBezTo>
                    <a:cubicBezTo>
                      <a:pt x="3" y="14"/>
                      <a:pt x="6" y="14"/>
                      <a:pt x="7" y="16"/>
                    </a:cubicBezTo>
                    <a:cubicBezTo>
                      <a:pt x="14" y="21"/>
                      <a:pt x="14" y="21"/>
                      <a:pt x="14" y="21"/>
                    </a:cubicBezTo>
                    <a:cubicBezTo>
                      <a:pt x="30" y="2"/>
                      <a:pt x="30" y="2"/>
                      <a:pt x="30" y="2"/>
                    </a:cubicBezTo>
                    <a:cubicBezTo>
                      <a:pt x="31" y="0"/>
                      <a:pt x="34" y="0"/>
                      <a:pt x="36" y="1"/>
                    </a:cubicBezTo>
                    <a:cubicBezTo>
                      <a:pt x="37" y="2"/>
                      <a:pt x="38" y="5"/>
                      <a:pt x="36" y="7"/>
                    </a:cubicBezTo>
                    <a:cubicBezTo>
                      <a:pt x="18" y="29"/>
                      <a:pt x="18" y="29"/>
                      <a:pt x="18" y="29"/>
                    </a:cubicBezTo>
                    <a:cubicBezTo>
                      <a:pt x="17" y="30"/>
                      <a:pt x="16" y="31"/>
                      <a:pt x="15" y="31"/>
                    </a:cubicBezTo>
                    <a:cubicBezTo>
                      <a:pt x="15" y="31"/>
                      <a:pt x="15" y="31"/>
                      <a:pt x="15" y="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grpSp>
        <p:grpSp>
          <p:nvGrpSpPr>
            <p:cNvPr id="850" name="Group 849"/>
            <p:cNvGrpSpPr/>
            <p:nvPr/>
          </p:nvGrpSpPr>
          <p:grpSpPr>
            <a:xfrm>
              <a:off x="5000066" y="3164171"/>
              <a:ext cx="230167" cy="268960"/>
              <a:chOff x="9891466" y="5863693"/>
              <a:chExt cx="267033" cy="312039"/>
            </a:xfrm>
            <a:solidFill>
              <a:schemeClr val="bg1"/>
            </a:solidFill>
          </p:grpSpPr>
          <p:sp>
            <p:nvSpPr>
              <p:cNvPr id="892" name="Freeform 728"/>
              <p:cNvSpPr>
                <a:spLocks noEditPoints="1"/>
              </p:cNvSpPr>
              <p:nvPr/>
            </p:nvSpPr>
            <p:spPr bwMode="auto">
              <a:xfrm>
                <a:off x="9912469" y="5863693"/>
                <a:ext cx="222027" cy="222027"/>
              </a:xfrm>
              <a:custGeom>
                <a:avLst/>
                <a:gdLst>
                  <a:gd name="T0" fmla="*/ 35 w 69"/>
                  <a:gd name="T1" fmla="*/ 69 h 69"/>
                  <a:gd name="T2" fmla="*/ 0 w 69"/>
                  <a:gd name="T3" fmla="*/ 35 h 69"/>
                  <a:gd name="T4" fmla="*/ 35 w 69"/>
                  <a:gd name="T5" fmla="*/ 0 h 69"/>
                  <a:gd name="T6" fmla="*/ 69 w 69"/>
                  <a:gd name="T7" fmla="*/ 35 h 69"/>
                  <a:gd name="T8" fmla="*/ 35 w 69"/>
                  <a:gd name="T9" fmla="*/ 69 h 69"/>
                  <a:gd name="T10" fmla="*/ 35 w 69"/>
                  <a:gd name="T11" fmla="*/ 8 h 69"/>
                  <a:gd name="T12" fmla="*/ 8 w 69"/>
                  <a:gd name="T13" fmla="*/ 35 h 69"/>
                  <a:gd name="T14" fmla="*/ 35 w 69"/>
                  <a:gd name="T15" fmla="*/ 61 h 69"/>
                  <a:gd name="T16" fmla="*/ 61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16" y="69"/>
                      <a:pt x="0" y="54"/>
                      <a:pt x="0" y="35"/>
                    </a:cubicBezTo>
                    <a:cubicBezTo>
                      <a:pt x="0" y="15"/>
                      <a:pt x="16" y="0"/>
                      <a:pt x="35" y="0"/>
                    </a:cubicBezTo>
                    <a:cubicBezTo>
                      <a:pt x="54" y="0"/>
                      <a:pt x="69" y="15"/>
                      <a:pt x="69" y="35"/>
                    </a:cubicBezTo>
                    <a:cubicBezTo>
                      <a:pt x="69" y="54"/>
                      <a:pt x="54" y="69"/>
                      <a:pt x="35" y="69"/>
                    </a:cubicBezTo>
                    <a:close/>
                    <a:moveTo>
                      <a:pt x="35" y="8"/>
                    </a:moveTo>
                    <a:cubicBezTo>
                      <a:pt x="20" y="8"/>
                      <a:pt x="8" y="20"/>
                      <a:pt x="8" y="35"/>
                    </a:cubicBezTo>
                    <a:cubicBezTo>
                      <a:pt x="8" y="49"/>
                      <a:pt x="20" y="61"/>
                      <a:pt x="35" y="61"/>
                    </a:cubicBezTo>
                    <a:cubicBezTo>
                      <a:pt x="50" y="61"/>
                      <a:pt x="61" y="49"/>
                      <a:pt x="61" y="35"/>
                    </a:cubicBezTo>
                    <a:cubicBezTo>
                      <a:pt x="61" y="20"/>
                      <a:pt x="50" y="8"/>
                      <a:pt x="35"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3" name="Freeform 729"/>
              <p:cNvSpPr>
                <a:spLocks noEditPoints="1"/>
              </p:cNvSpPr>
              <p:nvPr/>
            </p:nvSpPr>
            <p:spPr bwMode="auto">
              <a:xfrm>
                <a:off x="9960475" y="5911699"/>
                <a:ext cx="129017" cy="126015"/>
              </a:xfrm>
              <a:custGeom>
                <a:avLst/>
                <a:gdLst>
                  <a:gd name="T0" fmla="*/ 20 w 40"/>
                  <a:gd name="T1" fmla="*/ 39 h 39"/>
                  <a:gd name="T2" fmla="*/ 0 w 40"/>
                  <a:gd name="T3" fmla="*/ 20 h 39"/>
                  <a:gd name="T4" fmla="*/ 20 w 40"/>
                  <a:gd name="T5" fmla="*/ 0 h 39"/>
                  <a:gd name="T6" fmla="*/ 40 w 40"/>
                  <a:gd name="T7" fmla="*/ 20 h 39"/>
                  <a:gd name="T8" fmla="*/ 20 w 40"/>
                  <a:gd name="T9" fmla="*/ 39 h 39"/>
                  <a:gd name="T10" fmla="*/ 20 w 40"/>
                  <a:gd name="T11" fmla="*/ 4 h 39"/>
                  <a:gd name="T12" fmla="*/ 4 w 40"/>
                  <a:gd name="T13" fmla="*/ 20 h 39"/>
                  <a:gd name="T14" fmla="*/ 20 w 40"/>
                  <a:gd name="T15" fmla="*/ 35 h 39"/>
                  <a:gd name="T16" fmla="*/ 36 w 40"/>
                  <a:gd name="T17" fmla="*/ 20 h 39"/>
                  <a:gd name="T18" fmla="*/ 20 w 40"/>
                  <a:gd name="T19"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9">
                    <a:moveTo>
                      <a:pt x="20" y="39"/>
                    </a:moveTo>
                    <a:cubicBezTo>
                      <a:pt x="9" y="39"/>
                      <a:pt x="0" y="31"/>
                      <a:pt x="0" y="20"/>
                    </a:cubicBezTo>
                    <a:cubicBezTo>
                      <a:pt x="0" y="9"/>
                      <a:pt x="9" y="0"/>
                      <a:pt x="20" y="0"/>
                    </a:cubicBezTo>
                    <a:cubicBezTo>
                      <a:pt x="31" y="0"/>
                      <a:pt x="40" y="9"/>
                      <a:pt x="40" y="20"/>
                    </a:cubicBezTo>
                    <a:cubicBezTo>
                      <a:pt x="40" y="31"/>
                      <a:pt x="31" y="39"/>
                      <a:pt x="20" y="39"/>
                    </a:cubicBezTo>
                    <a:close/>
                    <a:moveTo>
                      <a:pt x="20" y="4"/>
                    </a:moveTo>
                    <a:cubicBezTo>
                      <a:pt x="11" y="4"/>
                      <a:pt x="4" y="11"/>
                      <a:pt x="4" y="20"/>
                    </a:cubicBezTo>
                    <a:cubicBezTo>
                      <a:pt x="4" y="28"/>
                      <a:pt x="11" y="35"/>
                      <a:pt x="20" y="35"/>
                    </a:cubicBezTo>
                    <a:cubicBezTo>
                      <a:pt x="29" y="35"/>
                      <a:pt x="36" y="28"/>
                      <a:pt x="36" y="20"/>
                    </a:cubicBezTo>
                    <a:cubicBezTo>
                      <a:pt x="36" y="11"/>
                      <a:pt x="29" y="4"/>
                      <a:pt x="20"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4" name="Freeform 730"/>
              <p:cNvSpPr>
                <a:spLocks/>
              </p:cNvSpPr>
              <p:nvPr/>
            </p:nvSpPr>
            <p:spPr bwMode="auto">
              <a:xfrm>
                <a:off x="9891466" y="6022712"/>
                <a:ext cx="138017" cy="153020"/>
              </a:xfrm>
              <a:custGeom>
                <a:avLst/>
                <a:gdLst>
                  <a:gd name="T0" fmla="*/ 25 w 44"/>
                  <a:gd name="T1" fmla="*/ 47 h 47"/>
                  <a:gd name="T2" fmla="*/ 21 w 44"/>
                  <a:gd name="T3" fmla="*/ 45 h 47"/>
                  <a:gd name="T4" fmla="*/ 15 w 44"/>
                  <a:gd name="T5" fmla="*/ 36 h 47"/>
                  <a:gd name="T6" fmla="*/ 4 w 44"/>
                  <a:gd name="T7" fmla="*/ 36 h 47"/>
                  <a:gd name="T8" fmla="*/ 1 w 44"/>
                  <a:gd name="T9" fmla="*/ 34 h 47"/>
                  <a:gd name="T10" fmla="*/ 1 w 44"/>
                  <a:gd name="T11" fmla="*/ 30 h 47"/>
                  <a:gd name="T12" fmla="*/ 15 w 44"/>
                  <a:gd name="T13" fmla="*/ 3 h 47"/>
                  <a:gd name="T14" fmla="*/ 21 w 44"/>
                  <a:gd name="T15" fmla="*/ 2 h 47"/>
                  <a:gd name="T16" fmla="*/ 22 w 44"/>
                  <a:gd name="T17" fmla="*/ 7 h 47"/>
                  <a:gd name="T18" fmla="*/ 11 w 44"/>
                  <a:gd name="T19" fmla="*/ 28 h 47"/>
                  <a:gd name="T20" fmla="*/ 18 w 44"/>
                  <a:gd name="T21" fmla="*/ 28 h 47"/>
                  <a:gd name="T22" fmla="*/ 21 w 44"/>
                  <a:gd name="T23" fmla="*/ 30 h 47"/>
                  <a:gd name="T24" fmla="*/ 25 w 44"/>
                  <a:gd name="T25" fmla="*/ 35 h 47"/>
                  <a:gd name="T26" fmla="*/ 36 w 44"/>
                  <a:gd name="T27" fmla="*/ 15 h 47"/>
                  <a:gd name="T28" fmla="*/ 41 w 44"/>
                  <a:gd name="T29" fmla="*/ 13 h 47"/>
                  <a:gd name="T30" fmla="*/ 43 w 44"/>
                  <a:gd name="T31" fmla="*/ 19 h 47"/>
                  <a:gd name="T32" fmla="*/ 28 w 44"/>
                  <a:gd name="T33" fmla="*/ 45 h 47"/>
                  <a:gd name="T34" fmla="*/ 25 w 44"/>
                  <a:gd name="T35" fmla="*/ 47 h 47"/>
                  <a:gd name="T36" fmla="*/ 25 w 44"/>
                  <a:gd name="T3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7">
                    <a:moveTo>
                      <a:pt x="25" y="47"/>
                    </a:moveTo>
                    <a:cubicBezTo>
                      <a:pt x="23" y="47"/>
                      <a:pt x="22" y="46"/>
                      <a:pt x="21" y="45"/>
                    </a:cubicBezTo>
                    <a:cubicBezTo>
                      <a:pt x="15" y="36"/>
                      <a:pt x="15" y="36"/>
                      <a:pt x="15" y="36"/>
                    </a:cubicBezTo>
                    <a:cubicBezTo>
                      <a:pt x="4" y="36"/>
                      <a:pt x="4" y="36"/>
                      <a:pt x="4" y="36"/>
                    </a:cubicBezTo>
                    <a:cubicBezTo>
                      <a:pt x="3" y="36"/>
                      <a:pt x="1" y="35"/>
                      <a:pt x="1" y="34"/>
                    </a:cubicBezTo>
                    <a:cubicBezTo>
                      <a:pt x="0" y="32"/>
                      <a:pt x="0" y="31"/>
                      <a:pt x="1" y="30"/>
                    </a:cubicBezTo>
                    <a:cubicBezTo>
                      <a:pt x="15" y="3"/>
                      <a:pt x="15" y="3"/>
                      <a:pt x="15" y="3"/>
                    </a:cubicBezTo>
                    <a:cubicBezTo>
                      <a:pt x="16" y="1"/>
                      <a:pt x="19" y="0"/>
                      <a:pt x="21" y="2"/>
                    </a:cubicBezTo>
                    <a:cubicBezTo>
                      <a:pt x="23" y="3"/>
                      <a:pt x="23" y="5"/>
                      <a:pt x="22" y="7"/>
                    </a:cubicBezTo>
                    <a:cubicBezTo>
                      <a:pt x="11" y="28"/>
                      <a:pt x="11" y="28"/>
                      <a:pt x="11" y="28"/>
                    </a:cubicBezTo>
                    <a:cubicBezTo>
                      <a:pt x="18" y="28"/>
                      <a:pt x="18" y="28"/>
                      <a:pt x="18" y="28"/>
                    </a:cubicBezTo>
                    <a:cubicBezTo>
                      <a:pt x="19" y="28"/>
                      <a:pt x="20" y="29"/>
                      <a:pt x="21" y="30"/>
                    </a:cubicBezTo>
                    <a:cubicBezTo>
                      <a:pt x="25" y="35"/>
                      <a:pt x="25" y="35"/>
                      <a:pt x="25" y="35"/>
                    </a:cubicBezTo>
                    <a:cubicBezTo>
                      <a:pt x="36" y="15"/>
                      <a:pt x="36" y="15"/>
                      <a:pt x="36" y="15"/>
                    </a:cubicBezTo>
                    <a:cubicBezTo>
                      <a:pt x="37" y="13"/>
                      <a:pt x="40" y="12"/>
                      <a:pt x="41" y="13"/>
                    </a:cubicBezTo>
                    <a:cubicBezTo>
                      <a:pt x="43" y="14"/>
                      <a:pt x="44" y="17"/>
                      <a:pt x="43" y="19"/>
                    </a:cubicBezTo>
                    <a:cubicBezTo>
                      <a:pt x="28" y="45"/>
                      <a:pt x="28" y="45"/>
                      <a:pt x="28" y="45"/>
                    </a:cubicBezTo>
                    <a:cubicBezTo>
                      <a:pt x="28" y="46"/>
                      <a:pt x="26" y="47"/>
                      <a:pt x="25" y="47"/>
                    </a:cubicBezTo>
                    <a:cubicBezTo>
                      <a:pt x="25" y="47"/>
                      <a:pt x="25" y="47"/>
                      <a:pt x="25" y="4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5" name="Freeform 731"/>
              <p:cNvSpPr>
                <a:spLocks/>
              </p:cNvSpPr>
              <p:nvPr/>
            </p:nvSpPr>
            <p:spPr bwMode="auto">
              <a:xfrm>
                <a:off x="10017481" y="6022712"/>
                <a:ext cx="141018" cy="153020"/>
              </a:xfrm>
              <a:custGeom>
                <a:avLst/>
                <a:gdLst>
                  <a:gd name="T0" fmla="*/ 19 w 44"/>
                  <a:gd name="T1" fmla="*/ 47 h 47"/>
                  <a:gd name="T2" fmla="*/ 19 w 44"/>
                  <a:gd name="T3" fmla="*/ 47 h 47"/>
                  <a:gd name="T4" fmla="*/ 15 w 44"/>
                  <a:gd name="T5" fmla="*/ 45 h 47"/>
                  <a:gd name="T6" fmla="*/ 1 w 44"/>
                  <a:gd name="T7" fmla="*/ 19 h 47"/>
                  <a:gd name="T8" fmla="*/ 2 w 44"/>
                  <a:gd name="T9" fmla="*/ 13 h 47"/>
                  <a:gd name="T10" fmla="*/ 8 w 44"/>
                  <a:gd name="T11" fmla="*/ 15 h 47"/>
                  <a:gd name="T12" fmla="*/ 19 w 44"/>
                  <a:gd name="T13" fmla="*/ 35 h 47"/>
                  <a:gd name="T14" fmla="*/ 23 w 44"/>
                  <a:gd name="T15" fmla="*/ 30 h 47"/>
                  <a:gd name="T16" fmla="*/ 26 w 44"/>
                  <a:gd name="T17" fmla="*/ 28 h 47"/>
                  <a:gd name="T18" fmla="*/ 33 w 44"/>
                  <a:gd name="T19" fmla="*/ 28 h 47"/>
                  <a:gd name="T20" fmla="*/ 21 w 44"/>
                  <a:gd name="T21" fmla="*/ 7 h 47"/>
                  <a:gd name="T22" fmla="*/ 23 w 44"/>
                  <a:gd name="T23" fmla="*/ 2 h 47"/>
                  <a:gd name="T24" fmla="*/ 28 w 44"/>
                  <a:gd name="T25" fmla="*/ 3 h 47"/>
                  <a:gd name="T26" fmla="*/ 43 w 44"/>
                  <a:gd name="T27" fmla="*/ 30 h 47"/>
                  <a:gd name="T28" fmla="*/ 43 w 44"/>
                  <a:gd name="T29" fmla="*/ 34 h 47"/>
                  <a:gd name="T30" fmla="*/ 40 w 44"/>
                  <a:gd name="T31" fmla="*/ 36 h 47"/>
                  <a:gd name="T32" fmla="*/ 28 w 44"/>
                  <a:gd name="T33" fmla="*/ 36 h 47"/>
                  <a:gd name="T34" fmla="*/ 22 w 44"/>
                  <a:gd name="T35" fmla="*/ 45 h 47"/>
                  <a:gd name="T36" fmla="*/ 19 w 44"/>
                  <a:gd name="T3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7">
                    <a:moveTo>
                      <a:pt x="19" y="47"/>
                    </a:moveTo>
                    <a:cubicBezTo>
                      <a:pt x="19" y="47"/>
                      <a:pt x="19" y="47"/>
                      <a:pt x="19" y="47"/>
                    </a:cubicBezTo>
                    <a:cubicBezTo>
                      <a:pt x="17" y="47"/>
                      <a:pt x="16" y="46"/>
                      <a:pt x="15" y="45"/>
                    </a:cubicBezTo>
                    <a:cubicBezTo>
                      <a:pt x="1" y="19"/>
                      <a:pt x="1" y="19"/>
                      <a:pt x="1" y="19"/>
                    </a:cubicBezTo>
                    <a:cubicBezTo>
                      <a:pt x="0" y="17"/>
                      <a:pt x="0" y="14"/>
                      <a:pt x="2" y="13"/>
                    </a:cubicBezTo>
                    <a:cubicBezTo>
                      <a:pt x="4" y="12"/>
                      <a:pt x="7" y="13"/>
                      <a:pt x="8" y="15"/>
                    </a:cubicBezTo>
                    <a:cubicBezTo>
                      <a:pt x="19" y="35"/>
                      <a:pt x="19" y="35"/>
                      <a:pt x="19" y="35"/>
                    </a:cubicBezTo>
                    <a:cubicBezTo>
                      <a:pt x="23" y="30"/>
                      <a:pt x="23" y="30"/>
                      <a:pt x="23" y="30"/>
                    </a:cubicBezTo>
                    <a:cubicBezTo>
                      <a:pt x="24" y="29"/>
                      <a:pt x="25" y="28"/>
                      <a:pt x="26" y="28"/>
                    </a:cubicBezTo>
                    <a:cubicBezTo>
                      <a:pt x="33" y="28"/>
                      <a:pt x="33" y="28"/>
                      <a:pt x="33" y="28"/>
                    </a:cubicBezTo>
                    <a:cubicBezTo>
                      <a:pt x="21" y="7"/>
                      <a:pt x="21" y="7"/>
                      <a:pt x="21" y="7"/>
                    </a:cubicBezTo>
                    <a:cubicBezTo>
                      <a:pt x="20" y="5"/>
                      <a:pt x="21" y="3"/>
                      <a:pt x="23" y="2"/>
                    </a:cubicBezTo>
                    <a:cubicBezTo>
                      <a:pt x="25" y="0"/>
                      <a:pt x="27" y="1"/>
                      <a:pt x="28" y="3"/>
                    </a:cubicBezTo>
                    <a:cubicBezTo>
                      <a:pt x="43" y="30"/>
                      <a:pt x="43" y="30"/>
                      <a:pt x="43" y="30"/>
                    </a:cubicBezTo>
                    <a:cubicBezTo>
                      <a:pt x="44" y="31"/>
                      <a:pt x="44" y="32"/>
                      <a:pt x="43" y="34"/>
                    </a:cubicBezTo>
                    <a:cubicBezTo>
                      <a:pt x="42" y="35"/>
                      <a:pt x="41" y="36"/>
                      <a:pt x="40" y="36"/>
                    </a:cubicBezTo>
                    <a:cubicBezTo>
                      <a:pt x="28" y="36"/>
                      <a:pt x="28" y="36"/>
                      <a:pt x="28" y="36"/>
                    </a:cubicBezTo>
                    <a:cubicBezTo>
                      <a:pt x="22" y="45"/>
                      <a:pt x="22" y="45"/>
                      <a:pt x="22" y="45"/>
                    </a:cubicBezTo>
                    <a:cubicBezTo>
                      <a:pt x="21" y="46"/>
                      <a:pt x="20" y="47"/>
                      <a:pt x="19" y="4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51" name="Group 850"/>
            <p:cNvGrpSpPr/>
            <p:nvPr/>
          </p:nvGrpSpPr>
          <p:grpSpPr>
            <a:xfrm>
              <a:off x="6202915" y="2449346"/>
              <a:ext cx="302013" cy="361873"/>
              <a:chOff x="7788350" y="2845936"/>
              <a:chExt cx="306861" cy="367682"/>
            </a:xfrm>
            <a:solidFill>
              <a:schemeClr val="bg1"/>
            </a:solidFill>
          </p:grpSpPr>
          <p:sp>
            <p:nvSpPr>
              <p:cNvPr id="882" name="Freeform 90"/>
              <p:cNvSpPr>
                <a:spLocks/>
              </p:cNvSpPr>
              <p:nvPr/>
            </p:nvSpPr>
            <p:spPr bwMode="auto">
              <a:xfrm>
                <a:off x="7788350" y="2933179"/>
                <a:ext cx="236013" cy="238789"/>
              </a:xfrm>
              <a:custGeom>
                <a:avLst/>
                <a:gdLst>
                  <a:gd name="T0" fmla="*/ 46 w 80"/>
                  <a:gd name="T1" fmla="*/ 80 h 80"/>
                  <a:gd name="T2" fmla="*/ 13 w 80"/>
                  <a:gd name="T3" fmla="*/ 67 h 80"/>
                  <a:gd name="T4" fmla="*/ 0 w 80"/>
                  <a:gd name="T5" fmla="*/ 34 h 80"/>
                  <a:gd name="T6" fmla="*/ 13 w 80"/>
                  <a:gd name="T7" fmla="*/ 1 h 80"/>
                  <a:gd name="T8" fmla="*/ 19 w 80"/>
                  <a:gd name="T9" fmla="*/ 1 h 80"/>
                  <a:gd name="T10" fmla="*/ 19 w 80"/>
                  <a:gd name="T11" fmla="*/ 7 h 80"/>
                  <a:gd name="T12" fmla="*/ 8 w 80"/>
                  <a:gd name="T13" fmla="*/ 34 h 80"/>
                  <a:gd name="T14" fmla="*/ 19 w 80"/>
                  <a:gd name="T15" fmla="*/ 61 h 80"/>
                  <a:gd name="T16" fmla="*/ 46 w 80"/>
                  <a:gd name="T17" fmla="*/ 72 h 80"/>
                  <a:gd name="T18" fmla="*/ 73 w 80"/>
                  <a:gd name="T19" fmla="*/ 61 h 80"/>
                  <a:gd name="T20" fmla="*/ 78 w 80"/>
                  <a:gd name="T21" fmla="*/ 61 h 80"/>
                  <a:gd name="T22" fmla="*/ 78 w 80"/>
                  <a:gd name="T23" fmla="*/ 67 h 80"/>
                  <a:gd name="T24" fmla="*/ 46 w 80"/>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6" y="80"/>
                    </a:moveTo>
                    <a:cubicBezTo>
                      <a:pt x="34" y="80"/>
                      <a:pt x="22" y="75"/>
                      <a:pt x="13" y="67"/>
                    </a:cubicBezTo>
                    <a:cubicBezTo>
                      <a:pt x="5" y="58"/>
                      <a:pt x="0" y="46"/>
                      <a:pt x="0" y="34"/>
                    </a:cubicBezTo>
                    <a:cubicBezTo>
                      <a:pt x="0" y="22"/>
                      <a:pt x="5" y="10"/>
                      <a:pt x="13" y="1"/>
                    </a:cubicBezTo>
                    <a:cubicBezTo>
                      <a:pt x="15" y="0"/>
                      <a:pt x="17" y="0"/>
                      <a:pt x="19" y="1"/>
                    </a:cubicBezTo>
                    <a:cubicBezTo>
                      <a:pt x="20" y="3"/>
                      <a:pt x="20" y="5"/>
                      <a:pt x="19" y="7"/>
                    </a:cubicBezTo>
                    <a:cubicBezTo>
                      <a:pt x="12" y="14"/>
                      <a:pt x="8" y="24"/>
                      <a:pt x="8" y="34"/>
                    </a:cubicBezTo>
                    <a:cubicBezTo>
                      <a:pt x="8" y="44"/>
                      <a:pt x="12" y="54"/>
                      <a:pt x="19" y="61"/>
                    </a:cubicBezTo>
                    <a:cubicBezTo>
                      <a:pt x="26" y="68"/>
                      <a:pt x="36" y="72"/>
                      <a:pt x="46" y="72"/>
                    </a:cubicBezTo>
                    <a:cubicBezTo>
                      <a:pt x="56" y="72"/>
                      <a:pt x="66" y="68"/>
                      <a:pt x="73" y="61"/>
                    </a:cubicBezTo>
                    <a:cubicBezTo>
                      <a:pt x="74" y="59"/>
                      <a:pt x="77" y="59"/>
                      <a:pt x="78" y="61"/>
                    </a:cubicBezTo>
                    <a:cubicBezTo>
                      <a:pt x="80" y="63"/>
                      <a:pt x="80" y="65"/>
                      <a:pt x="78" y="67"/>
                    </a:cubicBezTo>
                    <a:cubicBezTo>
                      <a:pt x="70" y="75"/>
                      <a:pt x="58" y="80"/>
                      <a:pt x="46" y="8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3" name="Freeform 91"/>
              <p:cNvSpPr>
                <a:spLocks noEditPoints="1"/>
              </p:cNvSpPr>
              <p:nvPr/>
            </p:nvSpPr>
            <p:spPr bwMode="auto">
              <a:xfrm>
                <a:off x="7827222" y="2935956"/>
                <a:ext cx="194363" cy="197141"/>
              </a:xfrm>
              <a:custGeom>
                <a:avLst/>
                <a:gdLst>
                  <a:gd name="T0" fmla="*/ 33 w 66"/>
                  <a:gd name="T1" fmla="*/ 66 h 66"/>
                  <a:gd name="T2" fmla="*/ 0 w 66"/>
                  <a:gd name="T3" fmla="*/ 33 h 66"/>
                  <a:gd name="T4" fmla="*/ 33 w 66"/>
                  <a:gd name="T5" fmla="*/ 0 h 66"/>
                  <a:gd name="T6" fmla="*/ 66 w 66"/>
                  <a:gd name="T7" fmla="*/ 33 h 66"/>
                  <a:gd name="T8" fmla="*/ 33 w 66"/>
                  <a:gd name="T9" fmla="*/ 66 h 66"/>
                  <a:gd name="T10" fmla="*/ 33 w 66"/>
                  <a:gd name="T11" fmla="*/ 8 h 66"/>
                  <a:gd name="T12" fmla="*/ 8 w 66"/>
                  <a:gd name="T13" fmla="*/ 33 h 66"/>
                  <a:gd name="T14" fmla="*/ 33 w 66"/>
                  <a:gd name="T15" fmla="*/ 58 h 66"/>
                  <a:gd name="T16" fmla="*/ 58 w 66"/>
                  <a:gd name="T17" fmla="*/ 33 h 66"/>
                  <a:gd name="T18" fmla="*/ 33 w 66"/>
                  <a:gd name="T19"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66"/>
                    </a:moveTo>
                    <a:cubicBezTo>
                      <a:pt x="15" y="66"/>
                      <a:pt x="0" y="51"/>
                      <a:pt x="0" y="33"/>
                    </a:cubicBezTo>
                    <a:cubicBezTo>
                      <a:pt x="0" y="15"/>
                      <a:pt x="15" y="0"/>
                      <a:pt x="33" y="0"/>
                    </a:cubicBezTo>
                    <a:cubicBezTo>
                      <a:pt x="51" y="0"/>
                      <a:pt x="66" y="15"/>
                      <a:pt x="66" y="33"/>
                    </a:cubicBezTo>
                    <a:cubicBezTo>
                      <a:pt x="66" y="51"/>
                      <a:pt x="51" y="66"/>
                      <a:pt x="33" y="66"/>
                    </a:cubicBezTo>
                    <a:close/>
                    <a:moveTo>
                      <a:pt x="33" y="8"/>
                    </a:moveTo>
                    <a:cubicBezTo>
                      <a:pt x="19" y="8"/>
                      <a:pt x="8" y="19"/>
                      <a:pt x="8" y="33"/>
                    </a:cubicBezTo>
                    <a:cubicBezTo>
                      <a:pt x="8" y="47"/>
                      <a:pt x="19" y="58"/>
                      <a:pt x="33" y="58"/>
                    </a:cubicBezTo>
                    <a:cubicBezTo>
                      <a:pt x="47" y="58"/>
                      <a:pt x="58" y="47"/>
                      <a:pt x="58" y="33"/>
                    </a:cubicBezTo>
                    <a:cubicBezTo>
                      <a:pt x="58" y="19"/>
                      <a:pt x="47" y="8"/>
                      <a:pt x="33"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4" name="Freeform 92"/>
              <p:cNvSpPr>
                <a:spLocks/>
              </p:cNvSpPr>
              <p:nvPr/>
            </p:nvSpPr>
            <p:spPr bwMode="auto">
              <a:xfrm>
                <a:off x="7877201" y="3188628"/>
                <a:ext cx="94405" cy="24990"/>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1"/>
                      <a:pt x="2" y="0"/>
                      <a:pt x="4" y="0"/>
                    </a:cubicBezTo>
                    <a:cubicBezTo>
                      <a:pt x="28" y="0"/>
                      <a:pt x="28" y="0"/>
                      <a:pt x="28" y="0"/>
                    </a:cubicBezTo>
                    <a:cubicBezTo>
                      <a:pt x="30" y="0"/>
                      <a:pt x="32" y="1"/>
                      <a:pt x="32" y="4"/>
                    </a:cubicBezTo>
                    <a:cubicBezTo>
                      <a:pt x="32" y="6"/>
                      <a:pt x="30" y="8"/>
                      <a:pt x="28"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5" name="Freeform 93"/>
              <p:cNvSpPr>
                <a:spLocks/>
              </p:cNvSpPr>
              <p:nvPr/>
            </p:nvSpPr>
            <p:spPr bwMode="auto">
              <a:xfrm>
                <a:off x="7913297" y="3146979"/>
                <a:ext cx="22213" cy="55532"/>
              </a:xfrm>
              <a:custGeom>
                <a:avLst/>
                <a:gdLst>
                  <a:gd name="T0" fmla="*/ 4 w 8"/>
                  <a:gd name="T1" fmla="*/ 18 h 18"/>
                  <a:gd name="T2" fmla="*/ 0 w 8"/>
                  <a:gd name="T3" fmla="*/ 14 h 18"/>
                  <a:gd name="T4" fmla="*/ 0 w 8"/>
                  <a:gd name="T5" fmla="*/ 4 h 18"/>
                  <a:gd name="T6" fmla="*/ 4 w 8"/>
                  <a:gd name="T7" fmla="*/ 0 h 18"/>
                  <a:gd name="T8" fmla="*/ 8 w 8"/>
                  <a:gd name="T9" fmla="*/ 4 h 18"/>
                  <a:gd name="T10" fmla="*/ 8 w 8"/>
                  <a:gd name="T11" fmla="*/ 14 h 18"/>
                  <a:gd name="T12" fmla="*/ 4 w 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18"/>
                    </a:moveTo>
                    <a:cubicBezTo>
                      <a:pt x="2" y="18"/>
                      <a:pt x="0" y="16"/>
                      <a:pt x="0" y="14"/>
                    </a:cubicBezTo>
                    <a:cubicBezTo>
                      <a:pt x="0" y="4"/>
                      <a:pt x="0" y="4"/>
                      <a:pt x="0" y="4"/>
                    </a:cubicBezTo>
                    <a:cubicBezTo>
                      <a:pt x="0" y="2"/>
                      <a:pt x="2" y="0"/>
                      <a:pt x="4" y="0"/>
                    </a:cubicBezTo>
                    <a:cubicBezTo>
                      <a:pt x="6" y="0"/>
                      <a:pt x="8" y="2"/>
                      <a:pt x="8" y="4"/>
                    </a:cubicBezTo>
                    <a:cubicBezTo>
                      <a:pt x="8" y="14"/>
                      <a:pt x="8" y="14"/>
                      <a:pt x="8" y="14"/>
                    </a:cubicBezTo>
                    <a:cubicBezTo>
                      <a:pt x="8" y="16"/>
                      <a:pt x="6" y="18"/>
                      <a:pt x="4" y="1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nvGrpSpPr>
              <p:cNvPr id="886" name="Group 885"/>
              <p:cNvGrpSpPr/>
              <p:nvPr/>
            </p:nvGrpSpPr>
            <p:grpSpPr>
              <a:xfrm>
                <a:off x="7924800" y="2845936"/>
                <a:ext cx="170411" cy="172149"/>
                <a:chOff x="4872900" y="2935956"/>
                <a:chExt cx="272109" cy="274885"/>
              </a:xfrm>
              <a:grpFill/>
            </p:grpSpPr>
            <p:sp>
              <p:nvSpPr>
                <p:cNvPr id="887" name="Freeform 157"/>
                <p:cNvSpPr>
                  <a:spLocks noEditPoints="1"/>
                </p:cNvSpPr>
                <p:nvPr/>
              </p:nvSpPr>
              <p:spPr bwMode="auto">
                <a:xfrm>
                  <a:off x="4895113" y="2999818"/>
                  <a:ext cx="194363" cy="186034"/>
                </a:xfrm>
                <a:custGeom>
                  <a:avLst/>
                  <a:gdLst>
                    <a:gd name="T0" fmla="*/ 58 w 65"/>
                    <a:gd name="T1" fmla="*/ 63 h 63"/>
                    <a:gd name="T2" fmla="*/ 55 w 65"/>
                    <a:gd name="T3" fmla="*/ 62 h 63"/>
                    <a:gd name="T4" fmla="*/ 1 w 65"/>
                    <a:gd name="T5" fmla="*/ 8 h 63"/>
                    <a:gd name="T6" fmla="*/ 0 w 65"/>
                    <a:gd name="T7" fmla="*/ 4 h 63"/>
                    <a:gd name="T8" fmla="*/ 3 w 65"/>
                    <a:gd name="T9" fmla="*/ 1 h 63"/>
                    <a:gd name="T10" fmla="*/ 12 w 65"/>
                    <a:gd name="T11" fmla="*/ 0 h 63"/>
                    <a:gd name="T12" fmla="*/ 48 w 65"/>
                    <a:gd name="T13" fmla="*/ 15 h 63"/>
                    <a:gd name="T14" fmla="*/ 62 w 65"/>
                    <a:gd name="T15" fmla="*/ 60 h 63"/>
                    <a:gd name="T16" fmla="*/ 59 w 65"/>
                    <a:gd name="T17" fmla="*/ 63 h 63"/>
                    <a:gd name="T18" fmla="*/ 58 w 65"/>
                    <a:gd name="T19" fmla="*/ 63 h 63"/>
                    <a:gd name="T20" fmla="*/ 13 w 65"/>
                    <a:gd name="T21" fmla="*/ 8 h 63"/>
                    <a:gd name="T22" fmla="*/ 55 w 65"/>
                    <a:gd name="T23" fmla="*/ 50 h 63"/>
                    <a:gd name="T24" fmla="*/ 42 w 65"/>
                    <a:gd name="T25" fmla="*/ 21 h 63"/>
                    <a:gd name="T26" fmla="*/ 13 w 65"/>
                    <a:gd name="T27"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3">
                      <a:moveTo>
                        <a:pt x="58" y="63"/>
                      </a:moveTo>
                      <a:cubicBezTo>
                        <a:pt x="57" y="63"/>
                        <a:pt x="56" y="63"/>
                        <a:pt x="55" y="62"/>
                      </a:cubicBezTo>
                      <a:cubicBezTo>
                        <a:pt x="1" y="8"/>
                        <a:pt x="1" y="8"/>
                        <a:pt x="1" y="8"/>
                      </a:cubicBezTo>
                      <a:cubicBezTo>
                        <a:pt x="0" y="7"/>
                        <a:pt x="0" y="5"/>
                        <a:pt x="0" y="4"/>
                      </a:cubicBezTo>
                      <a:cubicBezTo>
                        <a:pt x="1" y="2"/>
                        <a:pt x="2" y="1"/>
                        <a:pt x="3" y="1"/>
                      </a:cubicBezTo>
                      <a:cubicBezTo>
                        <a:pt x="6" y="1"/>
                        <a:pt x="9" y="0"/>
                        <a:pt x="12" y="0"/>
                      </a:cubicBezTo>
                      <a:cubicBezTo>
                        <a:pt x="26" y="0"/>
                        <a:pt x="38" y="6"/>
                        <a:pt x="48" y="15"/>
                      </a:cubicBezTo>
                      <a:cubicBezTo>
                        <a:pt x="60" y="27"/>
                        <a:pt x="65" y="44"/>
                        <a:pt x="62" y="60"/>
                      </a:cubicBezTo>
                      <a:cubicBezTo>
                        <a:pt x="62" y="61"/>
                        <a:pt x="61" y="63"/>
                        <a:pt x="59" y="63"/>
                      </a:cubicBezTo>
                      <a:cubicBezTo>
                        <a:pt x="59" y="63"/>
                        <a:pt x="59" y="63"/>
                        <a:pt x="58" y="63"/>
                      </a:cubicBezTo>
                      <a:close/>
                      <a:moveTo>
                        <a:pt x="13" y="8"/>
                      </a:moveTo>
                      <a:cubicBezTo>
                        <a:pt x="55" y="50"/>
                        <a:pt x="55" y="50"/>
                        <a:pt x="55" y="50"/>
                      </a:cubicBezTo>
                      <a:cubicBezTo>
                        <a:pt x="55" y="39"/>
                        <a:pt x="50" y="29"/>
                        <a:pt x="42" y="21"/>
                      </a:cubicBezTo>
                      <a:cubicBezTo>
                        <a:pt x="34" y="13"/>
                        <a:pt x="24" y="9"/>
                        <a:pt x="13"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8" name="Freeform 158"/>
                <p:cNvSpPr>
                  <a:spLocks/>
                </p:cNvSpPr>
                <p:nvPr/>
              </p:nvSpPr>
              <p:spPr bwMode="auto">
                <a:xfrm>
                  <a:off x="5011731" y="2935956"/>
                  <a:ext cx="133278" cy="133278"/>
                </a:xfrm>
                <a:custGeom>
                  <a:avLst/>
                  <a:gdLst>
                    <a:gd name="T0" fmla="*/ 41 w 45"/>
                    <a:gd name="T1" fmla="*/ 45 h 45"/>
                    <a:gd name="T2" fmla="*/ 41 w 45"/>
                    <a:gd name="T3" fmla="*/ 45 h 45"/>
                    <a:gd name="T4" fmla="*/ 15 w 45"/>
                    <a:gd name="T5" fmla="*/ 31 h 45"/>
                    <a:gd name="T6" fmla="*/ 1 w 45"/>
                    <a:gd name="T7" fmla="*/ 5 h 45"/>
                    <a:gd name="T8" fmla="*/ 3 w 45"/>
                    <a:gd name="T9" fmla="*/ 1 h 45"/>
                    <a:gd name="T10" fmla="*/ 7 w 45"/>
                    <a:gd name="T11" fmla="*/ 1 h 45"/>
                    <a:gd name="T12" fmla="*/ 44 w 45"/>
                    <a:gd name="T13" fmla="*/ 38 h 45"/>
                    <a:gd name="T14" fmla="*/ 45 w 45"/>
                    <a:gd name="T15" fmla="*/ 42 h 45"/>
                    <a:gd name="T16" fmla="*/ 41 w 45"/>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5">
                      <a:moveTo>
                        <a:pt x="41" y="45"/>
                      </a:moveTo>
                      <a:cubicBezTo>
                        <a:pt x="41" y="45"/>
                        <a:pt x="41" y="45"/>
                        <a:pt x="41" y="45"/>
                      </a:cubicBezTo>
                      <a:cubicBezTo>
                        <a:pt x="32" y="44"/>
                        <a:pt x="23" y="39"/>
                        <a:pt x="15" y="31"/>
                      </a:cubicBezTo>
                      <a:cubicBezTo>
                        <a:pt x="7" y="23"/>
                        <a:pt x="2" y="13"/>
                        <a:pt x="1" y="5"/>
                      </a:cubicBezTo>
                      <a:cubicBezTo>
                        <a:pt x="0" y="3"/>
                        <a:pt x="1" y="1"/>
                        <a:pt x="3" y="1"/>
                      </a:cubicBezTo>
                      <a:cubicBezTo>
                        <a:pt x="4" y="0"/>
                        <a:pt x="6" y="0"/>
                        <a:pt x="7" y="1"/>
                      </a:cubicBezTo>
                      <a:cubicBezTo>
                        <a:pt x="44" y="38"/>
                        <a:pt x="44" y="38"/>
                        <a:pt x="44" y="38"/>
                      </a:cubicBezTo>
                      <a:cubicBezTo>
                        <a:pt x="45" y="39"/>
                        <a:pt x="45" y="41"/>
                        <a:pt x="45" y="42"/>
                      </a:cubicBezTo>
                      <a:cubicBezTo>
                        <a:pt x="44" y="44"/>
                        <a:pt x="43" y="45"/>
                        <a:pt x="41" y="4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9" name="Freeform 159"/>
                <p:cNvSpPr>
                  <a:spLocks/>
                </p:cNvSpPr>
                <p:nvPr/>
              </p:nvSpPr>
              <p:spPr bwMode="auto">
                <a:xfrm>
                  <a:off x="4983965" y="2974829"/>
                  <a:ext cx="63863" cy="63863"/>
                </a:xfrm>
                <a:custGeom>
                  <a:avLst/>
                  <a:gdLst>
                    <a:gd name="T0" fmla="*/ 4 w 21"/>
                    <a:gd name="T1" fmla="*/ 21 h 21"/>
                    <a:gd name="T2" fmla="*/ 2 w 21"/>
                    <a:gd name="T3" fmla="*/ 20 h 21"/>
                    <a:gd name="T4" fmla="*/ 2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2" y="20"/>
                      </a:cubicBezTo>
                      <a:cubicBezTo>
                        <a:pt x="0" y="18"/>
                        <a:pt x="0" y="16"/>
                        <a:pt x="2" y="14"/>
                      </a:cubicBezTo>
                      <a:cubicBezTo>
                        <a:pt x="14" y="2"/>
                        <a:pt x="14" y="2"/>
                        <a:pt x="14" y="2"/>
                      </a:cubicBezTo>
                      <a:cubicBezTo>
                        <a:pt x="16" y="0"/>
                        <a:pt x="18" y="0"/>
                        <a:pt x="20" y="2"/>
                      </a:cubicBezTo>
                      <a:cubicBezTo>
                        <a:pt x="21" y="3"/>
                        <a:pt x="21" y="6"/>
                        <a:pt x="20" y="7"/>
                      </a:cubicBezTo>
                      <a:cubicBezTo>
                        <a:pt x="7" y="20"/>
                        <a:pt x="7" y="20"/>
                        <a:pt x="7" y="20"/>
                      </a:cubicBezTo>
                      <a:cubicBezTo>
                        <a:pt x="6" y="20"/>
                        <a:pt x="5"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0" name="Freeform 160"/>
                <p:cNvSpPr>
                  <a:spLocks/>
                </p:cNvSpPr>
                <p:nvPr/>
              </p:nvSpPr>
              <p:spPr bwMode="auto">
                <a:xfrm>
                  <a:off x="5045050" y="3035915"/>
                  <a:ext cx="61086" cy="61086"/>
                </a:xfrm>
                <a:custGeom>
                  <a:avLst/>
                  <a:gdLst>
                    <a:gd name="T0" fmla="*/ 4 w 21"/>
                    <a:gd name="T1" fmla="*/ 21 h 21"/>
                    <a:gd name="T2" fmla="*/ 1 w 21"/>
                    <a:gd name="T3" fmla="*/ 20 h 21"/>
                    <a:gd name="T4" fmla="*/ 1 w 21"/>
                    <a:gd name="T5" fmla="*/ 14 h 21"/>
                    <a:gd name="T6" fmla="*/ 14 w 21"/>
                    <a:gd name="T7" fmla="*/ 1 h 21"/>
                    <a:gd name="T8" fmla="*/ 20 w 21"/>
                    <a:gd name="T9" fmla="*/ 1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1"/>
                        <a:pt x="14" y="1"/>
                        <a:pt x="14" y="1"/>
                      </a:cubicBezTo>
                      <a:cubicBezTo>
                        <a:pt x="16" y="0"/>
                        <a:pt x="18" y="0"/>
                        <a:pt x="20" y="1"/>
                      </a:cubicBezTo>
                      <a:cubicBezTo>
                        <a:pt x="21" y="3"/>
                        <a:pt x="21" y="6"/>
                        <a:pt x="20" y="7"/>
                      </a:cubicBezTo>
                      <a:cubicBezTo>
                        <a:pt x="7" y="20"/>
                        <a:pt x="7" y="20"/>
                        <a:pt x="7" y="20"/>
                      </a:cubicBezTo>
                      <a:cubicBezTo>
                        <a:pt x="6" y="20"/>
                        <a:pt x="5"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1" name="Freeform 161"/>
                <p:cNvSpPr>
                  <a:spLocks/>
                </p:cNvSpPr>
                <p:nvPr/>
              </p:nvSpPr>
              <p:spPr bwMode="auto">
                <a:xfrm>
                  <a:off x="4872900" y="3083116"/>
                  <a:ext cx="127724" cy="127725"/>
                </a:xfrm>
                <a:custGeom>
                  <a:avLst/>
                  <a:gdLst>
                    <a:gd name="T0" fmla="*/ 4 w 43"/>
                    <a:gd name="T1" fmla="*/ 43 h 43"/>
                    <a:gd name="T2" fmla="*/ 2 w 43"/>
                    <a:gd name="T3" fmla="*/ 42 h 43"/>
                    <a:gd name="T4" fmla="*/ 2 w 43"/>
                    <a:gd name="T5" fmla="*/ 36 h 43"/>
                    <a:gd name="T6" fmla="*/ 36 w 43"/>
                    <a:gd name="T7" fmla="*/ 1 h 43"/>
                    <a:gd name="T8" fmla="*/ 42 w 43"/>
                    <a:gd name="T9" fmla="*/ 1 h 43"/>
                    <a:gd name="T10" fmla="*/ 42 w 43"/>
                    <a:gd name="T11" fmla="*/ 7 h 43"/>
                    <a:gd name="T12" fmla="*/ 7 w 43"/>
                    <a:gd name="T13" fmla="*/ 42 h 43"/>
                    <a:gd name="T14" fmla="*/ 4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 y="43"/>
                      </a:moveTo>
                      <a:cubicBezTo>
                        <a:pt x="3" y="43"/>
                        <a:pt x="2" y="42"/>
                        <a:pt x="2" y="42"/>
                      </a:cubicBezTo>
                      <a:cubicBezTo>
                        <a:pt x="0" y="40"/>
                        <a:pt x="0" y="37"/>
                        <a:pt x="2" y="36"/>
                      </a:cubicBezTo>
                      <a:cubicBezTo>
                        <a:pt x="36" y="1"/>
                        <a:pt x="36" y="1"/>
                        <a:pt x="36" y="1"/>
                      </a:cubicBezTo>
                      <a:cubicBezTo>
                        <a:pt x="38" y="0"/>
                        <a:pt x="40" y="0"/>
                        <a:pt x="42" y="1"/>
                      </a:cubicBezTo>
                      <a:cubicBezTo>
                        <a:pt x="43" y="3"/>
                        <a:pt x="43" y="5"/>
                        <a:pt x="42" y="7"/>
                      </a:cubicBezTo>
                      <a:cubicBezTo>
                        <a:pt x="7" y="42"/>
                        <a:pt x="7" y="42"/>
                        <a:pt x="7" y="42"/>
                      </a:cubicBezTo>
                      <a:cubicBezTo>
                        <a:pt x="6" y="42"/>
                        <a:pt x="5" y="43"/>
                        <a:pt x="4" y="4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grpSp>
          <p:nvGrpSpPr>
            <p:cNvPr id="852" name="Group 851"/>
            <p:cNvGrpSpPr/>
            <p:nvPr/>
          </p:nvGrpSpPr>
          <p:grpSpPr>
            <a:xfrm>
              <a:off x="5728238" y="3179688"/>
              <a:ext cx="281890" cy="253443"/>
              <a:chOff x="10641558" y="5872693"/>
              <a:chExt cx="327041" cy="294038"/>
            </a:xfrm>
            <a:solidFill>
              <a:schemeClr val="bg1"/>
            </a:solidFill>
          </p:grpSpPr>
          <p:sp>
            <p:nvSpPr>
              <p:cNvPr id="876" name="Freeform 732"/>
              <p:cNvSpPr>
                <a:spLocks noEditPoints="1"/>
              </p:cNvSpPr>
              <p:nvPr/>
            </p:nvSpPr>
            <p:spPr bwMode="auto">
              <a:xfrm>
                <a:off x="10701565" y="5872693"/>
                <a:ext cx="207026" cy="210026"/>
              </a:xfrm>
              <a:custGeom>
                <a:avLst/>
                <a:gdLst>
                  <a:gd name="T0" fmla="*/ 32 w 64"/>
                  <a:gd name="T1" fmla="*/ 65 h 65"/>
                  <a:gd name="T2" fmla="*/ 0 w 64"/>
                  <a:gd name="T3" fmla="*/ 33 h 65"/>
                  <a:gd name="T4" fmla="*/ 0 w 64"/>
                  <a:gd name="T5" fmla="*/ 4 h 65"/>
                  <a:gd name="T6" fmla="*/ 4 w 64"/>
                  <a:gd name="T7" fmla="*/ 0 h 65"/>
                  <a:gd name="T8" fmla="*/ 60 w 64"/>
                  <a:gd name="T9" fmla="*/ 0 h 65"/>
                  <a:gd name="T10" fmla="*/ 64 w 64"/>
                  <a:gd name="T11" fmla="*/ 4 h 65"/>
                  <a:gd name="T12" fmla="*/ 64 w 64"/>
                  <a:gd name="T13" fmla="*/ 33 h 65"/>
                  <a:gd name="T14" fmla="*/ 32 w 64"/>
                  <a:gd name="T15" fmla="*/ 65 h 65"/>
                  <a:gd name="T16" fmla="*/ 8 w 64"/>
                  <a:gd name="T17" fmla="*/ 8 h 65"/>
                  <a:gd name="T18" fmla="*/ 8 w 64"/>
                  <a:gd name="T19" fmla="*/ 33 h 65"/>
                  <a:gd name="T20" fmla="*/ 32 w 64"/>
                  <a:gd name="T21" fmla="*/ 57 h 65"/>
                  <a:gd name="T22" fmla="*/ 56 w 64"/>
                  <a:gd name="T23" fmla="*/ 33 h 65"/>
                  <a:gd name="T24" fmla="*/ 56 w 64"/>
                  <a:gd name="T25" fmla="*/ 8 h 65"/>
                  <a:gd name="T26" fmla="*/ 8 w 64"/>
                  <a:gd name="T27"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5">
                    <a:moveTo>
                      <a:pt x="32" y="65"/>
                    </a:moveTo>
                    <a:cubicBezTo>
                      <a:pt x="14" y="65"/>
                      <a:pt x="0" y="50"/>
                      <a:pt x="0" y="33"/>
                    </a:cubicBezTo>
                    <a:cubicBezTo>
                      <a:pt x="0" y="4"/>
                      <a:pt x="0" y="4"/>
                      <a:pt x="0" y="4"/>
                    </a:cubicBezTo>
                    <a:cubicBezTo>
                      <a:pt x="0" y="2"/>
                      <a:pt x="2" y="0"/>
                      <a:pt x="4" y="0"/>
                    </a:cubicBezTo>
                    <a:cubicBezTo>
                      <a:pt x="60" y="0"/>
                      <a:pt x="60" y="0"/>
                      <a:pt x="60" y="0"/>
                    </a:cubicBezTo>
                    <a:cubicBezTo>
                      <a:pt x="62" y="0"/>
                      <a:pt x="64" y="2"/>
                      <a:pt x="64" y="4"/>
                    </a:cubicBezTo>
                    <a:cubicBezTo>
                      <a:pt x="64" y="33"/>
                      <a:pt x="64" y="33"/>
                      <a:pt x="64" y="33"/>
                    </a:cubicBezTo>
                    <a:cubicBezTo>
                      <a:pt x="64" y="50"/>
                      <a:pt x="50" y="65"/>
                      <a:pt x="32" y="65"/>
                    </a:cubicBezTo>
                    <a:close/>
                    <a:moveTo>
                      <a:pt x="8" y="8"/>
                    </a:moveTo>
                    <a:cubicBezTo>
                      <a:pt x="8" y="33"/>
                      <a:pt x="8" y="33"/>
                      <a:pt x="8" y="33"/>
                    </a:cubicBezTo>
                    <a:cubicBezTo>
                      <a:pt x="8" y="46"/>
                      <a:pt x="19" y="57"/>
                      <a:pt x="32" y="57"/>
                    </a:cubicBezTo>
                    <a:cubicBezTo>
                      <a:pt x="45" y="57"/>
                      <a:pt x="56" y="46"/>
                      <a:pt x="56" y="33"/>
                    </a:cubicBezTo>
                    <a:cubicBezTo>
                      <a:pt x="56" y="8"/>
                      <a:pt x="56" y="8"/>
                      <a:pt x="56" y="8"/>
                    </a:cubicBezTo>
                    <a:cubicBezTo>
                      <a:pt x="8" y="8"/>
                      <a:pt x="8" y="8"/>
                      <a:pt x="8"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7" name="Freeform 733"/>
              <p:cNvSpPr>
                <a:spLocks/>
              </p:cNvSpPr>
              <p:nvPr/>
            </p:nvSpPr>
            <p:spPr bwMode="auto">
              <a:xfrm>
                <a:off x="10641558" y="5872693"/>
                <a:ext cx="87012" cy="114014"/>
              </a:xfrm>
              <a:custGeom>
                <a:avLst/>
                <a:gdLst>
                  <a:gd name="T0" fmla="*/ 21 w 27"/>
                  <a:gd name="T1" fmla="*/ 35 h 35"/>
                  <a:gd name="T2" fmla="*/ 0 w 27"/>
                  <a:gd name="T3" fmla="*/ 14 h 35"/>
                  <a:gd name="T4" fmla="*/ 0 w 27"/>
                  <a:gd name="T5" fmla="*/ 4 h 35"/>
                  <a:gd name="T6" fmla="*/ 4 w 27"/>
                  <a:gd name="T7" fmla="*/ 0 h 35"/>
                  <a:gd name="T8" fmla="*/ 23 w 27"/>
                  <a:gd name="T9" fmla="*/ 0 h 35"/>
                  <a:gd name="T10" fmla="*/ 27 w 27"/>
                  <a:gd name="T11" fmla="*/ 4 h 35"/>
                  <a:gd name="T12" fmla="*/ 23 w 27"/>
                  <a:gd name="T13" fmla="*/ 8 h 35"/>
                  <a:gd name="T14" fmla="*/ 8 w 27"/>
                  <a:gd name="T15" fmla="*/ 8 h 35"/>
                  <a:gd name="T16" fmla="*/ 8 w 27"/>
                  <a:gd name="T17" fmla="*/ 14 h 35"/>
                  <a:gd name="T18" fmla="*/ 21 w 27"/>
                  <a:gd name="T19" fmla="*/ 27 h 35"/>
                  <a:gd name="T20" fmla="*/ 25 w 27"/>
                  <a:gd name="T21" fmla="*/ 31 h 35"/>
                  <a:gd name="T22" fmla="*/ 21 w 27"/>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5">
                    <a:moveTo>
                      <a:pt x="21" y="35"/>
                    </a:moveTo>
                    <a:cubicBezTo>
                      <a:pt x="10" y="35"/>
                      <a:pt x="0" y="26"/>
                      <a:pt x="0" y="14"/>
                    </a:cubicBezTo>
                    <a:cubicBezTo>
                      <a:pt x="0" y="4"/>
                      <a:pt x="0" y="4"/>
                      <a:pt x="0" y="4"/>
                    </a:cubicBezTo>
                    <a:cubicBezTo>
                      <a:pt x="0" y="2"/>
                      <a:pt x="2" y="0"/>
                      <a:pt x="4" y="0"/>
                    </a:cubicBezTo>
                    <a:cubicBezTo>
                      <a:pt x="23" y="0"/>
                      <a:pt x="23" y="0"/>
                      <a:pt x="23" y="0"/>
                    </a:cubicBezTo>
                    <a:cubicBezTo>
                      <a:pt x="26" y="0"/>
                      <a:pt x="27" y="2"/>
                      <a:pt x="27" y="4"/>
                    </a:cubicBezTo>
                    <a:cubicBezTo>
                      <a:pt x="27" y="6"/>
                      <a:pt x="26" y="8"/>
                      <a:pt x="23" y="8"/>
                    </a:cubicBezTo>
                    <a:cubicBezTo>
                      <a:pt x="8" y="8"/>
                      <a:pt x="8" y="8"/>
                      <a:pt x="8" y="8"/>
                    </a:cubicBezTo>
                    <a:cubicBezTo>
                      <a:pt x="8" y="14"/>
                      <a:pt x="8" y="14"/>
                      <a:pt x="8" y="14"/>
                    </a:cubicBezTo>
                    <a:cubicBezTo>
                      <a:pt x="8" y="21"/>
                      <a:pt x="14" y="27"/>
                      <a:pt x="21" y="27"/>
                    </a:cubicBezTo>
                    <a:cubicBezTo>
                      <a:pt x="24" y="27"/>
                      <a:pt x="25" y="29"/>
                      <a:pt x="25" y="31"/>
                    </a:cubicBezTo>
                    <a:cubicBezTo>
                      <a:pt x="25" y="33"/>
                      <a:pt x="24" y="35"/>
                      <a:pt x="21"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8" name="Freeform 734"/>
              <p:cNvSpPr>
                <a:spLocks/>
              </p:cNvSpPr>
              <p:nvPr/>
            </p:nvSpPr>
            <p:spPr bwMode="auto">
              <a:xfrm>
                <a:off x="10881587" y="5872693"/>
                <a:ext cx="87012" cy="114014"/>
              </a:xfrm>
              <a:custGeom>
                <a:avLst/>
                <a:gdLst>
                  <a:gd name="T0" fmla="*/ 6 w 27"/>
                  <a:gd name="T1" fmla="*/ 35 h 35"/>
                  <a:gd name="T2" fmla="*/ 2 w 27"/>
                  <a:gd name="T3" fmla="*/ 31 h 35"/>
                  <a:gd name="T4" fmla="*/ 6 w 27"/>
                  <a:gd name="T5" fmla="*/ 27 h 35"/>
                  <a:gd name="T6" fmla="*/ 19 w 27"/>
                  <a:gd name="T7" fmla="*/ 14 h 35"/>
                  <a:gd name="T8" fmla="*/ 19 w 27"/>
                  <a:gd name="T9" fmla="*/ 8 h 35"/>
                  <a:gd name="T10" fmla="*/ 4 w 27"/>
                  <a:gd name="T11" fmla="*/ 8 h 35"/>
                  <a:gd name="T12" fmla="*/ 0 w 27"/>
                  <a:gd name="T13" fmla="*/ 4 h 35"/>
                  <a:gd name="T14" fmla="*/ 4 w 27"/>
                  <a:gd name="T15" fmla="*/ 0 h 35"/>
                  <a:gd name="T16" fmla="*/ 23 w 27"/>
                  <a:gd name="T17" fmla="*/ 0 h 35"/>
                  <a:gd name="T18" fmla="*/ 27 w 27"/>
                  <a:gd name="T19" fmla="*/ 4 h 35"/>
                  <a:gd name="T20" fmla="*/ 27 w 27"/>
                  <a:gd name="T21" fmla="*/ 14 h 35"/>
                  <a:gd name="T22" fmla="*/ 6 w 27"/>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5">
                    <a:moveTo>
                      <a:pt x="6" y="35"/>
                    </a:moveTo>
                    <a:cubicBezTo>
                      <a:pt x="4" y="35"/>
                      <a:pt x="2" y="33"/>
                      <a:pt x="2" y="31"/>
                    </a:cubicBezTo>
                    <a:cubicBezTo>
                      <a:pt x="2" y="29"/>
                      <a:pt x="4" y="27"/>
                      <a:pt x="6" y="27"/>
                    </a:cubicBezTo>
                    <a:cubicBezTo>
                      <a:pt x="13" y="27"/>
                      <a:pt x="19" y="21"/>
                      <a:pt x="19" y="14"/>
                    </a:cubicBezTo>
                    <a:cubicBezTo>
                      <a:pt x="19" y="8"/>
                      <a:pt x="19" y="8"/>
                      <a:pt x="19" y="8"/>
                    </a:cubicBezTo>
                    <a:cubicBezTo>
                      <a:pt x="4" y="8"/>
                      <a:pt x="4" y="8"/>
                      <a:pt x="4" y="8"/>
                    </a:cubicBezTo>
                    <a:cubicBezTo>
                      <a:pt x="2" y="8"/>
                      <a:pt x="0" y="6"/>
                      <a:pt x="0" y="4"/>
                    </a:cubicBezTo>
                    <a:cubicBezTo>
                      <a:pt x="0" y="2"/>
                      <a:pt x="2" y="0"/>
                      <a:pt x="4" y="0"/>
                    </a:cubicBezTo>
                    <a:cubicBezTo>
                      <a:pt x="23" y="0"/>
                      <a:pt x="23" y="0"/>
                      <a:pt x="23" y="0"/>
                    </a:cubicBezTo>
                    <a:cubicBezTo>
                      <a:pt x="25" y="0"/>
                      <a:pt x="27" y="2"/>
                      <a:pt x="27" y="4"/>
                    </a:cubicBezTo>
                    <a:cubicBezTo>
                      <a:pt x="27" y="14"/>
                      <a:pt x="27" y="14"/>
                      <a:pt x="27" y="14"/>
                    </a:cubicBezTo>
                    <a:cubicBezTo>
                      <a:pt x="27" y="26"/>
                      <a:pt x="17" y="35"/>
                      <a:pt x="6"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9" name="Freeform 735"/>
              <p:cNvSpPr>
                <a:spLocks/>
              </p:cNvSpPr>
              <p:nvPr/>
            </p:nvSpPr>
            <p:spPr bwMode="auto">
              <a:xfrm>
                <a:off x="10791576" y="6058716"/>
                <a:ext cx="27004" cy="69009"/>
              </a:xfrm>
              <a:custGeom>
                <a:avLst/>
                <a:gdLst>
                  <a:gd name="T0" fmla="*/ 4 w 8"/>
                  <a:gd name="T1" fmla="*/ 21 h 21"/>
                  <a:gd name="T2" fmla="*/ 0 w 8"/>
                  <a:gd name="T3" fmla="*/ 17 h 21"/>
                  <a:gd name="T4" fmla="*/ 0 w 8"/>
                  <a:gd name="T5" fmla="*/ 4 h 21"/>
                  <a:gd name="T6" fmla="*/ 4 w 8"/>
                  <a:gd name="T7" fmla="*/ 0 h 21"/>
                  <a:gd name="T8" fmla="*/ 8 w 8"/>
                  <a:gd name="T9" fmla="*/ 4 h 21"/>
                  <a:gd name="T10" fmla="*/ 8 w 8"/>
                  <a:gd name="T11" fmla="*/ 17 h 21"/>
                  <a:gd name="T12" fmla="*/ 4 w 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4" y="21"/>
                    </a:moveTo>
                    <a:cubicBezTo>
                      <a:pt x="1" y="21"/>
                      <a:pt x="0" y="20"/>
                      <a:pt x="0" y="17"/>
                    </a:cubicBezTo>
                    <a:cubicBezTo>
                      <a:pt x="0" y="4"/>
                      <a:pt x="0" y="4"/>
                      <a:pt x="0" y="4"/>
                    </a:cubicBezTo>
                    <a:cubicBezTo>
                      <a:pt x="0" y="2"/>
                      <a:pt x="1" y="0"/>
                      <a:pt x="4" y="0"/>
                    </a:cubicBezTo>
                    <a:cubicBezTo>
                      <a:pt x="6" y="0"/>
                      <a:pt x="8" y="2"/>
                      <a:pt x="8" y="4"/>
                    </a:cubicBezTo>
                    <a:cubicBezTo>
                      <a:pt x="8" y="17"/>
                      <a:pt x="8" y="17"/>
                      <a:pt x="8" y="17"/>
                    </a:cubicBezTo>
                    <a:cubicBezTo>
                      <a:pt x="8" y="20"/>
                      <a:pt x="6"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0" name="Freeform 736"/>
              <p:cNvSpPr>
                <a:spLocks/>
              </p:cNvSpPr>
              <p:nvPr/>
            </p:nvSpPr>
            <p:spPr bwMode="auto">
              <a:xfrm>
                <a:off x="10689564" y="6139727"/>
                <a:ext cx="228028" cy="27004"/>
              </a:xfrm>
              <a:custGeom>
                <a:avLst/>
                <a:gdLst>
                  <a:gd name="T0" fmla="*/ 67 w 71"/>
                  <a:gd name="T1" fmla="*/ 8 h 8"/>
                  <a:gd name="T2" fmla="*/ 4 w 71"/>
                  <a:gd name="T3" fmla="*/ 8 h 8"/>
                  <a:gd name="T4" fmla="*/ 0 w 71"/>
                  <a:gd name="T5" fmla="*/ 4 h 8"/>
                  <a:gd name="T6" fmla="*/ 4 w 71"/>
                  <a:gd name="T7" fmla="*/ 0 h 8"/>
                  <a:gd name="T8" fmla="*/ 67 w 71"/>
                  <a:gd name="T9" fmla="*/ 0 h 8"/>
                  <a:gd name="T10" fmla="*/ 71 w 71"/>
                  <a:gd name="T11" fmla="*/ 4 h 8"/>
                  <a:gd name="T12" fmla="*/ 67 w 7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1" h="8">
                    <a:moveTo>
                      <a:pt x="67" y="8"/>
                    </a:moveTo>
                    <a:cubicBezTo>
                      <a:pt x="4" y="8"/>
                      <a:pt x="4" y="8"/>
                      <a:pt x="4" y="8"/>
                    </a:cubicBezTo>
                    <a:cubicBezTo>
                      <a:pt x="2" y="8"/>
                      <a:pt x="0" y="6"/>
                      <a:pt x="0" y="4"/>
                    </a:cubicBezTo>
                    <a:cubicBezTo>
                      <a:pt x="0" y="2"/>
                      <a:pt x="2" y="0"/>
                      <a:pt x="4" y="0"/>
                    </a:cubicBezTo>
                    <a:cubicBezTo>
                      <a:pt x="67" y="0"/>
                      <a:pt x="67" y="0"/>
                      <a:pt x="67" y="0"/>
                    </a:cubicBezTo>
                    <a:cubicBezTo>
                      <a:pt x="69" y="0"/>
                      <a:pt x="71" y="2"/>
                      <a:pt x="71" y="4"/>
                    </a:cubicBezTo>
                    <a:cubicBezTo>
                      <a:pt x="71" y="6"/>
                      <a:pt x="69" y="8"/>
                      <a:pt x="6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1" name="Freeform 737"/>
              <p:cNvSpPr>
                <a:spLocks/>
              </p:cNvSpPr>
              <p:nvPr/>
            </p:nvSpPr>
            <p:spPr bwMode="auto">
              <a:xfrm>
                <a:off x="10749571" y="6103722"/>
                <a:ext cx="108013" cy="27004"/>
              </a:xfrm>
              <a:custGeom>
                <a:avLst/>
                <a:gdLst>
                  <a:gd name="T0" fmla="*/ 29 w 33"/>
                  <a:gd name="T1" fmla="*/ 8 h 8"/>
                  <a:gd name="T2" fmla="*/ 4 w 33"/>
                  <a:gd name="T3" fmla="*/ 8 h 8"/>
                  <a:gd name="T4" fmla="*/ 0 w 33"/>
                  <a:gd name="T5" fmla="*/ 4 h 8"/>
                  <a:gd name="T6" fmla="*/ 4 w 33"/>
                  <a:gd name="T7" fmla="*/ 0 h 8"/>
                  <a:gd name="T8" fmla="*/ 29 w 33"/>
                  <a:gd name="T9" fmla="*/ 0 h 8"/>
                  <a:gd name="T10" fmla="*/ 33 w 33"/>
                  <a:gd name="T11" fmla="*/ 4 h 8"/>
                  <a:gd name="T12" fmla="*/ 29 w 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3" h="8">
                    <a:moveTo>
                      <a:pt x="29" y="8"/>
                    </a:moveTo>
                    <a:cubicBezTo>
                      <a:pt x="4" y="8"/>
                      <a:pt x="4" y="8"/>
                      <a:pt x="4" y="8"/>
                    </a:cubicBezTo>
                    <a:cubicBezTo>
                      <a:pt x="2" y="8"/>
                      <a:pt x="0" y="7"/>
                      <a:pt x="0" y="4"/>
                    </a:cubicBezTo>
                    <a:cubicBezTo>
                      <a:pt x="0" y="2"/>
                      <a:pt x="2" y="0"/>
                      <a:pt x="4" y="0"/>
                    </a:cubicBezTo>
                    <a:cubicBezTo>
                      <a:pt x="29" y="0"/>
                      <a:pt x="29" y="0"/>
                      <a:pt x="29" y="0"/>
                    </a:cubicBezTo>
                    <a:cubicBezTo>
                      <a:pt x="31" y="0"/>
                      <a:pt x="33" y="2"/>
                      <a:pt x="33" y="4"/>
                    </a:cubicBezTo>
                    <a:cubicBezTo>
                      <a:pt x="33" y="7"/>
                      <a:pt x="31" y="8"/>
                      <a:pt x="2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pic>
          <p:nvPicPr>
            <p:cNvPr id="853" name="Picture 6" descr="C:\Documents and Settings\asia\Desktop\bottom-left-shadow.png"/>
            <p:cNvPicPr>
              <a:picLocks noChangeAspect="1" noChangeArrowheads="1"/>
            </p:cNvPicPr>
            <p:nvPr/>
          </p:nvPicPr>
          <p:blipFill rotWithShape="1">
            <a:blip r:embed="rId7"/>
            <a:srcRect t="83025" b="2265"/>
            <a:stretch/>
          </p:blipFill>
          <p:spPr bwMode="auto">
            <a:xfrm flipH="1">
              <a:off x="5857547" y="2972997"/>
              <a:ext cx="1057186" cy="133517"/>
            </a:xfrm>
            <a:prstGeom prst="rect">
              <a:avLst/>
            </a:prstGeom>
            <a:noFill/>
          </p:spPr>
        </p:pic>
        <p:pic>
          <p:nvPicPr>
            <p:cNvPr id="854" name="Picture 6" descr="C:\Documents and Settings\asia\Desktop\bottom-left-shadow.png"/>
            <p:cNvPicPr>
              <a:picLocks noChangeAspect="1" noChangeArrowheads="1"/>
            </p:cNvPicPr>
            <p:nvPr/>
          </p:nvPicPr>
          <p:blipFill rotWithShape="1">
            <a:blip r:embed="rId7"/>
            <a:srcRect t="83025" b="2265"/>
            <a:stretch/>
          </p:blipFill>
          <p:spPr bwMode="auto">
            <a:xfrm flipH="1">
              <a:off x="5365177" y="3636559"/>
              <a:ext cx="1057186" cy="133517"/>
            </a:xfrm>
            <a:prstGeom prst="rect">
              <a:avLst/>
            </a:prstGeom>
            <a:noFill/>
          </p:spPr>
        </p:pic>
        <p:pic>
          <p:nvPicPr>
            <p:cNvPr id="855" name="Picture 6" descr="C:\Documents and Settings\asia\Desktop\bottom-left-shadow.png"/>
            <p:cNvPicPr>
              <a:picLocks noChangeAspect="1" noChangeArrowheads="1"/>
            </p:cNvPicPr>
            <p:nvPr/>
          </p:nvPicPr>
          <p:blipFill rotWithShape="1">
            <a:blip r:embed="rId7"/>
            <a:srcRect t="83025" b="2265"/>
            <a:stretch/>
          </p:blipFill>
          <p:spPr bwMode="auto">
            <a:xfrm>
              <a:off x="4911861" y="3636559"/>
              <a:ext cx="482983" cy="133517"/>
            </a:xfrm>
            <a:prstGeom prst="rect">
              <a:avLst/>
            </a:prstGeom>
            <a:noFill/>
          </p:spPr>
        </p:pic>
        <p:pic>
          <p:nvPicPr>
            <p:cNvPr id="856" name="Picture 6" descr="C:\Documents and Settings\asia\Desktop\bottom-left-shadow.png"/>
            <p:cNvPicPr>
              <a:picLocks noChangeAspect="1" noChangeArrowheads="1"/>
            </p:cNvPicPr>
            <p:nvPr/>
          </p:nvPicPr>
          <p:blipFill rotWithShape="1">
            <a:blip r:embed="rId7"/>
            <a:srcRect t="83025" b="2265"/>
            <a:stretch/>
          </p:blipFill>
          <p:spPr bwMode="auto">
            <a:xfrm>
              <a:off x="4345494" y="2637164"/>
              <a:ext cx="482983" cy="133517"/>
            </a:xfrm>
            <a:prstGeom prst="rect">
              <a:avLst/>
            </a:prstGeom>
            <a:noFill/>
          </p:spPr>
        </p:pic>
        <p:pic>
          <p:nvPicPr>
            <p:cNvPr id="857" name="Picture 6" descr="C:\Documents and Settings\asia\Desktop\bottom-left-shadow.png"/>
            <p:cNvPicPr>
              <a:picLocks noChangeAspect="1" noChangeArrowheads="1"/>
            </p:cNvPicPr>
            <p:nvPr/>
          </p:nvPicPr>
          <p:blipFill rotWithShape="1">
            <a:blip r:embed="rId7"/>
            <a:srcRect t="83025" b="2265"/>
            <a:stretch/>
          </p:blipFill>
          <p:spPr bwMode="auto">
            <a:xfrm>
              <a:off x="4508417" y="1985264"/>
              <a:ext cx="382861" cy="133517"/>
            </a:xfrm>
            <a:prstGeom prst="rect">
              <a:avLst/>
            </a:prstGeom>
            <a:noFill/>
          </p:spPr>
        </p:pic>
        <p:pic>
          <p:nvPicPr>
            <p:cNvPr id="858" name="Picture 6" descr="C:\Documents and Settings\asia\Desktop\bottom-left-shadow.png"/>
            <p:cNvPicPr>
              <a:picLocks noChangeAspect="1" noChangeArrowheads="1"/>
            </p:cNvPicPr>
            <p:nvPr/>
          </p:nvPicPr>
          <p:blipFill rotWithShape="1">
            <a:blip r:embed="rId7"/>
            <a:srcRect t="83025" b="2265"/>
            <a:stretch/>
          </p:blipFill>
          <p:spPr bwMode="auto">
            <a:xfrm flipH="1">
              <a:off x="4864745" y="1655576"/>
              <a:ext cx="535152" cy="133517"/>
            </a:xfrm>
            <a:prstGeom prst="rect">
              <a:avLst/>
            </a:prstGeom>
            <a:noFill/>
          </p:spPr>
        </p:pic>
        <p:sp>
          <p:nvSpPr>
            <p:cNvPr id="859" name="TextBox 858"/>
            <p:cNvSpPr txBox="1"/>
            <p:nvPr/>
          </p:nvSpPr>
          <p:spPr>
            <a:xfrm>
              <a:off x="6335367" y="958580"/>
              <a:ext cx="3226303" cy="538612"/>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Global technology services firm with core DNA of Software Engineering</a:t>
              </a:r>
            </a:p>
          </p:txBody>
        </p:sp>
        <p:sp>
          <p:nvSpPr>
            <p:cNvPr id="860" name="TextBox 859"/>
            <p:cNvSpPr txBox="1"/>
            <p:nvPr/>
          </p:nvSpPr>
          <p:spPr>
            <a:xfrm>
              <a:off x="6909726" y="1569908"/>
              <a:ext cx="3997997" cy="750209"/>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Specific areas of expertise around Software Engineering, Digital Services, Testing and Infrastructure &amp; Application Support</a:t>
              </a:r>
            </a:p>
          </p:txBody>
        </p:sp>
        <p:sp>
          <p:nvSpPr>
            <p:cNvPr id="861" name="TextBox 860"/>
            <p:cNvSpPr txBox="1"/>
            <p:nvPr/>
          </p:nvSpPr>
          <p:spPr>
            <a:xfrm>
              <a:off x="7852714" y="2392842"/>
              <a:ext cx="3502579" cy="750209"/>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International headquarters in Singapore with presence across US, UK, Benelux, Middle East and India</a:t>
              </a:r>
            </a:p>
          </p:txBody>
        </p:sp>
        <p:sp>
          <p:nvSpPr>
            <p:cNvPr id="862" name="TextBox 861"/>
            <p:cNvSpPr txBox="1"/>
            <p:nvPr/>
          </p:nvSpPr>
          <p:spPr>
            <a:xfrm>
              <a:off x="7363161" y="3208960"/>
              <a:ext cx="3813880" cy="538612"/>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Recognized 10 consecutive times as </a:t>
              </a:r>
            </a:p>
            <a:p>
              <a:r>
                <a:rPr lang="en-US" sz="1100" dirty="0">
                  <a:solidFill>
                    <a:schemeClr val="bg1"/>
                  </a:solidFill>
                  <a:latin typeface="Arial" pitchFamily="34" charset="0"/>
                  <a:cs typeface="Arial" pitchFamily="34" charset="0"/>
                </a:rPr>
                <a:t>“Best Place to Work for” by GPW Institute</a:t>
              </a:r>
            </a:p>
          </p:txBody>
        </p:sp>
        <p:sp>
          <p:nvSpPr>
            <p:cNvPr id="863" name="Freeform 862"/>
            <p:cNvSpPr/>
            <p:nvPr/>
          </p:nvSpPr>
          <p:spPr>
            <a:xfrm>
              <a:off x="6650562" y="1912419"/>
              <a:ext cx="4195913" cy="426284"/>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FFC000"/>
                  </a:gs>
                  <a:gs pos="50000">
                    <a:srgbClr val="FFC00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4" name="Freeform 863"/>
            <p:cNvSpPr/>
            <p:nvPr/>
          </p:nvSpPr>
          <p:spPr>
            <a:xfrm>
              <a:off x="6114246" y="1210711"/>
              <a:ext cx="3582024"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00B0F0"/>
                  </a:gs>
                  <a:gs pos="50000">
                    <a:srgbClr val="00B0F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5" name="Freeform 864"/>
            <p:cNvSpPr/>
            <p:nvPr/>
          </p:nvSpPr>
          <p:spPr>
            <a:xfrm>
              <a:off x="7631127" y="2838156"/>
              <a:ext cx="358251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92D050"/>
                  </a:gs>
                  <a:gs pos="50000">
                    <a:srgbClr val="92D05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6" name="Freeform 865"/>
            <p:cNvSpPr/>
            <p:nvPr/>
          </p:nvSpPr>
          <p:spPr>
            <a:xfrm>
              <a:off x="7131238" y="3454950"/>
              <a:ext cx="3762716"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F7941D"/>
                  </a:gs>
                  <a:gs pos="50000">
                    <a:srgbClr val="F7941D"/>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7" name="TextBox 866"/>
            <p:cNvSpPr txBox="1"/>
            <p:nvPr/>
          </p:nvSpPr>
          <p:spPr>
            <a:xfrm>
              <a:off x="209260" y="2093151"/>
              <a:ext cx="3191240" cy="750209"/>
            </a:xfrm>
            <a:prstGeom prst="rect">
              <a:avLst/>
            </a:prstGeom>
            <a:noFill/>
          </p:spPr>
          <p:txBody>
            <a:bodyPr wrap="square" rtlCol="0" anchor="ctr">
              <a:spAutoFit/>
            </a:bodyPr>
            <a:lstStyle/>
            <a:p>
              <a:pPr algn="r"/>
              <a:r>
                <a:rPr lang="en-US" sz="1100" dirty="0">
                  <a:solidFill>
                    <a:schemeClr val="bg1"/>
                  </a:solidFill>
                  <a:latin typeface="Arial" pitchFamily="34" charset="0"/>
                  <a:cs typeface="Arial" pitchFamily="34" charset="0"/>
                </a:rPr>
                <a:t>Vertical focus among Independent Software Vendors and  Retail, Distribution &amp; Consumer Products</a:t>
              </a:r>
            </a:p>
          </p:txBody>
        </p:sp>
        <p:sp>
          <p:nvSpPr>
            <p:cNvPr id="868" name="TextBox 867"/>
            <p:cNvSpPr txBox="1"/>
            <p:nvPr/>
          </p:nvSpPr>
          <p:spPr>
            <a:xfrm>
              <a:off x="734000" y="1406675"/>
              <a:ext cx="2838260" cy="538612"/>
            </a:xfrm>
            <a:prstGeom prst="rect">
              <a:avLst/>
            </a:prstGeom>
            <a:noFill/>
          </p:spPr>
          <p:txBody>
            <a:bodyPr wrap="square" rtlCol="0" anchor="ctr">
              <a:spAutoFit/>
            </a:bodyPr>
            <a:lstStyle/>
            <a:p>
              <a:pPr algn="r"/>
              <a:r>
                <a:rPr lang="en-US" sz="1100" dirty="0">
                  <a:solidFill>
                    <a:schemeClr val="bg1"/>
                  </a:solidFill>
                  <a:latin typeface="Arial" pitchFamily="34" charset="0"/>
                  <a:cs typeface="Arial" pitchFamily="34" charset="0"/>
                </a:rPr>
                <a:t>3000+ employees; 150+ active customers</a:t>
              </a:r>
            </a:p>
          </p:txBody>
        </p:sp>
        <p:sp>
          <p:nvSpPr>
            <p:cNvPr id="869" name="TextBox 868"/>
            <p:cNvSpPr txBox="1"/>
            <p:nvPr/>
          </p:nvSpPr>
          <p:spPr>
            <a:xfrm>
              <a:off x="680577" y="3041316"/>
              <a:ext cx="3209747" cy="750209"/>
            </a:xfrm>
            <a:prstGeom prst="rect">
              <a:avLst/>
            </a:prstGeom>
            <a:noFill/>
          </p:spPr>
          <p:txBody>
            <a:bodyPr wrap="square" rtlCol="0" anchor="ctr">
              <a:spAutoFit/>
            </a:bodyPr>
            <a:lstStyle/>
            <a:p>
              <a:pPr algn="r"/>
              <a:r>
                <a:rPr lang="en-US" sz="1100" dirty="0">
                  <a:solidFill>
                    <a:schemeClr val="bg1"/>
                  </a:solidFill>
                  <a:latin typeface="Arial" pitchFamily="34" charset="0"/>
                  <a:cs typeface="Arial" pitchFamily="34" charset="0"/>
                </a:rPr>
                <a:t>CMMI Maturity Level 3, ISO 9001:2015 and ISO 27001 : 2013 certified</a:t>
              </a:r>
            </a:p>
          </p:txBody>
        </p:sp>
        <p:sp>
          <p:nvSpPr>
            <p:cNvPr id="870" name="Freeform 869"/>
            <p:cNvSpPr/>
            <p:nvPr/>
          </p:nvSpPr>
          <p:spPr>
            <a:xfrm flipH="1">
              <a:off x="372462" y="1667785"/>
              <a:ext cx="336463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6679FC"/>
                  </a:gs>
                  <a:gs pos="50000">
                    <a:srgbClr val="6679FC"/>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71" name="Freeform 870"/>
            <p:cNvSpPr/>
            <p:nvPr/>
          </p:nvSpPr>
          <p:spPr>
            <a:xfrm flipH="1">
              <a:off x="248278" y="2468248"/>
              <a:ext cx="3364632" cy="408426"/>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009EB2"/>
                  </a:gs>
                  <a:gs pos="50000">
                    <a:srgbClr val="009EB2"/>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72" name="Freeform 871"/>
            <p:cNvSpPr/>
            <p:nvPr/>
          </p:nvSpPr>
          <p:spPr>
            <a:xfrm flipH="1">
              <a:off x="732385" y="3387518"/>
              <a:ext cx="336463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B2C217"/>
                  </a:gs>
                  <a:gs pos="50000">
                    <a:srgbClr val="B2C217"/>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pic>
          <p:nvPicPr>
            <p:cNvPr id="873" name="Picture 6" descr="C:\Documents and Settings\asia\Desktop\bottom-left-shadow.png"/>
            <p:cNvPicPr>
              <a:picLocks noChangeAspect="1" noChangeArrowheads="1"/>
            </p:cNvPicPr>
            <p:nvPr/>
          </p:nvPicPr>
          <p:blipFill rotWithShape="1">
            <a:blip r:embed="rId7"/>
            <a:srcRect t="83025" b="2265"/>
            <a:stretch/>
          </p:blipFill>
          <p:spPr bwMode="auto">
            <a:xfrm flipH="1">
              <a:off x="5365606" y="2318693"/>
              <a:ext cx="535152" cy="133517"/>
            </a:xfrm>
            <a:prstGeom prst="rect">
              <a:avLst/>
            </a:prstGeom>
            <a:noFill/>
          </p:spPr>
        </p:pic>
        <p:pic>
          <p:nvPicPr>
            <p:cNvPr id="874" name="Picture 873" descr="1.png"/>
            <p:cNvPicPr>
              <a:picLocks noChangeAspect="1"/>
            </p:cNvPicPr>
            <p:nvPr/>
          </p:nvPicPr>
          <p:blipFill rotWithShape="1">
            <a:blip r:embed="rId8" cstate="print"/>
            <a:srcRect b="12111"/>
            <a:stretch/>
          </p:blipFill>
          <p:spPr>
            <a:xfrm>
              <a:off x="5190361" y="2167131"/>
              <a:ext cx="550948" cy="515630"/>
            </a:xfrm>
            <a:prstGeom prst="rect">
              <a:avLst/>
            </a:prstGeom>
          </p:spPr>
        </p:pic>
        <p:pic>
          <p:nvPicPr>
            <p:cNvPr id="875" name="Picture 6" descr="C:\Documents and Settings\asia\Desktop\bottom-left-shadow.png"/>
            <p:cNvPicPr>
              <a:picLocks noChangeAspect="1" noChangeArrowheads="1"/>
            </p:cNvPicPr>
            <p:nvPr/>
          </p:nvPicPr>
          <p:blipFill rotWithShape="1">
            <a:blip r:embed="rId7"/>
            <a:srcRect t="83025" b="2265"/>
            <a:stretch/>
          </p:blipFill>
          <p:spPr bwMode="auto">
            <a:xfrm flipH="1">
              <a:off x="5365606" y="2975731"/>
              <a:ext cx="535152" cy="133517"/>
            </a:xfrm>
            <a:prstGeom prst="rect">
              <a:avLst/>
            </a:prstGeom>
            <a:noFill/>
          </p:spPr>
        </p:pic>
      </p:grpSp>
      <p:grpSp>
        <p:nvGrpSpPr>
          <p:cNvPr id="957" name="Group 956"/>
          <p:cNvGrpSpPr/>
          <p:nvPr/>
        </p:nvGrpSpPr>
        <p:grpSpPr>
          <a:xfrm>
            <a:off x="4015460" y="4760942"/>
            <a:ext cx="899590" cy="261610"/>
            <a:chOff x="5132431" y="6199593"/>
            <a:chExt cx="1149826" cy="327014"/>
          </a:xfrm>
        </p:grpSpPr>
        <p:grpSp>
          <p:nvGrpSpPr>
            <p:cNvPr id="958" name="Group 957"/>
            <p:cNvGrpSpPr/>
            <p:nvPr/>
          </p:nvGrpSpPr>
          <p:grpSpPr>
            <a:xfrm rot="16200000" flipH="1">
              <a:off x="5132431" y="6293076"/>
              <a:ext cx="140042" cy="140042"/>
              <a:chOff x="10982945" y="3627682"/>
              <a:chExt cx="1316788" cy="1316790"/>
            </a:xfrm>
          </p:grpSpPr>
          <p:sp>
            <p:nvSpPr>
              <p:cNvPr id="960" name="Oval 959"/>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961" name="Group 960"/>
              <p:cNvGrpSpPr/>
              <p:nvPr/>
            </p:nvGrpSpPr>
            <p:grpSpPr>
              <a:xfrm>
                <a:off x="11091638" y="3724148"/>
                <a:ext cx="1126739" cy="1126739"/>
                <a:chOff x="11091638" y="3724148"/>
                <a:chExt cx="1126739" cy="1126739"/>
              </a:xfrm>
            </p:grpSpPr>
            <p:sp>
              <p:nvSpPr>
                <p:cNvPr id="962" name="Oval 961"/>
                <p:cNvSpPr/>
                <p:nvPr/>
              </p:nvSpPr>
              <p:spPr>
                <a:xfrm rot="4500000">
                  <a:off x="11091638" y="3724148"/>
                  <a:ext cx="1126739" cy="1126739"/>
                </a:xfrm>
                <a:prstGeom prst="ellipse">
                  <a:avLst/>
                </a:prstGeom>
                <a:solidFill>
                  <a:srgbClr val="667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963" name="Group 962"/>
                <p:cNvGrpSpPr/>
                <p:nvPr/>
              </p:nvGrpSpPr>
              <p:grpSpPr>
                <a:xfrm rot="2700000" flipH="1">
                  <a:off x="11284109" y="3822575"/>
                  <a:ext cx="916717" cy="724745"/>
                  <a:chOff x="2638365" y="2284161"/>
                  <a:chExt cx="732282" cy="578931"/>
                </a:xfrm>
              </p:grpSpPr>
              <p:sp>
                <p:nvSpPr>
                  <p:cNvPr id="964" name="Oval 963"/>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965" name="Oval 964"/>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959" name="TextBox 958"/>
            <p:cNvSpPr txBox="1"/>
            <p:nvPr/>
          </p:nvSpPr>
          <p:spPr>
            <a:xfrm>
              <a:off x="5325545" y="6199593"/>
              <a:ext cx="956712" cy="327014"/>
            </a:xfrm>
            <a:prstGeom prst="rect">
              <a:avLst/>
            </a:prstGeom>
            <a:noFill/>
          </p:spPr>
          <p:txBody>
            <a:bodyPr wrap="square" rtlCol="0" anchor="ctr">
              <a:spAutoFit/>
            </a:bodyPr>
            <a:lstStyle/>
            <a:p>
              <a:pPr lvl="0">
                <a:defRPr/>
              </a:pPr>
              <a:r>
                <a:rPr lang="en-US" sz="1100" dirty="0">
                  <a:solidFill>
                    <a:schemeClr val="tx1">
                      <a:lumMod val="75000"/>
                      <a:lumOff val="25000"/>
                    </a:schemeClr>
                  </a:solidFill>
                  <a:latin typeface="Arial" pitchFamily="34" charset="0"/>
                  <a:cs typeface="Arial" pitchFamily="34" charset="0"/>
                </a:rPr>
                <a:t>Mexico</a:t>
              </a:r>
              <a:endParaRPr lang="en-IN" sz="1100" dirty="0">
                <a:solidFill>
                  <a:schemeClr val="tx1">
                    <a:lumMod val="75000"/>
                    <a:lumOff val="25000"/>
                  </a:schemeClr>
                </a:solidFill>
                <a:latin typeface="Arial" pitchFamily="34" charset="0"/>
                <a:cs typeface="Arial" pitchFamily="34" charset="0"/>
              </a:endParaRPr>
            </a:p>
          </p:txBody>
        </p:sp>
      </p:grpSp>
      <p:grpSp>
        <p:nvGrpSpPr>
          <p:cNvPr id="966" name="Group 965"/>
          <p:cNvGrpSpPr/>
          <p:nvPr/>
        </p:nvGrpSpPr>
        <p:grpSpPr>
          <a:xfrm>
            <a:off x="1600226" y="3201340"/>
            <a:ext cx="193132" cy="191832"/>
            <a:chOff x="1879602" y="4508985"/>
            <a:chExt cx="224317" cy="217899"/>
          </a:xfrm>
        </p:grpSpPr>
        <p:grpSp>
          <p:nvGrpSpPr>
            <p:cNvPr id="967" name="Group 966"/>
            <p:cNvGrpSpPr/>
            <p:nvPr/>
          </p:nvGrpSpPr>
          <p:grpSpPr>
            <a:xfrm>
              <a:off x="1879602" y="4508985"/>
              <a:ext cx="224317" cy="217899"/>
              <a:chOff x="5370513" y="2420938"/>
              <a:chExt cx="3634129" cy="3530147"/>
            </a:xfrm>
          </p:grpSpPr>
          <p:pic>
            <p:nvPicPr>
              <p:cNvPr id="96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70" name="Freeform 96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71" name="Oval 970"/>
              <p:cNvSpPr>
                <a:spLocks noChangeArrowheads="1"/>
              </p:cNvSpPr>
              <p:nvPr/>
            </p:nvSpPr>
            <p:spPr bwMode="auto">
              <a:xfrm>
                <a:off x="5370513" y="2420938"/>
                <a:ext cx="2433637" cy="2441575"/>
              </a:xfrm>
              <a:prstGeom prst="ellipse">
                <a:avLst/>
              </a:prstGeom>
              <a:solidFill>
                <a:srgbClr val="3EA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72" name="Freeform 97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7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74" name="Oval 15"/>
              <p:cNvSpPr>
                <a:spLocks noChangeArrowheads="1"/>
              </p:cNvSpPr>
              <p:nvPr/>
            </p:nvSpPr>
            <p:spPr bwMode="auto">
              <a:xfrm>
                <a:off x="5654676" y="2705101"/>
                <a:ext cx="1865319" cy="1873255"/>
              </a:xfrm>
              <a:prstGeom prst="ellipse">
                <a:avLst/>
              </a:pr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75" name="Straight Connector 97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68" name="Oval 96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76" name="Group 975"/>
          <p:cNvGrpSpPr/>
          <p:nvPr/>
        </p:nvGrpSpPr>
        <p:grpSpPr>
          <a:xfrm>
            <a:off x="1884136" y="3164485"/>
            <a:ext cx="193132" cy="191832"/>
            <a:chOff x="1879602" y="4508985"/>
            <a:chExt cx="224317" cy="217899"/>
          </a:xfrm>
        </p:grpSpPr>
        <p:grpSp>
          <p:nvGrpSpPr>
            <p:cNvPr id="977" name="Group 976"/>
            <p:cNvGrpSpPr/>
            <p:nvPr/>
          </p:nvGrpSpPr>
          <p:grpSpPr>
            <a:xfrm>
              <a:off x="1879602" y="4508985"/>
              <a:ext cx="224317" cy="217899"/>
              <a:chOff x="5370513" y="2420938"/>
              <a:chExt cx="3634129" cy="3530147"/>
            </a:xfrm>
          </p:grpSpPr>
          <p:pic>
            <p:nvPicPr>
              <p:cNvPr id="97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80" name="Freeform 97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81" name="Oval 980"/>
              <p:cNvSpPr>
                <a:spLocks noChangeArrowheads="1"/>
              </p:cNvSpPr>
              <p:nvPr/>
            </p:nvSpPr>
            <p:spPr bwMode="auto">
              <a:xfrm>
                <a:off x="5370513" y="2420938"/>
                <a:ext cx="2433637" cy="2441575"/>
              </a:xfrm>
              <a:prstGeom prst="ellipse">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82" name="Freeform 98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8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84" name="Oval 15"/>
              <p:cNvSpPr>
                <a:spLocks noChangeArrowheads="1"/>
              </p:cNvSpPr>
              <p:nvPr/>
            </p:nvSpPr>
            <p:spPr bwMode="auto">
              <a:xfrm>
                <a:off x="5654676" y="2705101"/>
                <a:ext cx="1865319" cy="1873255"/>
              </a:xfrm>
              <a:prstGeom prst="ellipse">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85" name="Straight Connector 98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78" name="Oval 97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86" name="Group 985"/>
          <p:cNvGrpSpPr/>
          <p:nvPr/>
        </p:nvGrpSpPr>
        <p:grpSpPr>
          <a:xfrm>
            <a:off x="2236247" y="3398821"/>
            <a:ext cx="193132" cy="191832"/>
            <a:chOff x="1879602" y="4508985"/>
            <a:chExt cx="224317" cy="217899"/>
          </a:xfrm>
        </p:grpSpPr>
        <p:grpSp>
          <p:nvGrpSpPr>
            <p:cNvPr id="987" name="Group 986"/>
            <p:cNvGrpSpPr/>
            <p:nvPr/>
          </p:nvGrpSpPr>
          <p:grpSpPr>
            <a:xfrm>
              <a:off x="1879602" y="4508985"/>
              <a:ext cx="224317" cy="217899"/>
              <a:chOff x="5370513" y="2420938"/>
              <a:chExt cx="3634129" cy="3530147"/>
            </a:xfrm>
          </p:grpSpPr>
          <p:pic>
            <p:nvPicPr>
              <p:cNvPr id="98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90" name="Freeform 98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8064A2">
                      <a:shade val="30000"/>
                      <a:satMod val="115000"/>
                    </a:srgbClr>
                  </a:gs>
                  <a:gs pos="50000">
                    <a:srgbClr val="8064A2">
                      <a:shade val="67500"/>
                      <a:satMod val="115000"/>
                    </a:srgbClr>
                  </a:gs>
                  <a:gs pos="100000">
                    <a:srgbClr val="8064A2">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91" name="Oval 990"/>
              <p:cNvSpPr>
                <a:spLocks noChangeArrowheads="1"/>
              </p:cNvSpPr>
              <p:nvPr/>
            </p:nvSpPr>
            <p:spPr bwMode="auto">
              <a:xfrm>
                <a:off x="5370513" y="2420938"/>
                <a:ext cx="2433637" cy="2441575"/>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92" name="Freeform 99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9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94" name="Oval 15"/>
              <p:cNvSpPr>
                <a:spLocks noChangeArrowheads="1"/>
              </p:cNvSpPr>
              <p:nvPr/>
            </p:nvSpPr>
            <p:spPr bwMode="auto">
              <a:xfrm>
                <a:off x="5654676" y="2705101"/>
                <a:ext cx="1865319" cy="1873255"/>
              </a:xfrm>
              <a:prstGeom prst="ellipse">
                <a:avLst/>
              </a:prstGeom>
              <a:gradFill flip="none" rotWithShape="1">
                <a:gsLst>
                  <a:gs pos="0">
                    <a:srgbClr val="8064A2">
                      <a:shade val="30000"/>
                      <a:satMod val="115000"/>
                    </a:srgbClr>
                  </a:gs>
                  <a:gs pos="50000">
                    <a:srgbClr val="8064A2">
                      <a:shade val="67500"/>
                      <a:satMod val="115000"/>
                    </a:srgbClr>
                  </a:gs>
                  <a:gs pos="100000">
                    <a:srgbClr val="8064A2">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95" name="Straight Connector 99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88" name="Oval 98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96" name="Group 995"/>
          <p:cNvGrpSpPr/>
          <p:nvPr/>
        </p:nvGrpSpPr>
        <p:grpSpPr>
          <a:xfrm>
            <a:off x="2808193" y="3596367"/>
            <a:ext cx="193132" cy="191832"/>
            <a:chOff x="1879602" y="4508985"/>
            <a:chExt cx="224317" cy="217899"/>
          </a:xfrm>
        </p:grpSpPr>
        <p:grpSp>
          <p:nvGrpSpPr>
            <p:cNvPr id="997" name="Group 996"/>
            <p:cNvGrpSpPr/>
            <p:nvPr/>
          </p:nvGrpSpPr>
          <p:grpSpPr>
            <a:xfrm>
              <a:off x="1879602" y="4508985"/>
              <a:ext cx="224317" cy="217899"/>
              <a:chOff x="5370513" y="2420938"/>
              <a:chExt cx="3634129" cy="3530147"/>
            </a:xfrm>
          </p:grpSpPr>
          <p:pic>
            <p:nvPicPr>
              <p:cNvPr id="99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00" name="Freeform 99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FBB62B">
                      <a:shade val="30000"/>
                      <a:satMod val="115000"/>
                    </a:srgbClr>
                  </a:gs>
                  <a:gs pos="50000">
                    <a:srgbClr val="FBB62B">
                      <a:shade val="67500"/>
                      <a:satMod val="115000"/>
                    </a:srgbClr>
                  </a:gs>
                  <a:gs pos="100000">
                    <a:srgbClr val="FBB62B">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01" name="Oval 1000"/>
              <p:cNvSpPr>
                <a:spLocks noChangeArrowheads="1"/>
              </p:cNvSpPr>
              <p:nvPr/>
            </p:nvSpPr>
            <p:spPr bwMode="auto">
              <a:xfrm>
                <a:off x="5370513" y="2420938"/>
                <a:ext cx="2433637" cy="2441575"/>
              </a:xfrm>
              <a:prstGeom prst="ellipse">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02" name="Freeform 100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0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04" name="Oval 15"/>
              <p:cNvSpPr>
                <a:spLocks noChangeArrowheads="1"/>
              </p:cNvSpPr>
              <p:nvPr/>
            </p:nvSpPr>
            <p:spPr bwMode="auto">
              <a:xfrm>
                <a:off x="5654676" y="2705101"/>
                <a:ext cx="1865319" cy="1873255"/>
              </a:xfrm>
              <a:prstGeom prst="ellipse">
                <a:avLst/>
              </a:prstGeom>
              <a:gradFill flip="none" rotWithShape="1">
                <a:gsLst>
                  <a:gs pos="0">
                    <a:srgbClr val="FBB62B">
                      <a:shade val="30000"/>
                      <a:satMod val="115000"/>
                    </a:srgbClr>
                  </a:gs>
                  <a:gs pos="50000">
                    <a:srgbClr val="FBB62B">
                      <a:shade val="67500"/>
                      <a:satMod val="115000"/>
                    </a:srgbClr>
                  </a:gs>
                  <a:gs pos="100000">
                    <a:srgbClr val="FBB62B">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05" name="Straight Connector 100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98" name="Oval 99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06" name="Group 1005"/>
          <p:cNvGrpSpPr/>
          <p:nvPr/>
        </p:nvGrpSpPr>
        <p:grpSpPr>
          <a:xfrm>
            <a:off x="2036905" y="3250228"/>
            <a:ext cx="193132" cy="191832"/>
            <a:chOff x="1879602" y="4508985"/>
            <a:chExt cx="224317" cy="217899"/>
          </a:xfrm>
        </p:grpSpPr>
        <p:grpSp>
          <p:nvGrpSpPr>
            <p:cNvPr id="1007" name="Group 1006"/>
            <p:cNvGrpSpPr/>
            <p:nvPr/>
          </p:nvGrpSpPr>
          <p:grpSpPr>
            <a:xfrm>
              <a:off x="1879602" y="4508985"/>
              <a:ext cx="224317" cy="217899"/>
              <a:chOff x="5370513" y="2420938"/>
              <a:chExt cx="3634129" cy="3530147"/>
            </a:xfrm>
          </p:grpSpPr>
          <p:pic>
            <p:nvPicPr>
              <p:cNvPr id="100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10" name="Freeform 100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2C2C87">
                      <a:shade val="30000"/>
                      <a:satMod val="115000"/>
                    </a:srgbClr>
                  </a:gs>
                  <a:gs pos="50000">
                    <a:srgbClr val="2C2C87">
                      <a:shade val="67500"/>
                      <a:satMod val="115000"/>
                    </a:srgbClr>
                  </a:gs>
                  <a:gs pos="100000">
                    <a:srgbClr val="2C2C8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11" name="Oval 1010"/>
              <p:cNvSpPr>
                <a:spLocks noChangeArrowheads="1"/>
              </p:cNvSpPr>
              <p:nvPr/>
            </p:nvSpPr>
            <p:spPr bwMode="auto">
              <a:xfrm>
                <a:off x="5370513" y="2420938"/>
                <a:ext cx="2433637" cy="2441575"/>
              </a:xfrm>
              <a:prstGeom prst="ellipse">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12" name="Freeform 101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1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14" name="Oval 15"/>
              <p:cNvSpPr>
                <a:spLocks noChangeArrowheads="1"/>
              </p:cNvSpPr>
              <p:nvPr/>
            </p:nvSpPr>
            <p:spPr bwMode="auto">
              <a:xfrm>
                <a:off x="5654676" y="2705101"/>
                <a:ext cx="1865319" cy="1873255"/>
              </a:xfrm>
              <a:prstGeom prst="ellipse">
                <a:avLst/>
              </a:prstGeom>
              <a:gradFill flip="none" rotWithShape="1">
                <a:gsLst>
                  <a:gs pos="0">
                    <a:srgbClr val="2C2C87">
                      <a:shade val="30000"/>
                      <a:satMod val="115000"/>
                    </a:srgbClr>
                  </a:gs>
                  <a:gs pos="50000">
                    <a:srgbClr val="2C2C87">
                      <a:shade val="67500"/>
                      <a:satMod val="115000"/>
                    </a:srgbClr>
                  </a:gs>
                  <a:gs pos="100000">
                    <a:srgbClr val="2C2C8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15" name="Straight Connector 101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08" name="Oval 100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16" name="Group 1015"/>
          <p:cNvGrpSpPr/>
          <p:nvPr/>
        </p:nvGrpSpPr>
        <p:grpSpPr>
          <a:xfrm>
            <a:off x="3265253" y="3917121"/>
            <a:ext cx="193132" cy="191832"/>
            <a:chOff x="1879602" y="4508985"/>
            <a:chExt cx="224317" cy="217899"/>
          </a:xfrm>
        </p:grpSpPr>
        <p:grpSp>
          <p:nvGrpSpPr>
            <p:cNvPr id="1017" name="Group 1016"/>
            <p:cNvGrpSpPr/>
            <p:nvPr/>
          </p:nvGrpSpPr>
          <p:grpSpPr>
            <a:xfrm>
              <a:off x="1879602" y="4508985"/>
              <a:ext cx="224317" cy="217899"/>
              <a:chOff x="5370513" y="2420938"/>
              <a:chExt cx="3634129" cy="3530147"/>
            </a:xfrm>
          </p:grpSpPr>
          <p:pic>
            <p:nvPicPr>
              <p:cNvPr id="101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20" name="Freeform 101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004E78">
                      <a:shade val="30000"/>
                      <a:satMod val="115000"/>
                    </a:srgbClr>
                  </a:gs>
                  <a:gs pos="50000">
                    <a:srgbClr val="004E78">
                      <a:shade val="67500"/>
                      <a:satMod val="115000"/>
                    </a:srgbClr>
                  </a:gs>
                  <a:gs pos="100000">
                    <a:srgbClr val="004E7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21" name="Oval 1020"/>
              <p:cNvSpPr>
                <a:spLocks noChangeArrowheads="1"/>
              </p:cNvSpPr>
              <p:nvPr/>
            </p:nvSpPr>
            <p:spPr bwMode="auto">
              <a:xfrm>
                <a:off x="5370513" y="2420938"/>
                <a:ext cx="2433637" cy="2441575"/>
              </a:xfrm>
              <a:prstGeom prst="ellipse">
                <a:avLst/>
              </a:prstGeom>
              <a:solidFill>
                <a:srgbClr val="00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22" name="Freeform 102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2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24" name="Oval 15"/>
              <p:cNvSpPr>
                <a:spLocks noChangeArrowheads="1"/>
              </p:cNvSpPr>
              <p:nvPr/>
            </p:nvSpPr>
            <p:spPr bwMode="auto">
              <a:xfrm>
                <a:off x="5654676" y="2705101"/>
                <a:ext cx="1865319" cy="1873255"/>
              </a:xfrm>
              <a:prstGeom prst="ellipse">
                <a:avLst/>
              </a:prstGeom>
              <a:gradFill flip="none" rotWithShape="1">
                <a:gsLst>
                  <a:gs pos="0">
                    <a:srgbClr val="004E78">
                      <a:shade val="30000"/>
                      <a:satMod val="115000"/>
                    </a:srgbClr>
                  </a:gs>
                  <a:gs pos="50000">
                    <a:srgbClr val="004E78">
                      <a:shade val="67500"/>
                      <a:satMod val="115000"/>
                    </a:srgbClr>
                  </a:gs>
                  <a:gs pos="100000">
                    <a:srgbClr val="004E7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25" name="Straight Connector 102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18" name="Oval 101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26" name="Group 1025"/>
          <p:cNvGrpSpPr/>
          <p:nvPr/>
        </p:nvGrpSpPr>
        <p:grpSpPr>
          <a:xfrm>
            <a:off x="738997" y="3295742"/>
            <a:ext cx="193132" cy="191832"/>
            <a:chOff x="1879602" y="4508985"/>
            <a:chExt cx="224317" cy="217899"/>
          </a:xfrm>
        </p:grpSpPr>
        <p:grpSp>
          <p:nvGrpSpPr>
            <p:cNvPr id="1027" name="Group 1026"/>
            <p:cNvGrpSpPr/>
            <p:nvPr/>
          </p:nvGrpSpPr>
          <p:grpSpPr>
            <a:xfrm>
              <a:off x="1879602" y="4508985"/>
              <a:ext cx="224317" cy="217899"/>
              <a:chOff x="5370513" y="2420938"/>
              <a:chExt cx="3634129" cy="3530147"/>
            </a:xfrm>
          </p:grpSpPr>
          <p:pic>
            <p:nvPicPr>
              <p:cNvPr id="102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30" name="Freeform 102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7FC347">
                      <a:shade val="30000"/>
                      <a:satMod val="115000"/>
                    </a:srgbClr>
                  </a:gs>
                  <a:gs pos="50000">
                    <a:srgbClr val="7FC347">
                      <a:shade val="67500"/>
                      <a:satMod val="115000"/>
                    </a:srgbClr>
                  </a:gs>
                  <a:gs pos="100000">
                    <a:srgbClr val="7FC34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31" name="Oval 1030"/>
              <p:cNvSpPr>
                <a:spLocks noChangeArrowheads="1"/>
              </p:cNvSpPr>
              <p:nvPr/>
            </p:nvSpPr>
            <p:spPr bwMode="auto">
              <a:xfrm>
                <a:off x="5370513" y="2420938"/>
                <a:ext cx="2433637" cy="2441575"/>
              </a:xfrm>
              <a:prstGeom prst="ellipse">
                <a:avLst/>
              </a:prstGeom>
              <a:solidFill>
                <a:srgbClr val="7FC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32" name="Freeform 103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3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34" name="Oval 15"/>
              <p:cNvSpPr>
                <a:spLocks noChangeArrowheads="1"/>
              </p:cNvSpPr>
              <p:nvPr/>
            </p:nvSpPr>
            <p:spPr bwMode="auto">
              <a:xfrm>
                <a:off x="5654676" y="2705101"/>
                <a:ext cx="1865319" cy="1873255"/>
              </a:xfrm>
              <a:prstGeom prst="ellipse">
                <a:avLst/>
              </a:prstGeom>
              <a:gradFill flip="none" rotWithShape="1">
                <a:gsLst>
                  <a:gs pos="0">
                    <a:srgbClr val="7FC347">
                      <a:shade val="30000"/>
                      <a:satMod val="115000"/>
                    </a:srgbClr>
                  </a:gs>
                  <a:gs pos="50000">
                    <a:srgbClr val="7FC347">
                      <a:shade val="67500"/>
                      <a:satMod val="115000"/>
                    </a:srgbClr>
                  </a:gs>
                  <a:gs pos="100000">
                    <a:srgbClr val="7FC34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35" name="Straight Connector 103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28" name="Oval 102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36" name="Group 1035"/>
          <p:cNvGrpSpPr/>
          <p:nvPr/>
        </p:nvGrpSpPr>
        <p:grpSpPr>
          <a:xfrm>
            <a:off x="601129" y="3696405"/>
            <a:ext cx="193132" cy="191832"/>
            <a:chOff x="1879602" y="4508985"/>
            <a:chExt cx="224317" cy="217899"/>
          </a:xfrm>
        </p:grpSpPr>
        <p:grpSp>
          <p:nvGrpSpPr>
            <p:cNvPr id="1037" name="Group 1036"/>
            <p:cNvGrpSpPr/>
            <p:nvPr/>
          </p:nvGrpSpPr>
          <p:grpSpPr>
            <a:xfrm>
              <a:off x="1879602" y="4508985"/>
              <a:ext cx="224317" cy="217899"/>
              <a:chOff x="5370513" y="2420938"/>
              <a:chExt cx="3634129" cy="3530147"/>
            </a:xfrm>
          </p:grpSpPr>
          <p:pic>
            <p:nvPicPr>
              <p:cNvPr id="103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103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6679FC">
                      <a:shade val="30000"/>
                      <a:satMod val="115000"/>
                    </a:srgbClr>
                  </a:gs>
                  <a:gs pos="50000">
                    <a:srgbClr val="6679FC">
                      <a:shade val="67500"/>
                      <a:satMod val="115000"/>
                    </a:srgbClr>
                  </a:gs>
                  <a:gs pos="100000">
                    <a:srgbClr val="6679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41" name="Oval 1040"/>
              <p:cNvSpPr>
                <a:spLocks noChangeArrowheads="1"/>
              </p:cNvSpPr>
              <p:nvPr/>
            </p:nvSpPr>
            <p:spPr bwMode="auto">
              <a:xfrm>
                <a:off x="5370513" y="2420938"/>
                <a:ext cx="2433637" cy="2441575"/>
              </a:xfrm>
              <a:prstGeom prst="ellipse">
                <a:avLst/>
              </a:prstGeom>
              <a:solidFill>
                <a:srgbClr val="667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42" name="Freeform 104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4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44" name="Oval 15"/>
              <p:cNvSpPr>
                <a:spLocks noChangeArrowheads="1"/>
              </p:cNvSpPr>
              <p:nvPr/>
            </p:nvSpPr>
            <p:spPr bwMode="auto">
              <a:xfrm>
                <a:off x="5654676" y="2705101"/>
                <a:ext cx="1865319" cy="1873255"/>
              </a:xfrm>
              <a:prstGeom prst="ellipse">
                <a:avLst/>
              </a:prstGeom>
              <a:gradFill flip="none" rotWithShape="1">
                <a:gsLst>
                  <a:gs pos="0">
                    <a:srgbClr val="6679FC">
                      <a:shade val="30000"/>
                      <a:satMod val="115000"/>
                    </a:srgbClr>
                  </a:gs>
                  <a:gs pos="50000">
                    <a:srgbClr val="6679FC">
                      <a:shade val="67500"/>
                      <a:satMod val="115000"/>
                    </a:srgbClr>
                  </a:gs>
                  <a:gs pos="100000">
                    <a:srgbClr val="6679FC">
                      <a:shade val="100000"/>
                      <a:satMod val="115000"/>
                    </a:srgbClr>
                  </a:gs>
                </a:gsLst>
                <a:lin ang="10800000" scaled="1"/>
                <a:tileRect/>
              </a:gra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itchFamily="34" charset="0"/>
                  <a:cs typeface="Arial" pitchFamily="34" charset="0"/>
                </a:endParaRPr>
              </a:p>
            </p:txBody>
          </p:sp>
          <p:cxnSp>
            <p:nvCxnSpPr>
              <p:cNvPr id="1045" name="Straight Connector 104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38" name="Oval 103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pic>
        <p:nvPicPr>
          <p:cNvPr id="1046" name="Picture 2" descr="C:\Users\sudeepthi.sai\Downloads\gpw2019-new.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16322" y="2922180"/>
            <a:ext cx="905806" cy="601126"/>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510">
            <a:extLst>
              <a:ext uri="{FF2B5EF4-FFF2-40B4-BE49-F238E27FC236}">
                <a16:creationId xmlns="" xmlns:a16="http://schemas.microsoft.com/office/drawing/2014/main" id="{BDF822CD-ACCC-4E73-AD8E-13094A84D714}"/>
              </a:ext>
            </a:extLst>
          </p:cNvPr>
          <p:cNvPicPr>
            <a:picLocks noChangeAspect="1"/>
          </p:cNvPicPr>
          <p:nvPr/>
        </p:nvPicPr>
        <p:blipFill rotWithShape="1">
          <a:blip r:embed="rId11">
            <a:extLst>
              <a:ext uri="{28A0092B-C50C-407E-A947-70E740481C1C}">
                <a14:useLocalDpi xmlns:a14="http://schemas.microsoft.com/office/drawing/2010/main" val="0"/>
              </a:ext>
            </a:extLst>
          </a:blip>
          <a:srcRect l="1740" r="950"/>
          <a:stretch/>
        </p:blipFill>
        <p:spPr>
          <a:xfrm>
            <a:off x="7645251" y="3525761"/>
            <a:ext cx="1077393" cy="555889"/>
          </a:xfrm>
          <a:prstGeom prst="rect">
            <a:avLst/>
          </a:prstGeom>
        </p:spPr>
      </p:pic>
    </p:spTree>
    <p:extLst>
      <p:ext uri="{BB962C8B-B14F-4D97-AF65-F5344CB8AC3E}">
        <p14:creationId xmlns:p14="http://schemas.microsoft.com/office/powerpoint/2010/main" val="14667466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624BBA-0837-4E09-A0B3-040E0436EFEC}"/>
              </a:ext>
            </a:extLst>
          </p:cNvPr>
          <p:cNvSpPr>
            <a:spLocks noGrp="1"/>
          </p:cNvSpPr>
          <p:nvPr>
            <p:ph type="title"/>
          </p:nvPr>
        </p:nvSpPr>
        <p:spPr/>
        <p:txBody>
          <a:bodyPr/>
          <a:lstStyle/>
          <a:p>
            <a:r>
              <a:rPr lang="en-IN" dirty="0"/>
              <a:t>DevOps Practice</a:t>
            </a:r>
          </a:p>
        </p:txBody>
      </p:sp>
      <p:sp>
        <p:nvSpPr>
          <p:cNvPr id="4" name="Rectangle 3">
            <a:extLst>
              <a:ext uri="{FF2B5EF4-FFF2-40B4-BE49-F238E27FC236}">
                <a16:creationId xmlns="" xmlns:a16="http://schemas.microsoft.com/office/drawing/2014/main" id="{D658FCF3-751E-4DB5-B968-54BFB146860F}"/>
              </a:ext>
            </a:extLst>
          </p:cNvPr>
          <p:cNvSpPr/>
          <p:nvPr/>
        </p:nvSpPr>
        <p:spPr bwMode="auto">
          <a:xfrm>
            <a:off x="532213" y="877533"/>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5" name="Freeform 405">
            <a:extLst>
              <a:ext uri="{FF2B5EF4-FFF2-40B4-BE49-F238E27FC236}">
                <a16:creationId xmlns="" xmlns:a16="http://schemas.microsoft.com/office/drawing/2014/main" id="{BBFA8E8C-B7AE-4E2C-85F8-490C1DC06B32}"/>
              </a:ext>
            </a:extLst>
          </p:cNvPr>
          <p:cNvSpPr/>
          <p:nvPr/>
        </p:nvSpPr>
        <p:spPr bwMode="auto">
          <a:xfrm rot="21294120">
            <a:off x="478668" y="1421050"/>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Freeform 406">
            <a:extLst>
              <a:ext uri="{FF2B5EF4-FFF2-40B4-BE49-F238E27FC236}">
                <a16:creationId xmlns="" xmlns:a16="http://schemas.microsoft.com/office/drawing/2014/main" id="{17A3ACE7-BDBE-4FA9-AFDD-01B3A2FE66AE}"/>
              </a:ext>
            </a:extLst>
          </p:cNvPr>
          <p:cNvSpPr/>
          <p:nvPr/>
        </p:nvSpPr>
        <p:spPr bwMode="auto">
          <a:xfrm>
            <a:off x="1122354" y="848000"/>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Freeform 407">
            <a:extLst>
              <a:ext uri="{FF2B5EF4-FFF2-40B4-BE49-F238E27FC236}">
                <a16:creationId xmlns="" xmlns:a16="http://schemas.microsoft.com/office/drawing/2014/main" id="{CA653EAB-1E92-4B34-A8D8-B852019617F7}"/>
              </a:ext>
            </a:extLst>
          </p:cNvPr>
          <p:cNvSpPr/>
          <p:nvPr/>
        </p:nvSpPr>
        <p:spPr bwMode="auto">
          <a:xfrm>
            <a:off x="525300" y="869517"/>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Block Arc 7">
            <a:extLst>
              <a:ext uri="{FF2B5EF4-FFF2-40B4-BE49-F238E27FC236}">
                <a16:creationId xmlns="" xmlns:a16="http://schemas.microsoft.com/office/drawing/2014/main" id="{74B9B94C-A526-4753-8C9C-0DDEF301CCAB}"/>
              </a:ext>
            </a:extLst>
          </p:cNvPr>
          <p:cNvSpPr/>
          <p:nvPr/>
        </p:nvSpPr>
        <p:spPr bwMode="auto">
          <a:xfrm rot="8397605">
            <a:off x="207355" y="640654"/>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0" name="Rectangle 9">
            <a:extLst>
              <a:ext uri="{FF2B5EF4-FFF2-40B4-BE49-F238E27FC236}">
                <a16:creationId xmlns="" xmlns:a16="http://schemas.microsoft.com/office/drawing/2014/main" id="{DC105197-5330-4308-88D7-4E6AC7394827}"/>
              </a:ext>
            </a:extLst>
          </p:cNvPr>
          <p:cNvSpPr/>
          <p:nvPr/>
        </p:nvSpPr>
        <p:spPr bwMode="auto">
          <a:xfrm>
            <a:off x="532213" y="2306860"/>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11" name="Freeform 405">
            <a:extLst>
              <a:ext uri="{FF2B5EF4-FFF2-40B4-BE49-F238E27FC236}">
                <a16:creationId xmlns="" xmlns:a16="http://schemas.microsoft.com/office/drawing/2014/main" id="{7D7D2BF9-8FA5-4231-8CA4-9EC13CF2A178}"/>
              </a:ext>
            </a:extLst>
          </p:cNvPr>
          <p:cNvSpPr/>
          <p:nvPr/>
        </p:nvSpPr>
        <p:spPr bwMode="auto">
          <a:xfrm rot="21294120">
            <a:off x="478668" y="2850377"/>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Freeform 406">
            <a:extLst>
              <a:ext uri="{FF2B5EF4-FFF2-40B4-BE49-F238E27FC236}">
                <a16:creationId xmlns="" xmlns:a16="http://schemas.microsoft.com/office/drawing/2014/main" id="{F84D4940-9BDE-486F-984B-9330F10103EA}"/>
              </a:ext>
            </a:extLst>
          </p:cNvPr>
          <p:cNvSpPr/>
          <p:nvPr/>
        </p:nvSpPr>
        <p:spPr bwMode="auto">
          <a:xfrm>
            <a:off x="1122354" y="2277327"/>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Freeform 407">
            <a:extLst>
              <a:ext uri="{FF2B5EF4-FFF2-40B4-BE49-F238E27FC236}">
                <a16:creationId xmlns="" xmlns:a16="http://schemas.microsoft.com/office/drawing/2014/main" id="{B908BA09-9236-4C92-BF86-93B871867A21}"/>
              </a:ext>
            </a:extLst>
          </p:cNvPr>
          <p:cNvSpPr/>
          <p:nvPr/>
        </p:nvSpPr>
        <p:spPr bwMode="auto">
          <a:xfrm>
            <a:off x="525300" y="2298844"/>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0EAA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Block Arc 13">
            <a:extLst>
              <a:ext uri="{FF2B5EF4-FFF2-40B4-BE49-F238E27FC236}">
                <a16:creationId xmlns="" xmlns:a16="http://schemas.microsoft.com/office/drawing/2014/main" id="{4D49A7EB-612E-49A5-84F9-0CEA09B9808F}"/>
              </a:ext>
            </a:extLst>
          </p:cNvPr>
          <p:cNvSpPr/>
          <p:nvPr/>
        </p:nvSpPr>
        <p:spPr bwMode="auto">
          <a:xfrm rot="8397605">
            <a:off x="220055" y="2069981"/>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6" name="Rectangle 15">
            <a:extLst>
              <a:ext uri="{FF2B5EF4-FFF2-40B4-BE49-F238E27FC236}">
                <a16:creationId xmlns="" xmlns:a16="http://schemas.microsoft.com/office/drawing/2014/main" id="{082F022F-9916-436A-B168-63EF78DD8233}"/>
              </a:ext>
            </a:extLst>
          </p:cNvPr>
          <p:cNvSpPr/>
          <p:nvPr/>
        </p:nvSpPr>
        <p:spPr bwMode="auto">
          <a:xfrm>
            <a:off x="532213" y="3736186"/>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17" name="Freeform 405">
            <a:extLst>
              <a:ext uri="{FF2B5EF4-FFF2-40B4-BE49-F238E27FC236}">
                <a16:creationId xmlns="" xmlns:a16="http://schemas.microsoft.com/office/drawing/2014/main" id="{29F498CF-C3BD-43CA-9B33-C9F74FCB6531}"/>
              </a:ext>
            </a:extLst>
          </p:cNvPr>
          <p:cNvSpPr/>
          <p:nvPr/>
        </p:nvSpPr>
        <p:spPr bwMode="auto">
          <a:xfrm rot="21294120">
            <a:off x="478668" y="4279703"/>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Freeform 406">
            <a:extLst>
              <a:ext uri="{FF2B5EF4-FFF2-40B4-BE49-F238E27FC236}">
                <a16:creationId xmlns="" xmlns:a16="http://schemas.microsoft.com/office/drawing/2014/main" id="{46BBC7FA-FB57-47A8-AD90-3DBA7E0EC226}"/>
              </a:ext>
            </a:extLst>
          </p:cNvPr>
          <p:cNvSpPr/>
          <p:nvPr/>
        </p:nvSpPr>
        <p:spPr bwMode="auto">
          <a:xfrm>
            <a:off x="1122354" y="3706653"/>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Freeform 407">
            <a:extLst>
              <a:ext uri="{FF2B5EF4-FFF2-40B4-BE49-F238E27FC236}">
                <a16:creationId xmlns="" xmlns:a16="http://schemas.microsoft.com/office/drawing/2014/main" id="{443FA111-FE6A-42F8-A716-07EEBC4DA715}"/>
              </a:ext>
            </a:extLst>
          </p:cNvPr>
          <p:cNvSpPr/>
          <p:nvPr/>
        </p:nvSpPr>
        <p:spPr bwMode="auto">
          <a:xfrm>
            <a:off x="525300" y="3728170"/>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Block Arc 19">
            <a:extLst>
              <a:ext uri="{FF2B5EF4-FFF2-40B4-BE49-F238E27FC236}">
                <a16:creationId xmlns="" xmlns:a16="http://schemas.microsoft.com/office/drawing/2014/main" id="{D781FB8A-55CC-4AFC-B8D0-4865B21A2BDB}"/>
              </a:ext>
            </a:extLst>
          </p:cNvPr>
          <p:cNvSpPr/>
          <p:nvPr/>
        </p:nvSpPr>
        <p:spPr bwMode="auto">
          <a:xfrm rot="8397605">
            <a:off x="220055" y="3499307"/>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1" name="Rectangle 20">
            <a:extLst>
              <a:ext uri="{FF2B5EF4-FFF2-40B4-BE49-F238E27FC236}">
                <a16:creationId xmlns="" xmlns:a16="http://schemas.microsoft.com/office/drawing/2014/main" id="{23CE8D40-3C83-4A65-AAC1-1AD30DEA484F}"/>
              </a:ext>
            </a:extLst>
          </p:cNvPr>
          <p:cNvSpPr/>
          <p:nvPr/>
        </p:nvSpPr>
        <p:spPr>
          <a:xfrm>
            <a:off x="1448375" y="968646"/>
            <a:ext cx="1581002" cy="769441"/>
          </a:xfrm>
          <a:prstGeom prst="rect">
            <a:avLst/>
          </a:prstGeom>
        </p:spPr>
        <p:txBody>
          <a:bodyPr wrap="square">
            <a:spAutoFit/>
          </a:bodyPr>
          <a:lstStyle/>
          <a:p>
            <a:r>
              <a:rPr lang="en-IN" sz="1100" dirty="0">
                <a:solidFill>
                  <a:schemeClr val="tx1">
                    <a:lumMod val="65000"/>
                    <a:lumOff val="35000"/>
                  </a:schemeClr>
                </a:solidFill>
                <a:latin typeface="Arial" panose="020B0604020202020204" pitchFamily="34" charset="0"/>
                <a:cs typeface="Arial" panose="020B0604020202020204" pitchFamily="34" charset="0"/>
              </a:rPr>
              <a:t>Active consultants and</a:t>
            </a:r>
          </a:p>
          <a:p>
            <a:r>
              <a:rPr lang="en-IN" sz="1100" dirty="0">
                <a:solidFill>
                  <a:schemeClr val="tx1">
                    <a:lumMod val="65000"/>
                    <a:lumOff val="35000"/>
                  </a:schemeClr>
                </a:solidFill>
                <a:latin typeface="Arial" panose="020B0604020202020204" pitchFamily="34" charset="0"/>
                <a:cs typeface="Arial" panose="020B0604020202020204" pitchFamily="34" charset="0"/>
              </a:rPr>
              <a:t>engineers trained in</a:t>
            </a:r>
          </a:p>
          <a:p>
            <a:r>
              <a:rPr lang="en-IN" sz="1100" dirty="0">
                <a:solidFill>
                  <a:schemeClr val="tx1">
                    <a:lumMod val="65000"/>
                    <a:lumOff val="35000"/>
                  </a:schemeClr>
                </a:solidFill>
                <a:latin typeface="Arial" panose="020B0604020202020204" pitchFamily="34" charset="0"/>
                <a:cs typeface="Arial" panose="020B0604020202020204" pitchFamily="34" charset="0"/>
              </a:rPr>
              <a:t>DevOps Tools and</a:t>
            </a:r>
          </a:p>
          <a:p>
            <a:r>
              <a:rPr lang="en-IN" sz="1100" dirty="0">
                <a:solidFill>
                  <a:schemeClr val="tx1">
                    <a:lumMod val="65000"/>
                    <a:lumOff val="35000"/>
                  </a:schemeClr>
                </a:solidFill>
                <a:latin typeface="Arial" panose="020B0604020202020204" pitchFamily="34" charset="0"/>
                <a:cs typeface="Arial" panose="020B0604020202020204" pitchFamily="34" charset="0"/>
              </a:rPr>
              <a:t>practices</a:t>
            </a:r>
          </a:p>
        </p:txBody>
      </p:sp>
      <p:sp>
        <p:nvSpPr>
          <p:cNvPr id="22" name="Rectangle 21">
            <a:extLst>
              <a:ext uri="{FF2B5EF4-FFF2-40B4-BE49-F238E27FC236}">
                <a16:creationId xmlns="" xmlns:a16="http://schemas.microsoft.com/office/drawing/2014/main" id="{0B7F7C74-4E6C-4A13-B5C8-5DF3870F262D}"/>
              </a:ext>
            </a:extLst>
          </p:cNvPr>
          <p:cNvSpPr/>
          <p:nvPr/>
        </p:nvSpPr>
        <p:spPr>
          <a:xfrm>
            <a:off x="1448375" y="2482611"/>
            <a:ext cx="1581002" cy="600164"/>
          </a:xfrm>
          <a:prstGeom prst="rect">
            <a:avLst/>
          </a:prstGeom>
        </p:spPr>
        <p:txBody>
          <a:bodyPr wrap="square">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Executed and</a:t>
            </a:r>
          </a:p>
          <a:p>
            <a:r>
              <a:rPr lang="en-US" sz="1100" dirty="0">
                <a:solidFill>
                  <a:schemeClr val="tx1">
                    <a:lumMod val="65000"/>
                    <a:lumOff val="35000"/>
                  </a:schemeClr>
                </a:solidFill>
                <a:latin typeface="Arial" panose="020B0604020202020204" pitchFamily="34" charset="0"/>
                <a:cs typeface="Arial" panose="020B0604020202020204" pitchFamily="34" charset="0"/>
              </a:rPr>
              <a:t>completed projects in</a:t>
            </a:r>
          </a:p>
          <a:p>
            <a:r>
              <a:rPr lang="en-US" sz="1100" dirty="0">
                <a:solidFill>
                  <a:schemeClr val="tx1">
                    <a:lumMod val="65000"/>
                    <a:lumOff val="35000"/>
                  </a:schemeClr>
                </a:solidFill>
                <a:latin typeface="Arial" panose="020B0604020202020204" pitchFamily="34" charset="0"/>
                <a:cs typeface="Arial" panose="020B0604020202020204" pitchFamily="34" charset="0"/>
              </a:rPr>
              <a:t>the past year</a:t>
            </a:r>
            <a:endParaRPr lang="en-IN" sz="11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19F01A8D-128F-48FF-8CC5-813D8AEC8487}"/>
              </a:ext>
            </a:extLst>
          </p:cNvPr>
          <p:cNvSpPr/>
          <p:nvPr/>
        </p:nvSpPr>
        <p:spPr>
          <a:xfrm>
            <a:off x="1448375" y="3996576"/>
            <a:ext cx="1581002" cy="430887"/>
          </a:xfrm>
          <a:prstGeom prst="rect">
            <a:avLst/>
          </a:prstGeom>
        </p:spPr>
        <p:txBody>
          <a:bodyPr wrap="square">
            <a:spAutoFit/>
          </a:bodyPr>
          <a:lstStyle/>
          <a:p>
            <a:r>
              <a:rPr lang="en-IN" sz="1100" dirty="0">
                <a:solidFill>
                  <a:schemeClr val="tx1">
                    <a:lumMod val="65000"/>
                    <a:lumOff val="35000"/>
                  </a:schemeClr>
                </a:solidFill>
                <a:latin typeface="Arial" panose="020B0604020202020204" pitchFamily="34" charset="0"/>
                <a:cs typeface="Arial" panose="020B0604020202020204" pitchFamily="34" charset="0"/>
              </a:rPr>
              <a:t>Current &amp; Active</a:t>
            </a:r>
          </a:p>
          <a:p>
            <a:r>
              <a:rPr lang="en-IN" sz="1100" dirty="0">
                <a:solidFill>
                  <a:schemeClr val="tx1">
                    <a:lumMod val="65000"/>
                    <a:lumOff val="35000"/>
                  </a:schemeClr>
                </a:solidFill>
                <a:latin typeface="Arial" panose="020B0604020202020204" pitchFamily="34" charset="0"/>
                <a:cs typeface="Arial" panose="020B0604020202020204" pitchFamily="34" charset="0"/>
              </a:rPr>
              <a:t>Customers</a:t>
            </a:r>
          </a:p>
        </p:txBody>
      </p:sp>
      <p:sp>
        <p:nvSpPr>
          <p:cNvPr id="24" name="Rectangle 23">
            <a:extLst>
              <a:ext uri="{FF2B5EF4-FFF2-40B4-BE49-F238E27FC236}">
                <a16:creationId xmlns="" xmlns:a16="http://schemas.microsoft.com/office/drawing/2014/main" id="{2FC2775D-3A21-40AB-9445-D659B6FADCB8}"/>
              </a:ext>
            </a:extLst>
          </p:cNvPr>
          <p:cNvSpPr/>
          <p:nvPr/>
        </p:nvSpPr>
        <p:spPr>
          <a:xfrm>
            <a:off x="552269" y="2305697"/>
            <a:ext cx="607060" cy="584775"/>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&gt;</a:t>
            </a:r>
          </a:p>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100</a:t>
            </a:r>
          </a:p>
        </p:txBody>
      </p:sp>
      <p:sp>
        <p:nvSpPr>
          <p:cNvPr id="25" name="Rectangle 24">
            <a:extLst>
              <a:ext uri="{FF2B5EF4-FFF2-40B4-BE49-F238E27FC236}">
                <a16:creationId xmlns="" xmlns:a16="http://schemas.microsoft.com/office/drawing/2014/main" id="{B849EFE3-5CF8-4908-B4A8-51CFCE0B9D10}"/>
              </a:ext>
            </a:extLst>
          </p:cNvPr>
          <p:cNvSpPr/>
          <p:nvPr/>
        </p:nvSpPr>
        <p:spPr>
          <a:xfrm>
            <a:off x="552269" y="1011442"/>
            <a:ext cx="607060" cy="338554"/>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50</a:t>
            </a:r>
          </a:p>
        </p:txBody>
      </p:sp>
      <p:sp>
        <p:nvSpPr>
          <p:cNvPr id="26" name="Rectangle 25">
            <a:extLst>
              <a:ext uri="{FF2B5EF4-FFF2-40B4-BE49-F238E27FC236}">
                <a16:creationId xmlns="" xmlns:a16="http://schemas.microsoft.com/office/drawing/2014/main" id="{03CE2F51-9F0A-450D-BC5D-3A47CFC9A11B}"/>
              </a:ext>
            </a:extLst>
          </p:cNvPr>
          <p:cNvSpPr/>
          <p:nvPr/>
        </p:nvSpPr>
        <p:spPr>
          <a:xfrm>
            <a:off x="552269" y="3861176"/>
            <a:ext cx="607060" cy="338554"/>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25</a:t>
            </a:r>
          </a:p>
        </p:txBody>
      </p:sp>
      <p:grpSp>
        <p:nvGrpSpPr>
          <p:cNvPr id="93" name="Group 92">
            <a:extLst>
              <a:ext uri="{FF2B5EF4-FFF2-40B4-BE49-F238E27FC236}">
                <a16:creationId xmlns="" xmlns:a16="http://schemas.microsoft.com/office/drawing/2014/main" id="{811A7EB9-E89C-4670-8E9F-AA8599440374}"/>
              </a:ext>
            </a:extLst>
          </p:cNvPr>
          <p:cNvGrpSpPr/>
          <p:nvPr/>
        </p:nvGrpSpPr>
        <p:grpSpPr>
          <a:xfrm>
            <a:off x="3468094" y="1077189"/>
            <a:ext cx="4953576" cy="2815450"/>
            <a:chOff x="3468094" y="1050877"/>
            <a:chExt cx="4953576" cy="2815450"/>
          </a:xfrm>
        </p:grpSpPr>
        <p:grpSp>
          <p:nvGrpSpPr>
            <p:cNvPr id="29" name="Group 28">
              <a:extLst>
                <a:ext uri="{FF2B5EF4-FFF2-40B4-BE49-F238E27FC236}">
                  <a16:creationId xmlns="" xmlns:a16="http://schemas.microsoft.com/office/drawing/2014/main" id="{3BF7C912-6DA6-42B2-91B3-A5F3D1C03A0A}"/>
                </a:ext>
              </a:extLst>
            </p:cNvPr>
            <p:cNvGrpSpPr/>
            <p:nvPr/>
          </p:nvGrpSpPr>
          <p:grpSpPr>
            <a:xfrm>
              <a:off x="3468094" y="1050877"/>
              <a:ext cx="1641527" cy="570869"/>
              <a:chOff x="3711485" y="1050877"/>
              <a:chExt cx="1641527" cy="570869"/>
            </a:xfrm>
          </p:grpSpPr>
          <p:pic>
            <p:nvPicPr>
              <p:cNvPr id="55" name="Picture 5" descr="C:\Documents and Settings\asia\Desktop\paper-shadow.png">
                <a:extLst>
                  <a:ext uri="{FF2B5EF4-FFF2-40B4-BE49-F238E27FC236}">
                    <a16:creationId xmlns="" xmlns:a16="http://schemas.microsoft.com/office/drawing/2014/main" id="{08BBA847-C057-42B4-BC8A-DDB32DAB10F7}"/>
                  </a:ext>
                </a:extLst>
              </p:cNvPr>
              <p:cNvPicPr>
                <a:picLocks noChangeAspect="1" noChangeArrowheads="1"/>
              </p:cNvPicPr>
              <p:nvPr/>
            </p:nvPicPr>
            <p:blipFill>
              <a:blip r:embed="rId2"/>
              <a:srcRect/>
              <a:stretch>
                <a:fillRect/>
              </a:stretch>
            </p:blipFill>
            <p:spPr bwMode="auto">
              <a:xfrm>
                <a:off x="3711485" y="1496875"/>
                <a:ext cx="1641527" cy="124871"/>
              </a:xfrm>
              <a:prstGeom prst="rect">
                <a:avLst/>
              </a:prstGeom>
              <a:noFill/>
            </p:spPr>
          </p:pic>
          <p:sp>
            <p:nvSpPr>
              <p:cNvPr id="57" name="Rounded Rectangle 50">
                <a:extLst>
                  <a:ext uri="{FF2B5EF4-FFF2-40B4-BE49-F238E27FC236}">
                    <a16:creationId xmlns="" xmlns:a16="http://schemas.microsoft.com/office/drawing/2014/main" id="{68967E5F-6C49-4B09-A42C-8D0CC4E16297}"/>
                  </a:ext>
                </a:extLst>
              </p:cNvPr>
              <p:cNvSpPr/>
              <p:nvPr/>
            </p:nvSpPr>
            <p:spPr>
              <a:xfrm>
                <a:off x="3767358" y="105087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69" name="Picture 9">
                <a:extLst>
                  <a:ext uri="{FF2B5EF4-FFF2-40B4-BE49-F238E27FC236}">
                    <a16:creationId xmlns="" xmlns:a16="http://schemas.microsoft.com/office/drawing/2014/main" id="{CD5669EE-49B5-4255-8552-2CAF326B3D9F}"/>
                  </a:ext>
                </a:extLst>
              </p:cNvPr>
              <p:cNvPicPr>
                <a:picLocks noChangeAspect="1" noChangeArrowheads="1"/>
              </p:cNvPicPr>
              <p:nvPr/>
            </p:nvPicPr>
            <p:blipFill>
              <a:blip r:embed="rId3"/>
              <a:stretch>
                <a:fillRect/>
              </a:stretch>
            </p:blipFill>
            <p:spPr bwMode="auto">
              <a:xfrm>
                <a:off x="3989506" y="1114433"/>
                <a:ext cx="1085482" cy="321303"/>
              </a:xfrm>
              <a:prstGeom prst="rect">
                <a:avLst/>
              </a:prstGeom>
              <a:noFill/>
              <a:ln>
                <a:noFill/>
              </a:ln>
            </p:spPr>
          </p:pic>
        </p:grpSp>
        <p:grpSp>
          <p:nvGrpSpPr>
            <p:cNvPr id="15" name="Group 14">
              <a:extLst>
                <a:ext uri="{FF2B5EF4-FFF2-40B4-BE49-F238E27FC236}">
                  <a16:creationId xmlns="" xmlns:a16="http://schemas.microsoft.com/office/drawing/2014/main" id="{E94F16F6-9B34-44B4-97F9-D6A34F9F1B92}"/>
                </a:ext>
              </a:extLst>
            </p:cNvPr>
            <p:cNvGrpSpPr/>
            <p:nvPr/>
          </p:nvGrpSpPr>
          <p:grpSpPr>
            <a:xfrm>
              <a:off x="5120828" y="1050877"/>
              <a:ext cx="1641527" cy="571732"/>
              <a:chOff x="5363004" y="1050877"/>
              <a:chExt cx="1641527" cy="571732"/>
            </a:xfrm>
          </p:grpSpPr>
          <p:pic>
            <p:nvPicPr>
              <p:cNvPr id="47" name="Picture 5" descr="C:\Documents and Settings\asia\Desktop\paper-shadow.png">
                <a:extLst>
                  <a:ext uri="{FF2B5EF4-FFF2-40B4-BE49-F238E27FC236}">
                    <a16:creationId xmlns="" xmlns:a16="http://schemas.microsoft.com/office/drawing/2014/main" id="{979B9A93-F2DD-4491-9F96-738FB62F83E5}"/>
                  </a:ext>
                </a:extLst>
              </p:cNvPr>
              <p:cNvPicPr>
                <a:picLocks noChangeAspect="1" noChangeArrowheads="1"/>
              </p:cNvPicPr>
              <p:nvPr/>
            </p:nvPicPr>
            <p:blipFill>
              <a:blip r:embed="rId2"/>
              <a:srcRect/>
              <a:stretch>
                <a:fillRect/>
              </a:stretch>
            </p:blipFill>
            <p:spPr bwMode="auto">
              <a:xfrm>
                <a:off x="5363004" y="1497738"/>
                <a:ext cx="1641527" cy="124871"/>
              </a:xfrm>
              <a:prstGeom prst="rect">
                <a:avLst/>
              </a:prstGeom>
              <a:noFill/>
            </p:spPr>
          </p:pic>
          <p:sp>
            <p:nvSpPr>
              <p:cNvPr id="56" name="Rounded Rectangle 49">
                <a:extLst>
                  <a:ext uri="{FF2B5EF4-FFF2-40B4-BE49-F238E27FC236}">
                    <a16:creationId xmlns="" xmlns:a16="http://schemas.microsoft.com/office/drawing/2014/main" id="{5153B0A7-7AE1-4C28-BCAC-D51EF6E830ED}"/>
                  </a:ext>
                </a:extLst>
              </p:cNvPr>
              <p:cNvSpPr/>
              <p:nvPr/>
            </p:nvSpPr>
            <p:spPr>
              <a:xfrm>
                <a:off x="5418879" y="105087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0" name="Picture 3">
                <a:extLst>
                  <a:ext uri="{FF2B5EF4-FFF2-40B4-BE49-F238E27FC236}">
                    <a16:creationId xmlns="" xmlns:a16="http://schemas.microsoft.com/office/drawing/2014/main" id="{D4631F17-A3AE-47C0-909F-6B1CED3B57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21747" y="1119038"/>
                <a:ext cx="924040" cy="312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7" name="Group 26">
              <a:extLst>
                <a:ext uri="{FF2B5EF4-FFF2-40B4-BE49-F238E27FC236}">
                  <a16:creationId xmlns="" xmlns:a16="http://schemas.microsoft.com/office/drawing/2014/main" id="{41034C1E-043E-41AA-8EFE-D48C317B12D7}"/>
                </a:ext>
              </a:extLst>
            </p:cNvPr>
            <p:cNvGrpSpPr/>
            <p:nvPr/>
          </p:nvGrpSpPr>
          <p:grpSpPr>
            <a:xfrm>
              <a:off x="6780143" y="1050877"/>
              <a:ext cx="1641527" cy="571732"/>
              <a:chOff x="4727233" y="3526857"/>
              <a:chExt cx="1641527" cy="571732"/>
            </a:xfrm>
          </p:grpSpPr>
          <p:pic>
            <p:nvPicPr>
              <p:cNvPr id="51" name="Picture 5" descr="C:\Documents and Settings\asia\Desktop\paper-shadow.png">
                <a:extLst>
                  <a:ext uri="{FF2B5EF4-FFF2-40B4-BE49-F238E27FC236}">
                    <a16:creationId xmlns="" xmlns:a16="http://schemas.microsoft.com/office/drawing/2014/main" id="{0A5E9561-87A0-4FD6-B8DD-98E8835A9C0A}"/>
                  </a:ext>
                </a:extLst>
              </p:cNvPr>
              <p:cNvPicPr>
                <a:picLocks noChangeAspect="1" noChangeArrowheads="1"/>
              </p:cNvPicPr>
              <p:nvPr/>
            </p:nvPicPr>
            <p:blipFill>
              <a:blip r:embed="rId2"/>
              <a:srcRect/>
              <a:stretch>
                <a:fillRect/>
              </a:stretch>
            </p:blipFill>
            <p:spPr bwMode="auto">
              <a:xfrm>
                <a:off x="4727233" y="3973718"/>
                <a:ext cx="1641527" cy="124871"/>
              </a:xfrm>
              <a:prstGeom prst="rect">
                <a:avLst/>
              </a:prstGeom>
              <a:noFill/>
            </p:spPr>
          </p:pic>
          <p:sp>
            <p:nvSpPr>
              <p:cNvPr id="58" name="Rounded Rectangle 51">
                <a:extLst>
                  <a:ext uri="{FF2B5EF4-FFF2-40B4-BE49-F238E27FC236}">
                    <a16:creationId xmlns="" xmlns:a16="http://schemas.microsoft.com/office/drawing/2014/main" id="{20E8DE91-B2B7-426D-AE14-C0D4DEADD214}"/>
                  </a:ext>
                </a:extLst>
              </p:cNvPr>
              <p:cNvSpPr/>
              <p:nvPr/>
            </p:nvSpPr>
            <p:spPr>
              <a:xfrm>
                <a:off x="4789832" y="352685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1" name="Picture 6">
                <a:extLst>
                  <a:ext uri="{FF2B5EF4-FFF2-40B4-BE49-F238E27FC236}">
                    <a16:creationId xmlns="" xmlns:a16="http://schemas.microsoft.com/office/drawing/2014/main" id="{CB6AF880-D6EC-47A0-9F49-6D3FD3B1775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861" b="6712"/>
              <a:stretch/>
            </p:blipFill>
            <p:spPr bwMode="auto">
              <a:xfrm>
                <a:off x="5159305" y="3558074"/>
                <a:ext cx="790832" cy="385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5" name="Group 34">
              <a:extLst>
                <a:ext uri="{FF2B5EF4-FFF2-40B4-BE49-F238E27FC236}">
                  <a16:creationId xmlns="" xmlns:a16="http://schemas.microsoft.com/office/drawing/2014/main" id="{61AA1CC2-43B3-4C21-AEC2-922E8B4286BD}"/>
                </a:ext>
              </a:extLst>
            </p:cNvPr>
            <p:cNvGrpSpPr/>
            <p:nvPr/>
          </p:nvGrpSpPr>
          <p:grpSpPr>
            <a:xfrm>
              <a:off x="3468094" y="2173961"/>
              <a:ext cx="1641527" cy="567332"/>
              <a:chOff x="4723054" y="2485856"/>
              <a:chExt cx="1641527" cy="567332"/>
            </a:xfrm>
          </p:grpSpPr>
          <p:pic>
            <p:nvPicPr>
              <p:cNvPr id="53" name="Picture 5" descr="C:\Documents and Settings\asia\Desktop\paper-shadow.png">
                <a:extLst>
                  <a:ext uri="{FF2B5EF4-FFF2-40B4-BE49-F238E27FC236}">
                    <a16:creationId xmlns="" xmlns:a16="http://schemas.microsoft.com/office/drawing/2014/main" id="{239C4EF7-D570-4A7A-9C1E-10E71D7C4F64}"/>
                  </a:ext>
                </a:extLst>
              </p:cNvPr>
              <p:cNvPicPr>
                <a:picLocks noChangeAspect="1" noChangeArrowheads="1"/>
              </p:cNvPicPr>
              <p:nvPr/>
            </p:nvPicPr>
            <p:blipFill>
              <a:blip r:embed="rId2"/>
              <a:srcRect/>
              <a:stretch>
                <a:fillRect/>
              </a:stretch>
            </p:blipFill>
            <p:spPr bwMode="auto">
              <a:xfrm>
                <a:off x="4723054" y="2928317"/>
                <a:ext cx="1641527" cy="124871"/>
              </a:xfrm>
              <a:prstGeom prst="rect">
                <a:avLst/>
              </a:prstGeom>
              <a:noFill/>
            </p:spPr>
          </p:pic>
          <p:sp>
            <p:nvSpPr>
              <p:cNvPr id="63" name="Rounded Rectangle 56">
                <a:extLst>
                  <a:ext uri="{FF2B5EF4-FFF2-40B4-BE49-F238E27FC236}">
                    <a16:creationId xmlns="" xmlns:a16="http://schemas.microsoft.com/office/drawing/2014/main" id="{38B95E98-81E8-4DFD-B460-FC80A3D34CF7}"/>
                  </a:ext>
                </a:extLst>
              </p:cNvPr>
              <p:cNvSpPr/>
              <p:nvPr/>
            </p:nvSpPr>
            <p:spPr>
              <a:xfrm>
                <a:off x="4778927" y="2485856"/>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5" name="Picture 16">
                <a:extLst>
                  <a:ext uri="{FF2B5EF4-FFF2-40B4-BE49-F238E27FC236}">
                    <a16:creationId xmlns="" xmlns:a16="http://schemas.microsoft.com/office/drawing/2014/main" id="{C45B562A-BB14-425F-B20F-E417D50C2A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55" t="30334" r="6076" b="30573"/>
              <a:stretch/>
            </p:blipFill>
            <p:spPr bwMode="auto">
              <a:xfrm>
                <a:off x="5031566" y="2543284"/>
                <a:ext cx="1024502" cy="33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a:extLst>
                <a:ext uri="{FF2B5EF4-FFF2-40B4-BE49-F238E27FC236}">
                  <a16:creationId xmlns="" xmlns:a16="http://schemas.microsoft.com/office/drawing/2014/main" id="{44E496E2-D528-4EFD-B956-A9631EAEF321}"/>
                </a:ext>
              </a:extLst>
            </p:cNvPr>
            <p:cNvGrpSpPr/>
            <p:nvPr/>
          </p:nvGrpSpPr>
          <p:grpSpPr>
            <a:xfrm>
              <a:off x="5120828" y="2173961"/>
              <a:ext cx="1641527" cy="568196"/>
              <a:chOff x="6637711" y="2485856"/>
              <a:chExt cx="1641527" cy="568196"/>
            </a:xfrm>
          </p:grpSpPr>
          <p:pic>
            <p:nvPicPr>
              <p:cNvPr id="37" name="Picture 5" descr="C:\Documents and Settings\asia\Desktop\paper-shadow.png">
                <a:extLst>
                  <a:ext uri="{FF2B5EF4-FFF2-40B4-BE49-F238E27FC236}">
                    <a16:creationId xmlns="" xmlns:a16="http://schemas.microsoft.com/office/drawing/2014/main" id="{E860A8AB-205B-4DF2-9963-42C742AA17A4}"/>
                  </a:ext>
                </a:extLst>
              </p:cNvPr>
              <p:cNvPicPr>
                <a:picLocks noChangeAspect="1" noChangeArrowheads="1"/>
              </p:cNvPicPr>
              <p:nvPr/>
            </p:nvPicPr>
            <p:blipFill>
              <a:blip r:embed="rId2"/>
              <a:srcRect/>
              <a:stretch>
                <a:fillRect/>
              </a:stretch>
            </p:blipFill>
            <p:spPr bwMode="auto">
              <a:xfrm>
                <a:off x="6637711" y="2929181"/>
                <a:ext cx="1641527" cy="124871"/>
              </a:xfrm>
              <a:prstGeom prst="rect">
                <a:avLst/>
              </a:prstGeom>
              <a:noFill/>
            </p:spPr>
          </p:pic>
          <p:sp>
            <p:nvSpPr>
              <p:cNvPr id="62" name="Rounded Rectangle 55">
                <a:extLst>
                  <a:ext uri="{FF2B5EF4-FFF2-40B4-BE49-F238E27FC236}">
                    <a16:creationId xmlns="" xmlns:a16="http://schemas.microsoft.com/office/drawing/2014/main" id="{04242A61-FE85-4214-9BAD-BC6C4E53F9B6}"/>
                  </a:ext>
                </a:extLst>
              </p:cNvPr>
              <p:cNvSpPr/>
              <p:nvPr/>
            </p:nvSpPr>
            <p:spPr>
              <a:xfrm>
                <a:off x="6693586" y="2485856"/>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6" name="Picture 18" descr="Image result for Pearson">
                <a:extLst>
                  <a:ext uri="{FF2B5EF4-FFF2-40B4-BE49-F238E27FC236}">
                    <a16:creationId xmlns="" xmlns:a16="http://schemas.microsoft.com/office/drawing/2014/main" id="{AA5E45AB-B271-44C7-8B01-50A31AE4AD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1914" y="2526541"/>
                <a:ext cx="653122" cy="36704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 xmlns:a16="http://schemas.microsoft.com/office/drawing/2014/main" id="{8793EBED-BA96-4E63-A00A-2EDA4621AC50}"/>
                </a:ext>
              </a:extLst>
            </p:cNvPr>
            <p:cNvGrpSpPr/>
            <p:nvPr/>
          </p:nvGrpSpPr>
          <p:grpSpPr>
            <a:xfrm>
              <a:off x="6780143" y="2173961"/>
              <a:ext cx="1641527" cy="568196"/>
              <a:chOff x="6633533" y="3529594"/>
              <a:chExt cx="1641527" cy="568196"/>
            </a:xfrm>
          </p:grpSpPr>
          <p:pic>
            <p:nvPicPr>
              <p:cNvPr id="49" name="Picture 5" descr="C:\Documents and Settings\asia\Desktop\paper-shadow.png">
                <a:extLst>
                  <a:ext uri="{FF2B5EF4-FFF2-40B4-BE49-F238E27FC236}">
                    <a16:creationId xmlns="" xmlns:a16="http://schemas.microsoft.com/office/drawing/2014/main" id="{CC448A9B-FFEF-4F39-AAC5-573E42702BCD}"/>
                  </a:ext>
                </a:extLst>
              </p:cNvPr>
              <p:cNvPicPr>
                <a:picLocks noChangeAspect="1" noChangeArrowheads="1"/>
              </p:cNvPicPr>
              <p:nvPr/>
            </p:nvPicPr>
            <p:blipFill>
              <a:blip r:embed="rId2"/>
              <a:srcRect/>
              <a:stretch>
                <a:fillRect/>
              </a:stretch>
            </p:blipFill>
            <p:spPr bwMode="auto">
              <a:xfrm>
                <a:off x="6633533" y="3972919"/>
                <a:ext cx="1641527" cy="124871"/>
              </a:xfrm>
              <a:prstGeom prst="rect">
                <a:avLst/>
              </a:prstGeom>
              <a:noFill/>
            </p:spPr>
          </p:pic>
          <p:sp>
            <p:nvSpPr>
              <p:cNvPr id="64" name="Rounded Rectangle 57">
                <a:extLst>
                  <a:ext uri="{FF2B5EF4-FFF2-40B4-BE49-F238E27FC236}">
                    <a16:creationId xmlns="" xmlns:a16="http://schemas.microsoft.com/office/drawing/2014/main" id="{07E84523-84D4-4DD1-A073-AFE7780E2A8E}"/>
                  </a:ext>
                </a:extLst>
              </p:cNvPr>
              <p:cNvSpPr/>
              <p:nvPr/>
            </p:nvSpPr>
            <p:spPr>
              <a:xfrm>
                <a:off x="6696132" y="3529594"/>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7" name="Picture 2" descr="SSP Worldwide">
                <a:extLst>
                  <a:ext uri="{FF2B5EF4-FFF2-40B4-BE49-F238E27FC236}">
                    <a16:creationId xmlns="" xmlns:a16="http://schemas.microsoft.com/office/drawing/2014/main" id="{9AAB9B27-7DC1-4A77-8EEF-830BFAA7B9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145984" y="3577381"/>
                <a:ext cx="630073" cy="35284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 xmlns:a16="http://schemas.microsoft.com/office/drawing/2014/main" id="{27FB9F53-4182-492D-859C-4D52578673E6}"/>
                </a:ext>
              </a:extLst>
            </p:cNvPr>
            <p:cNvGrpSpPr/>
            <p:nvPr/>
          </p:nvGrpSpPr>
          <p:grpSpPr>
            <a:xfrm>
              <a:off x="3468094" y="1613303"/>
              <a:ext cx="1641527" cy="569101"/>
              <a:chOff x="4723054" y="1966783"/>
              <a:chExt cx="1641527" cy="569101"/>
            </a:xfrm>
          </p:grpSpPr>
          <p:pic>
            <p:nvPicPr>
              <p:cNvPr id="54" name="Picture 5" descr="C:\Documents and Settings\asia\Desktop\paper-shadow.png">
                <a:extLst>
                  <a:ext uri="{FF2B5EF4-FFF2-40B4-BE49-F238E27FC236}">
                    <a16:creationId xmlns="" xmlns:a16="http://schemas.microsoft.com/office/drawing/2014/main" id="{5BA991C4-966D-4B1B-8605-7F225A7F2A0B}"/>
                  </a:ext>
                </a:extLst>
              </p:cNvPr>
              <p:cNvPicPr>
                <a:picLocks noChangeAspect="1" noChangeArrowheads="1"/>
              </p:cNvPicPr>
              <p:nvPr/>
            </p:nvPicPr>
            <p:blipFill>
              <a:blip r:embed="rId2"/>
              <a:srcRect/>
              <a:stretch>
                <a:fillRect/>
              </a:stretch>
            </p:blipFill>
            <p:spPr bwMode="auto">
              <a:xfrm>
                <a:off x="4723054" y="2411013"/>
                <a:ext cx="1641527" cy="124871"/>
              </a:xfrm>
              <a:prstGeom prst="rect">
                <a:avLst/>
              </a:prstGeom>
              <a:noFill/>
            </p:spPr>
          </p:pic>
          <p:sp>
            <p:nvSpPr>
              <p:cNvPr id="60" name="Rounded Rectangle 53">
                <a:extLst>
                  <a:ext uri="{FF2B5EF4-FFF2-40B4-BE49-F238E27FC236}">
                    <a16:creationId xmlns="" xmlns:a16="http://schemas.microsoft.com/office/drawing/2014/main" id="{95CC1F52-2D9D-4087-AB44-72B9CD7A18F6}"/>
                  </a:ext>
                </a:extLst>
              </p:cNvPr>
              <p:cNvSpPr/>
              <p:nvPr/>
            </p:nvSpPr>
            <p:spPr>
              <a:xfrm>
                <a:off x="4778927" y="196678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2" name="Picture 13" descr="Image result for stc saudi">
                <a:extLst>
                  <a:ext uri="{FF2B5EF4-FFF2-40B4-BE49-F238E27FC236}">
                    <a16:creationId xmlns="" xmlns:a16="http://schemas.microsoft.com/office/drawing/2014/main" id="{3CF9A3D6-DCC2-45A3-956F-B513E22BA9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5075014" y="1976710"/>
                <a:ext cx="937605" cy="42856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 xmlns:a16="http://schemas.microsoft.com/office/drawing/2014/main" id="{C8C9318C-7E52-433E-B0C5-50DADA276C9E}"/>
                </a:ext>
              </a:extLst>
            </p:cNvPr>
            <p:cNvGrpSpPr/>
            <p:nvPr/>
          </p:nvGrpSpPr>
          <p:grpSpPr>
            <a:xfrm>
              <a:off x="5120828" y="1613303"/>
              <a:ext cx="1641527" cy="569964"/>
              <a:chOff x="6637711" y="1966783"/>
              <a:chExt cx="1641527" cy="569964"/>
            </a:xfrm>
          </p:grpSpPr>
          <p:pic>
            <p:nvPicPr>
              <p:cNvPr id="46" name="Picture 5" descr="C:\Documents and Settings\asia\Desktop\paper-shadow.png">
                <a:extLst>
                  <a:ext uri="{FF2B5EF4-FFF2-40B4-BE49-F238E27FC236}">
                    <a16:creationId xmlns="" xmlns:a16="http://schemas.microsoft.com/office/drawing/2014/main" id="{D009E07C-68DF-4F9A-A683-772B3C862045}"/>
                  </a:ext>
                </a:extLst>
              </p:cNvPr>
              <p:cNvPicPr>
                <a:picLocks noChangeAspect="1" noChangeArrowheads="1"/>
              </p:cNvPicPr>
              <p:nvPr/>
            </p:nvPicPr>
            <p:blipFill>
              <a:blip r:embed="rId2"/>
              <a:srcRect/>
              <a:stretch>
                <a:fillRect/>
              </a:stretch>
            </p:blipFill>
            <p:spPr bwMode="auto">
              <a:xfrm>
                <a:off x="6637711" y="2411876"/>
                <a:ext cx="1641527" cy="124871"/>
              </a:xfrm>
              <a:prstGeom prst="rect">
                <a:avLst/>
              </a:prstGeom>
              <a:noFill/>
            </p:spPr>
          </p:pic>
          <p:sp>
            <p:nvSpPr>
              <p:cNvPr id="59" name="Rounded Rectangle 52">
                <a:extLst>
                  <a:ext uri="{FF2B5EF4-FFF2-40B4-BE49-F238E27FC236}">
                    <a16:creationId xmlns="" xmlns:a16="http://schemas.microsoft.com/office/drawing/2014/main" id="{A843AAFB-2633-4E64-B2DD-D44F475C45D8}"/>
                  </a:ext>
                </a:extLst>
              </p:cNvPr>
              <p:cNvSpPr/>
              <p:nvPr/>
            </p:nvSpPr>
            <p:spPr>
              <a:xfrm>
                <a:off x="6693586" y="196678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3" name="Picture 9">
                <a:extLst>
                  <a:ext uri="{FF2B5EF4-FFF2-40B4-BE49-F238E27FC236}">
                    <a16:creationId xmlns="" xmlns:a16="http://schemas.microsoft.com/office/drawing/2014/main" id="{56911FEF-2BC5-4041-B19D-631FB1AB5BE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1" b="42406"/>
              <a:stretch/>
            </p:blipFill>
            <p:spPr bwMode="auto">
              <a:xfrm>
                <a:off x="7032769" y="1994969"/>
                <a:ext cx="851412" cy="39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3" name="Group 32">
              <a:extLst>
                <a:ext uri="{FF2B5EF4-FFF2-40B4-BE49-F238E27FC236}">
                  <a16:creationId xmlns="" xmlns:a16="http://schemas.microsoft.com/office/drawing/2014/main" id="{92003864-ECC7-41E7-A0D0-3573B1B893B1}"/>
                </a:ext>
              </a:extLst>
            </p:cNvPr>
            <p:cNvGrpSpPr/>
            <p:nvPr/>
          </p:nvGrpSpPr>
          <p:grpSpPr>
            <a:xfrm>
              <a:off x="6780143" y="1613303"/>
              <a:ext cx="1641527" cy="569964"/>
              <a:chOff x="4727233" y="4047698"/>
              <a:chExt cx="1641527" cy="569964"/>
            </a:xfrm>
          </p:grpSpPr>
          <p:pic>
            <p:nvPicPr>
              <p:cNvPr id="50" name="Picture 5" descr="C:\Documents and Settings\asia\Desktop\paper-shadow.png">
                <a:extLst>
                  <a:ext uri="{FF2B5EF4-FFF2-40B4-BE49-F238E27FC236}">
                    <a16:creationId xmlns="" xmlns:a16="http://schemas.microsoft.com/office/drawing/2014/main" id="{C84AFFB2-CED4-42CF-8794-F5D364D6AF1B}"/>
                  </a:ext>
                </a:extLst>
              </p:cNvPr>
              <p:cNvPicPr>
                <a:picLocks noChangeAspect="1" noChangeArrowheads="1"/>
              </p:cNvPicPr>
              <p:nvPr/>
            </p:nvPicPr>
            <p:blipFill>
              <a:blip r:embed="rId2"/>
              <a:srcRect/>
              <a:stretch>
                <a:fillRect/>
              </a:stretch>
            </p:blipFill>
            <p:spPr bwMode="auto">
              <a:xfrm>
                <a:off x="4727233" y="4492791"/>
                <a:ext cx="1641527" cy="124871"/>
              </a:xfrm>
              <a:prstGeom prst="rect">
                <a:avLst/>
              </a:prstGeom>
              <a:noFill/>
            </p:spPr>
          </p:pic>
          <p:sp>
            <p:nvSpPr>
              <p:cNvPr id="61" name="Rounded Rectangle 54">
                <a:extLst>
                  <a:ext uri="{FF2B5EF4-FFF2-40B4-BE49-F238E27FC236}">
                    <a16:creationId xmlns="" xmlns:a16="http://schemas.microsoft.com/office/drawing/2014/main" id="{4A1DA091-C47E-4307-A035-5FB899CB8351}"/>
                  </a:ext>
                </a:extLst>
              </p:cNvPr>
              <p:cNvSpPr/>
              <p:nvPr/>
            </p:nvSpPr>
            <p:spPr>
              <a:xfrm>
                <a:off x="4789832" y="4047698"/>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4" name="Picture 11" descr="Image result for Ziffity">
                <a:extLst>
                  <a:ext uri="{FF2B5EF4-FFF2-40B4-BE49-F238E27FC236}">
                    <a16:creationId xmlns="" xmlns:a16="http://schemas.microsoft.com/office/drawing/2014/main" id="{0D6385BD-84DE-4AC7-ABD0-F9A12EAEA2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105" t="36012" r="8562" b="35188"/>
              <a:stretch/>
            </p:blipFill>
            <p:spPr bwMode="auto">
              <a:xfrm>
                <a:off x="5112270" y="4072803"/>
                <a:ext cx="884902" cy="398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 xmlns:a16="http://schemas.microsoft.com/office/drawing/2014/main" id="{CEB16AC0-0908-451E-BED2-C91E71EFC126}"/>
                </a:ext>
              </a:extLst>
            </p:cNvPr>
            <p:cNvGrpSpPr/>
            <p:nvPr/>
          </p:nvGrpSpPr>
          <p:grpSpPr>
            <a:xfrm>
              <a:off x="3482063" y="2732851"/>
              <a:ext cx="1641527" cy="573724"/>
              <a:chOff x="4723054" y="3003161"/>
              <a:chExt cx="1641527" cy="573724"/>
            </a:xfrm>
          </p:grpSpPr>
          <p:pic>
            <p:nvPicPr>
              <p:cNvPr id="52" name="Picture 5" descr="C:\Documents and Settings\asia\Desktop\paper-shadow.png">
                <a:extLst>
                  <a:ext uri="{FF2B5EF4-FFF2-40B4-BE49-F238E27FC236}">
                    <a16:creationId xmlns="" xmlns:a16="http://schemas.microsoft.com/office/drawing/2014/main" id="{9FCE8624-BFE1-46A4-85A2-1F98B178F378}"/>
                  </a:ext>
                </a:extLst>
              </p:cNvPr>
              <p:cNvPicPr>
                <a:picLocks noChangeAspect="1" noChangeArrowheads="1"/>
              </p:cNvPicPr>
              <p:nvPr/>
            </p:nvPicPr>
            <p:blipFill>
              <a:blip r:embed="rId2"/>
              <a:srcRect/>
              <a:stretch>
                <a:fillRect/>
              </a:stretch>
            </p:blipFill>
            <p:spPr bwMode="auto">
              <a:xfrm>
                <a:off x="4723054" y="3452014"/>
                <a:ext cx="1641527" cy="124871"/>
              </a:xfrm>
              <a:prstGeom prst="rect">
                <a:avLst/>
              </a:prstGeom>
              <a:noFill/>
            </p:spPr>
          </p:pic>
          <p:sp>
            <p:nvSpPr>
              <p:cNvPr id="66" name="Rounded Rectangle 59">
                <a:extLst>
                  <a:ext uri="{FF2B5EF4-FFF2-40B4-BE49-F238E27FC236}">
                    <a16:creationId xmlns="" xmlns:a16="http://schemas.microsoft.com/office/drawing/2014/main" id="{C09D8581-A42D-4E58-A831-9AF37E099101}"/>
                  </a:ext>
                </a:extLst>
              </p:cNvPr>
              <p:cNvSpPr/>
              <p:nvPr/>
            </p:nvSpPr>
            <p:spPr>
              <a:xfrm>
                <a:off x="4778927" y="3003161"/>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8" name="Picture 2" descr="C:\Users\sivamani.krishna\Downloads\download (3).png">
                <a:extLst>
                  <a:ext uri="{FF2B5EF4-FFF2-40B4-BE49-F238E27FC236}">
                    <a16:creationId xmlns="" xmlns:a16="http://schemas.microsoft.com/office/drawing/2014/main" id="{99553FB3-13AE-4888-AD20-08E848335B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92407" y="3084818"/>
                <a:ext cx="902819" cy="285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 xmlns:a16="http://schemas.microsoft.com/office/drawing/2014/main" id="{881EAFD1-7362-467E-A298-C91E0003CC74}"/>
                </a:ext>
              </a:extLst>
            </p:cNvPr>
            <p:cNvGrpSpPr/>
            <p:nvPr/>
          </p:nvGrpSpPr>
          <p:grpSpPr>
            <a:xfrm>
              <a:off x="5106860" y="2732851"/>
              <a:ext cx="1641527" cy="574587"/>
              <a:chOff x="6637711" y="3003161"/>
              <a:chExt cx="1641527" cy="574587"/>
            </a:xfrm>
          </p:grpSpPr>
          <p:pic>
            <p:nvPicPr>
              <p:cNvPr id="36" name="Picture 5" descr="C:\Documents and Settings\asia\Desktop\paper-shadow.png">
                <a:extLst>
                  <a:ext uri="{FF2B5EF4-FFF2-40B4-BE49-F238E27FC236}">
                    <a16:creationId xmlns="" xmlns:a16="http://schemas.microsoft.com/office/drawing/2014/main" id="{CC10E718-99C7-4635-9189-7C1D3BA8FB4C}"/>
                  </a:ext>
                </a:extLst>
              </p:cNvPr>
              <p:cNvPicPr>
                <a:picLocks noChangeAspect="1" noChangeArrowheads="1"/>
              </p:cNvPicPr>
              <p:nvPr/>
            </p:nvPicPr>
            <p:blipFill>
              <a:blip r:embed="rId2"/>
              <a:srcRect/>
              <a:stretch>
                <a:fillRect/>
              </a:stretch>
            </p:blipFill>
            <p:spPr bwMode="auto">
              <a:xfrm>
                <a:off x="6637711" y="3452877"/>
                <a:ext cx="1641527" cy="124871"/>
              </a:xfrm>
              <a:prstGeom prst="rect">
                <a:avLst/>
              </a:prstGeom>
              <a:noFill/>
            </p:spPr>
          </p:pic>
          <p:sp>
            <p:nvSpPr>
              <p:cNvPr id="65" name="Rounded Rectangle 58">
                <a:extLst>
                  <a:ext uri="{FF2B5EF4-FFF2-40B4-BE49-F238E27FC236}">
                    <a16:creationId xmlns="" xmlns:a16="http://schemas.microsoft.com/office/drawing/2014/main" id="{178E0FE8-BA9A-43D4-B92E-4922B339C0DB}"/>
                  </a:ext>
                </a:extLst>
              </p:cNvPr>
              <p:cNvSpPr/>
              <p:nvPr/>
            </p:nvSpPr>
            <p:spPr>
              <a:xfrm>
                <a:off x="6693586" y="3003161"/>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9" name="Picture 3" descr="C:\Users\sivamani.krishna\Downloads\download (2) (1).png">
                <a:extLst>
                  <a:ext uri="{FF2B5EF4-FFF2-40B4-BE49-F238E27FC236}">
                    <a16:creationId xmlns="" xmlns:a16="http://schemas.microsoft.com/office/drawing/2014/main" id="{AC444ECE-8649-4A56-A76C-E7CED6BA823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1569" y="3138227"/>
                <a:ext cx="1133810" cy="1782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 xmlns:a16="http://schemas.microsoft.com/office/drawing/2014/main" id="{C7B11142-6F29-41CA-B86E-859EC428852A}"/>
                </a:ext>
              </a:extLst>
            </p:cNvPr>
            <p:cNvGrpSpPr/>
            <p:nvPr/>
          </p:nvGrpSpPr>
          <p:grpSpPr>
            <a:xfrm>
              <a:off x="6766175" y="2732851"/>
              <a:ext cx="1641527" cy="574587"/>
              <a:chOff x="6633533" y="4050435"/>
              <a:chExt cx="1641527" cy="574587"/>
            </a:xfrm>
          </p:grpSpPr>
          <p:pic>
            <p:nvPicPr>
              <p:cNvPr id="48" name="Picture 5" descr="C:\Documents and Settings\asia\Desktop\paper-shadow.png">
                <a:extLst>
                  <a:ext uri="{FF2B5EF4-FFF2-40B4-BE49-F238E27FC236}">
                    <a16:creationId xmlns="" xmlns:a16="http://schemas.microsoft.com/office/drawing/2014/main" id="{69C6B57D-12F8-4CA3-BCB2-0F89DA8AC5F5}"/>
                  </a:ext>
                </a:extLst>
              </p:cNvPr>
              <p:cNvPicPr>
                <a:picLocks noChangeAspect="1" noChangeArrowheads="1"/>
              </p:cNvPicPr>
              <p:nvPr/>
            </p:nvPicPr>
            <p:blipFill>
              <a:blip r:embed="rId2"/>
              <a:srcRect/>
              <a:stretch>
                <a:fillRect/>
              </a:stretch>
            </p:blipFill>
            <p:spPr bwMode="auto">
              <a:xfrm>
                <a:off x="6633533" y="4500151"/>
                <a:ext cx="1641527" cy="124871"/>
              </a:xfrm>
              <a:prstGeom prst="rect">
                <a:avLst/>
              </a:prstGeom>
              <a:noFill/>
            </p:spPr>
          </p:pic>
          <p:sp>
            <p:nvSpPr>
              <p:cNvPr id="67" name="Rounded Rectangle 60">
                <a:extLst>
                  <a:ext uri="{FF2B5EF4-FFF2-40B4-BE49-F238E27FC236}">
                    <a16:creationId xmlns="" xmlns:a16="http://schemas.microsoft.com/office/drawing/2014/main" id="{290BBFBE-14E2-4009-955F-FB833FA2FD78}"/>
                  </a:ext>
                </a:extLst>
              </p:cNvPr>
              <p:cNvSpPr/>
              <p:nvPr/>
            </p:nvSpPr>
            <p:spPr>
              <a:xfrm>
                <a:off x="6696132" y="4050435"/>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80" name="Picture 4" descr="C:\Users\sivamani.krishna\Downloads\download (1) (1).png">
                <a:extLst>
                  <a:ext uri="{FF2B5EF4-FFF2-40B4-BE49-F238E27FC236}">
                    <a16:creationId xmlns="" xmlns:a16="http://schemas.microsoft.com/office/drawing/2014/main" id="{FDBA8F3B-EE09-4E17-8621-8688E323AC5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36350" y="4109731"/>
                <a:ext cx="649341" cy="329823"/>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5" descr="C:\Documents and Settings\asia\Desktop\paper-shadow.png">
              <a:extLst>
                <a:ext uri="{FF2B5EF4-FFF2-40B4-BE49-F238E27FC236}">
                  <a16:creationId xmlns="" xmlns:a16="http://schemas.microsoft.com/office/drawing/2014/main" id="{BB04D1B0-45ED-4C13-8B24-2958A810F939}"/>
                </a:ext>
              </a:extLst>
            </p:cNvPr>
            <p:cNvPicPr>
              <a:picLocks noChangeAspect="1" noChangeArrowheads="1"/>
            </p:cNvPicPr>
            <p:nvPr/>
          </p:nvPicPr>
          <p:blipFill>
            <a:blip r:embed="rId2"/>
            <a:srcRect/>
            <a:stretch>
              <a:fillRect/>
            </a:stretch>
          </p:blipFill>
          <p:spPr bwMode="auto">
            <a:xfrm>
              <a:off x="5124119" y="3741456"/>
              <a:ext cx="1641527" cy="124871"/>
            </a:xfrm>
            <a:prstGeom prst="rect">
              <a:avLst/>
            </a:prstGeom>
            <a:noFill/>
          </p:spPr>
        </p:pic>
        <p:sp>
          <p:nvSpPr>
            <p:cNvPr id="68" name="Rounded Rectangle 61">
              <a:extLst>
                <a:ext uri="{FF2B5EF4-FFF2-40B4-BE49-F238E27FC236}">
                  <a16:creationId xmlns="" xmlns:a16="http://schemas.microsoft.com/office/drawing/2014/main" id="{C9E603F0-1F09-4636-82B0-D40DEFC8A836}"/>
                </a:ext>
              </a:extLst>
            </p:cNvPr>
            <p:cNvSpPr/>
            <p:nvPr/>
          </p:nvSpPr>
          <p:spPr>
            <a:xfrm>
              <a:off x="5181627" y="329813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81" name="Picture 5" descr="C:\Users\sivamani.krishna\Downloads\merge healthcare hlogo (1).png">
              <a:extLst>
                <a:ext uri="{FF2B5EF4-FFF2-40B4-BE49-F238E27FC236}">
                  <a16:creationId xmlns="" xmlns:a16="http://schemas.microsoft.com/office/drawing/2014/main" id="{AFD87B2E-8ACB-45E1-8808-445AB341384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859" t="41830" r="9419"/>
            <a:stretch/>
          </p:blipFill>
          <p:spPr bwMode="auto">
            <a:xfrm>
              <a:off x="5472385" y="3370804"/>
              <a:ext cx="948261" cy="303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 xmlns:a16="http://schemas.microsoft.com/office/drawing/2014/main" id="{88DF269C-2760-4ED3-9EA1-4EC520C52025}"/>
              </a:ext>
            </a:extLst>
          </p:cNvPr>
          <p:cNvGrpSpPr/>
          <p:nvPr/>
        </p:nvGrpSpPr>
        <p:grpSpPr>
          <a:xfrm>
            <a:off x="4166790" y="4391667"/>
            <a:ext cx="3556184" cy="571732"/>
            <a:chOff x="4291772" y="4371932"/>
            <a:chExt cx="3556184" cy="571732"/>
          </a:xfrm>
        </p:grpSpPr>
        <p:pic>
          <p:nvPicPr>
            <p:cNvPr id="85" name="Picture 5" descr="C:\Documents and Settings\asia\Desktop\paper-shadow.png">
              <a:extLst>
                <a:ext uri="{FF2B5EF4-FFF2-40B4-BE49-F238E27FC236}">
                  <a16:creationId xmlns="" xmlns:a16="http://schemas.microsoft.com/office/drawing/2014/main" id="{61A28195-2EED-4B6A-935B-1D4A2B21FDA5}"/>
                </a:ext>
              </a:extLst>
            </p:cNvPr>
            <p:cNvPicPr>
              <a:picLocks noChangeAspect="1" noChangeArrowheads="1"/>
            </p:cNvPicPr>
            <p:nvPr/>
          </p:nvPicPr>
          <p:blipFill>
            <a:blip r:embed="rId2"/>
            <a:srcRect/>
            <a:stretch>
              <a:fillRect/>
            </a:stretch>
          </p:blipFill>
          <p:spPr bwMode="auto">
            <a:xfrm>
              <a:off x="6206429" y="4818793"/>
              <a:ext cx="1641527" cy="124871"/>
            </a:xfrm>
            <a:prstGeom prst="rect">
              <a:avLst/>
            </a:prstGeom>
            <a:noFill/>
          </p:spPr>
        </p:pic>
        <p:pic>
          <p:nvPicPr>
            <p:cNvPr id="86" name="Picture 5" descr="C:\Documents and Settings\asia\Desktop\paper-shadow.png">
              <a:extLst>
                <a:ext uri="{FF2B5EF4-FFF2-40B4-BE49-F238E27FC236}">
                  <a16:creationId xmlns="" xmlns:a16="http://schemas.microsoft.com/office/drawing/2014/main" id="{56CBA357-36F8-4756-91D1-AC48BCE466DA}"/>
                </a:ext>
              </a:extLst>
            </p:cNvPr>
            <p:cNvPicPr>
              <a:picLocks noChangeAspect="1" noChangeArrowheads="1"/>
            </p:cNvPicPr>
            <p:nvPr/>
          </p:nvPicPr>
          <p:blipFill>
            <a:blip r:embed="rId2"/>
            <a:srcRect/>
            <a:stretch>
              <a:fillRect/>
            </a:stretch>
          </p:blipFill>
          <p:spPr bwMode="auto">
            <a:xfrm>
              <a:off x="4291772" y="4817930"/>
              <a:ext cx="1641527" cy="124871"/>
            </a:xfrm>
            <a:prstGeom prst="rect">
              <a:avLst/>
            </a:prstGeom>
            <a:noFill/>
          </p:spPr>
        </p:pic>
        <p:sp>
          <p:nvSpPr>
            <p:cNvPr id="87" name="Rounded Rectangle 49">
              <a:extLst>
                <a:ext uri="{FF2B5EF4-FFF2-40B4-BE49-F238E27FC236}">
                  <a16:creationId xmlns="" xmlns:a16="http://schemas.microsoft.com/office/drawing/2014/main" id="{14D245E9-B55A-49D5-922D-B49E67C9F03A}"/>
                </a:ext>
              </a:extLst>
            </p:cNvPr>
            <p:cNvSpPr/>
            <p:nvPr/>
          </p:nvSpPr>
          <p:spPr>
            <a:xfrm>
              <a:off x="6262304" y="4371932"/>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8" name="Rounded Rectangle 50">
              <a:extLst>
                <a:ext uri="{FF2B5EF4-FFF2-40B4-BE49-F238E27FC236}">
                  <a16:creationId xmlns="" xmlns:a16="http://schemas.microsoft.com/office/drawing/2014/main" id="{E341EC89-D9AF-409A-9F98-7A697D06D790}"/>
                </a:ext>
              </a:extLst>
            </p:cNvPr>
            <p:cNvSpPr/>
            <p:nvPr/>
          </p:nvSpPr>
          <p:spPr>
            <a:xfrm>
              <a:off x="4347645" y="4371932"/>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1026" name="Picture 2" descr="Image result for AWS Registered logo">
              <a:extLst>
                <a:ext uri="{FF2B5EF4-FFF2-40B4-BE49-F238E27FC236}">
                  <a16:creationId xmlns="" xmlns:a16="http://schemas.microsoft.com/office/drawing/2014/main" id="{12661914-5445-4A5B-82FB-FE828686E4E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551" b="16134"/>
            <a:stretch/>
          </p:blipFill>
          <p:spPr bwMode="auto">
            <a:xfrm>
              <a:off x="4628297" y="4433155"/>
              <a:ext cx="968475" cy="3259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Gold partner logo">
              <a:extLst>
                <a:ext uri="{FF2B5EF4-FFF2-40B4-BE49-F238E27FC236}">
                  <a16:creationId xmlns="" xmlns:a16="http://schemas.microsoft.com/office/drawing/2014/main" id="{0A6193D5-ECA0-4753-925F-E5372478188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7500" t="31766" r="8500" b="33799"/>
            <a:stretch/>
          </p:blipFill>
          <p:spPr bwMode="auto">
            <a:xfrm>
              <a:off x="6316825" y="4450535"/>
              <a:ext cx="1420737" cy="291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 xmlns:a16="http://schemas.microsoft.com/office/drawing/2014/main" id="{AFB2D86F-97B4-40AD-A403-A097F7D48602}"/>
              </a:ext>
            </a:extLst>
          </p:cNvPr>
          <p:cNvGrpSpPr/>
          <p:nvPr/>
        </p:nvGrpSpPr>
        <p:grpSpPr>
          <a:xfrm>
            <a:off x="3523967" y="690735"/>
            <a:ext cx="4834585" cy="258214"/>
            <a:chOff x="3523967" y="684157"/>
            <a:chExt cx="4834585" cy="258214"/>
          </a:xfrm>
        </p:grpSpPr>
        <p:cxnSp>
          <p:nvCxnSpPr>
            <p:cNvPr id="95" name="Straight Connector 94">
              <a:extLst>
                <a:ext uri="{FF2B5EF4-FFF2-40B4-BE49-F238E27FC236}">
                  <a16:creationId xmlns="" xmlns:a16="http://schemas.microsoft.com/office/drawing/2014/main" id="{B8C1C071-71EE-4B28-8835-C5C3E0EC3A78}"/>
                </a:ext>
              </a:extLst>
            </p:cNvPr>
            <p:cNvCxnSpPr>
              <a:cxnSpLocks/>
            </p:cNvCxnSpPr>
            <p:nvPr/>
          </p:nvCxnSpPr>
          <p:spPr>
            <a:xfrm>
              <a:off x="3523967" y="813264"/>
              <a:ext cx="4834585" cy="0"/>
            </a:xfrm>
            <a:prstGeom prst="line">
              <a:avLst/>
            </a:prstGeom>
            <a:ln w="12700">
              <a:solidFill>
                <a:srgbClr val="81509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 xmlns:a16="http://schemas.microsoft.com/office/drawing/2014/main" id="{A784E2B5-D217-4C07-AC43-E121E9FD0005}"/>
                </a:ext>
              </a:extLst>
            </p:cNvPr>
            <p:cNvSpPr/>
            <p:nvPr/>
          </p:nvSpPr>
          <p:spPr>
            <a:xfrm>
              <a:off x="4868409" y="684157"/>
              <a:ext cx="2145701" cy="258214"/>
            </a:xfrm>
            <a:prstGeom prst="roundRect">
              <a:avLst>
                <a:gd name="adj" fmla="val 50000"/>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lumMod val="75000"/>
                      <a:lumOff val="25000"/>
                    </a:schemeClr>
                  </a:solidFill>
                  <a:latin typeface="Arial" panose="020B0604020202020204" pitchFamily="34" charset="0"/>
                  <a:cs typeface="Arial" panose="020B0604020202020204" pitchFamily="34" charset="0"/>
                </a:rPr>
                <a:t>PROMINENT CLIENTS</a:t>
              </a:r>
            </a:p>
          </p:txBody>
        </p:sp>
      </p:grpSp>
      <p:grpSp>
        <p:nvGrpSpPr>
          <p:cNvPr id="99" name="Group 98">
            <a:extLst>
              <a:ext uri="{FF2B5EF4-FFF2-40B4-BE49-F238E27FC236}">
                <a16:creationId xmlns="" xmlns:a16="http://schemas.microsoft.com/office/drawing/2014/main" id="{A495B51E-E6B3-486F-B332-58D91BD40C8B}"/>
              </a:ext>
            </a:extLst>
          </p:cNvPr>
          <p:cNvGrpSpPr/>
          <p:nvPr/>
        </p:nvGrpSpPr>
        <p:grpSpPr>
          <a:xfrm>
            <a:off x="3523967" y="3975867"/>
            <a:ext cx="4834585" cy="258214"/>
            <a:chOff x="3523967" y="684157"/>
            <a:chExt cx="4834585" cy="258214"/>
          </a:xfrm>
        </p:grpSpPr>
        <p:cxnSp>
          <p:nvCxnSpPr>
            <p:cNvPr id="100" name="Straight Connector 99">
              <a:extLst>
                <a:ext uri="{FF2B5EF4-FFF2-40B4-BE49-F238E27FC236}">
                  <a16:creationId xmlns="" xmlns:a16="http://schemas.microsoft.com/office/drawing/2014/main" id="{E4B7B8D5-76AF-492B-94AD-CB5B5655018A}"/>
                </a:ext>
              </a:extLst>
            </p:cNvPr>
            <p:cNvCxnSpPr>
              <a:cxnSpLocks/>
            </p:cNvCxnSpPr>
            <p:nvPr/>
          </p:nvCxnSpPr>
          <p:spPr>
            <a:xfrm>
              <a:off x="3523967" y="813264"/>
              <a:ext cx="4834585" cy="0"/>
            </a:xfrm>
            <a:prstGeom prst="line">
              <a:avLst/>
            </a:prstGeom>
            <a:ln w="12700">
              <a:solidFill>
                <a:srgbClr val="81509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 xmlns:a16="http://schemas.microsoft.com/office/drawing/2014/main" id="{3700D28C-8B23-459C-8C3C-D41CB283496B}"/>
                </a:ext>
              </a:extLst>
            </p:cNvPr>
            <p:cNvSpPr/>
            <p:nvPr/>
          </p:nvSpPr>
          <p:spPr>
            <a:xfrm>
              <a:off x="4868409" y="684157"/>
              <a:ext cx="2145701" cy="258214"/>
            </a:xfrm>
            <a:prstGeom prst="roundRect">
              <a:avLst>
                <a:gd name="adj" fmla="val 50000"/>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lumMod val="75000"/>
                      <a:lumOff val="25000"/>
                    </a:schemeClr>
                  </a:solidFill>
                  <a:latin typeface="Arial" panose="020B0604020202020204" pitchFamily="34" charset="0"/>
                  <a:cs typeface="Arial" panose="020B0604020202020204" pitchFamily="34" charset="0"/>
                </a:rPr>
                <a:t>PARTNERSHIPS</a:t>
              </a:r>
            </a:p>
          </p:txBody>
        </p:sp>
      </p:grpSp>
    </p:spTree>
    <p:extLst>
      <p:ext uri="{BB962C8B-B14F-4D97-AF65-F5344CB8AC3E}">
        <p14:creationId xmlns:p14="http://schemas.microsoft.com/office/powerpoint/2010/main" val="2296818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03898-BEDD-4F69-84C9-067BDF83E2A5}"/>
              </a:ext>
            </a:extLst>
          </p:cNvPr>
          <p:cNvSpPr>
            <a:spLocks noGrp="1"/>
          </p:cNvSpPr>
          <p:nvPr>
            <p:ph type="title"/>
          </p:nvPr>
        </p:nvSpPr>
        <p:spPr/>
        <p:txBody>
          <a:bodyPr/>
          <a:lstStyle/>
          <a:p>
            <a:r>
              <a:rPr lang="en-IN" dirty="0"/>
              <a:t>DevOps - Why us?</a:t>
            </a:r>
          </a:p>
        </p:txBody>
      </p:sp>
      <p:sp>
        <p:nvSpPr>
          <p:cNvPr id="7" name="Freeform 653">
            <a:extLst>
              <a:ext uri="{FF2B5EF4-FFF2-40B4-BE49-F238E27FC236}">
                <a16:creationId xmlns="" xmlns:a16="http://schemas.microsoft.com/office/drawing/2014/main" id="{6F1A39A9-0930-485A-9327-C9DBB415E4B5}"/>
              </a:ext>
            </a:extLst>
          </p:cNvPr>
          <p:cNvSpPr/>
          <p:nvPr/>
        </p:nvSpPr>
        <p:spPr>
          <a:xfrm>
            <a:off x="3561828" y="746250"/>
            <a:ext cx="515578" cy="342900"/>
          </a:xfrm>
          <a:custGeom>
            <a:avLst/>
            <a:gdLst>
              <a:gd name="connsiteX0" fmla="*/ 0 w 479425"/>
              <a:gd name="connsiteY0" fmla="*/ 0 h 342900"/>
              <a:gd name="connsiteX1" fmla="*/ 225425 w 479425"/>
              <a:gd name="connsiteY1" fmla="*/ 3175 h 342900"/>
              <a:gd name="connsiteX2" fmla="*/ 479425 w 479425"/>
              <a:gd name="connsiteY2" fmla="*/ 342900 h 342900"/>
              <a:gd name="connsiteX3" fmla="*/ 0 w 479425"/>
              <a:gd name="connsiteY3" fmla="*/ 0 h 342900"/>
            </a:gdLst>
            <a:ahLst/>
            <a:cxnLst>
              <a:cxn ang="0">
                <a:pos x="connsiteX0" y="connsiteY0"/>
              </a:cxn>
              <a:cxn ang="0">
                <a:pos x="connsiteX1" y="connsiteY1"/>
              </a:cxn>
              <a:cxn ang="0">
                <a:pos x="connsiteX2" y="connsiteY2"/>
              </a:cxn>
              <a:cxn ang="0">
                <a:pos x="connsiteX3" y="connsiteY3"/>
              </a:cxn>
            </a:cxnLst>
            <a:rect l="l" t="t" r="r" b="b"/>
            <a:pathLst>
              <a:path w="479425" h="342900">
                <a:moveTo>
                  <a:pt x="0" y="0"/>
                </a:moveTo>
                <a:lnTo>
                  <a:pt x="225425" y="3175"/>
                </a:lnTo>
                <a:lnTo>
                  <a:pt x="479425" y="342900"/>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54">
            <a:extLst>
              <a:ext uri="{FF2B5EF4-FFF2-40B4-BE49-F238E27FC236}">
                <a16:creationId xmlns="" xmlns:a16="http://schemas.microsoft.com/office/drawing/2014/main" id="{9840934B-B60E-465F-BC56-2392F056DC47}"/>
              </a:ext>
            </a:extLst>
          </p:cNvPr>
          <p:cNvSpPr/>
          <p:nvPr/>
        </p:nvSpPr>
        <p:spPr>
          <a:xfrm>
            <a:off x="3855469" y="819275"/>
            <a:ext cx="215109" cy="269875"/>
          </a:xfrm>
          <a:custGeom>
            <a:avLst/>
            <a:gdLst>
              <a:gd name="connsiteX0" fmla="*/ 200025 w 200025"/>
              <a:gd name="connsiteY0" fmla="*/ 269875 h 269875"/>
              <a:gd name="connsiteX1" fmla="*/ 0 w 200025"/>
              <a:gd name="connsiteY1" fmla="*/ 0 h 269875"/>
              <a:gd name="connsiteX2" fmla="*/ 180975 w 200025"/>
              <a:gd name="connsiteY2" fmla="*/ 0 h 269875"/>
              <a:gd name="connsiteX3" fmla="*/ 200025 w 200025"/>
              <a:gd name="connsiteY3" fmla="*/ 269875 h 269875"/>
            </a:gdLst>
            <a:ahLst/>
            <a:cxnLst>
              <a:cxn ang="0">
                <a:pos x="connsiteX0" y="connsiteY0"/>
              </a:cxn>
              <a:cxn ang="0">
                <a:pos x="connsiteX1" y="connsiteY1"/>
              </a:cxn>
              <a:cxn ang="0">
                <a:pos x="connsiteX2" y="connsiteY2"/>
              </a:cxn>
              <a:cxn ang="0">
                <a:pos x="connsiteX3" y="connsiteY3"/>
              </a:cxn>
            </a:cxnLst>
            <a:rect l="l" t="t" r="r" b="b"/>
            <a:pathLst>
              <a:path w="200025" h="269875">
                <a:moveTo>
                  <a:pt x="200025" y="269875"/>
                </a:moveTo>
                <a:lnTo>
                  <a:pt x="0" y="0"/>
                </a:lnTo>
                <a:lnTo>
                  <a:pt x="180975" y="0"/>
                </a:lnTo>
                <a:lnTo>
                  <a:pt x="200025" y="269875"/>
                </a:lnTo>
                <a:close/>
              </a:path>
            </a:pathLst>
          </a:cu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650">
            <a:extLst>
              <a:ext uri="{FF2B5EF4-FFF2-40B4-BE49-F238E27FC236}">
                <a16:creationId xmlns="" xmlns:a16="http://schemas.microsoft.com/office/drawing/2014/main" id="{3419BD47-05AE-44F0-9AF5-95582F3D953E}"/>
              </a:ext>
            </a:extLst>
          </p:cNvPr>
          <p:cNvSpPr/>
          <p:nvPr/>
        </p:nvSpPr>
        <p:spPr>
          <a:xfrm>
            <a:off x="365759" y="677685"/>
            <a:ext cx="3772537" cy="2186645"/>
          </a:xfrm>
          <a:custGeom>
            <a:avLst/>
            <a:gdLst>
              <a:gd name="connsiteX0" fmla="*/ 82550 w 3086100"/>
              <a:gd name="connsiteY0" fmla="*/ 2317750 h 2317750"/>
              <a:gd name="connsiteX1" fmla="*/ 0 w 3086100"/>
              <a:gd name="connsiteY1" fmla="*/ 2133600 h 2317750"/>
              <a:gd name="connsiteX2" fmla="*/ 0 w 3086100"/>
              <a:gd name="connsiteY2" fmla="*/ 0 h 2317750"/>
              <a:gd name="connsiteX3" fmla="*/ 2520950 w 3086100"/>
              <a:gd name="connsiteY3" fmla="*/ 0 h 2317750"/>
              <a:gd name="connsiteX4" fmla="*/ 3086100 w 3086100"/>
              <a:gd name="connsiteY4" fmla="*/ 438150 h 2317750"/>
              <a:gd name="connsiteX5" fmla="*/ 88900 w 3086100"/>
              <a:gd name="connsiteY5" fmla="*/ 438150 h 2317750"/>
              <a:gd name="connsiteX6" fmla="*/ 82550 w 3086100"/>
              <a:gd name="connsiteY6" fmla="*/ 2317750 h 231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100" h="2317750">
                <a:moveTo>
                  <a:pt x="82550" y="2317750"/>
                </a:moveTo>
                <a:lnTo>
                  <a:pt x="0" y="2133600"/>
                </a:lnTo>
                <a:lnTo>
                  <a:pt x="0" y="0"/>
                </a:lnTo>
                <a:lnTo>
                  <a:pt x="2520950" y="0"/>
                </a:lnTo>
                <a:lnTo>
                  <a:pt x="3086100" y="438150"/>
                </a:lnTo>
                <a:lnTo>
                  <a:pt x="88900" y="438150"/>
                </a:lnTo>
                <a:cubicBezTo>
                  <a:pt x="86783" y="1064683"/>
                  <a:pt x="84667" y="1691217"/>
                  <a:pt x="82550" y="2317750"/>
                </a:cubicBezTo>
                <a:close/>
              </a:path>
            </a:pathLst>
          </a:custGeom>
          <a:solidFill>
            <a:srgbClr val="4D6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23142143-4939-46AA-BA9A-B9E115DE0B80}"/>
              </a:ext>
            </a:extLst>
          </p:cNvPr>
          <p:cNvSpPr>
            <a:spLocks/>
          </p:cNvSpPr>
          <p:nvPr/>
        </p:nvSpPr>
        <p:spPr bwMode="auto">
          <a:xfrm>
            <a:off x="456562" y="1082994"/>
            <a:ext cx="3772538" cy="3801426"/>
          </a:xfrm>
          <a:prstGeom prst="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endParaRPr lang="en-IN" sz="1200">
              <a:solidFill>
                <a:srgbClr val="4D4F53"/>
              </a:solidFill>
              <a:cs typeface="Arial" pitchFamily="34" charset="0"/>
            </a:endParaRPr>
          </a:p>
        </p:txBody>
      </p:sp>
      <p:sp>
        <p:nvSpPr>
          <p:cNvPr id="9" name="Rectangle 8">
            <a:extLst>
              <a:ext uri="{FF2B5EF4-FFF2-40B4-BE49-F238E27FC236}">
                <a16:creationId xmlns="" xmlns:a16="http://schemas.microsoft.com/office/drawing/2014/main" id="{59920084-D49D-43D5-8115-4ABD7DDB1243}"/>
              </a:ext>
            </a:extLst>
          </p:cNvPr>
          <p:cNvSpPr/>
          <p:nvPr/>
        </p:nvSpPr>
        <p:spPr>
          <a:xfrm>
            <a:off x="396240" y="718652"/>
            <a:ext cx="3548270" cy="307777"/>
          </a:xfrm>
          <a:prstGeom prst="rect">
            <a:avLst/>
          </a:prstGeom>
        </p:spPr>
        <p:txBody>
          <a:bodyPr wrap="square" anchor="ctr">
            <a:spAutoFit/>
          </a:bodyPr>
          <a:lstStyle/>
          <a:p>
            <a:r>
              <a:rPr lang="en-US"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Why do organizations approach us?</a:t>
            </a:r>
            <a:endPar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13" name="Freeform 653">
            <a:extLst>
              <a:ext uri="{FF2B5EF4-FFF2-40B4-BE49-F238E27FC236}">
                <a16:creationId xmlns="" xmlns:a16="http://schemas.microsoft.com/office/drawing/2014/main" id="{911BA3C1-B7F8-4FA2-BD95-AA7287480421}"/>
              </a:ext>
            </a:extLst>
          </p:cNvPr>
          <p:cNvSpPr/>
          <p:nvPr/>
        </p:nvSpPr>
        <p:spPr>
          <a:xfrm>
            <a:off x="7711190" y="746250"/>
            <a:ext cx="515578" cy="342900"/>
          </a:xfrm>
          <a:custGeom>
            <a:avLst/>
            <a:gdLst>
              <a:gd name="connsiteX0" fmla="*/ 0 w 479425"/>
              <a:gd name="connsiteY0" fmla="*/ 0 h 342900"/>
              <a:gd name="connsiteX1" fmla="*/ 225425 w 479425"/>
              <a:gd name="connsiteY1" fmla="*/ 3175 h 342900"/>
              <a:gd name="connsiteX2" fmla="*/ 479425 w 479425"/>
              <a:gd name="connsiteY2" fmla="*/ 342900 h 342900"/>
              <a:gd name="connsiteX3" fmla="*/ 0 w 479425"/>
              <a:gd name="connsiteY3" fmla="*/ 0 h 342900"/>
            </a:gdLst>
            <a:ahLst/>
            <a:cxnLst>
              <a:cxn ang="0">
                <a:pos x="connsiteX0" y="connsiteY0"/>
              </a:cxn>
              <a:cxn ang="0">
                <a:pos x="connsiteX1" y="connsiteY1"/>
              </a:cxn>
              <a:cxn ang="0">
                <a:pos x="connsiteX2" y="connsiteY2"/>
              </a:cxn>
              <a:cxn ang="0">
                <a:pos x="connsiteX3" y="connsiteY3"/>
              </a:cxn>
            </a:cxnLst>
            <a:rect l="l" t="t" r="r" b="b"/>
            <a:pathLst>
              <a:path w="479425" h="342900">
                <a:moveTo>
                  <a:pt x="0" y="0"/>
                </a:moveTo>
                <a:lnTo>
                  <a:pt x="225425" y="3175"/>
                </a:lnTo>
                <a:lnTo>
                  <a:pt x="479425" y="342900"/>
                </a:lnTo>
                <a:lnTo>
                  <a:pt x="0" y="0"/>
                </a:lnTo>
                <a:close/>
              </a:path>
            </a:pathLst>
          </a:custGeom>
          <a:solidFill>
            <a:srgbClr val="0E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54">
            <a:extLst>
              <a:ext uri="{FF2B5EF4-FFF2-40B4-BE49-F238E27FC236}">
                <a16:creationId xmlns="" xmlns:a16="http://schemas.microsoft.com/office/drawing/2014/main" id="{099D109B-7F6F-4E42-84E0-2A39C2A75B75}"/>
              </a:ext>
            </a:extLst>
          </p:cNvPr>
          <p:cNvSpPr/>
          <p:nvPr/>
        </p:nvSpPr>
        <p:spPr>
          <a:xfrm>
            <a:off x="8004831" y="819275"/>
            <a:ext cx="215109" cy="269875"/>
          </a:xfrm>
          <a:custGeom>
            <a:avLst/>
            <a:gdLst>
              <a:gd name="connsiteX0" fmla="*/ 200025 w 200025"/>
              <a:gd name="connsiteY0" fmla="*/ 269875 h 269875"/>
              <a:gd name="connsiteX1" fmla="*/ 0 w 200025"/>
              <a:gd name="connsiteY1" fmla="*/ 0 h 269875"/>
              <a:gd name="connsiteX2" fmla="*/ 180975 w 200025"/>
              <a:gd name="connsiteY2" fmla="*/ 0 h 269875"/>
              <a:gd name="connsiteX3" fmla="*/ 200025 w 200025"/>
              <a:gd name="connsiteY3" fmla="*/ 269875 h 269875"/>
            </a:gdLst>
            <a:ahLst/>
            <a:cxnLst>
              <a:cxn ang="0">
                <a:pos x="connsiteX0" y="connsiteY0"/>
              </a:cxn>
              <a:cxn ang="0">
                <a:pos x="connsiteX1" y="connsiteY1"/>
              </a:cxn>
              <a:cxn ang="0">
                <a:pos x="connsiteX2" y="connsiteY2"/>
              </a:cxn>
              <a:cxn ang="0">
                <a:pos x="connsiteX3" y="connsiteY3"/>
              </a:cxn>
            </a:cxnLst>
            <a:rect l="l" t="t" r="r" b="b"/>
            <a:pathLst>
              <a:path w="200025" h="269875">
                <a:moveTo>
                  <a:pt x="200025" y="269875"/>
                </a:moveTo>
                <a:lnTo>
                  <a:pt x="0" y="0"/>
                </a:lnTo>
                <a:lnTo>
                  <a:pt x="180975" y="0"/>
                </a:lnTo>
                <a:lnTo>
                  <a:pt x="200025" y="269875"/>
                </a:lnTo>
                <a:close/>
              </a:path>
            </a:pathLst>
          </a:custGeom>
          <a:solidFill>
            <a:srgbClr val="A47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50">
            <a:extLst>
              <a:ext uri="{FF2B5EF4-FFF2-40B4-BE49-F238E27FC236}">
                <a16:creationId xmlns="" xmlns:a16="http://schemas.microsoft.com/office/drawing/2014/main" id="{66B265F8-2C19-410C-80E6-68BB38675A7A}"/>
              </a:ext>
            </a:extLst>
          </p:cNvPr>
          <p:cNvSpPr/>
          <p:nvPr/>
        </p:nvSpPr>
        <p:spPr>
          <a:xfrm>
            <a:off x="4515121" y="677685"/>
            <a:ext cx="3772537" cy="2186645"/>
          </a:xfrm>
          <a:custGeom>
            <a:avLst/>
            <a:gdLst>
              <a:gd name="connsiteX0" fmla="*/ 82550 w 3086100"/>
              <a:gd name="connsiteY0" fmla="*/ 2317750 h 2317750"/>
              <a:gd name="connsiteX1" fmla="*/ 0 w 3086100"/>
              <a:gd name="connsiteY1" fmla="*/ 2133600 h 2317750"/>
              <a:gd name="connsiteX2" fmla="*/ 0 w 3086100"/>
              <a:gd name="connsiteY2" fmla="*/ 0 h 2317750"/>
              <a:gd name="connsiteX3" fmla="*/ 2520950 w 3086100"/>
              <a:gd name="connsiteY3" fmla="*/ 0 h 2317750"/>
              <a:gd name="connsiteX4" fmla="*/ 3086100 w 3086100"/>
              <a:gd name="connsiteY4" fmla="*/ 438150 h 2317750"/>
              <a:gd name="connsiteX5" fmla="*/ 88900 w 3086100"/>
              <a:gd name="connsiteY5" fmla="*/ 438150 h 2317750"/>
              <a:gd name="connsiteX6" fmla="*/ 82550 w 3086100"/>
              <a:gd name="connsiteY6" fmla="*/ 2317750 h 231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100" h="2317750">
                <a:moveTo>
                  <a:pt x="82550" y="2317750"/>
                </a:moveTo>
                <a:lnTo>
                  <a:pt x="0" y="2133600"/>
                </a:lnTo>
                <a:lnTo>
                  <a:pt x="0" y="0"/>
                </a:lnTo>
                <a:lnTo>
                  <a:pt x="2520950" y="0"/>
                </a:lnTo>
                <a:lnTo>
                  <a:pt x="3086100" y="438150"/>
                </a:lnTo>
                <a:lnTo>
                  <a:pt x="88900" y="438150"/>
                </a:lnTo>
                <a:cubicBezTo>
                  <a:pt x="86783" y="1064683"/>
                  <a:pt x="84667" y="1691217"/>
                  <a:pt x="82550" y="2317750"/>
                </a:cubicBezTo>
                <a:close/>
              </a:path>
            </a:pathLst>
          </a:cu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6B9DB958-465F-42BB-922D-4454F579CDA3}"/>
              </a:ext>
            </a:extLst>
          </p:cNvPr>
          <p:cNvSpPr>
            <a:spLocks/>
          </p:cNvSpPr>
          <p:nvPr/>
        </p:nvSpPr>
        <p:spPr bwMode="auto">
          <a:xfrm>
            <a:off x="4605924" y="1082994"/>
            <a:ext cx="3772538" cy="3801426"/>
          </a:xfrm>
          <a:prstGeom prst="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endParaRPr lang="en-IN" sz="1200">
              <a:solidFill>
                <a:srgbClr val="4D4F53"/>
              </a:solidFill>
              <a:cs typeface="Arial" pitchFamily="34" charset="0"/>
            </a:endParaRPr>
          </a:p>
        </p:txBody>
      </p:sp>
      <p:sp>
        <p:nvSpPr>
          <p:cNvPr id="18" name="Rectangle 17">
            <a:extLst>
              <a:ext uri="{FF2B5EF4-FFF2-40B4-BE49-F238E27FC236}">
                <a16:creationId xmlns="" xmlns:a16="http://schemas.microsoft.com/office/drawing/2014/main" id="{CE89C553-DCBF-4F71-8679-DC54E1BB3646}"/>
              </a:ext>
            </a:extLst>
          </p:cNvPr>
          <p:cNvSpPr/>
          <p:nvPr/>
        </p:nvSpPr>
        <p:spPr>
          <a:xfrm>
            <a:off x="4545602" y="718652"/>
            <a:ext cx="3548270" cy="307777"/>
          </a:xfrm>
          <a:prstGeom prst="rect">
            <a:avLst/>
          </a:prstGeom>
        </p:spPr>
        <p:txBody>
          <a:bodyPr wrap="square" anchor="ctr">
            <a:spAutoFit/>
          </a:bodyPr>
          <a:lstStyle/>
          <a:p>
            <a:r>
              <a:rPr lang="en-US"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How do we help?</a:t>
            </a:r>
            <a:endPar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19" name="Freeform 5">
            <a:extLst>
              <a:ext uri="{FF2B5EF4-FFF2-40B4-BE49-F238E27FC236}">
                <a16:creationId xmlns="" xmlns:a16="http://schemas.microsoft.com/office/drawing/2014/main" id="{0A632B97-1F29-4AB8-8884-1EACD0874E82}"/>
              </a:ext>
            </a:extLst>
          </p:cNvPr>
          <p:cNvSpPr>
            <a:spLocks noEditPoints="1"/>
          </p:cNvSpPr>
          <p:nvPr/>
        </p:nvSpPr>
        <p:spPr bwMode="auto">
          <a:xfrm>
            <a:off x="2415963" y="3201680"/>
            <a:ext cx="1554680" cy="1443237"/>
          </a:xfrm>
          <a:custGeom>
            <a:avLst/>
            <a:gdLst/>
            <a:ahLst/>
            <a:cxnLst>
              <a:cxn ang="0">
                <a:pos x="8904" y="12564"/>
              </a:cxn>
              <a:cxn ang="0">
                <a:pos x="9566" y="13808"/>
              </a:cxn>
              <a:cxn ang="0">
                <a:pos x="7685" y="14806"/>
              </a:cxn>
              <a:cxn ang="0">
                <a:pos x="6597" y="11745"/>
              </a:cxn>
              <a:cxn ang="0">
                <a:pos x="8214" y="11303"/>
              </a:cxn>
              <a:cxn ang="0">
                <a:pos x="7026" y="13296"/>
              </a:cxn>
              <a:cxn ang="0">
                <a:pos x="4416" y="10989"/>
              </a:cxn>
              <a:cxn ang="0">
                <a:pos x="6254" y="9497"/>
              </a:cxn>
              <a:cxn ang="0">
                <a:pos x="5551" y="11735"/>
              </a:cxn>
              <a:cxn ang="0">
                <a:pos x="2887" y="9495"/>
              </a:cxn>
              <a:cxn ang="0">
                <a:pos x="4723" y="7973"/>
              </a:cxn>
              <a:cxn ang="0">
                <a:pos x="4007" y="10232"/>
              </a:cxn>
              <a:cxn ang="0">
                <a:pos x="2944" y="10039"/>
              </a:cxn>
              <a:cxn ang="0">
                <a:pos x="9993" y="1563"/>
              </a:cxn>
              <a:cxn ang="0">
                <a:pos x="14978" y="2412"/>
              </a:cxn>
              <a:cxn ang="0">
                <a:pos x="16157" y="5423"/>
              </a:cxn>
              <a:cxn ang="0">
                <a:pos x="15755" y="7260"/>
              </a:cxn>
              <a:cxn ang="0">
                <a:pos x="10302" y="3231"/>
              </a:cxn>
              <a:cxn ang="0">
                <a:pos x="7105" y="5609"/>
              </a:cxn>
              <a:cxn ang="0">
                <a:pos x="1940" y="8204"/>
              </a:cxn>
              <a:cxn ang="0">
                <a:pos x="878" y="6117"/>
              </a:cxn>
              <a:cxn ang="0">
                <a:pos x="1111" y="3195"/>
              </a:cxn>
              <a:cxn ang="0">
                <a:pos x="3221" y="1119"/>
              </a:cxn>
              <a:cxn ang="0">
                <a:pos x="5833" y="834"/>
              </a:cxn>
              <a:cxn ang="0">
                <a:pos x="7937" y="2065"/>
              </a:cxn>
              <a:cxn ang="0">
                <a:pos x="5119" y="4868"/>
              </a:cxn>
              <a:cxn ang="0">
                <a:pos x="5510" y="6133"/>
              </a:cxn>
              <a:cxn ang="0">
                <a:pos x="7647" y="6204"/>
              </a:cxn>
              <a:cxn ang="0">
                <a:pos x="10090" y="4080"/>
              </a:cxn>
              <a:cxn ang="0">
                <a:pos x="13953" y="9646"/>
              </a:cxn>
              <a:cxn ang="0">
                <a:pos x="12143" y="8078"/>
              </a:cxn>
              <a:cxn ang="0">
                <a:pos x="9755" y="6665"/>
              </a:cxn>
              <a:cxn ang="0">
                <a:pos x="13185" y="10381"/>
              </a:cxn>
              <a:cxn ang="0">
                <a:pos x="12663" y="11158"/>
              </a:cxn>
              <a:cxn ang="0">
                <a:pos x="9108" y="8067"/>
              </a:cxn>
              <a:cxn ang="0">
                <a:pos x="8287" y="8255"/>
              </a:cxn>
              <a:cxn ang="0">
                <a:pos x="11665" y="12020"/>
              </a:cxn>
              <a:cxn ang="0">
                <a:pos x="10105" y="12141"/>
              </a:cxn>
              <a:cxn ang="0">
                <a:pos x="8601" y="10633"/>
              </a:cxn>
              <a:cxn ang="0">
                <a:pos x="7516" y="9813"/>
              </a:cxn>
              <a:cxn ang="0">
                <a:pos x="6066" y="8708"/>
              </a:cxn>
              <a:cxn ang="0">
                <a:pos x="5191" y="7353"/>
              </a:cxn>
              <a:cxn ang="0">
                <a:pos x="3165" y="8072"/>
              </a:cxn>
              <a:cxn ang="0">
                <a:pos x="313" y="6806"/>
              </a:cxn>
              <a:cxn ang="0">
                <a:pos x="2220" y="10275"/>
              </a:cxn>
              <a:cxn ang="0">
                <a:pos x="3443" y="11147"/>
              </a:cxn>
              <a:cxn ang="0">
                <a:pos x="4172" y="12333"/>
              </a:cxn>
              <a:cxn ang="0">
                <a:pos x="5188" y="13048"/>
              </a:cxn>
              <a:cxn ang="0">
                <a:pos x="6619" y="14183"/>
              </a:cxn>
              <a:cxn ang="0">
                <a:pos x="8317" y="15686"/>
              </a:cxn>
              <a:cxn ang="0">
                <a:pos x="10311" y="14088"/>
              </a:cxn>
              <a:cxn ang="0">
                <a:pos x="11788" y="13184"/>
              </a:cxn>
              <a:cxn ang="0">
                <a:pos x="12721" y="11891"/>
              </a:cxn>
              <a:cxn ang="0">
                <a:pos x="14614" y="10280"/>
              </a:cxn>
              <a:cxn ang="0">
                <a:pos x="15455" y="9023"/>
              </a:cxn>
              <a:cxn ang="0">
                <a:pos x="16860" y="6125"/>
              </a:cxn>
              <a:cxn ang="0">
                <a:pos x="16280" y="2945"/>
              </a:cxn>
              <a:cxn ang="0">
                <a:pos x="14061" y="855"/>
              </a:cxn>
              <a:cxn ang="0">
                <a:pos x="10557" y="593"/>
              </a:cxn>
              <a:cxn ang="0">
                <a:pos x="8243" y="1187"/>
              </a:cxn>
              <a:cxn ang="0">
                <a:pos x="5116" y="3"/>
              </a:cxn>
              <a:cxn ang="0">
                <a:pos x="2891" y="454"/>
              </a:cxn>
              <a:cxn ang="0">
                <a:pos x="443" y="2853"/>
              </a:cxn>
            </a:cxnLst>
            <a:rect l="0" t="0" r="r" b="b"/>
            <a:pathLst>
              <a:path w="16908" h="15696">
                <a:moveTo>
                  <a:pt x="7418" y="14262"/>
                </a:moveTo>
                <a:lnTo>
                  <a:pt x="7418" y="14236"/>
                </a:lnTo>
                <a:lnTo>
                  <a:pt x="7419" y="14209"/>
                </a:lnTo>
                <a:lnTo>
                  <a:pt x="7422" y="14184"/>
                </a:lnTo>
                <a:lnTo>
                  <a:pt x="7425" y="14159"/>
                </a:lnTo>
                <a:lnTo>
                  <a:pt x="7428" y="14135"/>
                </a:lnTo>
                <a:lnTo>
                  <a:pt x="7432" y="14113"/>
                </a:lnTo>
                <a:lnTo>
                  <a:pt x="7437" y="14091"/>
                </a:lnTo>
                <a:lnTo>
                  <a:pt x="7443" y="14069"/>
                </a:lnTo>
                <a:lnTo>
                  <a:pt x="7449" y="14049"/>
                </a:lnTo>
                <a:lnTo>
                  <a:pt x="7455" y="14027"/>
                </a:lnTo>
                <a:lnTo>
                  <a:pt x="7464" y="14008"/>
                </a:lnTo>
                <a:lnTo>
                  <a:pt x="7471" y="13989"/>
                </a:lnTo>
                <a:lnTo>
                  <a:pt x="7480" y="13970"/>
                </a:lnTo>
                <a:lnTo>
                  <a:pt x="7489" y="13952"/>
                </a:lnTo>
                <a:lnTo>
                  <a:pt x="7499" y="13934"/>
                </a:lnTo>
                <a:lnTo>
                  <a:pt x="7508" y="13917"/>
                </a:lnTo>
                <a:lnTo>
                  <a:pt x="7530" y="13885"/>
                </a:lnTo>
                <a:lnTo>
                  <a:pt x="7553" y="13853"/>
                </a:lnTo>
                <a:lnTo>
                  <a:pt x="7577" y="13822"/>
                </a:lnTo>
                <a:lnTo>
                  <a:pt x="7602" y="13794"/>
                </a:lnTo>
                <a:lnTo>
                  <a:pt x="7629" y="13764"/>
                </a:lnTo>
                <a:lnTo>
                  <a:pt x="7656" y="13737"/>
                </a:lnTo>
                <a:lnTo>
                  <a:pt x="7684" y="13708"/>
                </a:lnTo>
                <a:lnTo>
                  <a:pt x="7712" y="13681"/>
                </a:lnTo>
                <a:lnTo>
                  <a:pt x="7752" y="13640"/>
                </a:lnTo>
                <a:lnTo>
                  <a:pt x="7805" y="13586"/>
                </a:lnTo>
                <a:lnTo>
                  <a:pt x="7869" y="13521"/>
                </a:lnTo>
                <a:lnTo>
                  <a:pt x="7940" y="13448"/>
                </a:lnTo>
                <a:lnTo>
                  <a:pt x="8019" y="13368"/>
                </a:lnTo>
                <a:lnTo>
                  <a:pt x="8102" y="13283"/>
                </a:lnTo>
                <a:lnTo>
                  <a:pt x="8189" y="13196"/>
                </a:lnTo>
                <a:lnTo>
                  <a:pt x="8276" y="13108"/>
                </a:lnTo>
                <a:lnTo>
                  <a:pt x="8364" y="13020"/>
                </a:lnTo>
                <a:lnTo>
                  <a:pt x="8450" y="12937"/>
                </a:lnTo>
                <a:lnTo>
                  <a:pt x="8532" y="12858"/>
                </a:lnTo>
                <a:lnTo>
                  <a:pt x="8608" y="12785"/>
                </a:lnTo>
                <a:lnTo>
                  <a:pt x="8678" y="12721"/>
                </a:lnTo>
                <a:lnTo>
                  <a:pt x="8737" y="12668"/>
                </a:lnTo>
                <a:lnTo>
                  <a:pt x="8764" y="12647"/>
                </a:lnTo>
                <a:lnTo>
                  <a:pt x="8787" y="12628"/>
                </a:lnTo>
                <a:lnTo>
                  <a:pt x="8807" y="12614"/>
                </a:lnTo>
                <a:lnTo>
                  <a:pt x="8823" y="12604"/>
                </a:lnTo>
                <a:lnTo>
                  <a:pt x="8850" y="12589"/>
                </a:lnTo>
                <a:lnTo>
                  <a:pt x="8877" y="12575"/>
                </a:lnTo>
                <a:lnTo>
                  <a:pt x="8904" y="12564"/>
                </a:lnTo>
                <a:lnTo>
                  <a:pt x="8932" y="12553"/>
                </a:lnTo>
                <a:lnTo>
                  <a:pt x="8959" y="12544"/>
                </a:lnTo>
                <a:lnTo>
                  <a:pt x="8987" y="12536"/>
                </a:lnTo>
                <a:lnTo>
                  <a:pt x="9014" y="12530"/>
                </a:lnTo>
                <a:lnTo>
                  <a:pt x="9043" y="12525"/>
                </a:lnTo>
                <a:lnTo>
                  <a:pt x="9070" y="12520"/>
                </a:lnTo>
                <a:lnTo>
                  <a:pt x="9099" y="12518"/>
                </a:lnTo>
                <a:lnTo>
                  <a:pt x="9126" y="12516"/>
                </a:lnTo>
                <a:lnTo>
                  <a:pt x="9155" y="12516"/>
                </a:lnTo>
                <a:lnTo>
                  <a:pt x="9182" y="12517"/>
                </a:lnTo>
                <a:lnTo>
                  <a:pt x="9210" y="12519"/>
                </a:lnTo>
                <a:lnTo>
                  <a:pt x="9237" y="12523"/>
                </a:lnTo>
                <a:lnTo>
                  <a:pt x="9266" y="12527"/>
                </a:lnTo>
                <a:lnTo>
                  <a:pt x="9292" y="12532"/>
                </a:lnTo>
                <a:lnTo>
                  <a:pt x="9319" y="12538"/>
                </a:lnTo>
                <a:lnTo>
                  <a:pt x="9346" y="12547"/>
                </a:lnTo>
                <a:lnTo>
                  <a:pt x="9373" y="12555"/>
                </a:lnTo>
                <a:lnTo>
                  <a:pt x="9399" y="12565"/>
                </a:lnTo>
                <a:lnTo>
                  <a:pt x="9425" y="12575"/>
                </a:lnTo>
                <a:lnTo>
                  <a:pt x="9451" y="12587"/>
                </a:lnTo>
                <a:lnTo>
                  <a:pt x="9476" y="12601"/>
                </a:lnTo>
                <a:lnTo>
                  <a:pt x="9500" y="12614"/>
                </a:lnTo>
                <a:lnTo>
                  <a:pt x="9524" y="12628"/>
                </a:lnTo>
                <a:lnTo>
                  <a:pt x="9549" y="12644"/>
                </a:lnTo>
                <a:lnTo>
                  <a:pt x="9572" y="12661"/>
                </a:lnTo>
                <a:lnTo>
                  <a:pt x="9594" y="12678"/>
                </a:lnTo>
                <a:lnTo>
                  <a:pt x="9616" y="12697"/>
                </a:lnTo>
                <a:lnTo>
                  <a:pt x="9638" y="12716"/>
                </a:lnTo>
                <a:lnTo>
                  <a:pt x="9659" y="12736"/>
                </a:lnTo>
                <a:lnTo>
                  <a:pt x="9681" y="12759"/>
                </a:lnTo>
                <a:lnTo>
                  <a:pt x="9703" y="12784"/>
                </a:lnTo>
                <a:lnTo>
                  <a:pt x="9723" y="12809"/>
                </a:lnTo>
                <a:lnTo>
                  <a:pt x="9742" y="12834"/>
                </a:lnTo>
                <a:lnTo>
                  <a:pt x="9760" y="12862"/>
                </a:lnTo>
                <a:lnTo>
                  <a:pt x="9777" y="12889"/>
                </a:lnTo>
                <a:lnTo>
                  <a:pt x="9792" y="12919"/>
                </a:lnTo>
                <a:lnTo>
                  <a:pt x="9806" y="12949"/>
                </a:lnTo>
                <a:lnTo>
                  <a:pt x="9818" y="12981"/>
                </a:lnTo>
                <a:lnTo>
                  <a:pt x="9829" y="13014"/>
                </a:lnTo>
                <a:lnTo>
                  <a:pt x="9838" y="13049"/>
                </a:lnTo>
                <a:lnTo>
                  <a:pt x="9846" y="13086"/>
                </a:lnTo>
                <a:lnTo>
                  <a:pt x="9852" y="13124"/>
                </a:lnTo>
                <a:lnTo>
                  <a:pt x="9856" y="13163"/>
                </a:lnTo>
                <a:lnTo>
                  <a:pt x="9858" y="13205"/>
                </a:lnTo>
                <a:lnTo>
                  <a:pt x="9859" y="13249"/>
                </a:lnTo>
                <a:lnTo>
                  <a:pt x="9566" y="13808"/>
                </a:lnTo>
                <a:lnTo>
                  <a:pt x="9513" y="13860"/>
                </a:lnTo>
                <a:lnTo>
                  <a:pt x="9461" y="13912"/>
                </a:lnTo>
                <a:lnTo>
                  <a:pt x="9409" y="13964"/>
                </a:lnTo>
                <a:lnTo>
                  <a:pt x="9359" y="14015"/>
                </a:lnTo>
                <a:lnTo>
                  <a:pt x="9308" y="14065"/>
                </a:lnTo>
                <a:lnTo>
                  <a:pt x="9256" y="14116"/>
                </a:lnTo>
                <a:lnTo>
                  <a:pt x="9204" y="14169"/>
                </a:lnTo>
                <a:lnTo>
                  <a:pt x="9151" y="14222"/>
                </a:lnTo>
                <a:lnTo>
                  <a:pt x="9085" y="14291"/>
                </a:lnTo>
                <a:lnTo>
                  <a:pt x="9018" y="14360"/>
                </a:lnTo>
                <a:lnTo>
                  <a:pt x="8952" y="14430"/>
                </a:lnTo>
                <a:lnTo>
                  <a:pt x="8886" y="14499"/>
                </a:lnTo>
                <a:lnTo>
                  <a:pt x="8821" y="14566"/>
                </a:lnTo>
                <a:lnTo>
                  <a:pt x="8754" y="14632"/>
                </a:lnTo>
                <a:lnTo>
                  <a:pt x="8721" y="14664"/>
                </a:lnTo>
                <a:lnTo>
                  <a:pt x="8688" y="14694"/>
                </a:lnTo>
                <a:lnTo>
                  <a:pt x="8654" y="14724"/>
                </a:lnTo>
                <a:lnTo>
                  <a:pt x="8620" y="14752"/>
                </a:lnTo>
                <a:lnTo>
                  <a:pt x="8586" y="14779"/>
                </a:lnTo>
                <a:lnTo>
                  <a:pt x="8551" y="14804"/>
                </a:lnTo>
                <a:lnTo>
                  <a:pt x="8516" y="14828"/>
                </a:lnTo>
                <a:lnTo>
                  <a:pt x="8481" y="14851"/>
                </a:lnTo>
                <a:lnTo>
                  <a:pt x="8446" y="14872"/>
                </a:lnTo>
                <a:lnTo>
                  <a:pt x="8410" y="14891"/>
                </a:lnTo>
                <a:lnTo>
                  <a:pt x="8373" y="14908"/>
                </a:lnTo>
                <a:lnTo>
                  <a:pt x="8336" y="14922"/>
                </a:lnTo>
                <a:lnTo>
                  <a:pt x="8299" y="14935"/>
                </a:lnTo>
                <a:lnTo>
                  <a:pt x="8260" y="14946"/>
                </a:lnTo>
                <a:lnTo>
                  <a:pt x="8222" y="14954"/>
                </a:lnTo>
                <a:lnTo>
                  <a:pt x="8181" y="14959"/>
                </a:lnTo>
                <a:lnTo>
                  <a:pt x="8141" y="14962"/>
                </a:lnTo>
                <a:lnTo>
                  <a:pt x="8101" y="14962"/>
                </a:lnTo>
                <a:lnTo>
                  <a:pt x="8059" y="14959"/>
                </a:lnTo>
                <a:lnTo>
                  <a:pt x="8017" y="14953"/>
                </a:lnTo>
                <a:lnTo>
                  <a:pt x="7987" y="14948"/>
                </a:lnTo>
                <a:lnTo>
                  <a:pt x="7956" y="14940"/>
                </a:lnTo>
                <a:lnTo>
                  <a:pt x="7927" y="14932"/>
                </a:lnTo>
                <a:lnTo>
                  <a:pt x="7898" y="14922"/>
                </a:lnTo>
                <a:lnTo>
                  <a:pt x="7870" y="14912"/>
                </a:lnTo>
                <a:lnTo>
                  <a:pt x="7841" y="14900"/>
                </a:lnTo>
                <a:lnTo>
                  <a:pt x="7814" y="14888"/>
                </a:lnTo>
                <a:lnTo>
                  <a:pt x="7786" y="14874"/>
                </a:lnTo>
                <a:lnTo>
                  <a:pt x="7760" y="14858"/>
                </a:lnTo>
                <a:lnTo>
                  <a:pt x="7734" y="14842"/>
                </a:lnTo>
                <a:lnTo>
                  <a:pt x="7709" y="14825"/>
                </a:lnTo>
                <a:lnTo>
                  <a:pt x="7685" y="14806"/>
                </a:lnTo>
                <a:lnTo>
                  <a:pt x="7661" y="14787"/>
                </a:lnTo>
                <a:lnTo>
                  <a:pt x="7638" y="14767"/>
                </a:lnTo>
                <a:lnTo>
                  <a:pt x="7617" y="14746"/>
                </a:lnTo>
                <a:lnTo>
                  <a:pt x="7596" y="14724"/>
                </a:lnTo>
                <a:lnTo>
                  <a:pt x="7576" y="14701"/>
                </a:lnTo>
                <a:lnTo>
                  <a:pt x="7557" y="14677"/>
                </a:lnTo>
                <a:lnTo>
                  <a:pt x="7539" y="14652"/>
                </a:lnTo>
                <a:lnTo>
                  <a:pt x="7522" y="14627"/>
                </a:lnTo>
                <a:lnTo>
                  <a:pt x="7506" y="14600"/>
                </a:lnTo>
                <a:lnTo>
                  <a:pt x="7491" y="14573"/>
                </a:lnTo>
                <a:lnTo>
                  <a:pt x="7478" y="14545"/>
                </a:lnTo>
                <a:lnTo>
                  <a:pt x="7466" y="14517"/>
                </a:lnTo>
                <a:lnTo>
                  <a:pt x="7455" y="14487"/>
                </a:lnTo>
                <a:lnTo>
                  <a:pt x="7446" y="14456"/>
                </a:lnTo>
                <a:lnTo>
                  <a:pt x="7437" y="14426"/>
                </a:lnTo>
                <a:lnTo>
                  <a:pt x="7430" y="14394"/>
                </a:lnTo>
                <a:lnTo>
                  <a:pt x="7425" y="14362"/>
                </a:lnTo>
                <a:lnTo>
                  <a:pt x="7422" y="14330"/>
                </a:lnTo>
                <a:lnTo>
                  <a:pt x="7418" y="14296"/>
                </a:lnTo>
                <a:lnTo>
                  <a:pt x="7418" y="14262"/>
                </a:lnTo>
                <a:close/>
                <a:moveTo>
                  <a:pt x="5898" y="12696"/>
                </a:moveTo>
                <a:lnTo>
                  <a:pt x="5898" y="12682"/>
                </a:lnTo>
                <a:lnTo>
                  <a:pt x="5899" y="12667"/>
                </a:lnTo>
                <a:lnTo>
                  <a:pt x="5900" y="12653"/>
                </a:lnTo>
                <a:lnTo>
                  <a:pt x="5902" y="12639"/>
                </a:lnTo>
                <a:lnTo>
                  <a:pt x="5907" y="12609"/>
                </a:lnTo>
                <a:lnTo>
                  <a:pt x="5915" y="12580"/>
                </a:lnTo>
                <a:lnTo>
                  <a:pt x="5924" y="12549"/>
                </a:lnTo>
                <a:lnTo>
                  <a:pt x="5934" y="12519"/>
                </a:lnTo>
                <a:lnTo>
                  <a:pt x="5945" y="12490"/>
                </a:lnTo>
                <a:lnTo>
                  <a:pt x="5958" y="12461"/>
                </a:lnTo>
                <a:lnTo>
                  <a:pt x="5972" y="12433"/>
                </a:lnTo>
                <a:lnTo>
                  <a:pt x="5986" y="12405"/>
                </a:lnTo>
                <a:lnTo>
                  <a:pt x="6001" y="12380"/>
                </a:lnTo>
                <a:lnTo>
                  <a:pt x="6016" y="12355"/>
                </a:lnTo>
                <a:lnTo>
                  <a:pt x="6031" y="12332"/>
                </a:lnTo>
                <a:lnTo>
                  <a:pt x="6047" y="12311"/>
                </a:lnTo>
                <a:lnTo>
                  <a:pt x="6062" y="12292"/>
                </a:lnTo>
                <a:lnTo>
                  <a:pt x="6075" y="12275"/>
                </a:lnTo>
                <a:lnTo>
                  <a:pt x="6113" y="12235"/>
                </a:lnTo>
                <a:lnTo>
                  <a:pt x="6167" y="12179"/>
                </a:lnTo>
                <a:lnTo>
                  <a:pt x="6235" y="12109"/>
                </a:lnTo>
                <a:lnTo>
                  <a:pt x="6314" y="12028"/>
                </a:lnTo>
                <a:lnTo>
                  <a:pt x="6402" y="11939"/>
                </a:lnTo>
                <a:lnTo>
                  <a:pt x="6497" y="11843"/>
                </a:lnTo>
                <a:lnTo>
                  <a:pt x="6597" y="11745"/>
                </a:lnTo>
                <a:lnTo>
                  <a:pt x="6698" y="11644"/>
                </a:lnTo>
                <a:lnTo>
                  <a:pt x="6799" y="11545"/>
                </a:lnTo>
                <a:lnTo>
                  <a:pt x="6897" y="11449"/>
                </a:lnTo>
                <a:lnTo>
                  <a:pt x="6989" y="11360"/>
                </a:lnTo>
                <a:lnTo>
                  <a:pt x="7075" y="11279"/>
                </a:lnTo>
                <a:lnTo>
                  <a:pt x="7149" y="11210"/>
                </a:lnTo>
                <a:lnTo>
                  <a:pt x="7211" y="11154"/>
                </a:lnTo>
                <a:lnTo>
                  <a:pt x="7237" y="11132"/>
                </a:lnTo>
                <a:lnTo>
                  <a:pt x="7259" y="11114"/>
                </a:lnTo>
                <a:lnTo>
                  <a:pt x="7276" y="11100"/>
                </a:lnTo>
                <a:lnTo>
                  <a:pt x="7288" y="11092"/>
                </a:lnTo>
                <a:lnTo>
                  <a:pt x="7315" y="11077"/>
                </a:lnTo>
                <a:lnTo>
                  <a:pt x="7342" y="11064"/>
                </a:lnTo>
                <a:lnTo>
                  <a:pt x="7370" y="11053"/>
                </a:lnTo>
                <a:lnTo>
                  <a:pt x="7398" y="11042"/>
                </a:lnTo>
                <a:lnTo>
                  <a:pt x="7426" y="11033"/>
                </a:lnTo>
                <a:lnTo>
                  <a:pt x="7454" y="11024"/>
                </a:lnTo>
                <a:lnTo>
                  <a:pt x="7483" y="11018"/>
                </a:lnTo>
                <a:lnTo>
                  <a:pt x="7511" y="11012"/>
                </a:lnTo>
                <a:lnTo>
                  <a:pt x="7541" y="11007"/>
                </a:lnTo>
                <a:lnTo>
                  <a:pt x="7570" y="11004"/>
                </a:lnTo>
                <a:lnTo>
                  <a:pt x="7599" y="11003"/>
                </a:lnTo>
                <a:lnTo>
                  <a:pt x="7628" y="11002"/>
                </a:lnTo>
                <a:lnTo>
                  <a:pt x="7656" y="11002"/>
                </a:lnTo>
                <a:lnTo>
                  <a:pt x="7686" y="11004"/>
                </a:lnTo>
                <a:lnTo>
                  <a:pt x="7714" y="11007"/>
                </a:lnTo>
                <a:lnTo>
                  <a:pt x="7743" y="11011"/>
                </a:lnTo>
                <a:lnTo>
                  <a:pt x="7771" y="11016"/>
                </a:lnTo>
                <a:lnTo>
                  <a:pt x="7800" y="11022"/>
                </a:lnTo>
                <a:lnTo>
                  <a:pt x="7827" y="11030"/>
                </a:lnTo>
                <a:lnTo>
                  <a:pt x="7856" y="11039"/>
                </a:lnTo>
                <a:lnTo>
                  <a:pt x="7883" y="11048"/>
                </a:lnTo>
                <a:lnTo>
                  <a:pt x="7910" y="11059"/>
                </a:lnTo>
                <a:lnTo>
                  <a:pt x="7936" y="11071"/>
                </a:lnTo>
                <a:lnTo>
                  <a:pt x="7963" y="11084"/>
                </a:lnTo>
                <a:lnTo>
                  <a:pt x="7988" y="11098"/>
                </a:lnTo>
                <a:lnTo>
                  <a:pt x="8013" y="11113"/>
                </a:lnTo>
                <a:lnTo>
                  <a:pt x="8038" y="11130"/>
                </a:lnTo>
                <a:lnTo>
                  <a:pt x="8061" y="11147"/>
                </a:lnTo>
                <a:lnTo>
                  <a:pt x="8084" y="11166"/>
                </a:lnTo>
                <a:lnTo>
                  <a:pt x="8107" y="11185"/>
                </a:lnTo>
                <a:lnTo>
                  <a:pt x="8129" y="11205"/>
                </a:lnTo>
                <a:lnTo>
                  <a:pt x="8150" y="11227"/>
                </a:lnTo>
                <a:lnTo>
                  <a:pt x="8173" y="11251"/>
                </a:lnTo>
                <a:lnTo>
                  <a:pt x="8194" y="11277"/>
                </a:lnTo>
                <a:lnTo>
                  <a:pt x="8214" y="11303"/>
                </a:lnTo>
                <a:lnTo>
                  <a:pt x="8232" y="11328"/>
                </a:lnTo>
                <a:lnTo>
                  <a:pt x="8248" y="11354"/>
                </a:lnTo>
                <a:lnTo>
                  <a:pt x="8264" y="11380"/>
                </a:lnTo>
                <a:lnTo>
                  <a:pt x="8278" y="11406"/>
                </a:lnTo>
                <a:lnTo>
                  <a:pt x="8289" y="11432"/>
                </a:lnTo>
                <a:lnTo>
                  <a:pt x="8301" y="11458"/>
                </a:lnTo>
                <a:lnTo>
                  <a:pt x="8310" y="11485"/>
                </a:lnTo>
                <a:lnTo>
                  <a:pt x="8318" y="11511"/>
                </a:lnTo>
                <a:lnTo>
                  <a:pt x="8325" y="11538"/>
                </a:lnTo>
                <a:lnTo>
                  <a:pt x="8330" y="11565"/>
                </a:lnTo>
                <a:lnTo>
                  <a:pt x="8335" y="11592"/>
                </a:lnTo>
                <a:lnTo>
                  <a:pt x="8338" y="11618"/>
                </a:lnTo>
                <a:lnTo>
                  <a:pt x="8340" y="11645"/>
                </a:lnTo>
                <a:lnTo>
                  <a:pt x="8340" y="11673"/>
                </a:lnTo>
                <a:lnTo>
                  <a:pt x="8339" y="11700"/>
                </a:lnTo>
                <a:lnTo>
                  <a:pt x="8338" y="11728"/>
                </a:lnTo>
                <a:lnTo>
                  <a:pt x="8335" y="11755"/>
                </a:lnTo>
                <a:lnTo>
                  <a:pt x="8330" y="11783"/>
                </a:lnTo>
                <a:lnTo>
                  <a:pt x="8325" y="11810"/>
                </a:lnTo>
                <a:lnTo>
                  <a:pt x="8320" y="11839"/>
                </a:lnTo>
                <a:lnTo>
                  <a:pt x="8312" y="11866"/>
                </a:lnTo>
                <a:lnTo>
                  <a:pt x="8304" y="11894"/>
                </a:lnTo>
                <a:lnTo>
                  <a:pt x="8294" y="11922"/>
                </a:lnTo>
                <a:lnTo>
                  <a:pt x="8285" y="11951"/>
                </a:lnTo>
                <a:lnTo>
                  <a:pt x="8273" y="11979"/>
                </a:lnTo>
                <a:lnTo>
                  <a:pt x="8262" y="12007"/>
                </a:lnTo>
                <a:lnTo>
                  <a:pt x="8249" y="12035"/>
                </a:lnTo>
                <a:lnTo>
                  <a:pt x="8235" y="12064"/>
                </a:lnTo>
                <a:lnTo>
                  <a:pt x="8220" y="12092"/>
                </a:lnTo>
                <a:lnTo>
                  <a:pt x="8213" y="12103"/>
                </a:lnTo>
                <a:lnTo>
                  <a:pt x="8201" y="12119"/>
                </a:lnTo>
                <a:lnTo>
                  <a:pt x="8182" y="12139"/>
                </a:lnTo>
                <a:lnTo>
                  <a:pt x="8159" y="12165"/>
                </a:lnTo>
                <a:lnTo>
                  <a:pt x="8099" y="12231"/>
                </a:lnTo>
                <a:lnTo>
                  <a:pt x="8022" y="12311"/>
                </a:lnTo>
                <a:lnTo>
                  <a:pt x="7932" y="12403"/>
                </a:lnTo>
                <a:lnTo>
                  <a:pt x="7833" y="12506"/>
                </a:lnTo>
                <a:lnTo>
                  <a:pt x="7727" y="12612"/>
                </a:lnTo>
                <a:lnTo>
                  <a:pt x="7617" y="12723"/>
                </a:lnTo>
                <a:lnTo>
                  <a:pt x="7506" y="12833"/>
                </a:lnTo>
                <a:lnTo>
                  <a:pt x="7398" y="12940"/>
                </a:lnTo>
                <a:lnTo>
                  <a:pt x="7296" y="13040"/>
                </a:lnTo>
                <a:lnTo>
                  <a:pt x="7203" y="13131"/>
                </a:lnTo>
                <a:lnTo>
                  <a:pt x="7120" y="13209"/>
                </a:lnTo>
                <a:lnTo>
                  <a:pt x="7054" y="13272"/>
                </a:lnTo>
                <a:lnTo>
                  <a:pt x="7026" y="13296"/>
                </a:lnTo>
                <a:lnTo>
                  <a:pt x="7004" y="13315"/>
                </a:lnTo>
                <a:lnTo>
                  <a:pt x="6987" y="13329"/>
                </a:lnTo>
                <a:lnTo>
                  <a:pt x="6977" y="13337"/>
                </a:lnTo>
                <a:lnTo>
                  <a:pt x="6939" y="13357"/>
                </a:lnTo>
                <a:lnTo>
                  <a:pt x="6898" y="13375"/>
                </a:lnTo>
                <a:lnTo>
                  <a:pt x="6857" y="13391"/>
                </a:lnTo>
                <a:lnTo>
                  <a:pt x="6816" y="13405"/>
                </a:lnTo>
                <a:lnTo>
                  <a:pt x="6773" y="13416"/>
                </a:lnTo>
                <a:lnTo>
                  <a:pt x="6729" y="13424"/>
                </a:lnTo>
                <a:lnTo>
                  <a:pt x="6685" y="13429"/>
                </a:lnTo>
                <a:lnTo>
                  <a:pt x="6640" y="13432"/>
                </a:lnTo>
                <a:lnTo>
                  <a:pt x="6595" y="13432"/>
                </a:lnTo>
                <a:lnTo>
                  <a:pt x="6550" y="13430"/>
                </a:lnTo>
                <a:lnTo>
                  <a:pt x="6504" y="13425"/>
                </a:lnTo>
                <a:lnTo>
                  <a:pt x="6460" y="13418"/>
                </a:lnTo>
                <a:lnTo>
                  <a:pt x="6416" y="13407"/>
                </a:lnTo>
                <a:lnTo>
                  <a:pt x="6372" y="13394"/>
                </a:lnTo>
                <a:lnTo>
                  <a:pt x="6330" y="13380"/>
                </a:lnTo>
                <a:lnTo>
                  <a:pt x="6288" y="13361"/>
                </a:lnTo>
                <a:lnTo>
                  <a:pt x="6248" y="13340"/>
                </a:lnTo>
                <a:lnTo>
                  <a:pt x="6207" y="13316"/>
                </a:lnTo>
                <a:lnTo>
                  <a:pt x="6170" y="13291"/>
                </a:lnTo>
                <a:lnTo>
                  <a:pt x="6133" y="13261"/>
                </a:lnTo>
                <a:lnTo>
                  <a:pt x="6100" y="13230"/>
                </a:lnTo>
                <a:lnTo>
                  <a:pt x="6068" y="13195"/>
                </a:lnTo>
                <a:lnTo>
                  <a:pt x="6037" y="13158"/>
                </a:lnTo>
                <a:lnTo>
                  <a:pt x="6010" y="13118"/>
                </a:lnTo>
                <a:lnTo>
                  <a:pt x="5985" y="13075"/>
                </a:lnTo>
                <a:lnTo>
                  <a:pt x="5963" y="13029"/>
                </a:lnTo>
                <a:lnTo>
                  <a:pt x="5943" y="12981"/>
                </a:lnTo>
                <a:lnTo>
                  <a:pt x="5927" y="12929"/>
                </a:lnTo>
                <a:lnTo>
                  <a:pt x="5915" y="12876"/>
                </a:lnTo>
                <a:lnTo>
                  <a:pt x="5905" y="12818"/>
                </a:lnTo>
                <a:lnTo>
                  <a:pt x="5900" y="12758"/>
                </a:lnTo>
                <a:lnTo>
                  <a:pt x="5898" y="12696"/>
                </a:lnTo>
                <a:close/>
                <a:moveTo>
                  <a:pt x="4377" y="11222"/>
                </a:moveTo>
                <a:lnTo>
                  <a:pt x="4377" y="11194"/>
                </a:lnTo>
                <a:lnTo>
                  <a:pt x="4378" y="11168"/>
                </a:lnTo>
                <a:lnTo>
                  <a:pt x="4380" y="11143"/>
                </a:lnTo>
                <a:lnTo>
                  <a:pt x="4383" y="11119"/>
                </a:lnTo>
                <a:lnTo>
                  <a:pt x="4387" y="11096"/>
                </a:lnTo>
                <a:lnTo>
                  <a:pt x="4392" y="11073"/>
                </a:lnTo>
                <a:lnTo>
                  <a:pt x="4396" y="11052"/>
                </a:lnTo>
                <a:lnTo>
                  <a:pt x="4402" y="11030"/>
                </a:lnTo>
                <a:lnTo>
                  <a:pt x="4409" y="11009"/>
                </a:lnTo>
                <a:lnTo>
                  <a:pt x="4416" y="10989"/>
                </a:lnTo>
                <a:lnTo>
                  <a:pt x="4424" y="10970"/>
                </a:lnTo>
                <a:lnTo>
                  <a:pt x="4433" y="10951"/>
                </a:lnTo>
                <a:lnTo>
                  <a:pt x="4442" y="10933"/>
                </a:lnTo>
                <a:lnTo>
                  <a:pt x="4452" y="10915"/>
                </a:lnTo>
                <a:lnTo>
                  <a:pt x="4463" y="10897"/>
                </a:lnTo>
                <a:lnTo>
                  <a:pt x="4473" y="10880"/>
                </a:lnTo>
                <a:lnTo>
                  <a:pt x="4488" y="10860"/>
                </a:lnTo>
                <a:lnTo>
                  <a:pt x="4507" y="10835"/>
                </a:lnTo>
                <a:lnTo>
                  <a:pt x="4530" y="10806"/>
                </a:lnTo>
                <a:lnTo>
                  <a:pt x="4559" y="10774"/>
                </a:lnTo>
                <a:lnTo>
                  <a:pt x="4626" y="10696"/>
                </a:lnTo>
                <a:lnTo>
                  <a:pt x="4708" y="10608"/>
                </a:lnTo>
                <a:lnTo>
                  <a:pt x="4800" y="10509"/>
                </a:lnTo>
                <a:lnTo>
                  <a:pt x="4900" y="10404"/>
                </a:lnTo>
                <a:lnTo>
                  <a:pt x="5006" y="10295"/>
                </a:lnTo>
                <a:lnTo>
                  <a:pt x="5115" y="10184"/>
                </a:lnTo>
                <a:lnTo>
                  <a:pt x="5224" y="10075"/>
                </a:lnTo>
                <a:lnTo>
                  <a:pt x="5331" y="9969"/>
                </a:lnTo>
                <a:lnTo>
                  <a:pt x="5434" y="9870"/>
                </a:lnTo>
                <a:lnTo>
                  <a:pt x="5529" y="9780"/>
                </a:lnTo>
                <a:lnTo>
                  <a:pt x="5573" y="9740"/>
                </a:lnTo>
                <a:lnTo>
                  <a:pt x="5615" y="9702"/>
                </a:lnTo>
                <a:lnTo>
                  <a:pt x="5653" y="9668"/>
                </a:lnTo>
                <a:lnTo>
                  <a:pt x="5687" y="9639"/>
                </a:lnTo>
                <a:lnTo>
                  <a:pt x="5718" y="9613"/>
                </a:lnTo>
                <a:lnTo>
                  <a:pt x="5746" y="9592"/>
                </a:lnTo>
                <a:lnTo>
                  <a:pt x="5768" y="9576"/>
                </a:lnTo>
                <a:lnTo>
                  <a:pt x="5786" y="9566"/>
                </a:lnTo>
                <a:lnTo>
                  <a:pt x="5822" y="9548"/>
                </a:lnTo>
                <a:lnTo>
                  <a:pt x="5861" y="9530"/>
                </a:lnTo>
                <a:lnTo>
                  <a:pt x="5880" y="9522"/>
                </a:lnTo>
                <a:lnTo>
                  <a:pt x="5901" y="9514"/>
                </a:lnTo>
                <a:lnTo>
                  <a:pt x="5921" y="9507"/>
                </a:lnTo>
                <a:lnTo>
                  <a:pt x="5942" y="9500"/>
                </a:lnTo>
                <a:lnTo>
                  <a:pt x="5964" y="9494"/>
                </a:lnTo>
                <a:lnTo>
                  <a:pt x="5986" y="9488"/>
                </a:lnTo>
                <a:lnTo>
                  <a:pt x="6009" y="9482"/>
                </a:lnTo>
                <a:lnTo>
                  <a:pt x="6032" y="9478"/>
                </a:lnTo>
                <a:lnTo>
                  <a:pt x="6055" y="9475"/>
                </a:lnTo>
                <a:lnTo>
                  <a:pt x="6078" y="9473"/>
                </a:lnTo>
                <a:lnTo>
                  <a:pt x="6103" y="9471"/>
                </a:lnTo>
                <a:lnTo>
                  <a:pt x="6128" y="9471"/>
                </a:lnTo>
                <a:lnTo>
                  <a:pt x="6158" y="9475"/>
                </a:lnTo>
                <a:lnTo>
                  <a:pt x="6189" y="9481"/>
                </a:lnTo>
                <a:lnTo>
                  <a:pt x="6221" y="9489"/>
                </a:lnTo>
                <a:lnTo>
                  <a:pt x="6254" y="9497"/>
                </a:lnTo>
                <a:lnTo>
                  <a:pt x="6287" y="9507"/>
                </a:lnTo>
                <a:lnTo>
                  <a:pt x="6320" y="9517"/>
                </a:lnTo>
                <a:lnTo>
                  <a:pt x="6353" y="9530"/>
                </a:lnTo>
                <a:lnTo>
                  <a:pt x="6386" y="9544"/>
                </a:lnTo>
                <a:lnTo>
                  <a:pt x="6419" y="9558"/>
                </a:lnTo>
                <a:lnTo>
                  <a:pt x="6450" y="9574"/>
                </a:lnTo>
                <a:lnTo>
                  <a:pt x="6481" y="9591"/>
                </a:lnTo>
                <a:lnTo>
                  <a:pt x="6512" y="9609"/>
                </a:lnTo>
                <a:lnTo>
                  <a:pt x="6540" y="9629"/>
                </a:lnTo>
                <a:lnTo>
                  <a:pt x="6568" y="9649"/>
                </a:lnTo>
                <a:lnTo>
                  <a:pt x="6594" y="9671"/>
                </a:lnTo>
                <a:lnTo>
                  <a:pt x="6618" y="9695"/>
                </a:lnTo>
                <a:lnTo>
                  <a:pt x="6639" y="9716"/>
                </a:lnTo>
                <a:lnTo>
                  <a:pt x="6658" y="9739"/>
                </a:lnTo>
                <a:lnTo>
                  <a:pt x="6678" y="9763"/>
                </a:lnTo>
                <a:lnTo>
                  <a:pt x="6696" y="9789"/>
                </a:lnTo>
                <a:lnTo>
                  <a:pt x="6714" y="9815"/>
                </a:lnTo>
                <a:lnTo>
                  <a:pt x="6729" y="9843"/>
                </a:lnTo>
                <a:lnTo>
                  <a:pt x="6745" y="9871"/>
                </a:lnTo>
                <a:lnTo>
                  <a:pt x="6760" y="9902"/>
                </a:lnTo>
                <a:lnTo>
                  <a:pt x="6773" y="9932"/>
                </a:lnTo>
                <a:lnTo>
                  <a:pt x="6784" y="9965"/>
                </a:lnTo>
                <a:lnTo>
                  <a:pt x="6795" y="9999"/>
                </a:lnTo>
                <a:lnTo>
                  <a:pt x="6803" y="10034"/>
                </a:lnTo>
                <a:lnTo>
                  <a:pt x="6810" y="10070"/>
                </a:lnTo>
                <a:lnTo>
                  <a:pt x="6815" y="10107"/>
                </a:lnTo>
                <a:lnTo>
                  <a:pt x="6818" y="10145"/>
                </a:lnTo>
                <a:lnTo>
                  <a:pt x="6819" y="10185"/>
                </a:lnTo>
                <a:lnTo>
                  <a:pt x="6726" y="10530"/>
                </a:lnTo>
                <a:lnTo>
                  <a:pt x="6720" y="10541"/>
                </a:lnTo>
                <a:lnTo>
                  <a:pt x="6708" y="10557"/>
                </a:lnTo>
                <a:lnTo>
                  <a:pt x="6690" y="10579"/>
                </a:lnTo>
                <a:lnTo>
                  <a:pt x="6668" y="10606"/>
                </a:lnTo>
                <a:lnTo>
                  <a:pt x="6610" y="10670"/>
                </a:lnTo>
                <a:lnTo>
                  <a:pt x="6535" y="10750"/>
                </a:lnTo>
                <a:lnTo>
                  <a:pt x="6448" y="10842"/>
                </a:lnTo>
                <a:lnTo>
                  <a:pt x="6352" y="10943"/>
                </a:lnTo>
                <a:lnTo>
                  <a:pt x="6250" y="11048"/>
                </a:lnTo>
                <a:lnTo>
                  <a:pt x="6142" y="11157"/>
                </a:lnTo>
                <a:lnTo>
                  <a:pt x="6034" y="11266"/>
                </a:lnTo>
                <a:lnTo>
                  <a:pt x="5927" y="11373"/>
                </a:lnTo>
                <a:lnTo>
                  <a:pt x="5826" y="11473"/>
                </a:lnTo>
                <a:lnTo>
                  <a:pt x="5733" y="11564"/>
                </a:lnTo>
                <a:lnTo>
                  <a:pt x="5649" y="11644"/>
                </a:lnTo>
                <a:lnTo>
                  <a:pt x="5580" y="11709"/>
                </a:lnTo>
                <a:lnTo>
                  <a:pt x="5551" y="11735"/>
                </a:lnTo>
                <a:lnTo>
                  <a:pt x="5527" y="11756"/>
                </a:lnTo>
                <a:lnTo>
                  <a:pt x="5507" y="11773"/>
                </a:lnTo>
                <a:lnTo>
                  <a:pt x="5493" y="11784"/>
                </a:lnTo>
                <a:lnTo>
                  <a:pt x="5466" y="11802"/>
                </a:lnTo>
                <a:lnTo>
                  <a:pt x="5437" y="11819"/>
                </a:lnTo>
                <a:lnTo>
                  <a:pt x="5408" y="11835"/>
                </a:lnTo>
                <a:lnTo>
                  <a:pt x="5379" y="11850"/>
                </a:lnTo>
                <a:lnTo>
                  <a:pt x="5348" y="11864"/>
                </a:lnTo>
                <a:lnTo>
                  <a:pt x="5318" y="11877"/>
                </a:lnTo>
                <a:lnTo>
                  <a:pt x="5286" y="11889"/>
                </a:lnTo>
                <a:lnTo>
                  <a:pt x="5254" y="11899"/>
                </a:lnTo>
                <a:lnTo>
                  <a:pt x="5221" y="11908"/>
                </a:lnTo>
                <a:lnTo>
                  <a:pt x="5190" y="11914"/>
                </a:lnTo>
                <a:lnTo>
                  <a:pt x="5157" y="11919"/>
                </a:lnTo>
                <a:lnTo>
                  <a:pt x="5125" y="11922"/>
                </a:lnTo>
                <a:lnTo>
                  <a:pt x="5108" y="11923"/>
                </a:lnTo>
                <a:lnTo>
                  <a:pt x="5092" y="11923"/>
                </a:lnTo>
                <a:lnTo>
                  <a:pt x="5077" y="11923"/>
                </a:lnTo>
                <a:lnTo>
                  <a:pt x="5061" y="11922"/>
                </a:lnTo>
                <a:lnTo>
                  <a:pt x="5045" y="11920"/>
                </a:lnTo>
                <a:lnTo>
                  <a:pt x="5030" y="11918"/>
                </a:lnTo>
                <a:lnTo>
                  <a:pt x="5014" y="11916"/>
                </a:lnTo>
                <a:lnTo>
                  <a:pt x="4999" y="11913"/>
                </a:lnTo>
                <a:lnTo>
                  <a:pt x="4557" y="11687"/>
                </a:lnTo>
                <a:lnTo>
                  <a:pt x="4539" y="11662"/>
                </a:lnTo>
                <a:lnTo>
                  <a:pt x="4521" y="11639"/>
                </a:lnTo>
                <a:lnTo>
                  <a:pt x="4504" y="11616"/>
                </a:lnTo>
                <a:lnTo>
                  <a:pt x="4487" y="11592"/>
                </a:lnTo>
                <a:lnTo>
                  <a:pt x="4472" y="11567"/>
                </a:lnTo>
                <a:lnTo>
                  <a:pt x="4457" y="11542"/>
                </a:lnTo>
                <a:lnTo>
                  <a:pt x="4443" y="11515"/>
                </a:lnTo>
                <a:lnTo>
                  <a:pt x="4430" y="11489"/>
                </a:lnTo>
                <a:lnTo>
                  <a:pt x="4418" y="11461"/>
                </a:lnTo>
                <a:lnTo>
                  <a:pt x="4408" y="11431"/>
                </a:lnTo>
                <a:lnTo>
                  <a:pt x="4399" y="11400"/>
                </a:lnTo>
                <a:lnTo>
                  <a:pt x="4391" y="11369"/>
                </a:lnTo>
                <a:lnTo>
                  <a:pt x="4386" y="11335"/>
                </a:lnTo>
                <a:lnTo>
                  <a:pt x="4380" y="11299"/>
                </a:lnTo>
                <a:lnTo>
                  <a:pt x="4378" y="11261"/>
                </a:lnTo>
                <a:lnTo>
                  <a:pt x="4377" y="11222"/>
                </a:lnTo>
                <a:close/>
                <a:moveTo>
                  <a:pt x="2856" y="9655"/>
                </a:moveTo>
                <a:lnTo>
                  <a:pt x="2857" y="9623"/>
                </a:lnTo>
                <a:lnTo>
                  <a:pt x="2862" y="9591"/>
                </a:lnTo>
                <a:lnTo>
                  <a:pt x="2868" y="9559"/>
                </a:lnTo>
                <a:lnTo>
                  <a:pt x="2876" y="9527"/>
                </a:lnTo>
                <a:lnTo>
                  <a:pt x="2887" y="9495"/>
                </a:lnTo>
                <a:lnTo>
                  <a:pt x="2900" y="9463"/>
                </a:lnTo>
                <a:lnTo>
                  <a:pt x="2913" y="9432"/>
                </a:lnTo>
                <a:lnTo>
                  <a:pt x="2930" y="9400"/>
                </a:lnTo>
                <a:lnTo>
                  <a:pt x="2948" y="9368"/>
                </a:lnTo>
                <a:lnTo>
                  <a:pt x="2967" y="9336"/>
                </a:lnTo>
                <a:lnTo>
                  <a:pt x="2988" y="9306"/>
                </a:lnTo>
                <a:lnTo>
                  <a:pt x="3012" y="9274"/>
                </a:lnTo>
                <a:lnTo>
                  <a:pt x="3035" y="9243"/>
                </a:lnTo>
                <a:lnTo>
                  <a:pt x="3059" y="9212"/>
                </a:lnTo>
                <a:lnTo>
                  <a:pt x="3086" y="9181"/>
                </a:lnTo>
                <a:lnTo>
                  <a:pt x="3112" y="9150"/>
                </a:lnTo>
                <a:lnTo>
                  <a:pt x="3140" y="9121"/>
                </a:lnTo>
                <a:lnTo>
                  <a:pt x="3167" y="9090"/>
                </a:lnTo>
                <a:lnTo>
                  <a:pt x="3196" y="9061"/>
                </a:lnTo>
                <a:lnTo>
                  <a:pt x="3225" y="9031"/>
                </a:lnTo>
                <a:lnTo>
                  <a:pt x="3284" y="8973"/>
                </a:lnTo>
                <a:lnTo>
                  <a:pt x="3344" y="8916"/>
                </a:lnTo>
                <a:lnTo>
                  <a:pt x="3402" y="8861"/>
                </a:lnTo>
                <a:lnTo>
                  <a:pt x="3459" y="8807"/>
                </a:lnTo>
                <a:lnTo>
                  <a:pt x="3514" y="8755"/>
                </a:lnTo>
                <a:lnTo>
                  <a:pt x="3565" y="8705"/>
                </a:lnTo>
                <a:lnTo>
                  <a:pt x="3604" y="8665"/>
                </a:lnTo>
                <a:lnTo>
                  <a:pt x="3647" y="8620"/>
                </a:lnTo>
                <a:lnTo>
                  <a:pt x="3697" y="8568"/>
                </a:lnTo>
                <a:lnTo>
                  <a:pt x="3749" y="8512"/>
                </a:lnTo>
                <a:lnTo>
                  <a:pt x="3807" y="8452"/>
                </a:lnTo>
                <a:lnTo>
                  <a:pt x="3868" y="8392"/>
                </a:lnTo>
                <a:lnTo>
                  <a:pt x="3930" y="8329"/>
                </a:lnTo>
                <a:lnTo>
                  <a:pt x="3993" y="8269"/>
                </a:lnTo>
                <a:lnTo>
                  <a:pt x="4026" y="8240"/>
                </a:lnTo>
                <a:lnTo>
                  <a:pt x="4058" y="8210"/>
                </a:lnTo>
                <a:lnTo>
                  <a:pt x="4091" y="8182"/>
                </a:lnTo>
                <a:lnTo>
                  <a:pt x="4122" y="8155"/>
                </a:lnTo>
                <a:lnTo>
                  <a:pt x="4155" y="8130"/>
                </a:lnTo>
                <a:lnTo>
                  <a:pt x="4187" y="8105"/>
                </a:lnTo>
                <a:lnTo>
                  <a:pt x="4219" y="8082"/>
                </a:lnTo>
                <a:lnTo>
                  <a:pt x="4249" y="8061"/>
                </a:lnTo>
                <a:lnTo>
                  <a:pt x="4280" y="8042"/>
                </a:lnTo>
                <a:lnTo>
                  <a:pt x="4309" y="8025"/>
                </a:lnTo>
                <a:lnTo>
                  <a:pt x="4338" y="8009"/>
                </a:lnTo>
                <a:lnTo>
                  <a:pt x="4366" y="7996"/>
                </a:lnTo>
                <a:lnTo>
                  <a:pt x="4394" y="7987"/>
                </a:lnTo>
                <a:lnTo>
                  <a:pt x="4420" y="7980"/>
                </a:lnTo>
                <a:lnTo>
                  <a:pt x="4445" y="7974"/>
                </a:lnTo>
                <a:lnTo>
                  <a:pt x="4469" y="7973"/>
                </a:lnTo>
                <a:lnTo>
                  <a:pt x="4723" y="7973"/>
                </a:lnTo>
                <a:lnTo>
                  <a:pt x="5120" y="8197"/>
                </a:lnTo>
                <a:lnTo>
                  <a:pt x="5128" y="8205"/>
                </a:lnTo>
                <a:lnTo>
                  <a:pt x="5138" y="8213"/>
                </a:lnTo>
                <a:lnTo>
                  <a:pt x="5146" y="8224"/>
                </a:lnTo>
                <a:lnTo>
                  <a:pt x="5155" y="8234"/>
                </a:lnTo>
                <a:lnTo>
                  <a:pt x="5173" y="8260"/>
                </a:lnTo>
                <a:lnTo>
                  <a:pt x="5190" y="8288"/>
                </a:lnTo>
                <a:lnTo>
                  <a:pt x="5207" y="8320"/>
                </a:lnTo>
                <a:lnTo>
                  <a:pt x="5224" y="8355"/>
                </a:lnTo>
                <a:lnTo>
                  <a:pt x="5239" y="8391"/>
                </a:lnTo>
                <a:lnTo>
                  <a:pt x="5254" y="8429"/>
                </a:lnTo>
                <a:lnTo>
                  <a:pt x="5267" y="8468"/>
                </a:lnTo>
                <a:lnTo>
                  <a:pt x="5278" y="8506"/>
                </a:lnTo>
                <a:lnTo>
                  <a:pt x="5288" y="8544"/>
                </a:lnTo>
                <a:lnTo>
                  <a:pt x="5295" y="8582"/>
                </a:lnTo>
                <a:lnTo>
                  <a:pt x="5299" y="8600"/>
                </a:lnTo>
                <a:lnTo>
                  <a:pt x="5301" y="8618"/>
                </a:lnTo>
                <a:lnTo>
                  <a:pt x="5302" y="8635"/>
                </a:lnTo>
                <a:lnTo>
                  <a:pt x="5303" y="8652"/>
                </a:lnTo>
                <a:lnTo>
                  <a:pt x="5303" y="8668"/>
                </a:lnTo>
                <a:lnTo>
                  <a:pt x="5303" y="8682"/>
                </a:lnTo>
                <a:lnTo>
                  <a:pt x="5301" y="8697"/>
                </a:lnTo>
                <a:lnTo>
                  <a:pt x="5299" y="8710"/>
                </a:lnTo>
                <a:lnTo>
                  <a:pt x="5109" y="9143"/>
                </a:lnTo>
                <a:lnTo>
                  <a:pt x="5071" y="9182"/>
                </a:lnTo>
                <a:lnTo>
                  <a:pt x="5034" y="9219"/>
                </a:lnTo>
                <a:lnTo>
                  <a:pt x="4997" y="9256"/>
                </a:lnTo>
                <a:lnTo>
                  <a:pt x="4960" y="9293"/>
                </a:lnTo>
                <a:lnTo>
                  <a:pt x="4923" y="9329"/>
                </a:lnTo>
                <a:lnTo>
                  <a:pt x="4885" y="9366"/>
                </a:lnTo>
                <a:lnTo>
                  <a:pt x="4847" y="9403"/>
                </a:lnTo>
                <a:lnTo>
                  <a:pt x="4809" y="9442"/>
                </a:lnTo>
                <a:lnTo>
                  <a:pt x="4771" y="9480"/>
                </a:lnTo>
                <a:lnTo>
                  <a:pt x="4725" y="9528"/>
                </a:lnTo>
                <a:lnTo>
                  <a:pt x="4672" y="9583"/>
                </a:lnTo>
                <a:lnTo>
                  <a:pt x="4613" y="9644"/>
                </a:lnTo>
                <a:lnTo>
                  <a:pt x="4549" y="9709"/>
                </a:lnTo>
                <a:lnTo>
                  <a:pt x="4483" y="9778"/>
                </a:lnTo>
                <a:lnTo>
                  <a:pt x="4413" y="9848"/>
                </a:lnTo>
                <a:lnTo>
                  <a:pt x="4342" y="9919"/>
                </a:lnTo>
                <a:lnTo>
                  <a:pt x="4271" y="9988"/>
                </a:lnTo>
                <a:lnTo>
                  <a:pt x="4202" y="10056"/>
                </a:lnTo>
                <a:lnTo>
                  <a:pt x="4133" y="10121"/>
                </a:lnTo>
                <a:lnTo>
                  <a:pt x="4067" y="10179"/>
                </a:lnTo>
                <a:lnTo>
                  <a:pt x="4037" y="10206"/>
                </a:lnTo>
                <a:lnTo>
                  <a:pt x="4007" y="10232"/>
                </a:lnTo>
                <a:lnTo>
                  <a:pt x="3978" y="10255"/>
                </a:lnTo>
                <a:lnTo>
                  <a:pt x="3951" y="10276"/>
                </a:lnTo>
                <a:lnTo>
                  <a:pt x="3925" y="10294"/>
                </a:lnTo>
                <a:lnTo>
                  <a:pt x="3902" y="10311"/>
                </a:lnTo>
                <a:lnTo>
                  <a:pt x="3879" y="10325"/>
                </a:lnTo>
                <a:lnTo>
                  <a:pt x="3859" y="10335"/>
                </a:lnTo>
                <a:lnTo>
                  <a:pt x="3834" y="10347"/>
                </a:lnTo>
                <a:lnTo>
                  <a:pt x="3809" y="10357"/>
                </a:lnTo>
                <a:lnTo>
                  <a:pt x="3782" y="10367"/>
                </a:lnTo>
                <a:lnTo>
                  <a:pt x="3757" y="10375"/>
                </a:lnTo>
                <a:lnTo>
                  <a:pt x="3731" y="10383"/>
                </a:lnTo>
                <a:lnTo>
                  <a:pt x="3705" y="10389"/>
                </a:lnTo>
                <a:lnTo>
                  <a:pt x="3680" y="10394"/>
                </a:lnTo>
                <a:lnTo>
                  <a:pt x="3653" y="10398"/>
                </a:lnTo>
                <a:lnTo>
                  <a:pt x="3628" y="10402"/>
                </a:lnTo>
                <a:lnTo>
                  <a:pt x="3602" y="10403"/>
                </a:lnTo>
                <a:lnTo>
                  <a:pt x="3577" y="10404"/>
                </a:lnTo>
                <a:lnTo>
                  <a:pt x="3551" y="10404"/>
                </a:lnTo>
                <a:lnTo>
                  <a:pt x="3525" y="10403"/>
                </a:lnTo>
                <a:lnTo>
                  <a:pt x="3500" y="10401"/>
                </a:lnTo>
                <a:lnTo>
                  <a:pt x="3476" y="10397"/>
                </a:lnTo>
                <a:lnTo>
                  <a:pt x="3450" y="10394"/>
                </a:lnTo>
                <a:lnTo>
                  <a:pt x="3425" y="10389"/>
                </a:lnTo>
                <a:lnTo>
                  <a:pt x="3401" y="10383"/>
                </a:lnTo>
                <a:lnTo>
                  <a:pt x="3376" y="10376"/>
                </a:lnTo>
                <a:lnTo>
                  <a:pt x="3352" y="10369"/>
                </a:lnTo>
                <a:lnTo>
                  <a:pt x="3328" y="10360"/>
                </a:lnTo>
                <a:lnTo>
                  <a:pt x="3303" y="10351"/>
                </a:lnTo>
                <a:lnTo>
                  <a:pt x="3280" y="10340"/>
                </a:lnTo>
                <a:lnTo>
                  <a:pt x="3257" y="10329"/>
                </a:lnTo>
                <a:lnTo>
                  <a:pt x="3234" y="10317"/>
                </a:lnTo>
                <a:lnTo>
                  <a:pt x="3211" y="10304"/>
                </a:lnTo>
                <a:lnTo>
                  <a:pt x="3189" y="10291"/>
                </a:lnTo>
                <a:lnTo>
                  <a:pt x="3167" y="10277"/>
                </a:lnTo>
                <a:lnTo>
                  <a:pt x="3145" y="10262"/>
                </a:lnTo>
                <a:lnTo>
                  <a:pt x="3124" y="10246"/>
                </a:lnTo>
                <a:lnTo>
                  <a:pt x="3103" y="10229"/>
                </a:lnTo>
                <a:lnTo>
                  <a:pt x="3083" y="10212"/>
                </a:lnTo>
                <a:lnTo>
                  <a:pt x="3062" y="10195"/>
                </a:lnTo>
                <a:lnTo>
                  <a:pt x="3046" y="10180"/>
                </a:lnTo>
                <a:lnTo>
                  <a:pt x="3031" y="10163"/>
                </a:lnTo>
                <a:lnTo>
                  <a:pt x="3014" y="10143"/>
                </a:lnTo>
                <a:lnTo>
                  <a:pt x="2994" y="10117"/>
                </a:lnTo>
                <a:lnTo>
                  <a:pt x="2977" y="10092"/>
                </a:lnTo>
                <a:lnTo>
                  <a:pt x="2960" y="10066"/>
                </a:lnTo>
                <a:lnTo>
                  <a:pt x="2944" y="10039"/>
                </a:lnTo>
                <a:lnTo>
                  <a:pt x="2930" y="10012"/>
                </a:lnTo>
                <a:lnTo>
                  <a:pt x="2918" y="9984"/>
                </a:lnTo>
                <a:lnTo>
                  <a:pt x="2906" y="9956"/>
                </a:lnTo>
                <a:lnTo>
                  <a:pt x="2895" y="9926"/>
                </a:lnTo>
                <a:lnTo>
                  <a:pt x="2886" y="9895"/>
                </a:lnTo>
                <a:lnTo>
                  <a:pt x="2879" y="9865"/>
                </a:lnTo>
                <a:lnTo>
                  <a:pt x="2872" y="9832"/>
                </a:lnTo>
                <a:lnTo>
                  <a:pt x="2866" y="9799"/>
                </a:lnTo>
                <a:lnTo>
                  <a:pt x="2862" y="9764"/>
                </a:lnTo>
                <a:lnTo>
                  <a:pt x="2859" y="9730"/>
                </a:lnTo>
                <a:lnTo>
                  <a:pt x="2857" y="9693"/>
                </a:lnTo>
                <a:lnTo>
                  <a:pt x="2856" y="9655"/>
                </a:lnTo>
                <a:close/>
                <a:moveTo>
                  <a:pt x="5691" y="5369"/>
                </a:moveTo>
                <a:lnTo>
                  <a:pt x="5705" y="5349"/>
                </a:lnTo>
                <a:lnTo>
                  <a:pt x="5730" y="5322"/>
                </a:lnTo>
                <a:lnTo>
                  <a:pt x="5760" y="5288"/>
                </a:lnTo>
                <a:lnTo>
                  <a:pt x="5798" y="5248"/>
                </a:lnTo>
                <a:lnTo>
                  <a:pt x="5888" y="5156"/>
                </a:lnTo>
                <a:lnTo>
                  <a:pt x="5989" y="5054"/>
                </a:lnTo>
                <a:lnTo>
                  <a:pt x="6093" y="4952"/>
                </a:lnTo>
                <a:lnTo>
                  <a:pt x="6190" y="4856"/>
                </a:lnTo>
                <a:lnTo>
                  <a:pt x="6272" y="4775"/>
                </a:lnTo>
                <a:lnTo>
                  <a:pt x="6330" y="4719"/>
                </a:lnTo>
                <a:lnTo>
                  <a:pt x="8253" y="2795"/>
                </a:lnTo>
                <a:lnTo>
                  <a:pt x="8748" y="2323"/>
                </a:lnTo>
                <a:lnTo>
                  <a:pt x="8769" y="2303"/>
                </a:lnTo>
                <a:lnTo>
                  <a:pt x="8791" y="2284"/>
                </a:lnTo>
                <a:lnTo>
                  <a:pt x="8812" y="2267"/>
                </a:lnTo>
                <a:lnTo>
                  <a:pt x="8834" y="2250"/>
                </a:lnTo>
                <a:lnTo>
                  <a:pt x="8857" y="2233"/>
                </a:lnTo>
                <a:lnTo>
                  <a:pt x="8880" y="2216"/>
                </a:lnTo>
                <a:lnTo>
                  <a:pt x="8904" y="2199"/>
                </a:lnTo>
                <a:lnTo>
                  <a:pt x="8928" y="2181"/>
                </a:lnTo>
                <a:lnTo>
                  <a:pt x="9004" y="2126"/>
                </a:lnTo>
                <a:lnTo>
                  <a:pt x="9080" y="2071"/>
                </a:lnTo>
                <a:lnTo>
                  <a:pt x="9158" y="2018"/>
                </a:lnTo>
                <a:lnTo>
                  <a:pt x="9236" y="1968"/>
                </a:lnTo>
                <a:lnTo>
                  <a:pt x="9316" y="1917"/>
                </a:lnTo>
                <a:lnTo>
                  <a:pt x="9398" y="1867"/>
                </a:lnTo>
                <a:lnTo>
                  <a:pt x="9479" y="1820"/>
                </a:lnTo>
                <a:lnTo>
                  <a:pt x="9563" y="1773"/>
                </a:lnTo>
                <a:lnTo>
                  <a:pt x="9647" y="1729"/>
                </a:lnTo>
                <a:lnTo>
                  <a:pt x="9732" y="1684"/>
                </a:lnTo>
                <a:lnTo>
                  <a:pt x="9818" y="1643"/>
                </a:lnTo>
                <a:lnTo>
                  <a:pt x="9905" y="1602"/>
                </a:lnTo>
                <a:lnTo>
                  <a:pt x="9993" y="1563"/>
                </a:lnTo>
                <a:lnTo>
                  <a:pt x="10081" y="1526"/>
                </a:lnTo>
                <a:lnTo>
                  <a:pt x="10171" y="1490"/>
                </a:lnTo>
                <a:lnTo>
                  <a:pt x="10261" y="1456"/>
                </a:lnTo>
                <a:lnTo>
                  <a:pt x="10352" y="1423"/>
                </a:lnTo>
                <a:lnTo>
                  <a:pt x="10444" y="1394"/>
                </a:lnTo>
                <a:lnTo>
                  <a:pt x="10536" y="1364"/>
                </a:lnTo>
                <a:lnTo>
                  <a:pt x="10629" y="1338"/>
                </a:lnTo>
                <a:lnTo>
                  <a:pt x="10722" y="1314"/>
                </a:lnTo>
                <a:lnTo>
                  <a:pt x="10816" y="1290"/>
                </a:lnTo>
                <a:lnTo>
                  <a:pt x="10910" y="1269"/>
                </a:lnTo>
                <a:lnTo>
                  <a:pt x="11005" y="1250"/>
                </a:lnTo>
                <a:lnTo>
                  <a:pt x="11100" y="1233"/>
                </a:lnTo>
                <a:lnTo>
                  <a:pt x="11195" y="1218"/>
                </a:lnTo>
                <a:lnTo>
                  <a:pt x="11290" y="1206"/>
                </a:lnTo>
                <a:lnTo>
                  <a:pt x="11386" y="1196"/>
                </a:lnTo>
                <a:lnTo>
                  <a:pt x="11483" y="1188"/>
                </a:lnTo>
                <a:lnTo>
                  <a:pt x="11579" y="1181"/>
                </a:lnTo>
                <a:lnTo>
                  <a:pt x="11675" y="1178"/>
                </a:lnTo>
                <a:lnTo>
                  <a:pt x="11772" y="1177"/>
                </a:lnTo>
                <a:lnTo>
                  <a:pt x="12118" y="1177"/>
                </a:lnTo>
                <a:lnTo>
                  <a:pt x="13738" y="1538"/>
                </a:lnTo>
                <a:lnTo>
                  <a:pt x="13773" y="1551"/>
                </a:lnTo>
                <a:lnTo>
                  <a:pt x="13811" y="1566"/>
                </a:lnTo>
                <a:lnTo>
                  <a:pt x="13850" y="1584"/>
                </a:lnTo>
                <a:lnTo>
                  <a:pt x="13891" y="1604"/>
                </a:lnTo>
                <a:lnTo>
                  <a:pt x="13933" y="1626"/>
                </a:lnTo>
                <a:lnTo>
                  <a:pt x="13977" y="1650"/>
                </a:lnTo>
                <a:lnTo>
                  <a:pt x="14021" y="1674"/>
                </a:lnTo>
                <a:lnTo>
                  <a:pt x="14064" y="1698"/>
                </a:lnTo>
                <a:lnTo>
                  <a:pt x="14152" y="1750"/>
                </a:lnTo>
                <a:lnTo>
                  <a:pt x="14234" y="1801"/>
                </a:lnTo>
                <a:lnTo>
                  <a:pt x="14309" y="1848"/>
                </a:lnTo>
                <a:lnTo>
                  <a:pt x="14375" y="1892"/>
                </a:lnTo>
                <a:lnTo>
                  <a:pt x="14409" y="1914"/>
                </a:lnTo>
                <a:lnTo>
                  <a:pt x="14443" y="1938"/>
                </a:lnTo>
                <a:lnTo>
                  <a:pt x="14476" y="1962"/>
                </a:lnTo>
                <a:lnTo>
                  <a:pt x="14511" y="1988"/>
                </a:lnTo>
                <a:lnTo>
                  <a:pt x="14545" y="2014"/>
                </a:lnTo>
                <a:lnTo>
                  <a:pt x="14579" y="2042"/>
                </a:lnTo>
                <a:lnTo>
                  <a:pt x="14614" y="2069"/>
                </a:lnTo>
                <a:lnTo>
                  <a:pt x="14648" y="2098"/>
                </a:lnTo>
                <a:lnTo>
                  <a:pt x="14715" y="2157"/>
                </a:lnTo>
                <a:lnTo>
                  <a:pt x="14783" y="2218"/>
                </a:lnTo>
                <a:lnTo>
                  <a:pt x="14849" y="2282"/>
                </a:lnTo>
                <a:lnTo>
                  <a:pt x="14914" y="2346"/>
                </a:lnTo>
                <a:lnTo>
                  <a:pt x="14978" y="2412"/>
                </a:lnTo>
                <a:lnTo>
                  <a:pt x="15041" y="2479"/>
                </a:lnTo>
                <a:lnTo>
                  <a:pt x="15101" y="2547"/>
                </a:lnTo>
                <a:lnTo>
                  <a:pt x="15159" y="2614"/>
                </a:lnTo>
                <a:lnTo>
                  <a:pt x="15215" y="2682"/>
                </a:lnTo>
                <a:lnTo>
                  <a:pt x="15268" y="2750"/>
                </a:lnTo>
                <a:lnTo>
                  <a:pt x="15319" y="2816"/>
                </a:lnTo>
                <a:lnTo>
                  <a:pt x="15366" y="2882"/>
                </a:lnTo>
                <a:lnTo>
                  <a:pt x="15416" y="2955"/>
                </a:lnTo>
                <a:lnTo>
                  <a:pt x="15466" y="3029"/>
                </a:lnTo>
                <a:lnTo>
                  <a:pt x="15512" y="3103"/>
                </a:lnTo>
                <a:lnTo>
                  <a:pt x="15557" y="3178"/>
                </a:lnTo>
                <a:lnTo>
                  <a:pt x="15602" y="3253"/>
                </a:lnTo>
                <a:lnTo>
                  <a:pt x="15644" y="3329"/>
                </a:lnTo>
                <a:lnTo>
                  <a:pt x="15684" y="3406"/>
                </a:lnTo>
                <a:lnTo>
                  <a:pt x="15723" y="3483"/>
                </a:lnTo>
                <a:lnTo>
                  <a:pt x="15760" y="3562"/>
                </a:lnTo>
                <a:lnTo>
                  <a:pt x="15796" y="3642"/>
                </a:lnTo>
                <a:lnTo>
                  <a:pt x="15830" y="3722"/>
                </a:lnTo>
                <a:lnTo>
                  <a:pt x="15862" y="3802"/>
                </a:lnTo>
                <a:lnTo>
                  <a:pt x="15892" y="3885"/>
                </a:lnTo>
                <a:lnTo>
                  <a:pt x="15922" y="3968"/>
                </a:lnTo>
                <a:lnTo>
                  <a:pt x="15950" y="4053"/>
                </a:lnTo>
                <a:lnTo>
                  <a:pt x="15975" y="4138"/>
                </a:lnTo>
                <a:lnTo>
                  <a:pt x="15996" y="4210"/>
                </a:lnTo>
                <a:lnTo>
                  <a:pt x="16015" y="4269"/>
                </a:lnTo>
                <a:lnTo>
                  <a:pt x="16031" y="4323"/>
                </a:lnTo>
                <a:lnTo>
                  <a:pt x="16046" y="4373"/>
                </a:lnTo>
                <a:lnTo>
                  <a:pt x="16058" y="4425"/>
                </a:lnTo>
                <a:lnTo>
                  <a:pt x="16072" y="4483"/>
                </a:lnTo>
                <a:lnTo>
                  <a:pt x="16086" y="4551"/>
                </a:lnTo>
                <a:lnTo>
                  <a:pt x="16101" y="4635"/>
                </a:lnTo>
                <a:lnTo>
                  <a:pt x="16108" y="4685"/>
                </a:lnTo>
                <a:lnTo>
                  <a:pt x="16115" y="4735"/>
                </a:lnTo>
                <a:lnTo>
                  <a:pt x="16122" y="4786"/>
                </a:lnTo>
                <a:lnTo>
                  <a:pt x="16128" y="4837"/>
                </a:lnTo>
                <a:lnTo>
                  <a:pt x="16133" y="4889"/>
                </a:lnTo>
                <a:lnTo>
                  <a:pt x="16139" y="4941"/>
                </a:lnTo>
                <a:lnTo>
                  <a:pt x="16143" y="4993"/>
                </a:lnTo>
                <a:lnTo>
                  <a:pt x="16147" y="5046"/>
                </a:lnTo>
                <a:lnTo>
                  <a:pt x="16150" y="5100"/>
                </a:lnTo>
                <a:lnTo>
                  <a:pt x="16152" y="5153"/>
                </a:lnTo>
                <a:lnTo>
                  <a:pt x="16155" y="5207"/>
                </a:lnTo>
                <a:lnTo>
                  <a:pt x="16156" y="5261"/>
                </a:lnTo>
                <a:lnTo>
                  <a:pt x="16157" y="5314"/>
                </a:lnTo>
                <a:lnTo>
                  <a:pt x="16157" y="5369"/>
                </a:lnTo>
                <a:lnTo>
                  <a:pt x="16157" y="5423"/>
                </a:lnTo>
                <a:lnTo>
                  <a:pt x="16156" y="5477"/>
                </a:lnTo>
                <a:lnTo>
                  <a:pt x="16153" y="5532"/>
                </a:lnTo>
                <a:lnTo>
                  <a:pt x="16151" y="5586"/>
                </a:lnTo>
                <a:lnTo>
                  <a:pt x="16149" y="5641"/>
                </a:lnTo>
                <a:lnTo>
                  <a:pt x="16146" y="5695"/>
                </a:lnTo>
                <a:lnTo>
                  <a:pt x="16142" y="5749"/>
                </a:lnTo>
                <a:lnTo>
                  <a:pt x="16138" y="5803"/>
                </a:lnTo>
                <a:lnTo>
                  <a:pt x="16133" y="5857"/>
                </a:lnTo>
                <a:lnTo>
                  <a:pt x="16128" y="5909"/>
                </a:lnTo>
                <a:lnTo>
                  <a:pt x="16122" y="5963"/>
                </a:lnTo>
                <a:lnTo>
                  <a:pt x="16115" y="6015"/>
                </a:lnTo>
                <a:lnTo>
                  <a:pt x="16109" y="6068"/>
                </a:lnTo>
                <a:lnTo>
                  <a:pt x="16101" y="6120"/>
                </a:lnTo>
                <a:lnTo>
                  <a:pt x="16093" y="6171"/>
                </a:lnTo>
                <a:lnTo>
                  <a:pt x="16085" y="6223"/>
                </a:lnTo>
                <a:lnTo>
                  <a:pt x="16075" y="6274"/>
                </a:lnTo>
                <a:lnTo>
                  <a:pt x="16066" y="6324"/>
                </a:lnTo>
                <a:lnTo>
                  <a:pt x="16004" y="6585"/>
                </a:lnTo>
                <a:lnTo>
                  <a:pt x="16000" y="6602"/>
                </a:lnTo>
                <a:lnTo>
                  <a:pt x="15998" y="6610"/>
                </a:lnTo>
                <a:lnTo>
                  <a:pt x="15996" y="6613"/>
                </a:lnTo>
                <a:lnTo>
                  <a:pt x="15996" y="6614"/>
                </a:lnTo>
                <a:lnTo>
                  <a:pt x="15994" y="6616"/>
                </a:lnTo>
                <a:lnTo>
                  <a:pt x="15992" y="6622"/>
                </a:lnTo>
                <a:lnTo>
                  <a:pt x="15988" y="6633"/>
                </a:lnTo>
                <a:lnTo>
                  <a:pt x="15981" y="6653"/>
                </a:lnTo>
                <a:lnTo>
                  <a:pt x="15974" y="6677"/>
                </a:lnTo>
                <a:lnTo>
                  <a:pt x="15969" y="6698"/>
                </a:lnTo>
                <a:lnTo>
                  <a:pt x="15964" y="6717"/>
                </a:lnTo>
                <a:lnTo>
                  <a:pt x="15960" y="6735"/>
                </a:lnTo>
                <a:lnTo>
                  <a:pt x="15956" y="6753"/>
                </a:lnTo>
                <a:lnTo>
                  <a:pt x="15951" y="6771"/>
                </a:lnTo>
                <a:lnTo>
                  <a:pt x="15944" y="6792"/>
                </a:lnTo>
                <a:lnTo>
                  <a:pt x="15936" y="6815"/>
                </a:lnTo>
                <a:lnTo>
                  <a:pt x="15920" y="6854"/>
                </a:lnTo>
                <a:lnTo>
                  <a:pt x="15905" y="6891"/>
                </a:lnTo>
                <a:lnTo>
                  <a:pt x="15890" y="6927"/>
                </a:lnTo>
                <a:lnTo>
                  <a:pt x="15877" y="6962"/>
                </a:lnTo>
                <a:lnTo>
                  <a:pt x="15863" y="6998"/>
                </a:lnTo>
                <a:lnTo>
                  <a:pt x="15848" y="7034"/>
                </a:lnTo>
                <a:lnTo>
                  <a:pt x="15832" y="7071"/>
                </a:lnTo>
                <a:lnTo>
                  <a:pt x="15816" y="7111"/>
                </a:lnTo>
                <a:lnTo>
                  <a:pt x="15801" y="7151"/>
                </a:lnTo>
                <a:lnTo>
                  <a:pt x="15785" y="7189"/>
                </a:lnTo>
                <a:lnTo>
                  <a:pt x="15770" y="7225"/>
                </a:lnTo>
                <a:lnTo>
                  <a:pt x="15755" y="7260"/>
                </a:lnTo>
                <a:lnTo>
                  <a:pt x="15740" y="7294"/>
                </a:lnTo>
                <a:lnTo>
                  <a:pt x="15723" y="7328"/>
                </a:lnTo>
                <a:lnTo>
                  <a:pt x="15706" y="7361"/>
                </a:lnTo>
                <a:lnTo>
                  <a:pt x="15687" y="7396"/>
                </a:lnTo>
                <a:lnTo>
                  <a:pt x="15370" y="7909"/>
                </a:lnTo>
                <a:lnTo>
                  <a:pt x="15334" y="7964"/>
                </a:lnTo>
                <a:lnTo>
                  <a:pt x="15305" y="8008"/>
                </a:lnTo>
                <a:lnTo>
                  <a:pt x="15293" y="8026"/>
                </a:lnTo>
                <a:lnTo>
                  <a:pt x="15282" y="8043"/>
                </a:lnTo>
                <a:lnTo>
                  <a:pt x="15271" y="8057"/>
                </a:lnTo>
                <a:lnTo>
                  <a:pt x="15261" y="8068"/>
                </a:lnTo>
                <a:lnTo>
                  <a:pt x="15250" y="8078"/>
                </a:lnTo>
                <a:lnTo>
                  <a:pt x="15240" y="8086"/>
                </a:lnTo>
                <a:lnTo>
                  <a:pt x="15229" y="8094"/>
                </a:lnTo>
                <a:lnTo>
                  <a:pt x="15217" y="8099"/>
                </a:lnTo>
                <a:lnTo>
                  <a:pt x="15206" y="8103"/>
                </a:lnTo>
                <a:lnTo>
                  <a:pt x="15191" y="8106"/>
                </a:lnTo>
                <a:lnTo>
                  <a:pt x="15176" y="8110"/>
                </a:lnTo>
                <a:lnTo>
                  <a:pt x="15158" y="8112"/>
                </a:lnTo>
                <a:lnTo>
                  <a:pt x="15118" y="8061"/>
                </a:lnTo>
                <a:lnTo>
                  <a:pt x="15079" y="8014"/>
                </a:lnTo>
                <a:lnTo>
                  <a:pt x="15041" y="7971"/>
                </a:lnTo>
                <a:lnTo>
                  <a:pt x="15004" y="7929"/>
                </a:lnTo>
                <a:lnTo>
                  <a:pt x="14968" y="7890"/>
                </a:lnTo>
                <a:lnTo>
                  <a:pt x="14933" y="7852"/>
                </a:lnTo>
                <a:lnTo>
                  <a:pt x="14898" y="7815"/>
                </a:lnTo>
                <a:lnTo>
                  <a:pt x="14862" y="7778"/>
                </a:lnTo>
                <a:lnTo>
                  <a:pt x="14790" y="7706"/>
                </a:lnTo>
                <a:lnTo>
                  <a:pt x="14714" y="7631"/>
                </a:lnTo>
                <a:lnTo>
                  <a:pt x="14633" y="7551"/>
                </a:lnTo>
                <a:lnTo>
                  <a:pt x="14542" y="7461"/>
                </a:lnTo>
                <a:lnTo>
                  <a:pt x="10776" y="3693"/>
                </a:lnTo>
                <a:lnTo>
                  <a:pt x="10736" y="3653"/>
                </a:lnTo>
                <a:lnTo>
                  <a:pt x="10696" y="3614"/>
                </a:lnTo>
                <a:lnTo>
                  <a:pt x="10658" y="3576"/>
                </a:lnTo>
                <a:lnTo>
                  <a:pt x="10620" y="3538"/>
                </a:lnTo>
                <a:lnTo>
                  <a:pt x="10582" y="3500"/>
                </a:lnTo>
                <a:lnTo>
                  <a:pt x="10544" y="3462"/>
                </a:lnTo>
                <a:lnTo>
                  <a:pt x="10505" y="3423"/>
                </a:lnTo>
                <a:lnTo>
                  <a:pt x="10465" y="3383"/>
                </a:lnTo>
                <a:lnTo>
                  <a:pt x="10425" y="3343"/>
                </a:lnTo>
                <a:lnTo>
                  <a:pt x="10386" y="3303"/>
                </a:lnTo>
                <a:lnTo>
                  <a:pt x="10366" y="3283"/>
                </a:lnTo>
                <a:lnTo>
                  <a:pt x="10346" y="3265"/>
                </a:lnTo>
                <a:lnTo>
                  <a:pt x="10324" y="3247"/>
                </a:lnTo>
                <a:lnTo>
                  <a:pt x="10302" y="3231"/>
                </a:lnTo>
                <a:lnTo>
                  <a:pt x="10279" y="3216"/>
                </a:lnTo>
                <a:lnTo>
                  <a:pt x="10254" y="3201"/>
                </a:lnTo>
                <a:lnTo>
                  <a:pt x="10241" y="3195"/>
                </a:lnTo>
                <a:lnTo>
                  <a:pt x="10228" y="3189"/>
                </a:lnTo>
                <a:lnTo>
                  <a:pt x="10215" y="3183"/>
                </a:lnTo>
                <a:lnTo>
                  <a:pt x="10200" y="3179"/>
                </a:lnTo>
                <a:lnTo>
                  <a:pt x="10185" y="3173"/>
                </a:lnTo>
                <a:lnTo>
                  <a:pt x="10170" y="3170"/>
                </a:lnTo>
                <a:lnTo>
                  <a:pt x="10154" y="3166"/>
                </a:lnTo>
                <a:lnTo>
                  <a:pt x="10138" y="3164"/>
                </a:lnTo>
                <a:lnTo>
                  <a:pt x="10122" y="3161"/>
                </a:lnTo>
                <a:lnTo>
                  <a:pt x="10104" y="3160"/>
                </a:lnTo>
                <a:lnTo>
                  <a:pt x="10086" y="3159"/>
                </a:lnTo>
                <a:lnTo>
                  <a:pt x="10068" y="3159"/>
                </a:lnTo>
                <a:lnTo>
                  <a:pt x="9635" y="3441"/>
                </a:lnTo>
                <a:lnTo>
                  <a:pt x="8576" y="4500"/>
                </a:lnTo>
                <a:lnTo>
                  <a:pt x="8487" y="4589"/>
                </a:lnTo>
                <a:lnTo>
                  <a:pt x="8398" y="4677"/>
                </a:lnTo>
                <a:lnTo>
                  <a:pt x="8311" y="4765"/>
                </a:lnTo>
                <a:lnTo>
                  <a:pt x="8224" y="4852"/>
                </a:lnTo>
                <a:lnTo>
                  <a:pt x="8137" y="4938"/>
                </a:lnTo>
                <a:lnTo>
                  <a:pt x="8050" y="5026"/>
                </a:lnTo>
                <a:lnTo>
                  <a:pt x="7963" y="5114"/>
                </a:lnTo>
                <a:lnTo>
                  <a:pt x="7873" y="5203"/>
                </a:lnTo>
                <a:lnTo>
                  <a:pt x="7858" y="5218"/>
                </a:lnTo>
                <a:lnTo>
                  <a:pt x="7842" y="5233"/>
                </a:lnTo>
                <a:lnTo>
                  <a:pt x="7825" y="5247"/>
                </a:lnTo>
                <a:lnTo>
                  <a:pt x="7808" y="5262"/>
                </a:lnTo>
                <a:lnTo>
                  <a:pt x="7771" y="5290"/>
                </a:lnTo>
                <a:lnTo>
                  <a:pt x="7732" y="5319"/>
                </a:lnTo>
                <a:lnTo>
                  <a:pt x="7691" y="5346"/>
                </a:lnTo>
                <a:lnTo>
                  <a:pt x="7649" y="5374"/>
                </a:lnTo>
                <a:lnTo>
                  <a:pt x="7604" y="5399"/>
                </a:lnTo>
                <a:lnTo>
                  <a:pt x="7559" y="5424"/>
                </a:lnTo>
                <a:lnTo>
                  <a:pt x="7512" y="5449"/>
                </a:lnTo>
                <a:lnTo>
                  <a:pt x="7466" y="5472"/>
                </a:lnTo>
                <a:lnTo>
                  <a:pt x="7419" y="5494"/>
                </a:lnTo>
                <a:lnTo>
                  <a:pt x="7373" y="5515"/>
                </a:lnTo>
                <a:lnTo>
                  <a:pt x="7326" y="5534"/>
                </a:lnTo>
                <a:lnTo>
                  <a:pt x="7281" y="5553"/>
                </a:lnTo>
                <a:lnTo>
                  <a:pt x="7238" y="5569"/>
                </a:lnTo>
                <a:lnTo>
                  <a:pt x="7194" y="5584"/>
                </a:lnTo>
                <a:lnTo>
                  <a:pt x="7173" y="5591"/>
                </a:lnTo>
                <a:lnTo>
                  <a:pt x="7151" y="5598"/>
                </a:lnTo>
                <a:lnTo>
                  <a:pt x="7129" y="5604"/>
                </a:lnTo>
                <a:lnTo>
                  <a:pt x="7105" y="5609"/>
                </a:lnTo>
                <a:lnTo>
                  <a:pt x="7055" y="5620"/>
                </a:lnTo>
                <a:lnTo>
                  <a:pt x="7003" y="5628"/>
                </a:lnTo>
                <a:lnTo>
                  <a:pt x="6949" y="5637"/>
                </a:lnTo>
                <a:lnTo>
                  <a:pt x="6895" y="5643"/>
                </a:lnTo>
                <a:lnTo>
                  <a:pt x="6839" y="5648"/>
                </a:lnTo>
                <a:lnTo>
                  <a:pt x="6784" y="5653"/>
                </a:lnTo>
                <a:lnTo>
                  <a:pt x="6729" y="5655"/>
                </a:lnTo>
                <a:lnTo>
                  <a:pt x="6674" y="5657"/>
                </a:lnTo>
                <a:lnTo>
                  <a:pt x="6623" y="5658"/>
                </a:lnTo>
                <a:lnTo>
                  <a:pt x="6572" y="5657"/>
                </a:lnTo>
                <a:lnTo>
                  <a:pt x="6524" y="5656"/>
                </a:lnTo>
                <a:lnTo>
                  <a:pt x="6481" y="5654"/>
                </a:lnTo>
                <a:lnTo>
                  <a:pt x="6440" y="5650"/>
                </a:lnTo>
                <a:lnTo>
                  <a:pt x="6404" y="5646"/>
                </a:lnTo>
                <a:lnTo>
                  <a:pt x="6363" y="5640"/>
                </a:lnTo>
                <a:lnTo>
                  <a:pt x="6319" y="5631"/>
                </a:lnTo>
                <a:lnTo>
                  <a:pt x="6275" y="5621"/>
                </a:lnTo>
                <a:lnTo>
                  <a:pt x="6230" y="5609"/>
                </a:lnTo>
                <a:lnTo>
                  <a:pt x="6182" y="5596"/>
                </a:lnTo>
                <a:lnTo>
                  <a:pt x="6134" y="5580"/>
                </a:lnTo>
                <a:lnTo>
                  <a:pt x="6087" y="5564"/>
                </a:lnTo>
                <a:lnTo>
                  <a:pt x="6038" y="5546"/>
                </a:lnTo>
                <a:lnTo>
                  <a:pt x="5991" y="5527"/>
                </a:lnTo>
                <a:lnTo>
                  <a:pt x="5944" y="5507"/>
                </a:lnTo>
                <a:lnTo>
                  <a:pt x="5898" y="5486"/>
                </a:lnTo>
                <a:lnTo>
                  <a:pt x="5852" y="5463"/>
                </a:lnTo>
                <a:lnTo>
                  <a:pt x="5809" y="5440"/>
                </a:lnTo>
                <a:lnTo>
                  <a:pt x="5767" y="5417"/>
                </a:lnTo>
                <a:lnTo>
                  <a:pt x="5728" y="5394"/>
                </a:lnTo>
                <a:lnTo>
                  <a:pt x="5691" y="5369"/>
                </a:lnTo>
                <a:close/>
                <a:moveTo>
                  <a:pt x="2465" y="8733"/>
                </a:moveTo>
                <a:lnTo>
                  <a:pt x="2457" y="8732"/>
                </a:lnTo>
                <a:lnTo>
                  <a:pt x="2448" y="8728"/>
                </a:lnTo>
                <a:lnTo>
                  <a:pt x="2437" y="8721"/>
                </a:lnTo>
                <a:lnTo>
                  <a:pt x="2424" y="8712"/>
                </a:lnTo>
                <a:lnTo>
                  <a:pt x="2409" y="8701"/>
                </a:lnTo>
                <a:lnTo>
                  <a:pt x="2394" y="8688"/>
                </a:lnTo>
                <a:lnTo>
                  <a:pt x="2377" y="8673"/>
                </a:lnTo>
                <a:lnTo>
                  <a:pt x="2359" y="8656"/>
                </a:lnTo>
                <a:lnTo>
                  <a:pt x="2320" y="8618"/>
                </a:lnTo>
                <a:lnTo>
                  <a:pt x="2276" y="8575"/>
                </a:lnTo>
                <a:lnTo>
                  <a:pt x="2232" y="8527"/>
                </a:lnTo>
                <a:lnTo>
                  <a:pt x="2185" y="8478"/>
                </a:lnTo>
                <a:lnTo>
                  <a:pt x="2094" y="8377"/>
                </a:lnTo>
                <a:lnTo>
                  <a:pt x="2010" y="8283"/>
                </a:lnTo>
                <a:lnTo>
                  <a:pt x="1940" y="8204"/>
                </a:lnTo>
                <a:lnTo>
                  <a:pt x="1895" y="8152"/>
                </a:lnTo>
                <a:lnTo>
                  <a:pt x="1869" y="8122"/>
                </a:lnTo>
                <a:lnTo>
                  <a:pt x="1844" y="8094"/>
                </a:lnTo>
                <a:lnTo>
                  <a:pt x="1820" y="8064"/>
                </a:lnTo>
                <a:lnTo>
                  <a:pt x="1796" y="8033"/>
                </a:lnTo>
                <a:lnTo>
                  <a:pt x="1751" y="7974"/>
                </a:lnTo>
                <a:lnTo>
                  <a:pt x="1707" y="7913"/>
                </a:lnTo>
                <a:lnTo>
                  <a:pt x="1663" y="7851"/>
                </a:lnTo>
                <a:lnTo>
                  <a:pt x="1620" y="7788"/>
                </a:lnTo>
                <a:lnTo>
                  <a:pt x="1578" y="7724"/>
                </a:lnTo>
                <a:lnTo>
                  <a:pt x="1534" y="7659"/>
                </a:lnTo>
                <a:lnTo>
                  <a:pt x="1519" y="7636"/>
                </a:lnTo>
                <a:lnTo>
                  <a:pt x="1504" y="7614"/>
                </a:lnTo>
                <a:lnTo>
                  <a:pt x="1490" y="7594"/>
                </a:lnTo>
                <a:lnTo>
                  <a:pt x="1477" y="7575"/>
                </a:lnTo>
                <a:lnTo>
                  <a:pt x="1466" y="7555"/>
                </a:lnTo>
                <a:lnTo>
                  <a:pt x="1453" y="7535"/>
                </a:lnTo>
                <a:lnTo>
                  <a:pt x="1441" y="7514"/>
                </a:lnTo>
                <a:lnTo>
                  <a:pt x="1429" y="7489"/>
                </a:lnTo>
                <a:lnTo>
                  <a:pt x="1397" y="7429"/>
                </a:lnTo>
                <a:lnTo>
                  <a:pt x="1367" y="7373"/>
                </a:lnTo>
                <a:lnTo>
                  <a:pt x="1341" y="7322"/>
                </a:lnTo>
                <a:lnTo>
                  <a:pt x="1317" y="7275"/>
                </a:lnTo>
                <a:lnTo>
                  <a:pt x="1293" y="7230"/>
                </a:lnTo>
                <a:lnTo>
                  <a:pt x="1272" y="7188"/>
                </a:lnTo>
                <a:lnTo>
                  <a:pt x="1252" y="7147"/>
                </a:lnTo>
                <a:lnTo>
                  <a:pt x="1232" y="7106"/>
                </a:lnTo>
                <a:lnTo>
                  <a:pt x="1213" y="7064"/>
                </a:lnTo>
                <a:lnTo>
                  <a:pt x="1194" y="7023"/>
                </a:lnTo>
                <a:lnTo>
                  <a:pt x="1174" y="6979"/>
                </a:lnTo>
                <a:lnTo>
                  <a:pt x="1154" y="6932"/>
                </a:lnTo>
                <a:lnTo>
                  <a:pt x="1133" y="6883"/>
                </a:lnTo>
                <a:lnTo>
                  <a:pt x="1110" y="6829"/>
                </a:lnTo>
                <a:lnTo>
                  <a:pt x="1085" y="6771"/>
                </a:lnTo>
                <a:lnTo>
                  <a:pt x="1060" y="6706"/>
                </a:lnTo>
                <a:lnTo>
                  <a:pt x="1040" y="6655"/>
                </a:lnTo>
                <a:lnTo>
                  <a:pt x="1021" y="6604"/>
                </a:lnTo>
                <a:lnTo>
                  <a:pt x="1002" y="6552"/>
                </a:lnTo>
                <a:lnTo>
                  <a:pt x="984" y="6500"/>
                </a:lnTo>
                <a:lnTo>
                  <a:pt x="967" y="6447"/>
                </a:lnTo>
                <a:lnTo>
                  <a:pt x="951" y="6394"/>
                </a:lnTo>
                <a:lnTo>
                  <a:pt x="935" y="6339"/>
                </a:lnTo>
                <a:lnTo>
                  <a:pt x="920" y="6286"/>
                </a:lnTo>
                <a:lnTo>
                  <a:pt x="906" y="6230"/>
                </a:lnTo>
                <a:lnTo>
                  <a:pt x="892" y="6174"/>
                </a:lnTo>
                <a:lnTo>
                  <a:pt x="878" y="6117"/>
                </a:lnTo>
                <a:lnTo>
                  <a:pt x="865" y="6058"/>
                </a:lnTo>
                <a:lnTo>
                  <a:pt x="854" y="5999"/>
                </a:lnTo>
                <a:lnTo>
                  <a:pt x="842" y="5940"/>
                </a:lnTo>
                <a:lnTo>
                  <a:pt x="831" y="5879"/>
                </a:lnTo>
                <a:lnTo>
                  <a:pt x="820" y="5817"/>
                </a:lnTo>
                <a:lnTo>
                  <a:pt x="808" y="5750"/>
                </a:lnTo>
                <a:lnTo>
                  <a:pt x="798" y="5682"/>
                </a:lnTo>
                <a:lnTo>
                  <a:pt x="789" y="5616"/>
                </a:lnTo>
                <a:lnTo>
                  <a:pt x="781" y="5549"/>
                </a:lnTo>
                <a:lnTo>
                  <a:pt x="774" y="5482"/>
                </a:lnTo>
                <a:lnTo>
                  <a:pt x="766" y="5416"/>
                </a:lnTo>
                <a:lnTo>
                  <a:pt x="761" y="5350"/>
                </a:lnTo>
                <a:lnTo>
                  <a:pt x="757" y="5285"/>
                </a:lnTo>
                <a:lnTo>
                  <a:pt x="752" y="5219"/>
                </a:lnTo>
                <a:lnTo>
                  <a:pt x="749" y="5154"/>
                </a:lnTo>
                <a:lnTo>
                  <a:pt x="747" y="5089"/>
                </a:lnTo>
                <a:lnTo>
                  <a:pt x="746" y="5025"/>
                </a:lnTo>
                <a:lnTo>
                  <a:pt x="746" y="4960"/>
                </a:lnTo>
                <a:lnTo>
                  <a:pt x="746" y="4896"/>
                </a:lnTo>
                <a:lnTo>
                  <a:pt x="747" y="4833"/>
                </a:lnTo>
                <a:lnTo>
                  <a:pt x="749" y="4769"/>
                </a:lnTo>
                <a:lnTo>
                  <a:pt x="752" y="4706"/>
                </a:lnTo>
                <a:lnTo>
                  <a:pt x="757" y="4642"/>
                </a:lnTo>
                <a:lnTo>
                  <a:pt x="761" y="4579"/>
                </a:lnTo>
                <a:lnTo>
                  <a:pt x="767" y="4517"/>
                </a:lnTo>
                <a:lnTo>
                  <a:pt x="774" y="4454"/>
                </a:lnTo>
                <a:lnTo>
                  <a:pt x="781" y="4392"/>
                </a:lnTo>
                <a:lnTo>
                  <a:pt x="788" y="4330"/>
                </a:lnTo>
                <a:lnTo>
                  <a:pt x="798" y="4268"/>
                </a:lnTo>
                <a:lnTo>
                  <a:pt x="807" y="4206"/>
                </a:lnTo>
                <a:lnTo>
                  <a:pt x="818" y="4145"/>
                </a:lnTo>
                <a:lnTo>
                  <a:pt x="830" y="4083"/>
                </a:lnTo>
                <a:lnTo>
                  <a:pt x="841" y="4022"/>
                </a:lnTo>
                <a:lnTo>
                  <a:pt x="855" y="3962"/>
                </a:lnTo>
                <a:lnTo>
                  <a:pt x="869" y="3900"/>
                </a:lnTo>
                <a:lnTo>
                  <a:pt x="882" y="3840"/>
                </a:lnTo>
                <a:lnTo>
                  <a:pt x="898" y="3780"/>
                </a:lnTo>
                <a:lnTo>
                  <a:pt x="917" y="3711"/>
                </a:lnTo>
                <a:lnTo>
                  <a:pt x="937" y="3644"/>
                </a:lnTo>
                <a:lnTo>
                  <a:pt x="958" y="3577"/>
                </a:lnTo>
                <a:lnTo>
                  <a:pt x="981" y="3512"/>
                </a:lnTo>
                <a:lnTo>
                  <a:pt x="1005" y="3447"/>
                </a:lnTo>
                <a:lnTo>
                  <a:pt x="1029" y="3383"/>
                </a:lnTo>
                <a:lnTo>
                  <a:pt x="1056" y="3320"/>
                </a:lnTo>
                <a:lnTo>
                  <a:pt x="1082" y="3257"/>
                </a:lnTo>
                <a:lnTo>
                  <a:pt x="1111" y="3195"/>
                </a:lnTo>
                <a:lnTo>
                  <a:pt x="1139" y="3132"/>
                </a:lnTo>
                <a:lnTo>
                  <a:pt x="1169" y="3070"/>
                </a:lnTo>
                <a:lnTo>
                  <a:pt x="1199" y="3009"/>
                </a:lnTo>
                <a:lnTo>
                  <a:pt x="1231" y="2946"/>
                </a:lnTo>
                <a:lnTo>
                  <a:pt x="1263" y="2884"/>
                </a:lnTo>
                <a:lnTo>
                  <a:pt x="1296" y="2822"/>
                </a:lnTo>
                <a:lnTo>
                  <a:pt x="1328" y="2759"/>
                </a:lnTo>
                <a:lnTo>
                  <a:pt x="1354" y="2714"/>
                </a:lnTo>
                <a:lnTo>
                  <a:pt x="1379" y="2670"/>
                </a:lnTo>
                <a:lnTo>
                  <a:pt x="1405" y="2629"/>
                </a:lnTo>
                <a:lnTo>
                  <a:pt x="1433" y="2588"/>
                </a:lnTo>
                <a:lnTo>
                  <a:pt x="1460" y="2549"/>
                </a:lnTo>
                <a:lnTo>
                  <a:pt x="1489" y="2509"/>
                </a:lnTo>
                <a:lnTo>
                  <a:pt x="1519" y="2469"/>
                </a:lnTo>
                <a:lnTo>
                  <a:pt x="1550" y="2427"/>
                </a:lnTo>
                <a:lnTo>
                  <a:pt x="1582" y="2386"/>
                </a:lnTo>
                <a:lnTo>
                  <a:pt x="1612" y="2350"/>
                </a:lnTo>
                <a:lnTo>
                  <a:pt x="1640" y="2313"/>
                </a:lnTo>
                <a:lnTo>
                  <a:pt x="1672" y="2273"/>
                </a:lnTo>
                <a:lnTo>
                  <a:pt x="1714" y="2219"/>
                </a:lnTo>
                <a:lnTo>
                  <a:pt x="1758" y="2166"/>
                </a:lnTo>
                <a:lnTo>
                  <a:pt x="1804" y="2114"/>
                </a:lnTo>
                <a:lnTo>
                  <a:pt x="1851" y="2062"/>
                </a:lnTo>
                <a:lnTo>
                  <a:pt x="1900" y="2011"/>
                </a:lnTo>
                <a:lnTo>
                  <a:pt x="1950" y="1960"/>
                </a:lnTo>
                <a:lnTo>
                  <a:pt x="2001" y="1911"/>
                </a:lnTo>
                <a:lnTo>
                  <a:pt x="2054" y="1862"/>
                </a:lnTo>
                <a:lnTo>
                  <a:pt x="2109" y="1814"/>
                </a:lnTo>
                <a:lnTo>
                  <a:pt x="2164" y="1768"/>
                </a:lnTo>
                <a:lnTo>
                  <a:pt x="2221" y="1721"/>
                </a:lnTo>
                <a:lnTo>
                  <a:pt x="2278" y="1677"/>
                </a:lnTo>
                <a:lnTo>
                  <a:pt x="2338" y="1633"/>
                </a:lnTo>
                <a:lnTo>
                  <a:pt x="2397" y="1589"/>
                </a:lnTo>
                <a:lnTo>
                  <a:pt x="2457" y="1547"/>
                </a:lnTo>
                <a:lnTo>
                  <a:pt x="2518" y="1506"/>
                </a:lnTo>
                <a:lnTo>
                  <a:pt x="2580" y="1465"/>
                </a:lnTo>
                <a:lnTo>
                  <a:pt x="2642" y="1426"/>
                </a:lnTo>
                <a:lnTo>
                  <a:pt x="2705" y="1388"/>
                </a:lnTo>
                <a:lnTo>
                  <a:pt x="2769" y="1349"/>
                </a:lnTo>
                <a:lnTo>
                  <a:pt x="2833" y="1314"/>
                </a:lnTo>
                <a:lnTo>
                  <a:pt x="2897" y="1279"/>
                </a:lnTo>
                <a:lnTo>
                  <a:pt x="2961" y="1244"/>
                </a:lnTo>
                <a:lnTo>
                  <a:pt x="3027" y="1211"/>
                </a:lnTo>
                <a:lnTo>
                  <a:pt x="3091" y="1179"/>
                </a:lnTo>
                <a:lnTo>
                  <a:pt x="3157" y="1149"/>
                </a:lnTo>
                <a:lnTo>
                  <a:pt x="3221" y="1119"/>
                </a:lnTo>
                <a:lnTo>
                  <a:pt x="3286" y="1091"/>
                </a:lnTo>
                <a:lnTo>
                  <a:pt x="3351" y="1063"/>
                </a:lnTo>
                <a:lnTo>
                  <a:pt x="3416" y="1038"/>
                </a:lnTo>
                <a:lnTo>
                  <a:pt x="3481" y="1013"/>
                </a:lnTo>
                <a:lnTo>
                  <a:pt x="3544" y="989"/>
                </a:lnTo>
                <a:lnTo>
                  <a:pt x="3624" y="963"/>
                </a:lnTo>
                <a:lnTo>
                  <a:pt x="3706" y="936"/>
                </a:lnTo>
                <a:lnTo>
                  <a:pt x="3792" y="912"/>
                </a:lnTo>
                <a:lnTo>
                  <a:pt x="3878" y="889"/>
                </a:lnTo>
                <a:lnTo>
                  <a:pt x="3965" y="867"/>
                </a:lnTo>
                <a:lnTo>
                  <a:pt x="4052" y="848"/>
                </a:lnTo>
                <a:lnTo>
                  <a:pt x="4137" y="830"/>
                </a:lnTo>
                <a:lnTo>
                  <a:pt x="4222" y="815"/>
                </a:lnTo>
                <a:lnTo>
                  <a:pt x="4249" y="809"/>
                </a:lnTo>
                <a:lnTo>
                  <a:pt x="4285" y="805"/>
                </a:lnTo>
                <a:lnTo>
                  <a:pt x="4328" y="799"/>
                </a:lnTo>
                <a:lnTo>
                  <a:pt x="4377" y="793"/>
                </a:lnTo>
                <a:lnTo>
                  <a:pt x="4431" y="786"/>
                </a:lnTo>
                <a:lnTo>
                  <a:pt x="4489" y="780"/>
                </a:lnTo>
                <a:lnTo>
                  <a:pt x="4549" y="772"/>
                </a:lnTo>
                <a:lnTo>
                  <a:pt x="4611" y="766"/>
                </a:lnTo>
                <a:lnTo>
                  <a:pt x="4671" y="760"/>
                </a:lnTo>
                <a:lnTo>
                  <a:pt x="4731" y="755"/>
                </a:lnTo>
                <a:lnTo>
                  <a:pt x="4789" y="749"/>
                </a:lnTo>
                <a:lnTo>
                  <a:pt x="4843" y="745"/>
                </a:lnTo>
                <a:lnTo>
                  <a:pt x="4892" y="741"/>
                </a:lnTo>
                <a:lnTo>
                  <a:pt x="4935" y="739"/>
                </a:lnTo>
                <a:lnTo>
                  <a:pt x="4971" y="738"/>
                </a:lnTo>
                <a:lnTo>
                  <a:pt x="4997" y="739"/>
                </a:lnTo>
                <a:lnTo>
                  <a:pt x="5041" y="741"/>
                </a:lnTo>
                <a:lnTo>
                  <a:pt x="5086" y="744"/>
                </a:lnTo>
                <a:lnTo>
                  <a:pt x="5134" y="747"/>
                </a:lnTo>
                <a:lnTo>
                  <a:pt x="5182" y="751"/>
                </a:lnTo>
                <a:lnTo>
                  <a:pt x="5232" y="756"/>
                </a:lnTo>
                <a:lnTo>
                  <a:pt x="5282" y="760"/>
                </a:lnTo>
                <a:lnTo>
                  <a:pt x="5333" y="764"/>
                </a:lnTo>
                <a:lnTo>
                  <a:pt x="5384" y="769"/>
                </a:lnTo>
                <a:lnTo>
                  <a:pt x="5435" y="775"/>
                </a:lnTo>
                <a:lnTo>
                  <a:pt x="5487" y="780"/>
                </a:lnTo>
                <a:lnTo>
                  <a:pt x="5536" y="786"/>
                </a:lnTo>
                <a:lnTo>
                  <a:pt x="5586" y="793"/>
                </a:lnTo>
                <a:lnTo>
                  <a:pt x="5635" y="799"/>
                </a:lnTo>
                <a:lnTo>
                  <a:pt x="5681" y="806"/>
                </a:lnTo>
                <a:lnTo>
                  <a:pt x="5727" y="814"/>
                </a:lnTo>
                <a:lnTo>
                  <a:pt x="5769" y="821"/>
                </a:lnTo>
                <a:lnTo>
                  <a:pt x="5833" y="834"/>
                </a:lnTo>
                <a:lnTo>
                  <a:pt x="5893" y="846"/>
                </a:lnTo>
                <a:lnTo>
                  <a:pt x="5952" y="859"/>
                </a:lnTo>
                <a:lnTo>
                  <a:pt x="6008" y="872"/>
                </a:lnTo>
                <a:lnTo>
                  <a:pt x="6064" y="886"/>
                </a:lnTo>
                <a:lnTo>
                  <a:pt x="6119" y="899"/>
                </a:lnTo>
                <a:lnTo>
                  <a:pt x="6176" y="915"/>
                </a:lnTo>
                <a:lnTo>
                  <a:pt x="6235" y="932"/>
                </a:lnTo>
                <a:lnTo>
                  <a:pt x="6299" y="951"/>
                </a:lnTo>
                <a:lnTo>
                  <a:pt x="6364" y="972"/>
                </a:lnTo>
                <a:lnTo>
                  <a:pt x="6427" y="993"/>
                </a:lnTo>
                <a:lnTo>
                  <a:pt x="6491" y="1017"/>
                </a:lnTo>
                <a:lnTo>
                  <a:pt x="6553" y="1040"/>
                </a:lnTo>
                <a:lnTo>
                  <a:pt x="6615" y="1064"/>
                </a:lnTo>
                <a:lnTo>
                  <a:pt x="6677" y="1091"/>
                </a:lnTo>
                <a:lnTo>
                  <a:pt x="6738" y="1117"/>
                </a:lnTo>
                <a:lnTo>
                  <a:pt x="6798" y="1144"/>
                </a:lnTo>
                <a:lnTo>
                  <a:pt x="6858" y="1173"/>
                </a:lnTo>
                <a:lnTo>
                  <a:pt x="6919" y="1203"/>
                </a:lnTo>
                <a:lnTo>
                  <a:pt x="6978" y="1233"/>
                </a:lnTo>
                <a:lnTo>
                  <a:pt x="7037" y="1264"/>
                </a:lnTo>
                <a:lnTo>
                  <a:pt x="7095" y="1296"/>
                </a:lnTo>
                <a:lnTo>
                  <a:pt x="7152" y="1328"/>
                </a:lnTo>
                <a:lnTo>
                  <a:pt x="7209" y="1362"/>
                </a:lnTo>
                <a:lnTo>
                  <a:pt x="7258" y="1391"/>
                </a:lnTo>
                <a:lnTo>
                  <a:pt x="7308" y="1422"/>
                </a:lnTo>
                <a:lnTo>
                  <a:pt x="7361" y="1455"/>
                </a:lnTo>
                <a:lnTo>
                  <a:pt x="7416" y="1489"/>
                </a:lnTo>
                <a:lnTo>
                  <a:pt x="7471" y="1526"/>
                </a:lnTo>
                <a:lnTo>
                  <a:pt x="7527" y="1563"/>
                </a:lnTo>
                <a:lnTo>
                  <a:pt x="7582" y="1602"/>
                </a:lnTo>
                <a:lnTo>
                  <a:pt x="7637" y="1642"/>
                </a:lnTo>
                <a:lnTo>
                  <a:pt x="7691" y="1682"/>
                </a:lnTo>
                <a:lnTo>
                  <a:pt x="7744" y="1725"/>
                </a:lnTo>
                <a:lnTo>
                  <a:pt x="7769" y="1746"/>
                </a:lnTo>
                <a:lnTo>
                  <a:pt x="7794" y="1767"/>
                </a:lnTo>
                <a:lnTo>
                  <a:pt x="7818" y="1788"/>
                </a:lnTo>
                <a:lnTo>
                  <a:pt x="7841" y="1810"/>
                </a:lnTo>
                <a:lnTo>
                  <a:pt x="7863" y="1831"/>
                </a:lnTo>
                <a:lnTo>
                  <a:pt x="7885" y="1852"/>
                </a:lnTo>
                <a:lnTo>
                  <a:pt x="7907" y="1875"/>
                </a:lnTo>
                <a:lnTo>
                  <a:pt x="7926" y="1897"/>
                </a:lnTo>
                <a:lnTo>
                  <a:pt x="7945" y="1918"/>
                </a:lnTo>
                <a:lnTo>
                  <a:pt x="7963" y="1940"/>
                </a:lnTo>
                <a:lnTo>
                  <a:pt x="7978" y="1961"/>
                </a:lnTo>
                <a:lnTo>
                  <a:pt x="7994" y="1984"/>
                </a:lnTo>
                <a:lnTo>
                  <a:pt x="7937" y="2065"/>
                </a:lnTo>
                <a:lnTo>
                  <a:pt x="7931" y="2070"/>
                </a:lnTo>
                <a:lnTo>
                  <a:pt x="7926" y="2077"/>
                </a:lnTo>
                <a:lnTo>
                  <a:pt x="7460" y="2532"/>
                </a:lnTo>
                <a:lnTo>
                  <a:pt x="7442" y="2550"/>
                </a:lnTo>
                <a:lnTo>
                  <a:pt x="7431" y="2563"/>
                </a:lnTo>
                <a:lnTo>
                  <a:pt x="7422" y="2574"/>
                </a:lnTo>
                <a:lnTo>
                  <a:pt x="7406" y="2593"/>
                </a:lnTo>
                <a:lnTo>
                  <a:pt x="7366" y="2637"/>
                </a:lnTo>
                <a:lnTo>
                  <a:pt x="7324" y="2680"/>
                </a:lnTo>
                <a:lnTo>
                  <a:pt x="7283" y="2723"/>
                </a:lnTo>
                <a:lnTo>
                  <a:pt x="7241" y="2766"/>
                </a:lnTo>
                <a:lnTo>
                  <a:pt x="7154" y="2850"/>
                </a:lnTo>
                <a:lnTo>
                  <a:pt x="7066" y="2932"/>
                </a:lnTo>
                <a:lnTo>
                  <a:pt x="6979" y="3016"/>
                </a:lnTo>
                <a:lnTo>
                  <a:pt x="6892" y="3098"/>
                </a:lnTo>
                <a:lnTo>
                  <a:pt x="6849" y="3141"/>
                </a:lnTo>
                <a:lnTo>
                  <a:pt x="6805" y="3182"/>
                </a:lnTo>
                <a:lnTo>
                  <a:pt x="6763" y="3224"/>
                </a:lnTo>
                <a:lnTo>
                  <a:pt x="6721" y="3267"/>
                </a:lnTo>
                <a:lnTo>
                  <a:pt x="6621" y="3374"/>
                </a:lnTo>
                <a:lnTo>
                  <a:pt x="6602" y="3392"/>
                </a:lnTo>
                <a:lnTo>
                  <a:pt x="6590" y="3405"/>
                </a:lnTo>
                <a:lnTo>
                  <a:pt x="6578" y="3416"/>
                </a:lnTo>
                <a:lnTo>
                  <a:pt x="6563" y="3432"/>
                </a:lnTo>
                <a:lnTo>
                  <a:pt x="6540" y="3456"/>
                </a:lnTo>
                <a:lnTo>
                  <a:pt x="6534" y="3461"/>
                </a:lnTo>
                <a:lnTo>
                  <a:pt x="6529" y="3466"/>
                </a:lnTo>
                <a:lnTo>
                  <a:pt x="6139" y="3860"/>
                </a:lnTo>
                <a:lnTo>
                  <a:pt x="6126" y="3874"/>
                </a:lnTo>
                <a:lnTo>
                  <a:pt x="6116" y="3884"/>
                </a:lnTo>
                <a:lnTo>
                  <a:pt x="6107" y="3893"/>
                </a:lnTo>
                <a:lnTo>
                  <a:pt x="6093" y="3907"/>
                </a:lnTo>
                <a:lnTo>
                  <a:pt x="6082" y="3917"/>
                </a:lnTo>
                <a:lnTo>
                  <a:pt x="6073" y="3927"/>
                </a:lnTo>
                <a:lnTo>
                  <a:pt x="6066" y="3934"/>
                </a:lnTo>
                <a:lnTo>
                  <a:pt x="6058" y="3942"/>
                </a:lnTo>
                <a:lnTo>
                  <a:pt x="5766" y="4225"/>
                </a:lnTo>
                <a:lnTo>
                  <a:pt x="5718" y="4268"/>
                </a:lnTo>
                <a:lnTo>
                  <a:pt x="5669" y="4313"/>
                </a:lnTo>
                <a:lnTo>
                  <a:pt x="5623" y="4357"/>
                </a:lnTo>
                <a:lnTo>
                  <a:pt x="5575" y="4402"/>
                </a:lnTo>
                <a:lnTo>
                  <a:pt x="5483" y="4494"/>
                </a:lnTo>
                <a:lnTo>
                  <a:pt x="5392" y="4587"/>
                </a:lnTo>
                <a:lnTo>
                  <a:pt x="5301" y="4681"/>
                </a:lnTo>
                <a:lnTo>
                  <a:pt x="5211" y="4775"/>
                </a:lnTo>
                <a:lnTo>
                  <a:pt x="5119" y="4868"/>
                </a:lnTo>
                <a:lnTo>
                  <a:pt x="5028" y="4960"/>
                </a:lnTo>
                <a:lnTo>
                  <a:pt x="4868" y="5124"/>
                </a:lnTo>
                <a:lnTo>
                  <a:pt x="4852" y="5141"/>
                </a:lnTo>
                <a:lnTo>
                  <a:pt x="4844" y="5150"/>
                </a:lnTo>
                <a:lnTo>
                  <a:pt x="4838" y="5157"/>
                </a:lnTo>
                <a:lnTo>
                  <a:pt x="4825" y="5173"/>
                </a:lnTo>
                <a:lnTo>
                  <a:pt x="4807" y="5193"/>
                </a:lnTo>
                <a:lnTo>
                  <a:pt x="4789" y="5211"/>
                </a:lnTo>
                <a:lnTo>
                  <a:pt x="4772" y="5227"/>
                </a:lnTo>
                <a:lnTo>
                  <a:pt x="4756" y="5242"/>
                </a:lnTo>
                <a:lnTo>
                  <a:pt x="4727" y="5268"/>
                </a:lnTo>
                <a:lnTo>
                  <a:pt x="4700" y="5290"/>
                </a:lnTo>
                <a:lnTo>
                  <a:pt x="4678" y="5309"/>
                </a:lnTo>
                <a:lnTo>
                  <a:pt x="4659" y="5325"/>
                </a:lnTo>
                <a:lnTo>
                  <a:pt x="4652" y="5333"/>
                </a:lnTo>
                <a:lnTo>
                  <a:pt x="4647" y="5341"/>
                </a:lnTo>
                <a:lnTo>
                  <a:pt x="4641" y="5348"/>
                </a:lnTo>
                <a:lnTo>
                  <a:pt x="4638" y="5357"/>
                </a:lnTo>
                <a:lnTo>
                  <a:pt x="4636" y="5364"/>
                </a:lnTo>
                <a:lnTo>
                  <a:pt x="4635" y="5373"/>
                </a:lnTo>
                <a:lnTo>
                  <a:pt x="4636" y="5382"/>
                </a:lnTo>
                <a:lnTo>
                  <a:pt x="4638" y="5392"/>
                </a:lnTo>
                <a:lnTo>
                  <a:pt x="4642" y="5402"/>
                </a:lnTo>
                <a:lnTo>
                  <a:pt x="4649" y="5414"/>
                </a:lnTo>
                <a:lnTo>
                  <a:pt x="4656" y="5425"/>
                </a:lnTo>
                <a:lnTo>
                  <a:pt x="4664" y="5439"/>
                </a:lnTo>
                <a:lnTo>
                  <a:pt x="4689" y="5471"/>
                </a:lnTo>
                <a:lnTo>
                  <a:pt x="4721" y="5508"/>
                </a:lnTo>
                <a:lnTo>
                  <a:pt x="4761" y="5552"/>
                </a:lnTo>
                <a:lnTo>
                  <a:pt x="4809" y="5606"/>
                </a:lnTo>
                <a:lnTo>
                  <a:pt x="4844" y="5643"/>
                </a:lnTo>
                <a:lnTo>
                  <a:pt x="4880" y="5680"/>
                </a:lnTo>
                <a:lnTo>
                  <a:pt x="4917" y="5715"/>
                </a:lnTo>
                <a:lnTo>
                  <a:pt x="4954" y="5749"/>
                </a:lnTo>
                <a:lnTo>
                  <a:pt x="4992" y="5782"/>
                </a:lnTo>
                <a:lnTo>
                  <a:pt x="5030" y="5813"/>
                </a:lnTo>
                <a:lnTo>
                  <a:pt x="5069" y="5845"/>
                </a:lnTo>
                <a:lnTo>
                  <a:pt x="5109" y="5875"/>
                </a:lnTo>
                <a:lnTo>
                  <a:pt x="5150" y="5904"/>
                </a:lnTo>
                <a:lnTo>
                  <a:pt x="5191" y="5934"/>
                </a:lnTo>
                <a:lnTo>
                  <a:pt x="5232" y="5961"/>
                </a:lnTo>
                <a:lnTo>
                  <a:pt x="5273" y="5990"/>
                </a:lnTo>
                <a:lnTo>
                  <a:pt x="5359" y="6044"/>
                </a:lnTo>
                <a:lnTo>
                  <a:pt x="5446" y="6097"/>
                </a:lnTo>
                <a:lnTo>
                  <a:pt x="5478" y="6117"/>
                </a:lnTo>
                <a:lnTo>
                  <a:pt x="5510" y="6133"/>
                </a:lnTo>
                <a:lnTo>
                  <a:pt x="5542" y="6149"/>
                </a:lnTo>
                <a:lnTo>
                  <a:pt x="5574" y="6165"/>
                </a:lnTo>
                <a:lnTo>
                  <a:pt x="5607" y="6180"/>
                </a:lnTo>
                <a:lnTo>
                  <a:pt x="5640" y="6194"/>
                </a:lnTo>
                <a:lnTo>
                  <a:pt x="5674" y="6206"/>
                </a:lnTo>
                <a:lnTo>
                  <a:pt x="5708" y="6219"/>
                </a:lnTo>
                <a:lnTo>
                  <a:pt x="5776" y="6243"/>
                </a:lnTo>
                <a:lnTo>
                  <a:pt x="5846" y="6267"/>
                </a:lnTo>
                <a:lnTo>
                  <a:pt x="5917" y="6291"/>
                </a:lnTo>
                <a:lnTo>
                  <a:pt x="5989" y="6315"/>
                </a:lnTo>
                <a:lnTo>
                  <a:pt x="6026" y="6327"/>
                </a:lnTo>
                <a:lnTo>
                  <a:pt x="6065" y="6338"/>
                </a:lnTo>
                <a:lnTo>
                  <a:pt x="6104" y="6349"/>
                </a:lnTo>
                <a:lnTo>
                  <a:pt x="6145" y="6359"/>
                </a:lnTo>
                <a:lnTo>
                  <a:pt x="6187" y="6368"/>
                </a:lnTo>
                <a:lnTo>
                  <a:pt x="6230" y="6376"/>
                </a:lnTo>
                <a:lnTo>
                  <a:pt x="6273" y="6384"/>
                </a:lnTo>
                <a:lnTo>
                  <a:pt x="6317" y="6390"/>
                </a:lnTo>
                <a:lnTo>
                  <a:pt x="6361" y="6397"/>
                </a:lnTo>
                <a:lnTo>
                  <a:pt x="6405" y="6401"/>
                </a:lnTo>
                <a:lnTo>
                  <a:pt x="6448" y="6404"/>
                </a:lnTo>
                <a:lnTo>
                  <a:pt x="6492" y="6407"/>
                </a:lnTo>
                <a:lnTo>
                  <a:pt x="6535" y="6408"/>
                </a:lnTo>
                <a:lnTo>
                  <a:pt x="6577" y="6409"/>
                </a:lnTo>
                <a:lnTo>
                  <a:pt x="6617" y="6408"/>
                </a:lnTo>
                <a:lnTo>
                  <a:pt x="6658" y="6406"/>
                </a:lnTo>
                <a:lnTo>
                  <a:pt x="6756" y="6400"/>
                </a:lnTo>
                <a:lnTo>
                  <a:pt x="6852" y="6390"/>
                </a:lnTo>
                <a:lnTo>
                  <a:pt x="6900" y="6385"/>
                </a:lnTo>
                <a:lnTo>
                  <a:pt x="6946" y="6380"/>
                </a:lnTo>
                <a:lnTo>
                  <a:pt x="6993" y="6373"/>
                </a:lnTo>
                <a:lnTo>
                  <a:pt x="7038" y="6367"/>
                </a:lnTo>
                <a:lnTo>
                  <a:pt x="7084" y="6360"/>
                </a:lnTo>
                <a:lnTo>
                  <a:pt x="7129" y="6351"/>
                </a:lnTo>
                <a:lnTo>
                  <a:pt x="7174" y="6343"/>
                </a:lnTo>
                <a:lnTo>
                  <a:pt x="7219" y="6333"/>
                </a:lnTo>
                <a:lnTo>
                  <a:pt x="7262" y="6324"/>
                </a:lnTo>
                <a:lnTo>
                  <a:pt x="7306" y="6313"/>
                </a:lnTo>
                <a:lnTo>
                  <a:pt x="7350" y="6302"/>
                </a:lnTo>
                <a:lnTo>
                  <a:pt x="7393" y="6291"/>
                </a:lnTo>
                <a:lnTo>
                  <a:pt x="7435" y="6278"/>
                </a:lnTo>
                <a:lnTo>
                  <a:pt x="7479" y="6264"/>
                </a:lnTo>
                <a:lnTo>
                  <a:pt x="7521" y="6251"/>
                </a:lnTo>
                <a:lnTo>
                  <a:pt x="7563" y="6236"/>
                </a:lnTo>
                <a:lnTo>
                  <a:pt x="7605" y="6220"/>
                </a:lnTo>
                <a:lnTo>
                  <a:pt x="7647" y="6204"/>
                </a:lnTo>
                <a:lnTo>
                  <a:pt x="7689" y="6187"/>
                </a:lnTo>
                <a:lnTo>
                  <a:pt x="7730" y="6168"/>
                </a:lnTo>
                <a:lnTo>
                  <a:pt x="7772" y="6150"/>
                </a:lnTo>
                <a:lnTo>
                  <a:pt x="7814" y="6130"/>
                </a:lnTo>
                <a:lnTo>
                  <a:pt x="7855" y="6109"/>
                </a:lnTo>
                <a:lnTo>
                  <a:pt x="7896" y="6088"/>
                </a:lnTo>
                <a:lnTo>
                  <a:pt x="7938" y="6065"/>
                </a:lnTo>
                <a:lnTo>
                  <a:pt x="7980" y="6041"/>
                </a:lnTo>
                <a:lnTo>
                  <a:pt x="8021" y="6017"/>
                </a:lnTo>
                <a:lnTo>
                  <a:pt x="8062" y="5991"/>
                </a:lnTo>
                <a:lnTo>
                  <a:pt x="8102" y="5964"/>
                </a:lnTo>
                <a:lnTo>
                  <a:pt x="8145" y="5934"/>
                </a:lnTo>
                <a:lnTo>
                  <a:pt x="8193" y="5898"/>
                </a:lnTo>
                <a:lnTo>
                  <a:pt x="8243" y="5859"/>
                </a:lnTo>
                <a:lnTo>
                  <a:pt x="8294" y="5814"/>
                </a:lnTo>
                <a:lnTo>
                  <a:pt x="8349" y="5768"/>
                </a:lnTo>
                <a:lnTo>
                  <a:pt x="8406" y="5717"/>
                </a:lnTo>
                <a:lnTo>
                  <a:pt x="8466" y="5664"/>
                </a:lnTo>
                <a:lnTo>
                  <a:pt x="8527" y="5608"/>
                </a:lnTo>
                <a:lnTo>
                  <a:pt x="8589" y="5550"/>
                </a:lnTo>
                <a:lnTo>
                  <a:pt x="8654" y="5490"/>
                </a:lnTo>
                <a:lnTo>
                  <a:pt x="8719" y="5427"/>
                </a:lnTo>
                <a:lnTo>
                  <a:pt x="8851" y="5299"/>
                </a:lnTo>
                <a:lnTo>
                  <a:pt x="8986" y="5165"/>
                </a:lnTo>
                <a:lnTo>
                  <a:pt x="9120" y="5031"/>
                </a:lnTo>
                <a:lnTo>
                  <a:pt x="9252" y="4898"/>
                </a:lnTo>
                <a:lnTo>
                  <a:pt x="9381" y="4767"/>
                </a:lnTo>
                <a:lnTo>
                  <a:pt x="9503" y="4641"/>
                </a:lnTo>
                <a:lnTo>
                  <a:pt x="9619" y="4523"/>
                </a:lnTo>
                <a:lnTo>
                  <a:pt x="9724" y="4414"/>
                </a:lnTo>
                <a:lnTo>
                  <a:pt x="9818" y="4318"/>
                </a:lnTo>
                <a:lnTo>
                  <a:pt x="9901" y="4235"/>
                </a:lnTo>
                <a:lnTo>
                  <a:pt x="9919" y="4216"/>
                </a:lnTo>
                <a:lnTo>
                  <a:pt x="9939" y="4192"/>
                </a:lnTo>
                <a:lnTo>
                  <a:pt x="9962" y="4167"/>
                </a:lnTo>
                <a:lnTo>
                  <a:pt x="9987" y="4141"/>
                </a:lnTo>
                <a:lnTo>
                  <a:pt x="10000" y="4129"/>
                </a:lnTo>
                <a:lnTo>
                  <a:pt x="10013" y="4117"/>
                </a:lnTo>
                <a:lnTo>
                  <a:pt x="10025" y="4107"/>
                </a:lnTo>
                <a:lnTo>
                  <a:pt x="10039" y="4098"/>
                </a:lnTo>
                <a:lnTo>
                  <a:pt x="10052" y="4091"/>
                </a:lnTo>
                <a:lnTo>
                  <a:pt x="10064" y="4084"/>
                </a:lnTo>
                <a:lnTo>
                  <a:pt x="10071" y="4082"/>
                </a:lnTo>
                <a:lnTo>
                  <a:pt x="10077" y="4081"/>
                </a:lnTo>
                <a:lnTo>
                  <a:pt x="10084" y="4080"/>
                </a:lnTo>
                <a:lnTo>
                  <a:pt x="10090" y="4080"/>
                </a:lnTo>
                <a:lnTo>
                  <a:pt x="10099" y="4084"/>
                </a:lnTo>
                <a:lnTo>
                  <a:pt x="10110" y="4091"/>
                </a:lnTo>
                <a:lnTo>
                  <a:pt x="10123" y="4099"/>
                </a:lnTo>
                <a:lnTo>
                  <a:pt x="10137" y="4110"/>
                </a:lnTo>
                <a:lnTo>
                  <a:pt x="10170" y="4136"/>
                </a:lnTo>
                <a:lnTo>
                  <a:pt x="10208" y="4169"/>
                </a:lnTo>
                <a:lnTo>
                  <a:pt x="10249" y="4208"/>
                </a:lnTo>
                <a:lnTo>
                  <a:pt x="10295" y="4249"/>
                </a:lnTo>
                <a:lnTo>
                  <a:pt x="10341" y="4295"/>
                </a:lnTo>
                <a:lnTo>
                  <a:pt x="10390" y="4342"/>
                </a:lnTo>
                <a:lnTo>
                  <a:pt x="10485" y="4436"/>
                </a:lnTo>
                <a:lnTo>
                  <a:pt x="10573" y="4526"/>
                </a:lnTo>
                <a:lnTo>
                  <a:pt x="10646" y="4600"/>
                </a:lnTo>
                <a:lnTo>
                  <a:pt x="10695" y="4650"/>
                </a:lnTo>
                <a:lnTo>
                  <a:pt x="14220" y="8175"/>
                </a:lnTo>
                <a:lnTo>
                  <a:pt x="14275" y="8228"/>
                </a:lnTo>
                <a:lnTo>
                  <a:pt x="14325" y="8278"/>
                </a:lnTo>
                <a:lnTo>
                  <a:pt x="14374" y="8324"/>
                </a:lnTo>
                <a:lnTo>
                  <a:pt x="14420" y="8368"/>
                </a:lnTo>
                <a:lnTo>
                  <a:pt x="14463" y="8411"/>
                </a:lnTo>
                <a:lnTo>
                  <a:pt x="14502" y="8453"/>
                </a:lnTo>
                <a:lnTo>
                  <a:pt x="14521" y="8474"/>
                </a:lnTo>
                <a:lnTo>
                  <a:pt x="14538" y="8495"/>
                </a:lnTo>
                <a:lnTo>
                  <a:pt x="14555" y="8517"/>
                </a:lnTo>
                <a:lnTo>
                  <a:pt x="14570" y="8540"/>
                </a:lnTo>
                <a:lnTo>
                  <a:pt x="14585" y="8562"/>
                </a:lnTo>
                <a:lnTo>
                  <a:pt x="14599" y="8585"/>
                </a:lnTo>
                <a:lnTo>
                  <a:pt x="14613" y="8608"/>
                </a:lnTo>
                <a:lnTo>
                  <a:pt x="14625" y="8634"/>
                </a:lnTo>
                <a:lnTo>
                  <a:pt x="14636" y="8659"/>
                </a:lnTo>
                <a:lnTo>
                  <a:pt x="14647" y="8685"/>
                </a:lnTo>
                <a:lnTo>
                  <a:pt x="14656" y="8713"/>
                </a:lnTo>
                <a:lnTo>
                  <a:pt x="14665" y="8743"/>
                </a:lnTo>
                <a:lnTo>
                  <a:pt x="14672" y="8773"/>
                </a:lnTo>
                <a:lnTo>
                  <a:pt x="14679" y="8805"/>
                </a:lnTo>
                <a:lnTo>
                  <a:pt x="14685" y="8838"/>
                </a:lnTo>
                <a:lnTo>
                  <a:pt x="14689" y="8874"/>
                </a:lnTo>
                <a:lnTo>
                  <a:pt x="14693" y="8911"/>
                </a:lnTo>
                <a:lnTo>
                  <a:pt x="14695" y="8949"/>
                </a:lnTo>
                <a:lnTo>
                  <a:pt x="14697" y="8990"/>
                </a:lnTo>
                <a:lnTo>
                  <a:pt x="14697" y="9033"/>
                </a:lnTo>
                <a:lnTo>
                  <a:pt x="14076" y="9655"/>
                </a:lnTo>
                <a:lnTo>
                  <a:pt x="14045" y="9655"/>
                </a:lnTo>
                <a:lnTo>
                  <a:pt x="14015" y="9652"/>
                </a:lnTo>
                <a:lnTo>
                  <a:pt x="13984" y="9650"/>
                </a:lnTo>
                <a:lnTo>
                  <a:pt x="13953" y="9646"/>
                </a:lnTo>
                <a:lnTo>
                  <a:pt x="13923" y="9641"/>
                </a:lnTo>
                <a:lnTo>
                  <a:pt x="13892" y="9636"/>
                </a:lnTo>
                <a:lnTo>
                  <a:pt x="13862" y="9629"/>
                </a:lnTo>
                <a:lnTo>
                  <a:pt x="13832" y="9621"/>
                </a:lnTo>
                <a:lnTo>
                  <a:pt x="13802" y="9612"/>
                </a:lnTo>
                <a:lnTo>
                  <a:pt x="13773" y="9603"/>
                </a:lnTo>
                <a:lnTo>
                  <a:pt x="13743" y="9593"/>
                </a:lnTo>
                <a:lnTo>
                  <a:pt x="13715" y="9582"/>
                </a:lnTo>
                <a:lnTo>
                  <a:pt x="13685" y="9570"/>
                </a:lnTo>
                <a:lnTo>
                  <a:pt x="13656" y="9557"/>
                </a:lnTo>
                <a:lnTo>
                  <a:pt x="13629" y="9545"/>
                </a:lnTo>
                <a:lnTo>
                  <a:pt x="13601" y="9531"/>
                </a:lnTo>
                <a:lnTo>
                  <a:pt x="13590" y="9525"/>
                </a:lnTo>
                <a:lnTo>
                  <a:pt x="13578" y="9516"/>
                </a:lnTo>
                <a:lnTo>
                  <a:pt x="13564" y="9507"/>
                </a:lnTo>
                <a:lnTo>
                  <a:pt x="13551" y="9495"/>
                </a:lnTo>
                <a:lnTo>
                  <a:pt x="13519" y="9467"/>
                </a:lnTo>
                <a:lnTo>
                  <a:pt x="13483" y="9435"/>
                </a:lnTo>
                <a:lnTo>
                  <a:pt x="13445" y="9398"/>
                </a:lnTo>
                <a:lnTo>
                  <a:pt x="13405" y="9357"/>
                </a:lnTo>
                <a:lnTo>
                  <a:pt x="13363" y="9313"/>
                </a:lnTo>
                <a:lnTo>
                  <a:pt x="13320" y="9269"/>
                </a:lnTo>
                <a:lnTo>
                  <a:pt x="13234" y="9177"/>
                </a:lnTo>
                <a:lnTo>
                  <a:pt x="13152" y="9090"/>
                </a:lnTo>
                <a:lnTo>
                  <a:pt x="13114" y="9051"/>
                </a:lnTo>
                <a:lnTo>
                  <a:pt x="13079" y="9015"/>
                </a:lnTo>
                <a:lnTo>
                  <a:pt x="13049" y="8983"/>
                </a:lnTo>
                <a:lnTo>
                  <a:pt x="13021" y="8958"/>
                </a:lnTo>
                <a:lnTo>
                  <a:pt x="13004" y="8942"/>
                </a:lnTo>
                <a:lnTo>
                  <a:pt x="12991" y="8932"/>
                </a:lnTo>
                <a:lnTo>
                  <a:pt x="12977" y="8920"/>
                </a:lnTo>
                <a:lnTo>
                  <a:pt x="12959" y="8905"/>
                </a:lnTo>
                <a:lnTo>
                  <a:pt x="12889" y="8838"/>
                </a:lnTo>
                <a:lnTo>
                  <a:pt x="12883" y="8831"/>
                </a:lnTo>
                <a:lnTo>
                  <a:pt x="12878" y="8826"/>
                </a:lnTo>
                <a:lnTo>
                  <a:pt x="12290" y="8238"/>
                </a:lnTo>
                <a:lnTo>
                  <a:pt x="12285" y="8232"/>
                </a:lnTo>
                <a:lnTo>
                  <a:pt x="12278" y="8227"/>
                </a:lnTo>
                <a:lnTo>
                  <a:pt x="12267" y="8215"/>
                </a:lnTo>
                <a:lnTo>
                  <a:pt x="12252" y="8199"/>
                </a:lnTo>
                <a:lnTo>
                  <a:pt x="12235" y="8182"/>
                </a:lnTo>
                <a:lnTo>
                  <a:pt x="12222" y="8168"/>
                </a:lnTo>
                <a:lnTo>
                  <a:pt x="12194" y="8135"/>
                </a:lnTo>
                <a:lnTo>
                  <a:pt x="12170" y="8105"/>
                </a:lnTo>
                <a:lnTo>
                  <a:pt x="12157" y="8092"/>
                </a:lnTo>
                <a:lnTo>
                  <a:pt x="12143" y="8078"/>
                </a:lnTo>
                <a:lnTo>
                  <a:pt x="12128" y="8063"/>
                </a:lnTo>
                <a:lnTo>
                  <a:pt x="12111" y="8048"/>
                </a:lnTo>
                <a:lnTo>
                  <a:pt x="12068" y="8012"/>
                </a:lnTo>
                <a:lnTo>
                  <a:pt x="12025" y="7975"/>
                </a:lnTo>
                <a:lnTo>
                  <a:pt x="11981" y="7936"/>
                </a:lnTo>
                <a:lnTo>
                  <a:pt x="11936" y="7896"/>
                </a:lnTo>
                <a:lnTo>
                  <a:pt x="11845" y="7813"/>
                </a:lnTo>
                <a:lnTo>
                  <a:pt x="11753" y="7726"/>
                </a:lnTo>
                <a:lnTo>
                  <a:pt x="11659" y="7635"/>
                </a:lnTo>
                <a:lnTo>
                  <a:pt x="11564" y="7541"/>
                </a:lnTo>
                <a:lnTo>
                  <a:pt x="11468" y="7446"/>
                </a:lnTo>
                <a:lnTo>
                  <a:pt x="11372" y="7349"/>
                </a:lnTo>
                <a:lnTo>
                  <a:pt x="11276" y="7250"/>
                </a:lnTo>
                <a:lnTo>
                  <a:pt x="11180" y="7153"/>
                </a:lnTo>
                <a:lnTo>
                  <a:pt x="11085" y="7055"/>
                </a:lnTo>
                <a:lnTo>
                  <a:pt x="10992" y="6959"/>
                </a:lnTo>
                <a:lnTo>
                  <a:pt x="10900" y="6864"/>
                </a:lnTo>
                <a:lnTo>
                  <a:pt x="10811" y="6772"/>
                </a:lnTo>
                <a:lnTo>
                  <a:pt x="10723" y="6682"/>
                </a:lnTo>
                <a:lnTo>
                  <a:pt x="10637" y="6596"/>
                </a:lnTo>
                <a:lnTo>
                  <a:pt x="10594" y="6551"/>
                </a:lnTo>
                <a:lnTo>
                  <a:pt x="10538" y="6490"/>
                </a:lnTo>
                <a:lnTo>
                  <a:pt x="10506" y="6456"/>
                </a:lnTo>
                <a:lnTo>
                  <a:pt x="10471" y="6421"/>
                </a:lnTo>
                <a:lnTo>
                  <a:pt x="10435" y="6386"/>
                </a:lnTo>
                <a:lnTo>
                  <a:pt x="10399" y="6352"/>
                </a:lnTo>
                <a:lnTo>
                  <a:pt x="10380" y="6335"/>
                </a:lnTo>
                <a:lnTo>
                  <a:pt x="10361" y="6319"/>
                </a:lnTo>
                <a:lnTo>
                  <a:pt x="10342" y="6304"/>
                </a:lnTo>
                <a:lnTo>
                  <a:pt x="10323" y="6290"/>
                </a:lnTo>
                <a:lnTo>
                  <a:pt x="10304" y="6276"/>
                </a:lnTo>
                <a:lnTo>
                  <a:pt x="10285" y="6263"/>
                </a:lnTo>
                <a:lnTo>
                  <a:pt x="10267" y="6253"/>
                </a:lnTo>
                <a:lnTo>
                  <a:pt x="10248" y="6242"/>
                </a:lnTo>
                <a:lnTo>
                  <a:pt x="10230" y="6234"/>
                </a:lnTo>
                <a:lnTo>
                  <a:pt x="10212" y="6226"/>
                </a:lnTo>
                <a:lnTo>
                  <a:pt x="10194" y="6221"/>
                </a:lnTo>
                <a:lnTo>
                  <a:pt x="10178" y="6217"/>
                </a:lnTo>
                <a:lnTo>
                  <a:pt x="10161" y="6216"/>
                </a:lnTo>
                <a:lnTo>
                  <a:pt x="10144" y="6216"/>
                </a:lnTo>
                <a:lnTo>
                  <a:pt x="10128" y="6218"/>
                </a:lnTo>
                <a:lnTo>
                  <a:pt x="10113" y="6222"/>
                </a:lnTo>
                <a:lnTo>
                  <a:pt x="9744" y="6544"/>
                </a:lnTo>
                <a:lnTo>
                  <a:pt x="9744" y="6636"/>
                </a:lnTo>
                <a:lnTo>
                  <a:pt x="9750" y="6650"/>
                </a:lnTo>
                <a:lnTo>
                  <a:pt x="9755" y="6665"/>
                </a:lnTo>
                <a:lnTo>
                  <a:pt x="9761" y="6680"/>
                </a:lnTo>
                <a:lnTo>
                  <a:pt x="9770" y="6695"/>
                </a:lnTo>
                <a:lnTo>
                  <a:pt x="9789" y="6727"/>
                </a:lnTo>
                <a:lnTo>
                  <a:pt x="9811" y="6761"/>
                </a:lnTo>
                <a:lnTo>
                  <a:pt x="9836" y="6796"/>
                </a:lnTo>
                <a:lnTo>
                  <a:pt x="9864" y="6833"/>
                </a:lnTo>
                <a:lnTo>
                  <a:pt x="9893" y="6869"/>
                </a:lnTo>
                <a:lnTo>
                  <a:pt x="9924" y="6906"/>
                </a:lnTo>
                <a:lnTo>
                  <a:pt x="9956" y="6942"/>
                </a:lnTo>
                <a:lnTo>
                  <a:pt x="9987" y="6977"/>
                </a:lnTo>
                <a:lnTo>
                  <a:pt x="10019" y="7012"/>
                </a:lnTo>
                <a:lnTo>
                  <a:pt x="10050" y="7044"/>
                </a:lnTo>
                <a:lnTo>
                  <a:pt x="10107" y="7102"/>
                </a:lnTo>
                <a:lnTo>
                  <a:pt x="10153" y="7149"/>
                </a:lnTo>
                <a:lnTo>
                  <a:pt x="10248" y="7244"/>
                </a:lnTo>
                <a:lnTo>
                  <a:pt x="10386" y="7379"/>
                </a:lnTo>
                <a:lnTo>
                  <a:pt x="10558" y="7549"/>
                </a:lnTo>
                <a:lnTo>
                  <a:pt x="10760" y="7748"/>
                </a:lnTo>
                <a:lnTo>
                  <a:pt x="10984" y="7970"/>
                </a:lnTo>
                <a:lnTo>
                  <a:pt x="11225" y="8208"/>
                </a:lnTo>
                <a:lnTo>
                  <a:pt x="11475" y="8456"/>
                </a:lnTo>
                <a:lnTo>
                  <a:pt x="11729" y="8709"/>
                </a:lnTo>
                <a:lnTo>
                  <a:pt x="11979" y="8959"/>
                </a:lnTo>
                <a:lnTo>
                  <a:pt x="12220" y="9201"/>
                </a:lnTo>
                <a:lnTo>
                  <a:pt x="12445" y="9429"/>
                </a:lnTo>
                <a:lnTo>
                  <a:pt x="12647" y="9638"/>
                </a:lnTo>
                <a:lnTo>
                  <a:pt x="12738" y="9732"/>
                </a:lnTo>
                <a:lnTo>
                  <a:pt x="12822" y="9818"/>
                </a:lnTo>
                <a:lnTo>
                  <a:pt x="12896" y="9897"/>
                </a:lnTo>
                <a:lnTo>
                  <a:pt x="12960" y="9966"/>
                </a:lnTo>
                <a:lnTo>
                  <a:pt x="13014" y="10027"/>
                </a:lnTo>
                <a:lnTo>
                  <a:pt x="13056" y="10076"/>
                </a:lnTo>
                <a:lnTo>
                  <a:pt x="13087" y="10115"/>
                </a:lnTo>
                <a:lnTo>
                  <a:pt x="13105" y="10142"/>
                </a:lnTo>
                <a:lnTo>
                  <a:pt x="13115" y="10161"/>
                </a:lnTo>
                <a:lnTo>
                  <a:pt x="13125" y="10180"/>
                </a:lnTo>
                <a:lnTo>
                  <a:pt x="13134" y="10200"/>
                </a:lnTo>
                <a:lnTo>
                  <a:pt x="13143" y="10219"/>
                </a:lnTo>
                <a:lnTo>
                  <a:pt x="13150" y="10239"/>
                </a:lnTo>
                <a:lnTo>
                  <a:pt x="13158" y="10259"/>
                </a:lnTo>
                <a:lnTo>
                  <a:pt x="13163" y="10279"/>
                </a:lnTo>
                <a:lnTo>
                  <a:pt x="13169" y="10299"/>
                </a:lnTo>
                <a:lnTo>
                  <a:pt x="13175" y="10319"/>
                </a:lnTo>
                <a:lnTo>
                  <a:pt x="13179" y="10340"/>
                </a:lnTo>
                <a:lnTo>
                  <a:pt x="13182" y="10360"/>
                </a:lnTo>
                <a:lnTo>
                  <a:pt x="13185" y="10381"/>
                </a:lnTo>
                <a:lnTo>
                  <a:pt x="13187" y="10402"/>
                </a:lnTo>
                <a:lnTo>
                  <a:pt x="13189" y="10422"/>
                </a:lnTo>
                <a:lnTo>
                  <a:pt x="13190" y="10443"/>
                </a:lnTo>
                <a:lnTo>
                  <a:pt x="13190" y="10463"/>
                </a:lnTo>
                <a:lnTo>
                  <a:pt x="13190" y="10484"/>
                </a:lnTo>
                <a:lnTo>
                  <a:pt x="13189" y="10504"/>
                </a:lnTo>
                <a:lnTo>
                  <a:pt x="13188" y="10525"/>
                </a:lnTo>
                <a:lnTo>
                  <a:pt x="13186" y="10545"/>
                </a:lnTo>
                <a:lnTo>
                  <a:pt x="13184" y="10567"/>
                </a:lnTo>
                <a:lnTo>
                  <a:pt x="13180" y="10587"/>
                </a:lnTo>
                <a:lnTo>
                  <a:pt x="13177" y="10608"/>
                </a:lnTo>
                <a:lnTo>
                  <a:pt x="13171" y="10628"/>
                </a:lnTo>
                <a:lnTo>
                  <a:pt x="13166" y="10648"/>
                </a:lnTo>
                <a:lnTo>
                  <a:pt x="13161" y="10668"/>
                </a:lnTo>
                <a:lnTo>
                  <a:pt x="13154" y="10689"/>
                </a:lnTo>
                <a:lnTo>
                  <a:pt x="13147" y="10709"/>
                </a:lnTo>
                <a:lnTo>
                  <a:pt x="13140" y="10729"/>
                </a:lnTo>
                <a:lnTo>
                  <a:pt x="13131" y="10748"/>
                </a:lnTo>
                <a:lnTo>
                  <a:pt x="13122" y="10768"/>
                </a:lnTo>
                <a:lnTo>
                  <a:pt x="13112" y="10788"/>
                </a:lnTo>
                <a:lnTo>
                  <a:pt x="13102" y="10809"/>
                </a:lnTo>
                <a:lnTo>
                  <a:pt x="13090" y="10830"/>
                </a:lnTo>
                <a:lnTo>
                  <a:pt x="13078" y="10850"/>
                </a:lnTo>
                <a:lnTo>
                  <a:pt x="13066" y="10869"/>
                </a:lnTo>
                <a:lnTo>
                  <a:pt x="13053" y="10889"/>
                </a:lnTo>
                <a:lnTo>
                  <a:pt x="13040" y="10907"/>
                </a:lnTo>
                <a:lnTo>
                  <a:pt x="13026" y="10926"/>
                </a:lnTo>
                <a:lnTo>
                  <a:pt x="13012" y="10943"/>
                </a:lnTo>
                <a:lnTo>
                  <a:pt x="12997" y="10961"/>
                </a:lnTo>
                <a:lnTo>
                  <a:pt x="12981" y="10978"/>
                </a:lnTo>
                <a:lnTo>
                  <a:pt x="12965" y="10993"/>
                </a:lnTo>
                <a:lnTo>
                  <a:pt x="12948" y="11009"/>
                </a:lnTo>
                <a:lnTo>
                  <a:pt x="12931" y="11024"/>
                </a:lnTo>
                <a:lnTo>
                  <a:pt x="12915" y="11039"/>
                </a:lnTo>
                <a:lnTo>
                  <a:pt x="12897" y="11053"/>
                </a:lnTo>
                <a:lnTo>
                  <a:pt x="12878" y="11065"/>
                </a:lnTo>
                <a:lnTo>
                  <a:pt x="12859" y="11078"/>
                </a:lnTo>
                <a:lnTo>
                  <a:pt x="12838" y="11091"/>
                </a:lnTo>
                <a:lnTo>
                  <a:pt x="12818" y="11101"/>
                </a:lnTo>
                <a:lnTo>
                  <a:pt x="12798" y="11112"/>
                </a:lnTo>
                <a:lnTo>
                  <a:pt x="12777" y="11121"/>
                </a:lnTo>
                <a:lnTo>
                  <a:pt x="12755" y="11131"/>
                </a:lnTo>
                <a:lnTo>
                  <a:pt x="12733" y="11139"/>
                </a:lnTo>
                <a:lnTo>
                  <a:pt x="12711" y="11147"/>
                </a:lnTo>
                <a:lnTo>
                  <a:pt x="12687" y="11153"/>
                </a:lnTo>
                <a:lnTo>
                  <a:pt x="12663" y="11158"/>
                </a:lnTo>
                <a:lnTo>
                  <a:pt x="12639" y="11164"/>
                </a:lnTo>
                <a:lnTo>
                  <a:pt x="12613" y="11168"/>
                </a:lnTo>
                <a:lnTo>
                  <a:pt x="12588" y="11171"/>
                </a:lnTo>
                <a:lnTo>
                  <a:pt x="12563" y="11173"/>
                </a:lnTo>
                <a:lnTo>
                  <a:pt x="12536" y="11175"/>
                </a:lnTo>
                <a:lnTo>
                  <a:pt x="12509" y="11175"/>
                </a:lnTo>
                <a:lnTo>
                  <a:pt x="12500" y="11174"/>
                </a:lnTo>
                <a:lnTo>
                  <a:pt x="12489" y="11172"/>
                </a:lnTo>
                <a:lnTo>
                  <a:pt x="12475" y="11168"/>
                </a:lnTo>
                <a:lnTo>
                  <a:pt x="12460" y="11161"/>
                </a:lnTo>
                <a:lnTo>
                  <a:pt x="12423" y="11147"/>
                </a:lnTo>
                <a:lnTo>
                  <a:pt x="12380" y="11126"/>
                </a:lnTo>
                <a:lnTo>
                  <a:pt x="12331" y="11101"/>
                </a:lnTo>
                <a:lnTo>
                  <a:pt x="12278" y="11074"/>
                </a:lnTo>
                <a:lnTo>
                  <a:pt x="12223" y="11044"/>
                </a:lnTo>
                <a:lnTo>
                  <a:pt x="12167" y="11012"/>
                </a:lnTo>
                <a:lnTo>
                  <a:pt x="12111" y="10980"/>
                </a:lnTo>
                <a:lnTo>
                  <a:pt x="12056" y="10948"/>
                </a:lnTo>
                <a:lnTo>
                  <a:pt x="12004" y="10916"/>
                </a:lnTo>
                <a:lnTo>
                  <a:pt x="11955" y="10887"/>
                </a:lnTo>
                <a:lnTo>
                  <a:pt x="11911" y="10859"/>
                </a:lnTo>
                <a:lnTo>
                  <a:pt x="11874" y="10836"/>
                </a:lnTo>
                <a:lnTo>
                  <a:pt x="11844" y="10816"/>
                </a:lnTo>
                <a:lnTo>
                  <a:pt x="11824" y="10801"/>
                </a:lnTo>
                <a:lnTo>
                  <a:pt x="11803" y="10783"/>
                </a:lnTo>
                <a:lnTo>
                  <a:pt x="11772" y="10756"/>
                </a:lnTo>
                <a:lnTo>
                  <a:pt x="11731" y="10718"/>
                </a:lnTo>
                <a:lnTo>
                  <a:pt x="11681" y="10669"/>
                </a:lnTo>
                <a:lnTo>
                  <a:pt x="11558" y="10549"/>
                </a:lnTo>
                <a:lnTo>
                  <a:pt x="11404" y="10397"/>
                </a:lnTo>
                <a:lnTo>
                  <a:pt x="11229" y="10222"/>
                </a:lnTo>
                <a:lnTo>
                  <a:pt x="11036" y="10029"/>
                </a:lnTo>
                <a:lnTo>
                  <a:pt x="10830" y="9821"/>
                </a:lnTo>
                <a:lnTo>
                  <a:pt x="10617" y="9608"/>
                </a:lnTo>
                <a:lnTo>
                  <a:pt x="10403" y="9391"/>
                </a:lnTo>
                <a:lnTo>
                  <a:pt x="10191" y="9178"/>
                </a:lnTo>
                <a:lnTo>
                  <a:pt x="9989" y="8974"/>
                </a:lnTo>
                <a:lnTo>
                  <a:pt x="9801" y="8784"/>
                </a:lnTo>
                <a:lnTo>
                  <a:pt x="9633" y="8614"/>
                </a:lnTo>
                <a:lnTo>
                  <a:pt x="9491" y="8469"/>
                </a:lnTo>
                <a:lnTo>
                  <a:pt x="9379" y="8356"/>
                </a:lnTo>
                <a:lnTo>
                  <a:pt x="9302" y="8279"/>
                </a:lnTo>
                <a:lnTo>
                  <a:pt x="9254" y="8230"/>
                </a:lnTo>
                <a:lnTo>
                  <a:pt x="9206" y="8177"/>
                </a:lnTo>
                <a:lnTo>
                  <a:pt x="9158" y="8123"/>
                </a:lnTo>
                <a:lnTo>
                  <a:pt x="9108" y="8067"/>
                </a:lnTo>
                <a:lnTo>
                  <a:pt x="9057" y="8012"/>
                </a:lnTo>
                <a:lnTo>
                  <a:pt x="9006" y="7958"/>
                </a:lnTo>
                <a:lnTo>
                  <a:pt x="8979" y="7933"/>
                </a:lnTo>
                <a:lnTo>
                  <a:pt x="8952" y="7908"/>
                </a:lnTo>
                <a:lnTo>
                  <a:pt x="8924" y="7883"/>
                </a:lnTo>
                <a:lnTo>
                  <a:pt x="8897" y="7861"/>
                </a:lnTo>
                <a:lnTo>
                  <a:pt x="8869" y="7839"/>
                </a:lnTo>
                <a:lnTo>
                  <a:pt x="8841" y="7819"/>
                </a:lnTo>
                <a:lnTo>
                  <a:pt x="8812" y="7800"/>
                </a:lnTo>
                <a:lnTo>
                  <a:pt x="8783" y="7784"/>
                </a:lnTo>
                <a:lnTo>
                  <a:pt x="8753" y="7769"/>
                </a:lnTo>
                <a:lnTo>
                  <a:pt x="8723" y="7757"/>
                </a:lnTo>
                <a:lnTo>
                  <a:pt x="8693" y="7746"/>
                </a:lnTo>
                <a:lnTo>
                  <a:pt x="8662" y="7738"/>
                </a:lnTo>
                <a:lnTo>
                  <a:pt x="8632" y="7732"/>
                </a:lnTo>
                <a:lnTo>
                  <a:pt x="8600" y="7729"/>
                </a:lnTo>
                <a:lnTo>
                  <a:pt x="8567" y="7730"/>
                </a:lnTo>
                <a:lnTo>
                  <a:pt x="8534" y="7733"/>
                </a:lnTo>
                <a:lnTo>
                  <a:pt x="8502" y="7740"/>
                </a:lnTo>
                <a:lnTo>
                  <a:pt x="8468" y="7749"/>
                </a:lnTo>
                <a:lnTo>
                  <a:pt x="8434" y="7763"/>
                </a:lnTo>
                <a:lnTo>
                  <a:pt x="8399" y="7780"/>
                </a:lnTo>
                <a:lnTo>
                  <a:pt x="8382" y="7790"/>
                </a:lnTo>
                <a:lnTo>
                  <a:pt x="8364" y="7802"/>
                </a:lnTo>
                <a:lnTo>
                  <a:pt x="8348" y="7816"/>
                </a:lnTo>
                <a:lnTo>
                  <a:pt x="8331" y="7831"/>
                </a:lnTo>
                <a:lnTo>
                  <a:pt x="8317" y="7846"/>
                </a:lnTo>
                <a:lnTo>
                  <a:pt x="8302" y="7863"/>
                </a:lnTo>
                <a:lnTo>
                  <a:pt x="8288" y="7882"/>
                </a:lnTo>
                <a:lnTo>
                  <a:pt x="8276" y="7901"/>
                </a:lnTo>
                <a:lnTo>
                  <a:pt x="8265" y="7921"/>
                </a:lnTo>
                <a:lnTo>
                  <a:pt x="8254" y="7944"/>
                </a:lnTo>
                <a:lnTo>
                  <a:pt x="8246" y="7966"/>
                </a:lnTo>
                <a:lnTo>
                  <a:pt x="8238" y="7989"/>
                </a:lnTo>
                <a:lnTo>
                  <a:pt x="8232" y="8012"/>
                </a:lnTo>
                <a:lnTo>
                  <a:pt x="8228" y="8038"/>
                </a:lnTo>
                <a:lnTo>
                  <a:pt x="8225" y="8062"/>
                </a:lnTo>
                <a:lnTo>
                  <a:pt x="8225" y="8088"/>
                </a:lnTo>
                <a:lnTo>
                  <a:pt x="8226" y="8101"/>
                </a:lnTo>
                <a:lnTo>
                  <a:pt x="8229" y="8118"/>
                </a:lnTo>
                <a:lnTo>
                  <a:pt x="8235" y="8137"/>
                </a:lnTo>
                <a:lnTo>
                  <a:pt x="8243" y="8158"/>
                </a:lnTo>
                <a:lnTo>
                  <a:pt x="8252" y="8180"/>
                </a:lnTo>
                <a:lnTo>
                  <a:pt x="8263" y="8205"/>
                </a:lnTo>
                <a:lnTo>
                  <a:pt x="8274" y="8230"/>
                </a:lnTo>
                <a:lnTo>
                  <a:pt x="8287" y="8255"/>
                </a:lnTo>
                <a:lnTo>
                  <a:pt x="8313" y="8305"/>
                </a:lnTo>
                <a:lnTo>
                  <a:pt x="8339" y="8352"/>
                </a:lnTo>
                <a:lnTo>
                  <a:pt x="8362" y="8390"/>
                </a:lnTo>
                <a:lnTo>
                  <a:pt x="8380" y="8417"/>
                </a:lnTo>
                <a:lnTo>
                  <a:pt x="8396" y="8436"/>
                </a:lnTo>
                <a:lnTo>
                  <a:pt x="8424" y="8468"/>
                </a:lnTo>
                <a:lnTo>
                  <a:pt x="8466" y="8511"/>
                </a:lnTo>
                <a:lnTo>
                  <a:pt x="8520" y="8566"/>
                </a:lnTo>
                <a:lnTo>
                  <a:pt x="8657" y="8707"/>
                </a:lnTo>
                <a:lnTo>
                  <a:pt x="8830" y="8882"/>
                </a:lnTo>
                <a:lnTo>
                  <a:pt x="9034" y="9086"/>
                </a:lnTo>
                <a:lnTo>
                  <a:pt x="9260" y="9312"/>
                </a:lnTo>
                <a:lnTo>
                  <a:pt x="9502" y="9554"/>
                </a:lnTo>
                <a:lnTo>
                  <a:pt x="9755" y="9805"/>
                </a:lnTo>
                <a:lnTo>
                  <a:pt x="10010" y="10058"/>
                </a:lnTo>
                <a:lnTo>
                  <a:pt x="10261" y="10308"/>
                </a:lnTo>
                <a:lnTo>
                  <a:pt x="10502" y="10545"/>
                </a:lnTo>
                <a:lnTo>
                  <a:pt x="10725" y="10767"/>
                </a:lnTo>
                <a:lnTo>
                  <a:pt x="10926" y="10966"/>
                </a:lnTo>
                <a:lnTo>
                  <a:pt x="11095" y="11134"/>
                </a:lnTo>
                <a:lnTo>
                  <a:pt x="11228" y="11265"/>
                </a:lnTo>
                <a:lnTo>
                  <a:pt x="11317" y="11354"/>
                </a:lnTo>
                <a:lnTo>
                  <a:pt x="11348" y="11385"/>
                </a:lnTo>
                <a:lnTo>
                  <a:pt x="11381" y="11419"/>
                </a:lnTo>
                <a:lnTo>
                  <a:pt x="11415" y="11456"/>
                </a:lnTo>
                <a:lnTo>
                  <a:pt x="11448" y="11494"/>
                </a:lnTo>
                <a:lnTo>
                  <a:pt x="11482" y="11534"/>
                </a:lnTo>
                <a:lnTo>
                  <a:pt x="11513" y="11577"/>
                </a:lnTo>
                <a:lnTo>
                  <a:pt x="11529" y="11599"/>
                </a:lnTo>
                <a:lnTo>
                  <a:pt x="11544" y="11621"/>
                </a:lnTo>
                <a:lnTo>
                  <a:pt x="11559" y="11643"/>
                </a:lnTo>
                <a:lnTo>
                  <a:pt x="11574" y="11667"/>
                </a:lnTo>
                <a:lnTo>
                  <a:pt x="11586" y="11690"/>
                </a:lnTo>
                <a:lnTo>
                  <a:pt x="11599" y="11714"/>
                </a:lnTo>
                <a:lnTo>
                  <a:pt x="11611" y="11737"/>
                </a:lnTo>
                <a:lnTo>
                  <a:pt x="11622" y="11762"/>
                </a:lnTo>
                <a:lnTo>
                  <a:pt x="11632" y="11787"/>
                </a:lnTo>
                <a:lnTo>
                  <a:pt x="11640" y="11811"/>
                </a:lnTo>
                <a:lnTo>
                  <a:pt x="11649" y="11837"/>
                </a:lnTo>
                <a:lnTo>
                  <a:pt x="11655" y="11862"/>
                </a:lnTo>
                <a:lnTo>
                  <a:pt x="11660" y="11889"/>
                </a:lnTo>
                <a:lnTo>
                  <a:pt x="11664" y="11914"/>
                </a:lnTo>
                <a:lnTo>
                  <a:pt x="11667" y="11940"/>
                </a:lnTo>
                <a:lnTo>
                  <a:pt x="11668" y="11967"/>
                </a:lnTo>
                <a:lnTo>
                  <a:pt x="11668" y="11993"/>
                </a:lnTo>
                <a:lnTo>
                  <a:pt x="11665" y="12020"/>
                </a:lnTo>
                <a:lnTo>
                  <a:pt x="11662" y="12047"/>
                </a:lnTo>
                <a:lnTo>
                  <a:pt x="11657" y="12073"/>
                </a:lnTo>
                <a:lnTo>
                  <a:pt x="11445" y="12507"/>
                </a:lnTo>
                <a:lnTo>
                  <a:pt x="11425" y="12525"/>
                </a:lnTo>
                <a:lnTo>
                  <a:pt x="11404" y="12543"/>
                </a:lnTo>
                <a:lnTo>
                  <a:pt x="11382" y="12561"/>
                </a:lnTo>
                <a:lnTo>
                  <a:pt x="11358" y="12578"/>
                </a:lnTo>
                <a:lnTo>
                  <a:pt x="11334" y="12594"/>
                </a:lnTo>
                <a:lnTo>
                  <a:pt x="11307" y="12610"/>
                </a:lnTo>
                <a:lnTo>
                  <a:pt x="11280" y="12625"/>
                </a:lnTo>
                <a:lnTo>
                  <a:pt x="11251" y="12639"/>
                </a:lnTo>
                <a:lnTo>
                  <a:pt x="11222" y="12650"/>
                </a:lnTo>
                <a:lnTo>
                  <a:pt x="11191" y="12662"/>
                </a:lnTo>
                <a:lnTo>
                  <a:pt x="11159" y="12672"/>
                </a:lnTo>
                <a:lnTo>
                  <a:pt x="11127" y="12680"/>
                </a:lnTo>
                <a:lnTo>
                  <a:pt x="11093" y="12686"/>
                </a:lnTo>
                <a:lnTo>
                  <a:pt x="11059" y="12692"/>
                </a:lnTo>
                <a:lnTo>
                  <a:pt x="11024" y="12695"/>
                </a:lnTo>
                <a:lnTo>
                  <a:pt x="10989" y="12696"/>
                </a:lnTo>
                <a:lnTo>
                  <a:pt x="10978" y="12695"/>
                </a:lnTo>
                <a:lnTo>
                  <a:pt x="10965" y="12694"/>
                </a:lnTo>
                <a:lnTo>
                  <a:pt x="10950" y="12691"/>
                </a:lnTo>
                <a:lnTo>
                  <a:pt x="10934" y="12687"/>
                </a:lnTo>
                <a:lnTo>
                  <a:pt x="10898" y="12678"/>
                </a:lnTo>
                <a:lnTo>
                  <a:pt x="10859" y="12665"/>
                </a:lnTo>
                <a:lnTo>
                  <a:pt x="10816" y="12649"/>
                </a:lnTo>
                <a:lnTo>
                  <a:pt x="10770" y="12631"/>
                </a:lnTo>
                <a:lnTo>
                  <a:pt x="10723" y="12611"/>
                </a:lnTo>
                <a:lnTo>
                  <a:pt x="10674" y="12590"/>
                </a:lnTo>
                <a:lnTo>
                  <a:pt x="10627" y="12568"/>
                </a:lnTo>
                <a:lnTo>
                  <a:pt x="10579" y="12546"/>
                </a:lnTo>
                <a:lnTo>
                  <a:pt x="10535" y="12523"/>
                </a:lnTo>
                <a:lnTo>
                  <a:pt x="10492" y="12499"/>
                </a:lnTo>
                <a:lnTo>
                  <a:pt x="10453" y="12477"/>
                </a:lnTo>
                <a:lnTo>
                  <a:pt x="10420" y="12456"/>
                </a:lnTo>
                <a:lnTo>
                  <a:pt x="10404" y="12445"/>
                </a:lnTo>
                <a:lnTo>
                  <a:pt x="10390" y="12436"/>
                </a:lnTo>
                <a:lnTo>
                  <a:pt x="10378" y="12426"/>
                </a:lnTo>
                <a:lnTo>
                  <a:pt x="10368" y="12418"/>
                </a:lnTo>
                <a:lnTo>
                  <a:pt x="10292" y="12333"/>
                </a:lnTo>
                <a:lnTo>
                  <a:pt x="10262" y="12299"/>
                </a:lnTo>
                <a:lnTo>
                  <a:pt x="10231" y="12265"/>
                </a:lnTo>
                <a:lnTo>
                  <a:pt x="10201" y="12232"/>
                </a:lnTo>
                <a:lnTo>
                  <a:pt x="10169" y="12200"/>
                </a:lnTo>
                <a:lnTo>
                  <a:pt x="10136" y="12171"/>
                </a:lnTo>
                <a:lnTo>
                  <a:pt x="10105" y="12141"/>
                </a:lnTo>
                <a:lnTo>
                  <a:pt x="10071" y="12113"/>
                </a:lnTo>
                <a:lnTo>
                  <a:pt x="10037" y="12086"/>
                </a:lnTo>
                <a:lnTo>
                  <a:pt x="10003" y="12061"/>
                </a:lnTo>
                <a:lnTo>
                  <a:pt x="9968" y="12035"/>
                </a:lnTo>
                <a:lnTo>
                  <a:pt x="9933" y="12012"/>
                </a:lnTo>
                <a:lnTo>
                  <a:pt x="9898" y="11990"/>
                </a:lnTo>
                <a:lnTo>
                  <a:pt x="9862" y="11969"/>
                </a:lnTo>
                <a:lnTo>
                  <a:pt x="9825" y="11949"/>
                </a:lnTo>
                <a:lnTo>
                  <a:pt x="9788" y="11930"/>
                </a:lnTo>
                <a:lnTo>
                  <a:pt x="9750" y="11912"/>
                </a:lnTo>
                <a:lnTo>
                  <a:pt x="9712" y="11895"/>
                </a:lnTo>
                <a:lnTo>
                  <a:pt x="9672" y="11879"/>
                </a:lnTo>
                <a:lnTo>
                  <a:pt x="9633" y="11865"/>
                </a:lnTo>
                <a:lnTo>
                  <a:pt x="9594" y="11852"/>
                </a:lnTo>
                <a:lnTo>
                  <a:pt x="9553" y="11839"/>
                </a:lnTo>
                <a:lnTo>
                  <a:pt x="9513" y="11827"/>
                </a:lnTo>
                <a:lnTo>
                  <a:pt x="9472" y="11818"/>
                </a:lnTo>
                <a:lnTo>
                  <a:pt x="9429" y="11808"/>
                </a:lnTo>
                <a:lnTo>
                  <a:pt x="9387" y="11801"/>
                </a:lnTo>
                <a:lnTo>
                  <a:pt x="9344" y="11793"/>
                </a:lnTo>
                <a:lnTo>
                  <a:pt x="9300" y="11787"/>
                </a:lnTo>
                <a:lnTo>
                  <a:pt x="9257" y="11783"/>
                </a:lnTo>
                <a:lnTo>
                  <a:pt x="9213" y="11779"/>
                </a:lnTo>
                <a:lnTo>
                  <a:pt x="9167" y="11776"/>
                </a:lnTo>
                <a:lnTo>
                  <a:pt x="9123" y="11774"/>
                </a:lnTo>
                <a:lnTo>
                  <a:pt x="9076" y="11774"/>
                </a:lnTo>
                <a:lnTo>
                  <a:pt x="9076" y="11544"/>
                </a:lnTo>
                <a:lnTo>
                  <a:pt x="9069" y="11487"/>
                </a:lnTo>
                <a:lnTo>
                  <a:pt x="9061" y="11432"/>
                </a:lnTo>
                <a:lnTo>
                  <a:pt x="9049" y="11377"/>
                </a:lnTo>
                <a:lnTo>
                  <a:pt x="9034" y="11323"/>
                </a:lnTo>
                <a:lnTo>
                  <a:pt x="9018" y="11269"/>
                </a:lnTo>
                <a:lnTo>
                  <a:pt x="9000" y="11216"/>
                </a:lnTo>
                <a:lnTo>
                  <a:pt x="8980" y="11166"/>
                </a:lnTo>
                <a:lnTo>
                  <a:pt x="8959" y="11115"/>
                </a:lnTo>
                <a:lnTo>
                  <a:pt x="8935" y="11065"/>
                </a:lnTo>
                <a:lnTo>
                  <a:pt x="8909" y="11017"/>
                </a:lnTo>
                <a:lnTo>
                  <a:pt x="8881" y="10969"/>
                </a:lnTo>
                <a:lnTo>
                  <a:pt x="8852" y="10923"/>
                </a:lnTo>
                <a:lnTo>
                  <a:pt x="8821" y="10877"/>
                </a:lnTo>
                <a:lnTo>
                  <a:pt x="8788" y="10833"/>
                </a:lnTo>
                <a:lnTo>
                  <a:pt x="8754" y="10791"/>
                </a:lnTo>
                <a:lnTo>
                  <a:pt x="8717" y="10749"/>
                </a:lnTo>
                <a:lnTo>
                  <a:pt x="8680" y="10709"/>
                </a:lnTo>
                <a:lnTo>
                  <a:pt x="8641" y="10670"/>
                </a:lnTo>
                <a:lnTo>
                  <a:pt x="8601" y="10633"/>
                </a:lnTo>
                <a:lnTo>
                  <a:pt x="8559" y="10597"/>
                </a:lnTo>
                <a:lnTo>
                  <a:pt x="8516" y="10563"/>
                </a:lnTo>
                <a:lnTo>
                  <a:pt x="8472" y="10531"/>
                </a:lnTo>
                <a:lnTo>
                  <a:pt x="8427" y="10499"/>
                </a:lnTo>
                <a:lnTo>
                  <a:pt x="8380" y="10470"/>
                </a:lnTo>
                <a:lnTo>
                  <a:pt x="8332" y="10442"/>
                </a:lnTo>
                <a:lnTo>
                  <a:pt x="8283" y="10416"/>
                </a:lnTo>
                <a:lnTo>
                  <a:pt x="8233" y="10392"/>
                </a:lnTo>
                <a:lnTo>
                  <a:pt x="8182" y="10370"/>
                </a:lnTo>
                <a:lnTo>
                  <a:pt x="8131" y="10349"/>
                </a:lnTo>
                <a:lnTo>
                  <a:pt x="8079" y="10331"/>
                </a:lnTo>
                <a:lnTo>
                  <a:pt x="8025" y="10314"/>
                </a:lnTo>
                <a:lnTo>
                  <a:pt x="7971" y="10299"/>
                </a:lnTo>
                <a:lnTo>
                  <a:pt x="7950" y="10295"/>
                </a:lnTo>
                <a:lnTo>
                  <a:pt x="7929" y="10291"/>
                </a:lnTo>
                <a:lnTo>
                  <a:pt x="7908" y="10286"/>
                </a:lnTo>
                <a:lnTo>
                  <a:pt x="7887" y="10283"/>
                </a:lnTo>
                <a:lnTo>
                  <a:pt x="7843" y="10279"/>
                </a:lnTo>
                <a:lnTo>
                  <a:pt x="7799" y="10275"/>
                </a:lnTo>
                <a:lnTo>
                  <a:pt x="7755" y="10271"/>
                </a:lnTo>
                <a:lnTo>
                  <a:pt x="7712" y="10266"/>
                </a:lnTo>
                <a:lnTo>
                  <a:pt x="7669" y="10261"/>
                </a:lnTo>
                <a:lnTo>
                  <a:pt x="7626" y="10254"/>
                </a:lnTo>
                <a:lnTo>
                  <a:pt x="7609" y="10251"/>
                </a:lnTo>
                <a:lnTo>
                  <a:pt x="7595" y="10246"/>
                </a:lnTo>
                <a:lnTo>
                  <a:pt x="7584" y="10243"/>
                </a:lnTo>
                <a:lnTo>
                  <a:pt x="7575" y="10240"/>
                </a:lnTo>
                <a:lnTo>
                  <a:pt x="7567" y="10236"/>
                </a:lnTo>
                <a:lnTo>
                  <a:pt x="7562" y="10230"/>
                </a:lnTo>
                <a:lnTo>
                  <a:pt x="7558" y="10225"/>
                </a:lnTo>
                <a:lnTo>
                  <a:pt x="7556" y="10219"/>
                </a:lnTo>
                <a:lnTo>
                  <a:pt x="7554" y="10211"/>
                </a:lnTo>
                <a:lnTo>
                  <a:pt x="7554" y="10203"/>
                </a:lnTo>
                <a:lnTo>
                  <a:pt x="7554" y="10193"/>
                </a:lnTo>
                <a:lnTo>
                  <a:pt x="7554" y="10182"/>
                </a:lnTo>
                <a:lnTo>
                  <a:pt x="7555" y="10153"/>
                </a:lnTo>
                <a:lnTo>
                  <a:pt x="7556" y="10116"/>
                </a:lnTo>
                <a:lnTo>
                  <a:pt x="7555" y="10081"/>
                </a:lnTo>
                <a:lnTo>
                  <a:pt x="7553" y="10048"/>
                </a:lnTo>
                <a:lnTo>
                  <a:pt x="7549" y="10013"/>
                </a:lnTo>
                <a:lnTo>
                  <a:pt x="7546" y="9979"/>
                </a:lnTo>
                <a:lnTo>
                  <a:pt x="7541" y="9945"/>
                </a:lnTo>
                <a:lnTo>
                  <a:pt x="7536" y="9911"/>
                </a:lnTo>
                <a:lnTo>
                  <a:pt x="7529" y="9879"/>
                </a:lnTo>
                <a:lnTo>
                  <a:pt x="7523" y="9846"/>
                </a:lnTo>
                <a:lnTo>
                  <a:pt x="7516" y="9813"/>
                </a:lnTo>
                <a:lnTo>
                  <a:pt x="7507" y="9780"/>
                </a:lnTo>
                <a:lnTo>
                  <a:pt x="7498" y="9749"/>
                </a:lnTo>
                <a:lnTo>
                  <a:pt x="7487" y="9717"/>
                </a:lnTo>
                <a:lnTo>
                  <a:pt x="7477" y="9685"/>
                </a:lnTo>
                <a:lnTo>
                  <a:pt x="7465" y="9653"/>
                </a:lnTo>
                <a:lnTo>
                  <a:pt x="7453" y="9623"/>
                </a:lnTo>
                <a:lnTo>
                  <a:pt x="7441" y="9592"/>
                </a:lnTo>
                <a:lnTo>
                  <a:pt x="7427" y="9563"/>
                </a:lnTo>
                <a:lnTo>
                  <a:pt x="7412" y="9533"/>
                </a:lnTo>
                <a:lnTo>
                  <a:pt x="7397" y="9503"/>
                </a:lnTo>
                <a:lnTo>
                  <a:pt x="7382" y="9475"/>
                </a:lnTo>
                <a:lnTo>
                  <a:pt x="7366" y="9446"/>
                </a:lnTo>
                <a:lnTo>
                  <a:pt x="7349" y="9419"/>
                </a:lnTo>
                <a:lnTo>
                  <a:pt x="7332" y="9390"/>
                </a:lnTo>
                <a:lnTo>
                  <a:pt x="7314" y="9364"/>
                </a:lnTo>
                <a:lnTo>
                  <a:pt x="7295" y="9337"/>
                </a:lnTo>
                <a:lnTo>
                  <a:pt x="7276" y="9311"/>
                </a:lnTo>
                <a:lnTo>
                  <a:pt x="7256" y="9285"/>
                </a:lnTo>
                <a:lnTo>
                  <a:pt x="7236" y="9260"/>
                </a:lnTo>
                <a:lnTo>
                  <a:pt x="7214" y="9235"/>
                </a:lnTo>
                <a:lnTo>
                  <a:pt x="7192" y="9211"/>
                </a:lnTo>
                <a:lnTo>
                  <a:pt x="7171" y="9187"/>
                </a:lnTo>
                <a:lnTo>
                  <a:pt x="7148" y="9164"/>
                </a:lnTo>
                <a:lnTo>
                  <a:pt x="6930" y="8991"/>
                </a:lnTo>
                <a:lnTo>
                  <a:pt x="6897" y="8970"/>
                </a:lnTo>
                <a:lnTo>
                  <a:pt x="6867" y="8951"/>
                </a:lnTo>
                <a:lnTo>
                  <a:pt x="6835" y="8932"/>
                </a:lnTo>
                <a:lnTo>
                  <a:pt x="6804" y="8914"/>
                </a:lnTo>
                <a:lnTo>
                  <a:pt x="6774" y="8898"/>
                </a:lnTo>
                <a:lnTo>
                  <a:pt x="6742" y="8882"/>
                </a:lnTo>
                <a:lnTo>
                  <a:pt x="6710" y="8867"/>
                </a:lnTo>
                <a:lnTo>
                  <a:pt x="6678" y="8854"/>
                </a:lnTo>
                <a:lnTo>
                  <a:pt x="6644" y="8841"/>
                </a:lnTo>
                <a:lnTo>
                  <a:pt x="6610" y="8828"/>
                </a:lnTo>
                <a:lnTo>
                  <a:pt x="6574" y="8817"/>
                </a:lnTo>
                <a:lnTo>
                  <a:pt x="6537" y="8805"/>
                </a:lnTo>
                <a:lnTo>
                  <a:pt x="6499" y="8794"/>
                </a:lnTo>
                <a:lnTo>
                  <a:pt x="6459" y="8785"/>
                </a:lnTo>
                <a:lnTo>
                  <a:pt x="6417" y="8775"/>
                </a:lnTo>
                <a:lnTo>
                  <a:pt x="6372" y="8766"/>
                </a:lnTo>
                <a:lnTo>
                  <a:pt x="6275" y="8748"/>
                </a:lnTo>
                <a:lnTo>
                  <a:pt x="6198" y="8734"/>
                </a:lnTo>
                <a:lnTo>
                  <a:pt x="6139" y="8725"/>
                </a:lnTo>
                <a:lnTo>
                  <a:pt x="6095" y="8716"/>
                </a:lnTo>
                <a:lnTo>
                  <a:pt x="6079" y="8712"/>
                </a:lnTo>
                <a:lnTo>
                  <a:pt x="6066" y="8708"/>
                </a:lnTo>
                <a:lnTo>
                  <a:pt x="6055" y="8703"/>
                </a:lnTo>
                <a:lnTo>
                  <a:pt x="6047" y="8698"/>
                </a:lnTo>
                <a:lnTo>
                  <a:pt x="6040" y="8692"/>
                </a:lnTo>
                <a:lnTo>
                  <a:pt x="6036" y="8684"/>
                </a:lnTo>
                <a:lnTo>
                  <a:pt x="6033" y="8676"/>
                </a:lnTo>
                <a:lnTo>
                  <a:pt x="6032" y="8666"/>
                </a:lnTo>
                <a:lnTo>
                  <a:pt x="6032" y="8641"/>
                </a:lnTo>
                <a:lnTo>
                  <a:pt x="6033" y="8607"/>
                </a:lnTo>
                <a:lnTo>
                  <a:pt x="6033" y="8587"/>
                </a:lnTo>
                <a:lnTo>
                  <a:pt x="6034" y="8564"/>
                </a:lnTo>
                <a:lnTo>
                  <a:pt x="6033" y="8538"/>
                </a:lnTo>
                <a:lnTo>
                  <a:pt x="6031" y="8509"/>
                </a:lnTo>
                <a:lnTo>
                  <a:pt x="6028" y="8476"/>
                </a:lnTo>
                <a:lnTo>
                  <a:pt x="6023" y="8439"/>
                </a:lnTo>
                <a:lnTo>
                  <a:pt x="6016" y="8399"/>
                </a:lnTo>
                <a:lnTo>
                  <a:pt x="6008" y="8355"/>
                </a:lnTo>
                <a:lnTo>
                  <a:pt x="5996" y="8307"/>
                </a:lnTo>
                <a:lnTo>
                  <a:pt x="5981" y="8254"/>
                </a:lnTo>
                <a:lnTo>
                  <a:pt x="5964" y="8196"/>
                </a:lnTo>
                <a:lnTo>
                  <a:pt x="5943" y="8134"/>
                </a:lnTo>
                <a:lnTo>
                  <a:pt x="5879" y="7992"/>
                </a:lnTo>
                <a:lnTo>
                  <a:pt x="5859" y="7957"/>
                </a:lnTo>
                <a:lnTo>
                  <a:pt x="5837" y="7925"/>
                </a:lnTo>
                <a:lnTo>
                  <a:pt x="5816" y="7891"/>
                </a:lnTo>
                <a:lnTo>
                  <a:pt x="5794" y="7859"/>
                </a:lnTo>
                <a:lnTo>
                  <a:pt x="5771" y="7827"/>
                </a:lnTo>
                <a:lnTo>
                  <a:pt x="5748" y="7797"/>
                </a:lnTo>
                <a:lnTo>
                  <a:pt x="5723" y="7766"/>
                </a:lnTo>
                <a:lnTo>
                  <a:pt x="5698" y="7737"/>
                </a:lnTo>
                <a:lnTo>
                  <a:pt x="5673" y="7707"/>
                </a:lnTo>
                <a:lnTo>
                  <a:pt x="5646" y="7678"/>
                </a:lnTo>
                <a:lnTo>
                  <a:pt x="5620" y="7651"/>
                </a:lnTo>
                <a:lnTo>
                  <a:pt x="5592" y="7623"/>
                </a:lnTo>
                <a:lnTo>
                  <a:pt x="5564" y="7596"/>
                </a:lnTo>
                <a:lnTo>
                  <a:pt x="5535" y="7570"/>
                </a:lnTo>
                <a:lnTo>
                  <a:pt x="5506" y="7544"/>
                </a:lnTo>
                <a:lnTo>
                  <a:pt x="5476" y="7519"/>
                </a:lnTo>
                <a:lnTo>
                  <a:pt x="5446" y="7496"/>
                </a:lnTo>
                <a:lnTo>
                  <a:pt x="5417" y="7473"/>
                </a:lnTo>
                <a:lnTo>
                  <a:pt x="5386" y="7452"/>
                </a:lnTo>
                <a:lnTo>
                  <a:pt x="5355" y="7433"/>
                </a:lnTo>
                <a:lnTo>
                  <a:pt x="5323" y="7415"/>
                </a:lnTo>
                <a:lnTo>
                  <a:pt x="5291" y="7398"/>
                </a:lnTo>
                <a:lnTo>
                  <a:pt x="5258" y="7382"/>
                </a:lnTo>
                <a:lnTo>
                  <a:pt x="5225" y="7367"/>
                </a:lnTo>
                <a:lnTo>
                  <a:pt x="5191" y="7353"/>
                </a:lnTo>
                <a:lnTo>
                  <a:pt x="5157" y="7339"/>
                </a:lnTo>
                <a:lnTo>
                  <a:pt x="5123" y="7325"/>
                </a:lnTo>
                <a:lnTo>
                  <a:pt x="5088" y="7313"/>
                </a:lnTo>
                <a:lnTo>
                  <a:pt x="5019" y="7288"/>
                </a:lnTo>
                <a:lnTo>
                  <a:pt x="4947" y="7265"/>
                </a:lnTo>
                <a:lnTo>
                  <a:pt x="4920" y="7256"/>
                </a:lnTo>
                <a:lnTo>
                  <a:pt x="4902" y="7249"/>
                </a:lnTo>
                <a:lnTo>
                  <a:pt x="4891" y="7244"/>
                </a:lnTo>
                <a:lnTo>
                  <a:pt x="4882" y="7241"/>
                </a:lnTo>
                <a:lnTo>
                  <a:pt x="4871" y="7239"/>
                </a:lnTo>
                <a:lnTo>
                  <a:pt x="4855" y="7238"/>
                </a:lnTo>
                <a:lnTo>
                  <a:pt x="4829" y="7237"/>
                </a:lnTo>
                <a:lnTo>
                  <a:pt x="4792" y="7236"/>
                </a:lnTo>
                <a:lnTo>
                  <a:pt x="4721" y="7233"/>
                </a:lnTo>
                <a:lnTo>
                  <a:pt x="4652" y="7233"/>
                </a:lnTo>
                <a:lnTo>
                  <a:pt x="4586" y="7235"/>
                </a:lnTo>
                <a:lnTo>
                  <a:pt x="4525" y="7237"/>
                </a:lnTo>
                <a:lnTo>
                  <a:pt x="4465" y="7240"/>
                </a:lnTo>
                <a:lnTo>
                  <a:pt x="4409" y="7245"/>
                </a:lnTo>
                <a:lnTo>
                  <a:pt x="4354" y="7251"/>
                </a:lnTo>
                <a:lnTo>
                  <a:pt x="4302" y="7260"/>
                </a:lnTo>
                <a:lnTo>
                  <a:pt x="4252" y="7269"/>
                </a:lnTo>
                <a:lnTo>
                  <a:pt x="4204" y="7280"/>
                </a:lnTo>
                <a:lnTo>
                  <a:pt x="4157" y="7294"/>
                </a:lnTo>
                <a:lnTo>
                  <a:pt x="4113" y="7307"/>
                </a:lnTo>
                <a:lnTo>
                  <a:pt x="4070" y="7323"/>
                </a:lnTo>
                <a:lnTo>
                  <a:pt x="4026" y="7341"/>
                </a:lnTo>
                <a:lnTo>
                  <a:pt x="3985" y="7360"/>
                </a:lnTo>
                <a:lnTo>
                  <a:pt x="3945" y="7381"/>
                </a:lnTo>
                <a:lnTo>
                  <a:pt x="3905" y="7405"/>
                </a:lnTo>
                <a:lnTo>
                  <a:pt x="3865" y="7429"/>
                </a:lnTo>
                <a:lnTo>
                  <a:pt x="3825" y="7456"/>
                </a:lnTo>
                <a:lnTo>
                  <a:pt x="3786" y="7484"/>
                </a:lnTo>
                <a:lnTo>
                  <a:pt x="3747" y="7515"/>
                </a:lnTo>
                <a:lnTo>
                  <a:pt x="3707" y="7546"/>
                </a:lnTo>
                <a:lnTo>
                  <a:pt x="3667" y="7581"/>
                </a:lnTo>
                <a:lnTo>
                  <a:pt x="3627" y="7617"/>
                </a:lnTo>
                <a:lnTo>
                  <a:pt x="3584" y="7655"/>
                </a:lnTo>
                <a:lnTo>
                  <a:pt x="3542" y="7695"/>
                </a:lnTo>
                <a:lnTo>
                  <a:pt x="3498" y="7737"/>
                </a:lnTo>
                <a:lnTo>
                  <a:pt x="3452" y="7781"/>
                </a:lnTo>
                <a:lnTo>
                  <a:pt x="3357" y="7876"/>
                </a:lnTo>
                <a:lnTo>
                  <a:pt x="3254" y="7979"/>
                </a:lnTo>
                <a:lnTo>
                  <a:pt x="3236" y="7998"/>
                </a:lnTo>
                <a:lnTo>
                  <a:pt x="3205" y="8028"/>
                </a:lnTo>
                <a:lnTo>
                  <a:pt x="3165" y="8072"/>
                </a:lnTo>
                <a:lnTo>
                  <a:pt x="3115" y="8122"/>
                </a:lnTo>
                <a:lnTo>
                  <a:pt x="3059" y="8180"/>
                </a:lnTo>
                <a:lnTo>
                  <a:pt x="2997" y="8244"/>
                </a:lnTo>
                <a:lnTo>
                  <a:pt x="2931" y="8311"/>
                </a:lnTo>
                <a:lnTo>
                  <a:pt x="2864" y="8379"/>
                </a:lnTo>
                <a:lnTo>
                  <a:pt x="2797" y="8446"/>
                </a:lnTo>
                <a:lnTo>
                  <a:pt x="2731" y="8511"/>
                </a:lnTo>
                <a:lnTo>
                  <a:pt x="2668" y="8570"/>
                </a:lnTo>
                <a:lnTo>
                  <a:pt x="2611" y="8624"/>
                </a:lnTo>
                <a:lnTo>
                  <a:pt x="2585" y="8647"/>
                </a:lnTo>
                <a:lnTo>
                  <a:pt x="2561" y="8669"/>
                </a:lnTo>
                <a:lnTo>
                  <a:pt x="2537" y="8688"/>
                </a:lnTo>
                <a:lnTo>
                  <a:pt x="2517" y="8703"/>
                </a:lnTo>
                <a:lnTo>
                  <a:pt x="2500" y="8716"/>
                </a:lnTo>
                <a:lnTo>
                  <a:pt x="2485" y="8726"/>
                </a:lnTo>
                <a:lnTo>
                  <a:pt x="2474" y="8731"/>
                </a:lnTo>
                <a:lnTo>
                  <a:pt x="2465" y="8733"/>
                </a:lnTo>
                <a:close/>
                <a:moveTo>
                  <a:pt x="0" y="4978"/>
                </a:moveTo>
                <a:lnTo>
                  <a:pt x="1" y="5037"/>
                </a:lnTo>
                <a:lnTo>
                  <a:pt x="4" y="5089"/>
                </a:lnTo>
                <a:lnTo>
                  <a:pt x="7" y="5137"/>
                </a:lnTo>
                <a:lnTo>
                  <a:pt x="12" y="5181"/>
                </a:lnTo>
                <a:lnTo>
                  <a:pt x="17" y="5225"/>
                </a:lnTo>
                <a:lnTo>
                  <a:pt x="20" y="5269"/>
                </a:lnTo>
                <a:lnTo>
                  <a:pt x="23" y="5317"/>
                </a:lnTo>
                <a:lnTo>
                  <a:pt x="23" y="5369"/>
                </a:lnTo>
                <a:lnTo>
                  <a:pt x="23" y="5406"/>
                </a:lnTo>
                <a:lnTo>
                  <a:pt x="24" y="5444"/>
                </a:lnTo>
                <a:lnTo>
                  <a:pt x="25" y="5481"/>
                </a:lnTo>
                <a:lnTo>
                  <a:pt x="26" y="5520"/>
                </a:lnTo>
                <a:lnTo>
                  <a:pt x="32" y="5598"/>
                </a:lnTo>
                <a:lnTo>
                  <a:pt x="39" y="5676"/>
                </a:lnTo>
                <a:lnTo>
                  <a:pt x="49" y="5755"/>
                </a:lnTo>
                <a:lnTo>
                  <a:pt x="59" y="5834"/>
                </a:lnTo>
                <a:lnTo>
                  <a:pt x="72" y="5915"/>
                </a:lnTo>
                <a:lnTo>
                  <a:pt x="86" y="5995"/>
                </a:lnTo>
                <a:lnTo>
                  <a:pt x="101" y="6074"/>
                </a:lnTo>
                <a:lnTo>
                  <a:pt x="118" y="6153"/>
                </a:lnTo>
                <a:lnTo>
                  <a:pt x="136" y="6232"/>
                </a:lnTo>
                <a:lnTo>
                  <a:pt x="156" y="6309"/>
                </a:lnTo>
                <a:lnTo>
                  <a:pt x="176" y="6384"/>
                </a:lnTo>
                <a:lnTo>
                  <a:pt x="198" y="6459"/>
                </a:lnTo>
                <a:lnTo>
                  <a:pt x="220" y="6531"/>
                </a:lnTo>
                <a:lnTo>
                  <a:pt x="243" y="6602"/>
                </a:lnTo>
                <a:lnTo>
                  <a:pt x="278" y="6704"/>
                </a:lnTo>
                <a:lnTo>
                  <a:pt x="313" y="6806"/>
                </a:lnTo>
                <a:lnTo>
                  <a:pt x="349" y="6906"/>
                </a:lnTo>
                <a:lnTo>
                  <a:pt x="387" y="7005"/>
                </a:lnTo>
                <a:lnTo>
                  <a:pt x="425" y="7105"/>
                </a:lnTo>
                <a:lnTo>
                  <a:pt x="465" y="7203"/>
                </a:lnTo>
                <a:lnTo>
                  <a:pt x="506" y="7300"/>
                </a:lnTo>
                <a:lnTo>
                  <a:pt x="548" y="7397"/>
                </a:lnTo>
                <a:lnTo>
                  <a:pt x="593" y="7492"/>
                </a:lnTo>
                <a:lnTo>
                  <a:pt x="638" y="7588"/>
                </a:lnTo>
                <a:lnTo>
                  <a:pt x="687" y="7683"/>
                </a:lnTo>
                <a:lnTo>
                  <a:pt x="737" y="7776"/>
                </a:lnTo>
                <a:lnTo>
                  <a:pt x="762" y="7823"/>
                </a:lnTo>
                <a:lnTo>
                  <a:pt x="788" y="7869"/>
                </a:lnTo>
                <a:lnTo>
                  <a:pt x="815" y="7915"/>
                </a:lnTo>
                <a:lnTo>
                  <a:pt x="842" y="7962"/>
                </a:lnTo>
                <a:lnTo>
                  <a:pt x="871" y="8007"/>
                </a:lnTo>
                <a:lnTo>
                  <a:pt x="899" y="8052"/>
                </a:lnTo>
                <a:lnTo>
                  <a:pt x="929" y="8098"/>
                </a:lnTo>
                <a:lnTo>
                  <a:pt x="958" y="8143"/>
                </a:lnTo>
                <a:lnTo>
                  <a:pt x="1309" y="8622"/>
                </a:lnTo>
                <a:lnTo>
                  <a:pt x="1337" y="8656"/>
                </a:lnTo>
                <a:lnTo>
                  <a:pt x="1373" y="8699"/>
                </a:lnTo>
                <a:lnTo>
                  <a:pt x="1416" y="8749"/>
                </a:lnTo>
                <a:lnTo>
                  <a:pt x="1465" y="8804"/>
                </a:lnTo>
                <a:lnTo>
                  <a:pt x="1520" y="8864"/>
                </a:lnTo>
                <a:lnTo>
                  <a:pt x="1578" y="8926"/>
                </a:lnTo>
                <a:lnTo>
                  <a:pt x="1639" y="8991"/>
                </a:lnTo>
                <a:lnTo>
                  <a:pt x="1702" y="9056"/>
                </a:lnTo>
                <a:lnTo>
                  <a:pt x="1765" y="9121"/>
                </a:lnTo>
                <a:lnTo>
                  <a:pt x="1827" y="9183"/>
                </a:lnTo>
                <a:lnTo>
                  <a:pt x="1888" y="9243"/>
                </a:lnTo>
                <a:lnTo>
                  <a:pt x="1945" y="9297"/>
                </a:lnTo>
                <a:lnTo>
                  <a:pt x="1998" y="9347"/>
                </a:lnTo>
                <a:lnTo>
                  <a:pt x="2046" y="9389"/>
                </a:lnTo>
                <a:lnTo>
                  <a:pt x="2067" y="9407"/>
                </a:lnTo>
                <a:lnTo>
                  <a:pt x="2086" y="9423"/>
                </a:lnTo>
                <a:lnTo>
                  <a:pt x="2104" y="9437"/>
                </a:lnTo>
                <a:lnTo>
                  <a:pt x="2120" y="9447"/>
                </a:lnTo>
                <a:lnTo>
                  <a:pt x="2147" y="10018"/>
                </a:lnTo>
                <a:lnTo>
                  <a:pt x="2153" y="10051"/>
                </a:lnTo>
                <a:lnTo>
                  <a:pt x="2159" y="10083"/>
                </a:lnTo>
                <a:lnTo>
                  <a:pt x="2166" y="10115"/>
                </a:lnTo>
                <a:lnTo>
                  <a:pt x="2175" y="10147"/>
                </a:lnTo>
                <a:lnTo>
                  <a:pt x="2184" y="10180"/>
                </a:lnTo>
                <a:lnTo>
                  <a:pt x="2195" y="10211"/>
                </a:lnTo>
                <a:lnTo>
                  <a:pt x="2208" y="10243"/>
                </a:lnTo>
                <a:lnTo>
                  <a:pt x="2220" y="10275"/>
                </a:lnTo>
                <a:lnTo>
                  <a:pt x="2234" y="10305"/>
                </a:lnTo>
                <a:lnTo>
                  <a:pt x="2249" y="10336"/>
                </a:lnTo>
                <a:lnTo>
                  <a:pt x="2266" y="10367"/>
                </a:lnTo>
                <a:lnTo>
                  <a:pt x="2282" y="10397"/>
                </a:lnTo>
                <a:lnTo>
                  <a:pt x="2299" y="10427"/>
                </a:lnTo>
                <a:lnTo>
                  <a:pt x="2319" y="10457"/>
                </a:lnTo>
                <a:lnTo>
                  <a:pt x="2338" y="10486"/>
                </a:lnTo>
                <a:lnTo>
                  <a:pt x="2358" y="10515"/>
                </a:lnTo>
                <a:lnTo>
                  <a:pt x="2379" y="10543"/>
                </a:lnTo>
                <a:lnTo>
                  <a:pt x="2400" y="10571"/>
                </a:lnTo>
                <a:lnTo>
                  <a:pt x="2422" y="10598"/>
                </a:lnTo>
                <a:lnTo>
                  <a:pt x="2444" y="10625"/>
                </a:lnTo>
                <a:lnTo>
                  <a:pt x="2468" y="10651"/>
                </a:lnTo>
                <a:lnTo>
                  <a:pt x="2491" y="10676"/>
                </a:lnTo>
                <a:lnTo>
                  <a:pt x="2515" y="10702"/>
                </a:lnTo>
                <a:lnTo>
                  <a:pt x="2539" y="10726"/>
                </a:lnTo>
                <a:lnTo>
                  <a:pt x="2565" y="10749"/>
                </a:lnTo>
                <a:lnTo>
                  <a:pt x="2589" y="10773"/>
                </a:lnTo>
                <a:lnTo>
                  <a:pt x="2615" y="10795"/>
                </a:lnTo>
                <a:lnTo>
                  <a:pt x="2641" y="10817"/>
                </a:lnTo>
                <a:lnTo>
                  <a:pt x="2667" y="10837"/>
                </a:lnTo>
                <a:lnTo>
                  <a:pt x="2693" y="10857"/>
                </a:lnTo>
                <a:lnTo>
                  <a:pt x="2719" y="10876"/>
                </a:lnTo>
                <a:lnTo>
                  <a:pt x="2745" y="10894"/>
                </a:lnTo>
                <a:lnTo>
                  <a:pt x="2768" y="10909"/>
                </a:lnTo>
                <a:lnTo>
                  <a:pt x="2789" y="10923"/>
                </a:lnTo>
                <a:lnTo>
                  <a:pt x="2810" y="10935"/>
                </a:lnTo>
                <a:lnTo>
                  <a:pt x="2830" y="10948"/>
                </a:lnTo>
                <a:lnTo>
                  <a:pt x="2852" y="10960"/>
                </a:lnTo>
                <a:lnTo>
                  <a:pt x="2874" y="10971"/>
                </a:lnTo>
                <a:lnTo>
                  <a:pt x="2897" y="10983"/>
                </a:lnTo>
                <a:lnTo>
                  <a:pt x="2922" y="10996"/>
                </a:lnTo>
                <a:lnTo>
                  <a:pt x="2950" y="11009"/>
                </a:lnTo>
                <a:lnTo>
                  <a:pt x="2979" y="11022"/>
                </a:lnTo>
                <a:lnTo>
                  <a:pt x="3006" y="11034"/>
                </a:lnTo>
                <a:lnTo>
                  <a:pt x="3033" y="11044"/>
                </a:lnTo>
                <a:lnTo>
                  <a:pt x="3058" y="11054"/>
                </a:lnTo>
                <a:lnTo>
                  <a:pt x="3085" y="11063"/>
                </a:lnTo>
                <a:lnTo>
                  <a:pt x="3110" y="11072"/>
                </a:lnTo>
                <a:lnTo>
                  <a:pt x="3136" y="11079"/>
                </a:lnTo>
                <a:lnTo>
                  <a:pt x="3190" y="11094"/>
                </a:lnTo>
                <a:lnTo>
                  <a:pt x="3247" y="11108"/>
                </a:lnTo>
                <a:lnTo>
                  <a:pt x="3310" y="11121"/>
                </a:lnTo>
                <a:lnTo>
                  <a:pt x="3381" y="11135"/>
                </a:lnTo>
                <a:lnTo>
                  <a:pt x="3413" y="11141"/>
                </a:lnTo>
                <a:lnTo>
                  <a:pt x="3443" y="11147"/>
                </a:lnTo>
                <a:lnTo>
                  <a:pt x="3470" y="11151"/>
                </a:lnTo>
                <a:lnTo>
                  <a:pt x="3495" y="11154"/>
                </a:lnTo>
                <a:lnTo>
                  <a:pt x="3536" y="11158"/>
                </a:lnTo>
                <a:lnTo>
                  <a:pt x="3568" y="11160"/>
                </a:lnTo>
                <a:lnTo>
                  <a:pt x="3592" y="11161"/>
                </a:lnTo>
                <a:lnTo>
                  <a:pt x="3610" y="11163"/>
                </a:lnTo>
                <a:lnTo>
                  <a:pt x="3616" y="11164"/>
                </a:lnTo>
                <a:lnTo>
                  <a:pt x="3621" y="11166"/>
                </a:lnTo>
                <a:lnTo>
                  <a:pt x="3626" y="11168"/>
                </a:lnTo>
                <a:lnTo>
                  <a:pt x="3629" y="11171"/>
                </a:lnTo>
                <a:lnTo>
                  <a:pt x="3631" y="11175"/>
                </a:lnTo>
                <a:lnTo>
                  <a:pt x="3633" y="11179"/>
                </a:lnTo>
                <a:lnTo>
                  <a:pt x="3634" y="11186"/>
                </a:lnTo>
                <a:lnTo>
                  <a:pt x="3634" y="11193"/>
                </a:lnTo>
                <a:lnTo>
                  <a:pt x="3634" y="11213"/>
                </a:lnTo>
                <a:lnTo>
                  <a:pt x="3634" y="11240"/>
                </a:lnTo>
                <a:lnTo>
                  <a:pt x="3634" y="11275"/>
                </a:lnTo>
                <a:lnTo>
                  <a:pt x="3637" y="11319"/>
                </a:lnTo>
                <a:lnTo>
                  <a:pt x="3639" y="11344"/>
                </a:lnTo>
                <a:lnTo>
                  <a:pt x="3643" y="11373"/>
                </a:lnTo>
                <a:lnTo>
                  <a:pt x="3647" y="11405"/>
                </a:lnTo>
                <a:lnTo>
                  <a:pt x="3652" y="11439"/>
                </a:lnTo>
                <a:lnTo>
                  <a:pt x="3662" y="11488"/>
                </a:lnTo>
                <a:lnTo>
                  <a:pt x="3671" y="11533"/>
                </a:lnTo>
                <a:lnTo>
                  <a:pt x="3681" y="11578"/>
                </a:lnTo>
                <a:lnTo>
                  <a:pt x="3692" y="11619"/>
                </a:lnTo>
                <a:lnTo>
                  <a:pt x="3704" y="11659"/>
                </a:lnTo>
                <a:lnTo>
                  <a:pt x="3718" y="11699"/>
                </a:lnTo>
                <a:lnTo>
                  <a:pt x="3733" y="11738"/>
                </a:lnTo>
                <a:lnTo>
                  <a:pt x="3750" y="11779"/>
                </a:lnTo>
                <a:lnTo>
                  <a:pt x="3767" y="11816"/>
                </a:lnTo>
                <a:lnTo>
                  <a:pt x="3784" y="11853"/>
                </a:lnTo>
                <a:lnTo>
                  <a:pt x="3801" y="11890"/>
                </a:lnTo>
                <a:lnTo>
                  <a:pt x="3819" y="11927"/>
                </a:lnTo>
                <a:lnTo>
                  <a:pt x="3838" y="11962"/>
                </a:lnTo>
                <a:lnTo>
                  <a:pt x="3857" y="11997"/>
                </a:lnTo>
                <a:lnTo>
                  <a:pt x="3868" y="12015"/>
                </a:lnTo>
                <a:lnTo>
                  <a:pt x="3879" y="12032"/>
                </a:lnTo>
                <a:lnTo>
                  <a:pt x="3890" y="12048"/>
                </a:lnTo>
                <a:lnTo>
                  <a:pt x="3903" y="12065"/>
                </a:lnTo>
                <a:lnTo>
                  <a:pt x="3921" y="12087"/>
                </a:lnTo>
                <a:lnTo>
                  <a:pt x="3935" y="12103"/>
                </a:lnTo>
                <a:lnTo>
                  <a:pt x="3949" y="12119"/>
                </a:lnTo>
                <a:lnTo>
                  <a:pt x="3966" y="12139"/>
                </a:lnTo>
                <a:lnTo>
                  <a:pt x="4114" y="12290"/>
                </a:lnTo>
                <a:lnTo>
                  <a:pt x="4172" y="12333"/>
                </a:lnTo>
                <a:lnTo>
                  <a:pt x="4228" y="12374"/>
                </a:lnTo>
                <a:lnTo>
                  <a:pt x="4282" y="12411"/>
                </a:lnTo>
                <a:lnTo>
                  <a:pt x="4335" y="12444"/>
                </a:lnTo>
                <a:lnTo>
                  <a:pt x="4361" y="12460"/>
                </a:lnTo>
                <a:lnTo>
                  <a:pt x="4388" y="12476"/>
                </a:lnTo>
                <a:lnTo>
                  <a:pt x="4413" y="12490"/>
                </a:lnTo>
                <a:lnTo>
                  <a:pt x="4439" y="12504"/>
                </a:lnTo>
                <a:lnTo>
                  <a:pt x="4465" y="12517"/>
                </a:lnTo>
                <a:lnTo>
                  <a:pt x="4491" y="12530"/>
                </a:lnTo>
                <a:lnTo>
                  <a:pt x="4518" y="12542"/>
                </a:lnTo>
                <a:lnTo>
                  <a:pt x="4544" y="12553"/>
                </a:lnTo>
                <a:lnTo>
                  <a:pt x="4570" y="12564"/>
                </a:lnTo>
                <a:lnTo>
                  <a:pt x="4598" y="12574"/>
                </a:lnTo>
                <a:lnTo>
                  <a:pt x="4625" y="12584"/>
                </a:lnTo>
                <a:lnTo>
                  <a:pt x="4653" y="12593"/>
                </a:lnTo>
                <a:lnTo>
                  <a:pt x="4681" y="12602"/>
                </a:lnTo>
                <a:lnTo>
                  <a:pt x="4711" y="12610"/>
                </a:lnTo>
                <a:lnTo>
                  <a:pt x="4741" y="12618"/>
                </a:lnTo>
                <a:lnTo>
                  <a:pt x="4771" y="12625"/>
                </a:lnTo>
                <a:lnTo>
                  <a:pt x="4802" y="12632"/>
                </a:lnTo>
                <a:lnTo>
                  <a:pt x="4835" y="12639"/>
                </a:lnTo>
                <a:lnTo>
                  <a:pt x="4867" y="12645"/>
                </a:lnTo>
                <a:lnTo>
                  <a:pt x="4901" y="12650"/>
                </a:lnTo>
                <a:lnTo>
                  <a:pt x="4972" y="12661"/>
                </a:lnTo>
                <a:lnTo>
                  <a:pt x="5048" y="12671"/>
                </a:lnTo>
                <a:lnTo>
                  <a:pt x="5068" y="12673"/>
                </a:lnTo>
                <a:lnTo>
                  <a:pt x="5087" y="12677"/>
                </a:lnTo>
                <a:lnTo>
                  <a:pt x="5103" y="12681"/>
                </a:lnTo>
                <a:lnTo>
                  <a:pt x="5117" y="12685"/>
                </a:lnTo>
                <a:lnTo>
                  <a:pt x="5128" y="12692"/>
                </a:lnTo>
                <a:lnTo>
                  <a:pt x="5138" y="12698"/>
                </a:lnTo>
                <a:lnTo>
                  <a:pt x="5146" y="12706"/>
                </a:lnTo>
                <a:lnTo>
                  <a:pt x="5153" y="12715"/>
                </a:lnTo>
                <a:lnTo>
                  <a:pt x="5158" y="12724"/>
                </a:lnTo>
                <a:lnTo>
                  <a:pt x="5161" y="12735"/>
                </a:lnTo>
                <a:lnTo>
                  <a:pt x="5164" y="12747"/>
                </a:lnTo>
                <a:lnTo>
                  <a:pt x="5166" y="12759"/>
                </a:lnTo>
                <a:lnTo>
                  <a:pt x="5169" y="12789"/>
                </a:lnTo>
                <a:lnTo>
                  <a:pt x="5169" y="12823"/>
                </a:lnTo>
                <a:lnTo>
                  <a:pt x="5169" y="12863"/>
                </a:lnTo>
                <a:lnTo>
                  <a:pt x="5171" y="12908"/>
                </a:lnTo>
                <a:lnTo>
                  <a:pt x="5172" y="12933"/>
                </a:lnTo>
                <a:lnTo>
                  <a:pt x="5174" y="12959"/>
                </a:lnTo>
                <a:lnTo>
                  <a:pt x="5177" y="12988"/>
                </a:lnTo>
                <a:lnTo>
                  <a:pt x="5181" y="13017"/>
                </a:lnTo>
                <a:lnTo>
                  <a:pt x="5188" y="13048"/>
                </a:lnTo>
                <a:lnTo>
                  <a:pt x="5194" y="13082"/>
                </a:lnTo>
                <a:lnTo>
                  <a:pt x="5202" y="13116"/>
                </a:lnTo>
                <a:lnTo>
                  <a:pt x="5213" y="13152"/>
                </a:lnTo>
                <a:lnTo>
                  <a:pt x="5226" y="13191"/>
                </a:lnTo>
                <a:lnTo>
                  <a:pt x="5239" y="13232"/>
                </a:lnTo>
                <a:lnTo>
                  <a:pt x="5256" y="13274"/>
                </a:lnTo>
                <a:lnTo>
                  <a:pt x="5275" y="13317"/>
                </a:lnTo>
                <a:lnTo>
                  <a:pt x="5299" y="13367"/>
                </a:lnTo>
                <a:lnTo>
                  <a:pt x="5323" y="13414"/>
                </a:lnTo>
                <a:lnTo>
                  <a:pt x="5348" y="13460"/>
                </a:lnTo>
                <a:lnTo>
                  <a:pt x="5376" y="13505"/>
                </a:lnTo>
                <a:lnTo>
                  <a:pt x="5404" y="13550"/>
                </a:lnTo>
                <a:lnTo>
                  <a:pt x="5435" y="13593"/>
                </a:lnTo>
                <a:lnTo>
                  <a:pt x="5467" y="13634"/>
                </a:lnTo>
                <a:lnTo>
                  <a:pt x="5499" y="13674"/>
                </a:lnTo>
                <a:lnTo>
                  <a:pt x="5534" y="13714"/>
                </a:lnTo>
                <a:lnTo>
                  <a:pt x="5570" y="13752"/>
                </a:lnTo>
                <a:lnTo>
                  <a:pt x="5607" y="13789"/>
                </a:lnTo>
                <a:lnTo>
                  <a:pt x="5646" y="13824"/>
                </a:lnTo>
                <a:lnTo>
                  <a:pt x="5686" y="13858"/>
                </a:lnTo>
                <a:lnTo>
                  <a:pt x="5728" y="13891"/>
                </a:lnTo>
                <a:lnTo>
                  <a:pt x="5771" y="13923"/>
                </a:lnTo>
                <a:lnTo>
                  <a:pt x="5814" y="13953"/>
                </a:lnTo>
                <a:lnTo>
                  <a:pt x="5852" y="13978"/>
                </a:lnTo>
                <a:lnTo>
                  <a:pt x="5889" y="14000"/>
                </a:lnTo>
                <a:lnTo>
                  <a:pt x="5925" y="14020"/>
                </a:lnTo>
                <a:lnTo>
                  <a:pt x="5960" y="14039"/>
                </a:lnTo>
                <a:lnTo>
                  <a:pt x="5994" y="14056"/>
                </a:lnTo>
                <a:lnTo>
                  <a:pt x="6028" y="14072"/>
                </a:lnTo>
                <a:lnTo>
                  <a:pt x="6060" y="14086"/>
                </a:lnTo>
                <a:lnTo>
                  <a:pt x="6092" y="14098"/>
                </a:lnTo>
                <a:lnTo>
                  <a:pt x="6123" y="14109"/>
                </a:lnTo>
                <a:lnTo>
                  <a:pt x="6153" y="14119"/>
                </a:lnTo>
                <a:lnTo>
                  <a:pt x="6182" y="14128"/>
                </a:lnTo>
                <a:lnTo>
                  <a:pt x="6212" y="14135"/>
                </a:lnTo>
                <a:lnTo>
                  <a:pt x="6239" y="14143"/>
                </a:lnTo>
                <a:lnTo>
                  <a:pt x="6267" y="14148"/>
                </a:lnTo>
                <a:lnTo>
                  <a:pt x="6294" y="14153"/>
                </a:lnTo>
                <a:lnTo>
                  <a:pt x="6320" y="14157"/>
                </a:lnTo>
                <a:lnTo>
                  <a:pt x="6371" y="14164"/>
                </a:lnTo>
                <a:lnTo>
                  <a:pt x="6420" y="14168"/>
                </a:lnTo>
                <a:lnTo>
                  <a:pt x="6467" y="14172"/>
                </a:lnTo>
                <a:lnTo>
                  <a:pt x="6513" y="14174"/>
                </a:lnTo>
                <a:lnTo>
                  <a:pt x="6556" y="14177"/>
                </a:lnTo>
                <a:lnTo>
                  <a:pt x="6599" y="14181"/>
                </a:lnTo>
                <a:lnTo>
                  <a:pt x="6619" y="14183"/>
                </a:lnTo>
                <a:lnTo>
                  <a:pt x="6641" y="14186"/>
                </a:lnTo>
                <a:lnTo>
                  <a:pt x="6661" y="14189"/>
                </a:lnTo>
                <a:lnTo>
                  <a:pt x="6681" y="14193"/>
                </a:lnTo>
                <a:lnTo>
                  <a:pt x="6879" y="15008"/>
                </a:lnTo>
                <a:lnTo>
                  <a:pt x="6888" y="15025"/>
                </a:lnTo>
                <a:lnTo>
                  <a:pt x="6896" y="15042"/>
                </a:lnTo>
                <a:lnTo>
                  <a:pt x="6906" y="15059"/>
                </a:lnTo>
                <a:lnTo>
                  <a:pt x="6916" y="15076"/>
                </a:lnTo>
                <a:lnTo>
                  <a:pt x="6929" y="15093"/>
                </a:lnTo>
                <a:lnTo>
                  <a:pt x="6942" y="15111"/>
                </a:lnTo>
                <a:lnTo>
                  <a:pt x="6954" y="15126"/>
                </a:lnTo>
                <a:lnTo>
                  <a:pt x="6968" y="15143"/>
                </a:lnTo>
                <a:lnTo>
                  <a:pt x="6997" y="15176"/>
                </a:lnTo>
                <a:lnTo>
                  <a:pt x="7026" y="15207"/>
                </a:lnTo>
                <a:lnTo>
                  <a:pt x="7056" y="15237"/>
                </a:lnTo>
                <a:lnTo>
                  <a:pt x="7083" y="15265"/>
                </a:lnTo>
                <a:lnTo>
                  <a:pt x="7243" y="15405"/>
                </a:lnTo>
                <a:lnTo>
                  <a:pt x="7280" y="15433"/>
                </a:lnTo>
                <a:lnTo>
                  <a:pt x="7319" y="15459"/>
                </a:lnTo>
                <a:lnTo>
                  <a:pt x="7358" y="15486"/>
                </a:lnTo>
                <a:lnTo>
                  <a:pt x="7399" y="15511"/>
                </a:lnTo>
                <a:lnTo>
                  <a:pt x="7441" y="15535"/>
                </a:lnTo>
                <a:lnTo>
                  <a:pt x="7483" y="15559"/>
                </a:lnTo>
                <a:lnTo>
                  <a:pt x="7526" y="15581"/>
                </a:lnTo>
                <a:lnTo>
                  <a:pt x="7571" y="15601"/>
                </a:lnTo>
                <a:lnTo>
                  <a:pt x="7616" y="15620"/>
                </a:lnTo>
                <a:lnTo>
                  <a:pt x="7661" y="15637"/>
                </a:lnTo>
                <a:lnTo>
                  <a:pt x="7685" y="15644"/>
                </a:lnTo>
                <a:lnTo>
                  <a:pt x="7708" y="15652"/>
                </a:lnTo>
                <a:lnTo>
                  <a:pt x="7731" y="15658"/>
                </a:lnTo>
                <a:lnTo>
                  <a:pt x="7754" y="15664"/>
                </a:lnTo>
                <a:lnTo>
                  <a:pt x="7779" y="15670"/>
                </a:lnTo>
                <a:lnTo>
                  <a:pt x="7802" y="15675"/>
                </a:lnTo>
                <a:lnTo>
                  <a:pt x="7826" y="15679"/>
                </a:lnTo>
                <a:lnTo>
                  <a:pt x="7851" y="15683"/>
                </a:lnTo>
                <a:lnTo>
                  <a:pt x="7875" y="15686"/>
                </a:lnTo>
                <a:lnTo>
                  <a:pt x="7898" y="15689"/>
                </a:lnTo>
                <a:lnTo>
                  <a:pt x="7924" y="15690"/>
                </a:lnTo>
                <a:lnTo>
                  <a:pt x="7948" y="15691"/>
                </a:lnTo>
                <a:lnTo>
                  <a:pt x="8037" y="15693"/>
                </a:lnTo>
                <a:lnTo>
                  <a:pt x="8111" y="15695"/>
                </a:lnTo>
                <a:lnTo>
                  <a:pt x="8173" y="15696"/>
                </a:lnTo>
                <a:lnTo>
                  <a:pt x="8230" y="15695"/>
                </a:lnTo>
                <a:lnTo>
                  <a:pt x="8259" y="15693"/>
                </a:lnTo>
                <a:lnTo>
                  <a:pt x="8287" y="15691"/>
                </a:lnTo>
                <a:lnTo>
                  <a:pt x="8317" y="15686"/>
                </a:lnTo>
                <a:lnTo>
                  <a:pt x="8348" y="15682"/>
                </a:lnTo>
                <a:lnTo>
                  <a:pt x="8382" y="15676"/>
                </a:lnTo>
                <a:lnTo>
                  <a:pt x="8420" y="15670"/>
                </a:lnTo>
                <a:lnTo>
                  <a:pt x="8460" y="15660"/>
                </a:lnTo>
                <a:lnTo>
                  <a:pt x="8506" y="15651"/>
                </a:lnTo>
                <a:lnTo>
                  <a:pt x="8535" y="15644"/>
                </a:lnTo>
                <a:lnTo>
                  <a:pt x="8554" y="15641"/>
                </a:lnTo>
                <a:lnTo>
                  <a:pt x="8572" y="15637"/>
                </a:lnTo>
                <a:lnTo>
                  <a:pt x="8600" y="15628"/>
                </a:lnTo>
                <a:lnTo>
                  <a:pt x="8623" y="15621"/>
                </a:lnTo>
                <a:lnTo>
                  <a:pt x="8645" y="15613"/>
                </a:lnTo>
                <a:lnTo>
                  <a:pt x="8667" y="15604"/>
                </a:lnTo>
                <a:lnTo>
                  <a:pt x="8689" y="15595"/>
                </a:lnTo>
                <a:lnTo>
                  <a:pt x="8730" y="15576"/>
                </a:lnTo>
                <a:lnTo>
                  <a:pt x="8771" y="15554"/>
                </a:lnTo>
                <a:lnTo>
                  <a:pt x="8809" y="15532"/>
                </a:lnTo>
                <a:lnTo>
                  <a:pt x="8847" y="15509"/>
                </a:lnTo>
                <a:lnTo>
                  <a:pt x="8884" y="15485"/>
                </a:lnTo>
                <a:lnTo>
                  <a:pt x="8920" y="15459"/>
                </a:lnTo>
                <a:lnTo>
                  <a:pt x="8955" y="15433"/>
                </a:lnTo>
                <a:lnTo>
                  <a:pt x="8990" y="15405"/>
                </a:lnTo>
                <a:lnTo>
                  <a:pt x="9024" y="15378"/>
                </a:lnTo>
                <a:lnTo>
                  <a:pt x="9057" y="15349"/>
                </a:lnTo>
                <a:lnTo>
                  <a:pt x="9125" y="15291"/>
                </a:lnTo>
                <a:lnTo>
                  <a:pt x="9194" y="15231"/>
                </a:lnTo>
                <a:lnTo>
                  <a:pt x="9228" y="15201"/>
                </a:lnTo>
                <a:lnTo>
                  <a:pt x="9260" y="15171"/>
                </a:lnTo>
                <a:lnTo>
                  <a:pt x="9292" y="15140"/>
                </a:lnTo>
                <a:lnTo>
                  <a:pt x="9324" y="15111"/>
                </a:lnTo>
                <a:lnTo>
                  <a:pt x="9354" y="15079"/>
                </a:lnTo>
                <a:lnTo>
                  <a:pt x="9386" y="15048"/>
                </a:lnTo>
                <a:lnTo>
                  <a:pt x="9418" y="15015"/>
                </a:lnTo>
                <a:lnTo>
                  <a:pt x="9451" y="14982"/>
                </a:lnTo>
                <a:lnTo>
                  <a:pt x="9514" y="14919"/>
                </a:lnTo>
                <a:lnTo>
                  <a:pt x="9576" y="14857"/>
                </a:lnTo>
                <a:lnTo>
                  <a:pt x="9638" y="14796"/>
                </a:lnTo>
                <a:lnTo>
                  <a:pt x="9699" y="14734"/>
                </a:lnTo>
                <a:lnTo>
                  <a:pt x="9760" y="14674"/>
                </a:lnTo>
                <a:lnTo>
                  <a:pt x="9821" y="14613"/>
                </a:lnTo>
                <a:lnTo>
                  <a:pt x="9884" y="14550"/>
                </a:lnTo>
                <a:lnTo>
                  <a:pt x="9946" y="14487"/>
                </a:lnTo>
                <a:lnTo>
                  <a:pt x="10193" y="14227"/>
                </a:lnTo>
                <a:lnTo>
                  <a:pt x="10226" y="14189"/>
                </a:lnTo>
                <a:lnTo>
                  <a:pt x="10257" y="14154"/>
                </a:lnTo>
                <a:lnTo>
                  <a:pt x="10284" y="14120"/>
                </a:lnTo>
                <a:lnTo>
                  <a:pt x="10311" y="14088"/>
                </a:lnTo>
                <a:lnTo>
                  <a:pt x="10336" y="14054"/>
                </a:lnTo>
                <a:lnTo>
                  <a:pt x="10361" y="14019"/>
                </a:lnTo>
                <a:lnTo>
                  <a:pt x="10386" y="13981"/>
                </a:lnTo>
                <a:lnTo>
                  <a:pt x="10412" y="13939"/>
                </a:lnTo>
                <a:lnTo>
                  <a:pt x="10429" y="13909"/>
                </a:lnTo>
                <a:lnTo>
                  <a:pt x="10445" y="13880"/>
                </a:lnTo>
                <a:lnTo>
                  <a:pt x="10460" y="13852"/>
                </a:lnTo>
                <a:lnTo>
                  <a:pt x="10472" y="13824"/>
                </a:lnTo>
                <a:lnTo>
                  <a:pt x="10484" y="13798"/>
                </a:lnTo>
                <a:lnTo>
                  <a:pt x="10495" y="13772"/>
                </a:lnTo>
                <a:lnTo>
                  <a:pt x="10504" y="13746"/>
                </a:lnTo>
                <a:lnTo>
                  <a:pt x="10514" y="13722"/>
                </a:lnTo>
                <a:lnTo>
                  <a:pt x="10528" y="13677"/>
                </a:lnTo>
                <a:lnTo>
                  <a:pt x="10540" y="13633"/>
                </a:lnTo>
                <a:lnTo>
                  <a:pt x="10550" y="13594"/>
                </a:lnTo>
                <a:lnTo>
                  <a:pt x="10557" y="13558"/>
                </a:lnTo>
                <a:lnTo>
                  <a:pt x="10564" y="13525"/>
                </a:lnTo>
                <a:lnTo>
                  <a:pt x="10571" y="13497"/>
                </a:lnTo>
                <a:lnTo>
                  <a:pt x="10574" y="13484"/>
                </a:lnTo>
                <a:lnTo>
                  <a:pt x="10578" y="13473"/>
                </a:lnTo>
                <a:lnTo>
                  <a:pt x="10582" y="13462"/>
                </a:lnTo>
                <a:lnTo>
                  <a:pt x="10587" y="13451"/>
                </a:lnTo>
                <a:lnTo>
                  <a:pt x="10591" y="13443"/>
                </a:lnTo>
                <a:lnTo>
                  <a:pt x="10596" y="13435"/>
                </a:lnTo>
                <a:lnTo>
                  <a:pt x="10601" y="13428"/>
                </a:lnTo>
                <a:lnTo>
                  <a:pt x="10608" y="13422"/>
                </a:lnTo>
                <a:lnTo>
                  <a:pt x="10615" y="13418"/>
                </a:lnTo>
                <a:lnTo>
                  <a:pt x="10624" y="13413"/>
                </a:lnTo>
                <a:lnTo>
                  <a:pt x="10632" y="13411"/>
                </a:lnTo>
                <a:lnTo>
                  <a:pt x="10641" y="13409"/>
                </a:lnTo>
                <a:lnTo>
                  <a:pt x="10660" y="13408"/>
                </a:lnTo>
                <a:lnTo>
                  <a:pt x="10682" y="13408"/>
                </a:lnTo>
                <a:lnTo>
                  <a:pt x="10705" y="13409"/>
                </a:lnTo>
                <a:lnTo>
                  <a:pt x="10731" y="13411"/>
                </a:lnTo>
                <a:lnTo>
                  <a:pt x="10787" y="13418"/>
                </a:lnTo>
                <a:lnTo>
                  <a:pt x="10850" y="13424"/>
                </a:lnTo>
                <a:lnTo>
                  <a:pt x="10912" y="13430"/>
                </a:lnTo>
                <a:lnTo>
                  <a:pt x="10973" y="13436"/>
                </a:lnTo>
                <a:lnTo>
                  <a:pt x="11003" y="13437"/>
                </a:lnTo>
                <a:lnTo>
                  <a:pt x="11031" y="13437"/>
                </a:lnTo>
                <a:lnTo>
                  <a:pt x="11057" y="13436"/>
                </a:lnTo>
                <a:lnTo>
                  <a:pt x="11081" y="13432"/>
                </a:lnTo>
                <a:lnTo>
                  <a:pt x="11653" y="13268"/>
                </a:lnTo>
                <a:lnTo>
                  <a:pt x="11706" y="13237"/>
                </a:lnTo>
                <a:lnTo>
                  <a:pt x="11760" y="13202"/>
                </a:lnTo>
                <a:lnTo>
                  <a:pt x="11788" y="13184"/>
                </a:lnTo>
                <a:lnTo>
                  <a:pt x="11816" y="13165"/>
                </a:lnTo>
                <a:lnTo>
                  <a:pt x="11842" y="13146"/>
                </a:lnTo>
                <a:lnTo>
                  <a:pt x="11869" y="13126"/>
                </a:lnTo>
                <a:lnTo>
                  <a:pt x="11896" y="13106"/>
                </a:lnTo>
                <a:lnTo>
                  <a:pt x="11921" y="13085"/>
                </a:lnTo>
                <a:lnTo>
                  <a:pt x="11947" y="13064"/>
                </a:lnTo>
                <a:lnTo>
                  <a:pt x="11970" y="13041"/>
                </a:lnTo>
                <a:lnTo>
                  <a:pt x="11993" y="13020"/>
                </a:lnTo>
                <a:lnTo>
                  <a:pt x="12014" y="12998"/>
                </a:lnTo>
                <a:lnTo>
                  <a:pt x="12034" y="12976"/>
                </a:lnTo>
                <a:lnTo>
                  <a:pt x="12052" y="12954"/>
                </a:lnTo>
                <a:lnTo>
                  <a:pt x="12237" y="12678"/>
                </a:lnTo>
                <a:lnTo>
                  <a:pt x="12258" y="12639"/>
                </a:lnTo>
                <a:lnTo>
                  <a:pt x="12277" y="12601"/>
                </a:lnTo>
                <a:lnTo>
                  <a:pt x="12294" y="12564"/>
                </a:lnTo>
                <a:lnTo>
                  <a:pt x="12310" y="12527"/>
                </a:lnTo>
                <a:lnTo>
                  <a:pt x="12323" y="12492"/>
                </a:lnTo>
                <a:lnTo>
                  <a:pt x="12335" y="12457"/>
                </a:lnTo>
                <a:lnTo>
                  <a:pt x="12346" y="12422"/>
                </a:lnTo>
                <a:lnTo>
                  <a:pt x="12354" y="12389"/>
                </a:lnTo>
                <a:lnTo>
                  <a:pt x="12363" y="12357"/>
                </a:lnTo>
                <a:lnTo>
                  <a:pt x="12369" y="12325"/>
                </a:lnTo>
                <a:lnTo>
                  <a:pt x="12376" y="12294"/>
                </a:lnTo>
                <a:lnTo>
                  <a:pt x="12381" y="12265"/>
                </a:lnTo>
                <a:lnTo>
                  <a:pt x="12388" y="12209"/>
                </a:lnTo>
                <a:lnTo>
                  <a:pt x="12394" y="12157"/>
                </a:lnTo>
                <a:lnTo>
                  <a:pt x="12398" y="12108"/>
                </a:lnTo>
                <a:lnTo>
                  <a:pt x="12402" y="12065"/>
                </a:lnTo>
                <a:lnTo>
                  <a:pt x="12406" y="12027"/>
                </a:lnTo>
                <a:lnTo>
                  <a:pt x="12412" y="11993"/>
                </a:lnTo>
                <a:lnTo>
                  <a:pt x="12415" y="11979"/>
                </a:lnTo>
                <a:lnTo>
                  <a:pt x="12419" y="11966"/>
                </a:lnTo>
                <a:lnTo>
                  <a:pt x="12424" y="11954"/>
                </a:lnTo>
                <a:lnTo>
                  <a:pt x="12431" y="11943"/>
                </a:lnTo>
                <a:lnTo>
                  <a:pt x="12438" y="11934"/>
                </a:lnTo>
                <a:lnTo>
                  <a:pt x="12445" y="11927"/>
                </a:lnTo>
                <a:lnTo>
                  <a:pt x="12455" y="11920"/>
                </a:lnTo>
                <a:lnTo>
                  <a:pt x="12465" y="11915"/>
                </a:lnTo>
                <a:lnTo>
                  <a:pt x="12476" y="11913"/>
                </a:lnTo>
                <a:lnTo>
                  <a:pt x="12490" y="11911"/>
                </a:lnTo>
                <a:lnTo>
                  <a:pt x="12507" y="11910"/>
                </a:lnTo>
                <a:lnTo>
                  <a:pt x="12528" y="11909"/>
                </a:lnTo>
                <a:lnTo>
                  <a:pt x="12581" y="11904"/>
                </a:lnTo>
                <a:lnTo>
                  <a:pt x="12646" y="11899"/>
                </a:lnTo>
                <a:lnTo>
                  <a:pt x="12682" y="11896"/>
                </a:lnTo>
                <a:lnTo>
                  <a:pt x="12721" y="11891"/>
                </a:lnTo>
                <a:lnTo>
                  <a:pt x="12762" y="11884"/>
                </a:lnTo>
                <a:lnTo>
                  <a:pt x="12805" y="11877"/>
                </a:lnTo>
                <a:lnTo>
                  <a:pt x="12850" y="11867"/>
                </a:lnTo>
                <a:lnTo>
                  <a:pt x="12897" y="11857"/>
                </a:lnTo>
                <a:lnTo>
                  <a:pt x="12944" y="11844"/>
                </a:lnTo>
                <a:lnTo>
                  <a:pt x="12993" y="11828"/>
                </a:lnTo>
                <a:lnTo>
                  <a:pt x="13043" y="11810"/>
                </a:lnTo>
                <a:lnTo>
                  <a:pt x="13094" y="11790"/>
                </a:lnTo>
                <a:lnTo>
                  <a:pt x="13145" y="11767"/>
                </a:lnTo>
                <a:lnTo>
                  <a:pt x="13197" y="11742"/>
                </a:lnTo>
                <a:lnTo>
                  <a:pt x="13248" y="11712"/>
                </a:lnTo>
                <a:lnTo>
                  <a:pt x="13300" y="11679"/>
                </a:lnTo>
                <a:lnTo>
                  <a:pt x="13352" y="11643"/>
                </a:lnTo>
                <a:lnTo>
                  <a:pt x="13404" y="11603"/>
                </a:lnTo>
                <a:lnTo>
                  <a:pt x="13455" y="11560"/>
                </a:lnTo>
                <a:lnTo>
                  <a:pt x="13504" y="11511"/>
                </a:lnTo>
                <a:lnTo>
                  <a:pt x="13553" y="11459"/>
                </a:lnTo>
                <a:lnTo>
                  <a:pt x="13599" y="11402"/>
                </a:lnTo>
                <a:lnTo>
                  <a:pt x="13646" y="11341"/>
                </a:lnTo>
                <a:lnTo>
                  <a:pt x="13690" y="11275"/>
                </a:lnTo>
                <a:lnTo>
                  <a:pt x="13732" y="11203"/>
                </a:lnTo>
                <a:lnTo>
                  <a:pt x="13773" y="11126"/>
                </a:lnTo>
                <a:lnTo>
                  <a:pt x="13790" y="11090"/>
                </a:lnTo>
                <a:lnTo>
                  <a:pt x="13806" y="11052"/>
                </a:lnTo>
                <a:lnTo>
                  <a:pt x="13822" y="11012"/>
                </a:lnTo>
                <a:lnTo>
                  <a:pt x="13837" y="10971"/>
                </a:lnTo>
                <a:lnTo>
                  <a:pt x="13852" y="10929"/>
                </a:lnTo>
                <a:lnTo>
                  <a:pt x="13865" y="10885"/>
                </a:lnTo>
                <a:lnTo>
                  <a:pt x="13877" y="10840"/>
                </a:lnTo>
                <a:lnTo>
                  <a:pt x="13889" y="10795"/>
                </a:lnTo>
                <a:lnTo>
                  <a:pt x="13899" y="10748"/>
                </a:lnTo>
                <a:lnTo>
                  <a:pt x="13909" y="10701"/>
                </a:lnTo>
                <a:lnTo>
                  <a:pt x="13917" y="10653"/>
                </a:lnTo>
                <a:lnTo>
                  <a:pt x="13925" y="10606"/>
                </a:lnTo>
                <a:lnTo>
                  <a:pt x="13930" y="10558"/>
                </a:lnTo>
                <a:lnTo>
                  <a:pt x="13934" y="10509"/>
                </a:lnTo>
                <a:lnTo>
                  <a:pt x="13936" y="10462"/>
                </a:lnTo>
                <a:lnTo>
                  <a:pt x="13937" y="10415"/>
                </a:lnTo>
                <a:lnTo>
                  <a:pt x="14383" y="10355"/>
                </a:lnTo>
                <a:lnTo>
                  <a:pt x="14417" y="10347"/>
                </a:lnTo>
                <a:lnTo>
                  <a:pt x="14451" y="10338"/>
                </a:lnTo>
                <a:lnTo>
                  <a:pt x="14485" y="10329"/>
                </a:lnTo>
                <a:lnTo>
                  <a:pt x="14518" y="10318"/>
                </a:lnTo>
                <a:lnTo>
                  <a:pt x="14549" y="10307"/>
                </a:lnTo>
                <a:lnTo>
                  <a:pt x="14582" y="10294"/>
                </a:lnTo>
                <a:lnTo>
                  <a:pt x="14614" y="10280"/>
                </a:lnTo>
                <a:lnTo>
                  <a:pt x="14644" y="10265"/>
                </a:lnTo>
                <a:lnTo>
                  <a:pt x="14676" y="10249"/>
                </a:lnTo>
                <a:lnTo>
                  <a:pt x="14707" y="10234"/>
                </a:lnTo>
                <a:lnTo>
                  <a:pt x="14736" y="10216"/>
                </a:lnTo>
                <a:lnTo>
                  <a:pt x="14766" y="10198"/>
                </a:lnTo>
                <a:lnTo>
                  <a:pt x="14795" y="10179"/>
                </a:lnTo>
                <a:lnTo>
                  <a:pt x="14823" y="10160"/>
                </a:lnTo>
                <a:lnTo>
                  <a:pt x="14852" y="10140"/>
                </a:lnTo>
                <a:lnTo>
                  <a:pt x="14879" y="10118"/>
                </a:lnTo>
                <a:lnTo>
                  <a:pt x="14905" y="10096"/>
                </a:lnTo>
                <a:lnTo>
                  <a:pt x="14932" y="10074"/>
                </a:lnTo>
                <a:lnTo>
                  <a:pt x="14958" y="10051"/>
                </a:lnTo>
                <a:lnTo>
                  <a:pt x="14984" y="10028"/>
                </a:lnTo>
                <a:lnTo>
                  <a:pt x="15008" y="10003"/>
                </a:lnTo>
                <a:lnTo>
                  <a:pt x="15032" y="9979"/>
                </a:lnTo>
                <a:lnTo>
                  <a:pt x="15056" y="9954"/>
                </a:lnTo>
                <a:lnTo>
                  <a:pt x="15078" y="9927"/>
                </a:lnTo>
                <a:lnTo>
                  <a:pt x="15100" y="9902"/>
                </a:lnTo>
                <a:lnTo>
                  <a:pt x="15122" y="9875"/>
                </a:lnTo>
                <a:lnTo>
                  <a:pt x="15142" y="9848"/>
                </a:lnTo>
                <a:lnTo>
                  <a:pt x="15162" y="9820"/>
                </a:lnTo>
                <a:lnTo>
                  <a:pt x="15181" y="9793"/>
                </a:lnTo>
                <a:lnTo>
                  <a:pt x="15200" y="9765"/>
                </a:lnTo>
                <a:lnTo>
                  <a:pt x="15218" y="9737"/>
                </a:lnTo>
                <a:lnTo>
                  <a:pt x="15235" y="9708"/>
                </a:lnTo>
                <a:lnTo>
                  <a:pt x="15253" y="9676"/>
                </a:lnTo>
                <a:lnTo>
                  <a:pt x="15271" y="9643"/>
                </a:lnTo>
                <a:lnTo>
                  <a:pt x="15289" y="9611"/>
                </a:lnTo>
                <a:lnTo>
                  <a:pt x="15305" y="9578"/>
                </a:lnTo>
                <a:lnTo>
                  <a:pt x="15321" y="9545"/>
                </a:lnTo>
                <a:lnTo>
                  <a:pt x="15337" y="9512"/>
                </a:lnTo>
                <a:lnTo>
                  <a:pt x="15350" y="9478"/>
                </a:lnTo>
                <a:lnTo>
                  <a:pt x="15364" y="9444"/>
                </a:lnTo>
                <a:lnTo>
                  <a:pt x="15376" y="9410"/>
                </a:lnTo>
                <a:lnTo>
                  <a:pt x="15387" y="9376"/>
                </a:lnTo>
                <a:lnTo>
                  <a:pt x="15398" y="9340"/>
                </a:lnTo>
                <a:lnTo>
                  <a:pt x="15407" y="9303"/>
                </a:lnTo>
                <a:lnTo>
                  <a:pt x="15417" y="9266"/>
                </a:lnTo>
                <a:lnTo>
                  <a:pt x="15424" y="9228"/>
                </a:lnTo>
                <a:lnTo>
                  <a:pt x="15431" y="9188"/>
                </a:lnTo>
                <a:lnTo>
                  <a:pt x="15436" y="9149"/>
                </a:lnTo>
                <a:lnTo>
                  <a:pt x="15438" y="9129"/>
                </a:lnTo>
                <a:lnTo>
                  <a:pt x="15441" y="9105"/>
                </a:lnTo>
                <a:lnTo>
                  <a:pt x="15445" y="9079"/>
                </a:lnTo>
                <a:lnTo>
                  <a:pt x="15450" y="9050"/>
                </a:lnTo>
                <a:lnTo>
                  <a:pt x="15455" y="9023"/>
                </a:lnTo>
                <a:lnTo>
                  <a:pt x="15461" y="8996"/>
                </a:lnTo>
                <a:lnTo>
                  <a:pt x="15467" y="8973"/>
                </a:lnTo>
                <a:lnTo>
                  <a:pt x="15473" y="8956"/>
                </a:lnTo>
                <a:lnTo>
                  <a:pt x="15481" y="8944"/>
                </a:lnTo>
                <a:lnTo>
                  <a:pt x="15504" y="8919"/>
                </a:lnTo>
                <a:lnTo>
                  <a:pt x="15538" y="8881"/>
                </a:lnTo>
                <a:lnTo>
                  <a:pt x="15584" y="8829"/>
                </a:lnTo>
                <a:lnTo>
                  <a:pt x="15639" y="8766"/>
                </a:lnTo>
                <a:lnTo>
                  <a:pt x="15702" y="8691"/>
                </a:lnTo>
                <a:lnTo>
                  <a:pt x="15772" y="8605"/>
                </a:lnTo>
                <a:lnTo>
                  <a:pt x="15847" y="8509"/>
                </a:lnTo>
                <a:lnTo>
                  <a:pt x="15887" y="8457"/>
                </a:lnTo>
                <a:lnTo>
                  <a:pt x="15927" y="8403"/>
                </a:lnTo>
                <a:lnTo>
                  <a:pt x="15967" y="8347"/>
                </a:lnTo>
                <a:lnTo>
                  <a:pt x="16009" y="8288"/>
                </a:lnTo>
                <a:lnTo>
                  <a:pt x="16051" y="8228"/>
                </a:lnTo>
                <a:lnTo>
                  <a:pt x="16092" y="8166"/>
                </a:lnTo>
                <a:lnTo>
                  <a:pt x="16134" y="8102"/>
                </a:lnTo>
                <a:lnTo>
                  <a:pt x="16176" y="8036"/>
                </a:lnTo>
                <a:lnTo>
                  <a:pt x="16217" y="7968"/>
                </a:lnTo>
                <a:lnTo>
                  <a:pt x="16258" y="7898"/>
                </a:lnTo>
                <a:lnTo>
                  <a:pt x="16297" y="7827"/>
                </a:lnTo>
                <a:lnTo>
                  <a:pt x="16336" y="7756"/>
                </a:lnTo>
                <a:lnTo>
                  <a:pt x="16375" y="7682"/>
                </a:lnTo>
                <a:lnTo>
                  <a:pt x="16411" y="7607"/>
                </a:lnTo>
                <a:lnTo>
                  <a:pt x="16447" y="7530"/>
                </a:lnTo>
                <a:lnTo>
                  <a:pt x="16481" y="7453"/>
                </a:lnTo>
                <a:lnTo>
                  <a:pt x="16510" y="7386"/>
                </a:lnTo>
                <a:lnTo>
                  <a:pt x="16537" y="7318"/>
                </a:lnTo>
                <a:lnTo>
                  <a:pt x="16563" y="7250"/>
                </a:lnTo>
                <a:lnTo>
                  <a:pt x="16589" y="7181"/>
                </a:lnTo>
                <a:lnTo>
                  <a:pt x="16614" y="7112"/>
                </a:lnTo>
                <a:lnTo>
                  <a:pt x="16639" y="7042"/>
                </a:lnTo>
                <a:lnTo>
                  <a:pt x="16662" y="6971"/>
                </a:lnTo>
                <a:lnTo>
                  <a:pt x="16684" y="6902"/>
                </a:lnTo>
                <a:lnTo>
                  <a:pt x="16705" y="6830"/>
                </a:lnTo>
                <a:lnTo>
                  <a:pt x="16725" y="6759"/>
                </a:lnTo>
                <a:lnTo>
                  <a:pt x="16745" y="6687"/>
                </a:lnTo>
                <a:lnTo>
                  <a:pt x="16763" y="6615"/>
                </a:lnTo>
                <a:lnTo>
                  <a:pt x="16781" y="6542"/>
                </a:lnTo>
                <a:lnTo>
                  <a:pt x="16797" y="6471"/>
                </a:lnTo>
                <a:lnTo>
                  <a:pt x="16813" y="6398"/>
                </a:lnTo>
                <a:lnTo>
                  <a:pt x="16827" y="6325"/>
                </a:lnTo>
                <a:lnTo>
                  <a:pt x="16839" y="6257"/>
                </a:lnTo>
                <a:lnTo>
                  <a:pt x="16850" y="6190"/>
                </a:lnTo>
                <a:lnTo>
                  <a:pt x="16860" y="6125"/>
                </a:lnTo>
                <a:lnTo>
                  <a:pt x="16869" y="6059"/>
                </a:lnTo>
                <a:lnTo>
                  <a:pt x="16877" y="5994"/>
                </a:lnTo>
                <a:lnTo>
                  <a:pt x="16885" y="5929"/>
                </a:lnTo>
                <a:lnTo>
                  <a:pt x="16890" y="5865"/>
                </a:lnTo>
                <a:lnTo>
                  <a:pt x="16895" y="5802"/>
                </a:lnTo>
                <a:lnTo>
                  <a:pt x="16900" y="5738"/>
                </a:lnTo>
                <a:lnTo>
                  <a:pt x="16903" y="5676"/>
                </a:lnTo>
                <a:lnTo>
                  <a:pt x="16906" y="5612"/>
                </a:lnTo>
                <a:lnTo>
                  <a:pt x="16907" y="5550"/>
                </a:lnTo>
                <a:lnTo>
                  <a:pt x="16908" y="5488"/>
                </a:lnTo>
                <a:lnTo>
                  <a:pt x="16908" y="5425"/>
                </a:lnTo>
                <a:lnTo>
                  <a:pt x="16907" y="5364"/>
                </a:lnTo>
                <a:lnTo>
                  <a:pt x="16906" y="5302"/>
                </a:lnTo>
                <a:lnTo>
                  <a:pt x="16903" y="5240"/>
                </a:lnTo>
                <a:lnTo>
                  <a:pt x="16900" y="5178"/>
                </a:lnTo>
                <a:lnTo>
                  <a:pt x="16896" y="5116"/>
                </a:lnTo>
                <a:lnTo>
                  <a:pt x="16891" y="5054"/>
                </a:lnTo>
                <a:lnTo>
                  <a:pt x="16887" y="4992"/>
                </a:lnTo>
                <a:lnTo>
                  <a:pt x="16881" y="4930"/>
                </a:lnTo>
                <a:lnTo>
                  <a:pt x="16874" y="4867"/>
                </a:lnTo>
                <a:lnTo>
                  <a:pt x="16867" y="4804"/>
                </a:lnTo>
                <a:lnTo>
                  <a:pt x="16851" y="4678"/>
                </a:lnTo>
                <a:lnTo>
                  <a:pt x="16833" y="4550"/>
                </a:lnTo>
                <a:lnTo>
                  <a:pt x="16814" y="4420"/>
                </a:lnTo>
                <a:lnTo>
                  <a:pt x="16792" y="4289"/>
                </a:lnTo>
                <a:lnTo>
                  <a:pt x="16786" y="4263"/>
                </a:lnTo>
                <a:lnTo>
                  <a:pt x="16780" y="4232"/>
                </a:lnTo>
                <a:lnTo>
                  <a:pt x="16772" y="4197"/>
                </a:lnTo>
                <a:lnTo>
                  <a:pt x="16762" y="4162"/>
                </a:lnTo>
                <a:lnTo>
                  <a:pt x="16752" y="4125"/>
                </a:lnTo>
                <a:lnTo>
                  <a:pt x="16742" y="4091"/>
                </a:lnTo>
                <a:lnTo>
                  <a:pt x="16733" y="4059"/>
                </a:lnTo>
                <a:lnTo>
                  <a:pt x="16725" y="4034"/>
                </a:lnTo>
                <a:lnTo>
                  <a:pt x="16692" y="3936"/>
                </a:lnTo>
                <a:lnTo>
                  <a:pt x="16659" y="3840"/>
                </a:lnTo>
                <a:lnTo>
                  <a:pt x="16625" y="3743"/>
                </a:lnTo>
                <a:lnTo>
                  <a:pt x="16589" y="3647"/>
                </a:lnTo>
                <a:lnTo>
                  <a:pt x="16553" y="3552"/>
                </a:lnTo>
                <a:lnTo>
                  <a:pt x="16515" y="3457"/>
                </a:lnTo>
                <a:lnTo>
                  <a:pt x="16476" y="3362"/>
                </a:lnTo>
                <a:lnTo>
                  <a:pt x="16436" y="3267"/>
                </a:lnTo>
                <a:lnTo>
                  <a:pt x="16393" y="3174"/>
                </a:lnTo>
                <a:lnTo>
                  <a:pt x="16349" y="3083"/>
                </a:lnTo>
                <a:lnTo>
                  <a:pt x="16327" y="3036"/>
                </a:lnTo>
                <a:lnTo>
                  <a:pt x="16304" y="2991"/>
                </a:lnTo>
                <a:lnTo>
                  <a:pt x="16280" y="2945"/>
                </a:lnTo>
                <a:lnTo>
                  <a:pt x="16256" y="2900"/>
                </a:lnTo>
                <a:lnTo>
                  <a:pt x="16232" y="2855"/>
                </a:lnTo>
                <a:lnTo>
                  <a:pt x="16206" y="2811"/>
                </a:lnTo>
                <a:lnTo>
                  <a:pt x="16181" y="2767"/>
                </a:lnTo>
                <a:lnTo>
                  <a:pt x="16155" y="2722"/>
                </a:lnTo>
                <a:lnTo>
                  <a:pt x="16127" y="2679"/>
                </a:lnTo>
                <a:lnTo>
                  <a:pt x="16101" y="2636"/>
                </a:lnTo>
                <a:lnTo>
                  <a:pt x="16072" y="2592"/>
                </a:lnTo>
                <a:lnTo>
                  <a:pt x="16044" y="2550"/>
                </a:lnTo>
                <a:lnTo>
                  <a:pt x="15996" y="2480"/>
                </a:lnTo>
                <a:lnTo>
                  <a:pt x="15946" y="2412"/>
                </a:lnTo>
                <a:lnTo>
                  <a:pt x="15896" y="2344"/>
                </a:lnTo>
                <a:lnTo>
                  <a:pt x="15844" y="2277"/>
                </a:lnTo>
                <a:lnTo>
                  <a:pt x="15791" y="2212"/>
                </a:lnTo>
                <a:lnTo>
                  <a:pt x="15737" y="2148"/>
                </a:lnTo>
                <a:lnTo>
                  <a:pt x="15681" y="2085"/>
                </a:lnTo>
                <a:lnTo>
                  <a:pt x="15624" y="2024"/>
                </a:lnTo>
                <a:lnTo>
                  <a:pt x="15296" y="1683"/>
                </a:lnTo>
                <a:lnTo>
                  <a:pt x="14984" y="1421"/>
                </a:lnTo>
                <a:lnTo>
                  <a:pt x="14958" y="1400"/>
                </a:lnTo>
                <a:lnTo>
                  <a:pt x="14939" y="1383"/>
                </a:lnTo>
                <a:lnTo>
                  <a:pt x="14921" y="1367"/>
                </a:lnTo>
                <a:lnTo>
                  <a:pt x="14896" y="1347"/>
                </a:lnTo>
                <a:lnTo>
                  <a:pt x="14875" y="1332"/>
                </a:lnTo>
                <a:lnTo>
                  <a:pt x="14853" y="1318"/>
                </a:lnTo>
                <a:lnTo>
                  <a:pt x="14831" y="1304"/>
                </a:lnTo>
                <a:lnTo>
                  <a:pt x="14812" y="1292"/>
                </a:lnTo>
                <a:lnTo>
                  <a:pt x="14788" y="1277"/>
                </a:lnTo>
                <a:lnTo>
                  <a:pt x="14765" y="1261"/>
                </a:lnTo>
                <a:lnTo>
                  <a:pt x="14742" y="1245"/>
                </a:lnTo>
                <a:lnTo>
                  <a:pt x="14718" y="1229"/>
                </a:lnTo>
                <a:lnTo>
                  <a:pt x="14695" y="1213"/>
                </a:lnTo>
                <a:lnTo>
                  <a:pt x="14671" y="1197"/>
                </a:lnTo>
                <a:lnTo>
                  <a:pt x="14645" y="1180"/>
                </a:lnTo>
                <a:lnTo>
                  <a:pt x="14619" y="1163"/>
                </a:lnTo>
                <a:lnTo>
                  <a:pt x="14572" y="1132"/>
                </a:lnTo>
                <a:lnTo>
                  <a:pt x="14524" y="1101"/>
                </a:lnTo>
                <a:lnTo>
                  <a:pt x="14474" y="1070"/>
                </a:lnTo>
                <a:lnTo>
                  <a:pt x="14425" y="1041"/>
                </a:lnTo>
                <a:lnTo>
                  <a:pt x="14374" y="1012"/>
                </a:lnTo>
                <a:lnTo>
                  <a:pt x="14323" y="984"/>
                </a:lnTo>
                <a:lnTo>
                  <a:pt x="14271" y="956"/>
                </a:lnTo>
                <a:lnTo>
                  <a:pt x="14220" y="930"/>
                </a:lnTo>
                <a:lnTo>
                  <a:pt x="14167" y="904"/>
                </a:lnTo>
                <a:lnTo>
                  <a:pt x="14114" y="878"/>
                </a:lnTo>
                <a:lnTo>
                  <a:pt x="14061" y="855"/>
                </a:lnTo>
                <a:lnTo>
                  <a:pt x="14007" y="832"/>
                </a:lnTo>
                <a:lnTo>
                  <a:pt x="13952" y="809"/>
                </a:lnTo>
                <a:lnTo>
                  <a:pt x="13898" y="788"/>
                </a:lnTo>
                <a:lnTo>
                  <a:pt x="13843" y="768"/>
                </a:lnTo>
                <a:lnTo>
                  <a:pt x="13788" y="749"/>
                </a:lnTo>
                <a:lnTo>
                  <a:pt x="13565" y="673"/>
                </a:lnTo>
                <a:lnTo>
                  <a:pt x="13503" y="652"/>
                </a:lnTo>
                <a:lnTo>
                  <a:pt x="13440" y="633"/>
                </a:lnTo>
                <a:lnTo>
                  <a:pt x="13376" y="615"/>
                </a:lnTo>
                <a:lnTo>
                  <a:pt x="13313" y="597"/>
                </a:lnTo>
                <a:lnTo>
                  <a:pt x="13250" y="581"/>
                </a:lnTo>
                <a:lnTo>
                  <a:pt x="13186" y="566"/>
                </a:lnTo>
                <a:lnTo>
                  <a:pt x="13123" y="553"/>
                </a:lnTo>
                <a:lnTo>
                  <a:pt x="13059" y="539"/>
                </a:lnTo>
                <a:lnTo>
                  <a:pt x="12995" y="527"/>
                </a:lnTo>
                <a:lnTo>
                  <a:pt x="12930" y="516"/>
                </a:lnTo>
                <a:lnTo>
                  <a:pt x="12866" y="504"/>
                </a:lnTo>
                <a:lnTo>
                  <a:pt x="12800" y="495"/>
                </a:lnTo>
                <a:lnTo>
                  <a:pt x="12735" y="485"/>
                </a:lnTo>
                <a:lnTo>
                  <a:pt x="12668" y="477"/>
                </a:lnTo>
                <a:lnTo>
                  <a:pt x="12602" y="468"/>
                </a:lnTo>
                <a:lnTo>
                  <a:pt x="12535" y="460"/>
                </a:lnTo>
                <a:lnTo>
                  <a:pt x="12453" y="451"/>
                </a:lnTo>
                <a:lnTo>
                  <a:pt x="12369" y="444"/>
                </a:lnTo>
                <a:lnTo>
                  <a:pt x="12285" y="437"/>
                </a:lnTo>
                <a:lnTo>
                  <a:pt x="12199" y="433"/>
                </a:lnTo>
                <a:lnTo>
                  <a:pt x="12114" y="429"/>
                </a:lnTo>
                <a:lnTo>
                  <a:pt x="12027" y="427"/>
                </a:lnTo>
                <a:lnTo>
                  <a:pt x="11939" y="426"/>
                </a:lnTo>
                <a:lnTo>
                  <a:pt x="11853" y="426"/>
                </a:lnTo>
                <a:lnTo>
                  <a:pt x="11765" y="428"/>
                </a:lnTo>
                <a:lnTo>
                  <a:pt x="11678" y="431"/>
                </a:lnTo>
                <a:lnTo>
                  <a:pt x="11591" y="435"/>
                </a:lnTo>
                <a:lnTo>
                  <a:pt x="11505" y="442"/>
                </a:lnTo>
                <a:lnTo>
                  <a:pt x="11419" y="448"/>
                </a:lnTo>
                <a:lnTo>
                  <a:pt x="11334" y="458"/>
                </a:lnTo>
                <a:lnTo>
                  <a:pt x="11250" y="468"/>
                </a:lnTo>
                <a:lnTo>
                  <a:pt x="11167" y="480"/>
                </a:lnTo>
                <a:lnTo>
                  <a:pt x="11079" y="494"/>
                </a:lnTo>
                <a:lnTo>
                  <a:pt x="10991" y="507"/>
                </a:lnTo>
                <a:lnTo>
                  <a:pt x="10902" y="521"/>
                </a:lnTo>
                <a:lnTo>
                  <a:pt x="10815" y="537"/>
                </a:lnTo>
                <a:lnTo>
                  <a:pt x="10728" y="554"/>
                </a:lnTo>
                <a:lnTo>
                  <a:pt x="10641" y="572"/>
                </a:lnTo>
                <a:lnTo>
                  <a:pt x="10599" y="582"/>
                </a:lnTo>
                <a:lnTo>
                  <a:pt x="10557" y="593"/>
                </a:lnTo>
                <a:lnTo>
                  <a:pt x="10515" y="603"/>
                </a:lnTo>
                <a:lnTo>
                  <a:pt x="10473" y="616"/>
                </a:lnTo>
                <a:lnTo>
                  <a:pt x="10396" y="639"/>
                </a:lnTo>
                <a:lnTo>
                  <a:pt x="10319" y="663"/>
                </a:lnTo>
                <a:lnTo>
                  <a:pt x="10242" y="686"/>
                </a:lnTo>
                <a:lnTo>
                  <a:pt x="10165" y="710"/>
                </a:lnTo>
                <a:lnTo>
                  <a:pt x="10089" y="736"/>
                </a:lnTo>
                <a:lnTo>
                  <a:pt x="10013" y="761"/>
                </a:lnTo>
                <a:lnTo>
                  <a:pt x="9937" y="787"/>
                </a:lnTo>
                <a:lnTo>
                  <a:pt x="9862" y="815"/>
                </a:lnTo>
                <a:lnTo>
                  <a:pt x="9787" y="843"/>
                </a:lnTo>
                <a:lnTo>
                  <a:pt x="9713" y="873"/>
                </a:lnTo>
                <a:lnTo>
                  <a:pt x="9639" y="904"/>
                </a:lnTo>
                <a:lnTo>
                  <a:pt x="9566" y="936"/>
                </a:lnTo>
                <a:lnTo>
                  <a:pt x="9493" y="969"/>
                </a:lnTo>
                <a:lnTo>
                  <a:pt x="9421" y="1005"/>
                </a:lnTo>
                <a:lnTo>
                  <a:pt x="9350" y="1041"/>
                </a:lnTo>
                <a:lnTo>
                  <a:pt x="9279" y="1080"/>
                </a:lnTo>
                <a:lnTo>
                  <a:pt x="9100" y="1177"/>
                </a:lnTo>
                <a:lnTo>
                  <a:pt x="9037" y="1211"/>
                </a:lnTo>
                <a:lnTo>
                  <a:pt x="8980" y="1243"/>
                </a:lnTo>
                <a:lnTo>
                  <a:pt x="8930" y="1272"/>
                </a:lnTo>
                <a:lnTo>
                  <a:pt x="8884" y="1301"/>
                </a:lnTo>
                <a:lnTo>
                  <a:pt x="8844" y="1327"/>
                </a:lnTo>
                <a:lnTo>
                  <a:pt x="8808" y="1352"/>
                </a:lnTo>
                <a:lnTo>
                  <a:pt x="8776" y="1374"/>
                </a:lnTo>
                <a:lnTo>
                  <a:pt x="8748" y="1394"/>
                </a:lnTo>
                <a:lnTo>
                  <a:pt x="8701" y="1429"/>
                </a:lnTo>
                <a:lnTo>
                  <a:pt x="8665" y="1453"/>
                </a:lnTo>
                <a:lnTo>
                  <a:pt x="8651" y="1463"/>
                </a:lnTo>
                <a:lnTo>
                  <a:pt x="8637" y="1470"/>
                </a:lnTo>
                <a:lnTo>
                  <a:pt x="8624" y="1474"/>
                </a:lnTo>
                <a:lnTo>
                  <a:pt x="8613" y="1476"/>
                </a:lnTo>
                <a:lnTo>
                  <a:pt x="8601" y="1476"/>
                </a:lnTo>
                <a:lnTo>
                  <a:pt x="8589" y="1473"/>
                </a:lnTo>
                <a:lnTo>
                  <a:pt x="8577" y="1468"/>
                </a:lnTo>
                <a:lnTo>
                  <a:pt x="8563" y="1459"/>
                </a:lnTo>
                <a:lnTo>
                  <a:pt x="8549" y="1449"/>
                </a:lnTo>
                <a:lnTo>
                  <a:pt x="8532" y="1436"/>
                </a:lnTo>
                <a:lnTo>
                  <a:pt x="8514" y="1419"/>
                </a:lnTo>
                <a:lnTo>
                  <a:pt x="8493" y="1400"/>
                </a:lnTo>
                <a:lnTo>
                  <a:pt x="8441" y="1355"/>
                </a:lnTo>
                <a:lnTo>
                  <a:pt x="8376" y="1297"/>
                </a:lnTo>
                <a:lnTo>
                  <a:pt x="8337" y="1263"/>
                </a:lnTo>
                <a:lnTo>
                  <a:pt x="8292" y="1227"/>
                </a:lnTo>
                <a:lnTo>
                  <a:pt x="8243" y="1187"/>
                </a:lnTo>
                <a:lnTo>
                  <a:pt x="8188" y="1144"/>
                </a:lnTo>
                <a:lnTo>
                  <a:pt x="8103" y="1081"/>
                </a:lnTo>
                <a:lnTo>
                  <a:pt x="8019" y="1019"/>
                </a:lnTo>
                <a:lnTo>
                  <a:pt x="7933" y="957"/>
                </a:lnTo>
                <a:lnTo>
                  <a:pt x="7846" y="897"/>
                </a:lnTo>
                <a:lnTo>
                  <a:pt x="7759" y="838"/>
                </a:lnTo>
                <a:lnTo>
                  <a:pt x="7671" y="780"/>
                </a:lnTo>
                <a:lnTo>
                  <a:pt x="7582" y="722"/>
                </a:lnTo>
                <a:lnTo>
                  <a:pt x="7491" y="666"/>
                </a:lnTo>
                <a:lnTo>
                  <a:pt x="7452" y="643"/>
                </a:lnTo>
                <a:lnTo>
                  <a:pt x="7413" y="620"/>
                </a:lnTo>
                <a:lnTo>
                  <a:pt x="7374" y="600"/>
                </a:lnTo>
                <a:lnTo>
                  <a:pt x="7335" y="580"/>
                </a:lnTo>
                <a:lnTo>
                  <a:pt x="7296" y="561"/>
                </a:lnTo>
                <a:lnTo>
                  <a:pt x="7256" y="542"/>
                </a:lnTo>
                <a:lnTo>
                  <a:pt x="7214" y="522"/>
                </a:lnTo>
                <a:lnTo>
                  <a:pt x="7172" y="501"/>
                </a:lnTo>
                <a:lnTo>
                  <a:pt x="7131" y="481"/>
                </a:lnTo>
                <a:lnTo>
                  <a:pt x="7089" y="460"/>
                </a:lnTo>
                <a:lnTo>
                  <a:pt x="7046" y="441"/>
                </a:lnTo>
                <a:lnTo>
                  <a:pt x="7004" y="421"/>
                </a:lnTo>
                <a:lnTo>
                  <a:pt x="6917" y="384"/>
                </a:lnTo>
                <a:lnTo>
                  <a:pt x="6831" y="349"/>
                </a:lnTo>
                <a:lnTo>
                  <a:pt x="6743" y="315"/>
                </a:lnTo>
                <a:lnTo>
                  <a:pt x="6654" y="283"/>
                </a:lnTo>
                <a:lnTo>
                  <a:pt x="6565" y="254"/>
                </a:lnTo>
                <a:lnTo>
                  <a:pt x="6475" y="225"/>
                </a:lnTo>
                <a:lnTo>
                  <a:pt x="6384" y="200"/>
                </a:lnTo>
                <a:lnTo>
                  <a:pt x="6292" y="175"/>
                </a:lnTo>
                <a:lnTo>
                  <a:pt x="6201" y="152"/>
                </a:lnTo>
                <a:lnTo>
                  <a:pt x="6109" y="132"/>
                </a:lnTo>
                <a:lnTo>
                  <a:pt x="6016" y="113"/>
                </a:lnTo>
                <a:lnTo>
                  <a:pt x="5924" y="96"/>
                </a:lnTo>
                <a:lnTo>
                  <a:pt x="5832" y="81"/>
                </a:lnTo>
                <a:lnTo>
                  <a:pt x="5739" y="68"/>
                </a:lnTo>
                <a:lnTo>
                  <a:pt x="5700" y="62"/>
                </a:lnTo>
                <a:lnTo>
                  <a:pt x="5655" y="57"/>
                </a:lnTo>
                <a:lnTo>
                  <a:pt x="5604" y="51"/>
                </a:lnTo>
                <a:lnTo>
                  <a:pt x="5549" y="43"/>
                </a:lnTo>
                <a:lnTo>
                  <a:pt x="5491" y="37"/>
                </a:lnTo>
                <a:lnTo>
                  <a:pt x="5430" y="30"/>
                </a:lnTo>
                <a:lnTo>
                  <a:pt x="5367" y="23"/>
                </a:lnTo>
                <a:lnTo>
                  <a:pt x="5303" y="17"/>
                </a:lnTo>
                <a:lnTo>
                  <a:pt x="5239" y="12"/>
                </a:lnTo>
                <a:lnTo>
                  <a:pt x="5177" y="7"/>
                </a:lnTo>
                <a:lnTo>
                  <a:pt x="5116" y="3"/>
                </a:lnTo>
                <a:lnTo>
                  <a:pt x="5057" y="1"/>
                </a:lnTo>
                <a:lnTo>
                  <a:pt x="5002" y="0"/>
                </a:lnTo>
                <a:lnTo>
                  <a:pt x="4951" y="1"/>
                </a:lnTo>
                <a:lnTo>
                  <a:pt x="4928" y="2"/>
                </a:lnTo>
                <a:lnTo>
                  <a:pt x="4905" y="3"/>
                </a:lnTo>
                <a:lnTo>
                  <a:pt x="4885" y="5"/>
                </a:lnTo>
                <a:lnTo>
                  <a:pt x="4866" y="7"/>
                </a:lnTo>
                <a:lnTo>
                  <a:pt x="4841" y="11"/>
                </a:lnTo>
                <a:lnTo>
                  <a:pt x="4816" y="14"/>
                </a:lnTo>
                <a:lnTo>
                  <a:pt x="4789" y="15"/>
                </a:lnTo>
                <a:lnTo>
                  <a:pt x="4763" y="17"/>
                </a:lnTo>
                <a:lnTo>
                  <a:pt x="4708" y="18"/>
                </a:lnTo>
                <a:lnTo>
                  <a:pt x="4652" y="19"/>
                </a:lnTo>
                <a:lnTo>
                  <a:pt x="4595" y="19"/>
                </a:lnTo>
                <a:lnTo>
                  <a:pt x="4538" y="21"/>
                </a:lnTo>
                <a:lnTo>
                  <a:pt x="4510" y="22"/>
                </a:lnTo>
                <a:lnTo>
                  <a:pt x="4483" y="24"/>
                </a:lnTo>
                <a:lnTo>
                  <a:pt x="4455" y="27"/>
                </a:lnTo>
                <a:lnTo>
                  <a:pt x="4429" y="31"/>
                </a:lnTo>
                <a:lnTo>
                  <a:pt x="4364" y="40"/>
                </a:lnTo>
                <a:lnTo>
                  <a:pt x="4301" y="50"/>
                </a:lnTo>
                <a:lnTo>
                  <a:pt x="4239" y="60"/>
                </a:lnTo>
                <a:lnTo>
                  <a:pt x="4177" y="71"/>
                </a:lnTo>
                <a:lnTo>
                  <a:pt x="4116" y="81"/>
                </a:lnTo>
                <a:lnTo>
                  <a:pt x="4056" y="93"/>
                </a:lnTo>
                <a:lnTo>
                  <a:pt x="3997" y="106"/>
                </a:lnTo>
                <a:lnTo>
                  <a:pt x="3937" y="117"/>
                </a:lnTo>
                <a:lnTo>
                  <a:pt x="3878" y="131"/>
                </a:lnTo>
                <a:lnTo>
                  <a:pt x="3821" y="144"/>
                </a:lnTo>
                <a:lnTo>
                  <a:pt x="3763" y="159"/>
                </a:lnTo>
                <a:lnTo>
                  <a:pt x="3706" y="172"/>
                </a:lnTo>
                <a:lnTo>
                  <a:pt x="3650" y="187"/>
                </a:lnTo>
                <a:lnTo>
                  <a:pt x="3594" y="203"/>
                </a:lnTo>
                <a:lnTo>
                  <a:pt x="3538" y="219"/>
                </a:lnTo>
                <a:lnTo>
                  <a:pt x="3483" y="236"/>
                </a:lnTo>
                <a:lnTo>
                  <a:pt x="3428" y="253"/>
                </a:lnTo>
                <a:lnTo>
                  <a:pt x="3373" y="271"/>
                </a:lnTo>
                <a:lnTo>
                  <a:pt x="3319" y="288"/>
                </a:lnTo>
                <a:lnTo>
                  <a:pt x="3265" y="306"/>
                </a:lnTo>
                <a:lnTo>
                  <a:pt x="3211" y="327"/>
                </a:lnTo>
                <a:lnTo>
                  <a:pt x="3158" y="346"/>
                </a:lnTo>
                <a:lnTo>
                  <a:pt x="3105" y="367"/>
                </a:lnTo>
                <a:lnTo>
                  <a:pt x="3051" y="388"/>
                </a:lnTo>
                <a:lnTo>
                  <a:pt x="2998" y="409"/>
                </a:lnTo>
                <a:lnTo>
                  <a:pt x="2945" y="431"/>
                </a:lnTo>
                <a:lnTo>
                  <a:pt x="2891" y="454"/>
                </a:lnTo>
                <a:lnTo>
                  <a:pt x="2838" y="478"/>
                </a:lnTo>
                <a:lnTo>
                  <a:pt x="2786" y="502"/>
                </a:lnTo>
                <a:lnTo>
                  <a:pt x="2733" y="526"/>
                </a:lnTo>
                <a:lnTo>
                  <a:pt x="2679" y="552"/>
                </a:lnTo>
                <a:lnTo>
                  <a:pt x="2626" y="578"/>
                </a:lnTo>
                <a:lnTo>
                  <a:pt x="2569" y="607"/>
                </a:lnTo>
                <a:lnTo>
                  <a:pt x="2512" y="637"/>
                </a:lnTo>
                <a:lnTo>
                  <a:pt x="2455" y="669"/>
                </a:lnTo>
                <a:lnTo>
                  <a:pt x="2398" y="702"/>
                </a:lnTo>
                <a:lnTo>
                  <a:pt x="2341" y="736"/>
                </a:lnTo>
                <a:lnTo>
                  <a:pt x="2285" y="770"/>
                </a:lnTo>
                <a:lnTo>
                  <a:pt x="2229" y="805"/>
                </a:lnTo>
                <a:lnTo>
                  <a:pt x="2175" y="841"/>
                </a:lnTo>
                <a:lnTo>
                  <a:pt x="1700" y="1196"/>
                </a:lnTo>
                <a:lnTo>
                  <a:pt x="1646" y="1242"/>
                </a:lnTo>
                <a:lnTo>
                  <a:pt x="1593" y="1288"/>
                </a:lnTo>
                <a:lnTo>
                  <a:pt x="1540" y="1336"/>
                </a:lnTo>
                <a:lnTo>
                  <a:pt x="1488" y="1384"/>
                </a:lnTo>
                <a:lnTo>
                  <a:pt x="1437" y="1434"/>
                </a:lnTo>
                <a:lnTo>
                  <a:pt x="1386" y="1485"/>
                </a:lnTo>
                <a:lnTo>
                  <a:pt x="1335" y="1535"/>
                </a:lnTo>
                <a:lnTo>
                  <a:pt x="1284" y="1586"/>
                </a:lnTo>
                <a:lnTo>
                  <a:pt x="1230" y="1641"/>
                </a:lnTo>
                <a:lnTo>
                  <a:pt x="1175" y="1700"/>
                </a:lnTo>
                <a:lnTo>
                  <a:pt x="1121" y="1763"/>
                </a:lnTo>
                <a:lnTo>
                  <a:pt x="1066" y="1827"/>
                </a:lnTo>
                <a:lnTo>
                  <a:pt x="1011" y="1895"/>
                </a:lnTo>
                <a:lnTo>
                  <a:pt x="957" y="1963"/>
                </a:lnTo>
                <a:lnTo>
                  <a:pt x="906" y="2035"/>
                </a:lnTo>
                <a:lnTo>
                  <a:pt x="854" y="2107"/>
                </a:lnTo>
                <a:lnTo>
                  <a:pt x="803" y="2180"/>
                </a:lnTo>
                <a:lnTo>
                  <a:pt x="756" y="2254"/>
                </a:lnTo>
                <a:lnTo>
                  <a:pt x="709" y="2328"/>
                </a:lnTo>
                <a:lnTo>
                  <a:pt x="666" y="2402"/>
                </a:lnTo>
                <a:lnTo>
                  <a:pt x="645" y="2439"/>
                </a:lnTo>
                <a:lnTo>
                  <a:pt x="625" y="2476"/>
                </a:lnTo>
                <a:lnTo>
                  <a:pt x="606" y="2512"/>
                </a:lnTo>
                <a:lnTo>
                  <a:pt x="586" y="2548"/>
                </a:lnTo>
                <a:lnTo>
                  <a:pt x="569" y="2584"/>
                </a:lnTo>
                <a:lnTo>
                  <a:pt x="552" y="2619"/>
                </a:lnTo>
                <a:lnTo>
                  <a:pt x="536" y="2654"/>
                </a:lnTo>
                <a:lnTo>
                  <a:pt x="520" y="2687"/>
                </a:lnTo>
                <a:lnTo>
                  <a:pt x="500" y="2733"/>
                </a:lnTo>
                <a:lnTo>
                  <a:pt x="481" y="2775"/>
                </a:lnTo>
                <a:lnTo>
                  <a:pt x="462" y="2814"/>
                </a:lnTo>
                <a:lnTo>
                  <a:pt x="443" y="2853"/>
                </a:lnTo>
                <a:lnTo>
                  <a:pt x="425" y="2892"/>
                </a:lnTo>
                <a:lnTo>
                  <a:pt x="406" y="2932"/>
                </a:lnTo>
                <a:lnTo>
                  <a:pt x="387" y="2975"/>
                </a:lnTo>
                <a:lnTo>
                  <a:pt x="369" y="3020"/>
                </a:lnTo>
                <a:lnTo>
                  <a:pt x="348" y="3072"/>
                </a:lnTo>
                <a:lnTo>
                  <a:pt x="327" y="3125"/>
                </a:lnTo>
                <a:lnTo>
                  <a:pt x="305" y="3180"/>
                </a:lnTo>
                <a:lnTo>
                  <a:pt x="285" y="3236"/>
                </a:lnTo>
                <a:lnTo>
                  <a:pt x="265" y="3293"/>
                </a:lnTo>
                <a:lnTo>
                  <a:pt x="246" y="3350"/>
                </a:lnTo>
                <a:lnTo>
                  <a:pt x="228" y="3407"/>
                </a:lnTo>
                <a:lnTo>
                  <a:pt x="212" y="3463"/>
                </a:lnTo>
                <a:lnTo>
                  <a:pt x="191" y="3546"/>
                </a:lnTo>
                <a:lnTo>
                  <a:pt x="170" y="3629"/>
                </a:lnTo>
                <a:lnTo>
                  <a:pt x="149" y="3710"/>
                </a:lnTo>
                <a:lnTo>
                  <a:pt x="130" y="3792"/>
                </a:lnTo>
                <a:lnTo>
                  <a:pt x="111" y="3873"/>
                </a:lnTo>
                <a:lnTo>
                  <a:pt x="95" y="3955"/>
                </a:lnTo>
                <a:lnTo>
                  <a:pt x="88" y="3998"/>
                </a:lnTo>
                <a:lnTo>
                  <a:pt x="80" y="4039"/>
                </a:lnTo>
                <a:lnTo>
                  <a:pt x="74" y="4082"/>
                </a:lnTo>
                <a:lnTo>
                  <a:pt x="68" y="4125"/>
                </a:lnTo>
                <a:lnTo>
                  <a:pt x="61" y="4176"/>
                </a:lnTo>
                <a:lnTo>
                  <a:pt x="55" y="4228"/>
                </a:lnTo>
                <a:lnTo>
                  <a:pt x="50" y="4280"/>
                </a:lnTo>
                <a:lnTo>
                  <a:pt x="43" y="4333"/>
                </a:lnTo>
                <a:lnTo>
                  <a:pt x="37" y="4386"/>
                </a:lnTo>
                <a:lnTo>
                  <a:pt x="32" y="4438"/>
                </a:lnTo>
                <a:lnTo>
                  <a:pt x="26" y="4491"/>
                </a:lnTo>
                <a:lnTo>
                  <a:pt x="21" y="4545"/>
                </a:lnTo>
                <a:lnTo>
                  <a:pt x="17" y="4598"/>
                </a:lnTo>
                <a:lnTo>
                  <a:pt x="13" y="4652"/>
                </a:lnTo>
                <a:lnTo>
                  <a:pt x="8" y="4706"/>
                </a:lnTo>
                <a:lnTo>
                  <a:pt x="6" y="4760"/>
                </a:lnTo>
                <a:lnTo>
                  <a:pt x="3" y="4815"/>
                </a:lnTo>
                <a:lnTo>
                  <a:pt x="1" y="4868"/>
                </a:lnTo>
                <a:lnTo>
                  <a:pt x="0" y="4923"/>
                </a:lnTo>
                <a:lnTo>
                  <a:pt x="0" y="4978"/>
                </a:lnTo>
                <a:close/>
              </a:path>
            </a:pathLst>
          </a:custGeom>
          <a:solidFill>
            <a:srgbClr val="4D6BCB">
              <a:alpha val="13000"/>
            </a:srgb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 xmlns:a16="http://schemas.microsoft.com/office/drawing/2014/main" id="{0381A64A-11EC-4909-8B71-9DC3BCEBB991}"/>
              </a:ext>
            </a:extLst>
          </p:cNvPr>
          <p:cNvSpPr/>
          <p:nvPr/>
        </p:nvSpPr>
        <p:spPr>
          <a:xfrm>
            <a:off x="603050" y="1227700"/>
            <a:ext cx="3479563" cy="2546851"/>
          </a:xfrm>
          <a:prstGeom prst="rect">
            <a:avLst/>
          </a:prstGeom>
        </p:spPr>
        <p:txBody>
          <a:bodyPr wrap="square">
            <a:spAutoFit/>
          </a:bodyPr>
          <a:lstStyle/>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Long testing cycles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Too many delivered bugs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Too many failed releases.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Difficulty managing release notes and stories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Difficulty migrating to cloud</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Insufficient cloud strategy</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improve logging and auditing</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implement a workflow for releases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to cloud services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between clouds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build a cloud-agnostic deployment</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to a Microservices architecture</a:t>
            </a:r>
          </a:p>
        </p:txBody>
      </p:sp>
      <p:grpSp>
        <p:nvGrpSpPr>
          <p:cNvPr id="20" name="Google Shape;8768;p72">
            <a:extLst>
              <a:ext uri="{FF2B5EF4-FFF2-40B4-BE49-F238E27FC236}">
                <a16:creationId xmlns="" xmlns:a16="http://schemas.microsoft.com/office/drawing/2014/main" id="{5D9AB20B-CB33-4D87-AFF0-2D69968225BF}"/>
              </a:ext>
            </a:extLst>
          </p:cNvPr>
          <p:cNvGrpSpPr/>
          <p:nvPr/>
        </p:nvGrpSpPr>
        <p:grpSpPr>
          <a:xfrm>
            <a:off x="6672089" y="3221115"/>
            <a:ext cx="1493259" cy="1404366"/>
            <a:chOff x="-4211975" y="2783850"/>
            <a:chExt cx="291450" cy="274100"/>
          </a:xfrm>
          <a:solidFill>
            <a:srgbClr val="84C441">
              <a:alpha val="15000"/>
            </a:srgbClr>
          </a:solidFill>
        </p:grpSpPr>
        <p:sp>
          <p:nvSpPr>
            <p:cNvPr id="21" name="Google Shape;8769;p72">
              <a:extLst>
                <a:ext uri="{FF2B5EF4-FFF2-40B4-BE49-F238E27FC236}">
                  <a16:creationId xmlns="" xmlns:a16="http://schemas.microsoft.com/office/drawing/2014/main" id="{D442D240-96D1-4D8D-B1C9-8C606B83AA6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70;p72">
              <a:extLst>
                <a:ext uri="{FF2B5EF4-FFF2-40B4-BE49-F238E27FC236}">
                  <a16:creationId xmlns="" xmlns:a16="http://schemas.microsoft.com/office/drawing/2014/main" id="{3389B066-D623-4CFD-8CA7-0D47ECA481BA}"/>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71;p72">
              <a:extLst>
                <a:ext uri="{FF2B5EF4-FFF2-40B4-BE49-F238E27FC236}">
                  <a16:creationId xmlns="" xmlns:a16="http://schemas.microsoft.com/office/drawing/2014/main" id="{18B95E28-9E46-490D-ADA4-2C89D6713522}"/>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a:extLst>
              <a:ext uri="{FF2B5EF4-FFF2-40B4-BE49-F238E27FC236}">
                <a16:creationId xmlns="" xmlns:a16="http://schemas.microsoft.com/office/drawing/2014/main" id="{2E076C75-294D-4949-9DD9-881CD809F39A}"/>
              </a:ext>
            </a:extLst>
          </p:cNvPr>
          <p:cNvSpPr/>
          <p:nvPr/>
        </p:nvSpPr>
        <p:spPr>
          <a:xfrm>
            <a:off x="4752412" y="1113400"/>
            <a:ext cx="3479563" cy="2823850"/>
          </a:xfrm>
          <a:prstGeom prst="rect">
            <a:avLst/>
          </a:prstGeom>
        </p:spPr>
        <p:txBody>
          <a:bodyPr wrap="square">
            <a:spAutoFit/>
          </a:bodyPr>
          <a:lstStyle/>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deploying applications with over 500 self managed containers.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with most of the popular tools and frameworks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Over 50 Seasoned Engineers who can help with automation of deployments and infrastructure management.</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in deploying and managing micro-services based applications.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Have helped numerous products and services in increasing the speed of testing cycles, reducing bug count with automated regression testing and improved delivery speed.</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Have done tight integrations with project management tools such as Atlassian toolset.</a:t>
            </a:r>
          </a:p>
        </p:txBody>
      </p:sp>
    </p:spTree>
    <p:extLst>
      <p:ext uri="{BB962C8B-B14F-4D97-AF65-F5344CB8AC3E}">
        <p14:creationId xmlns:p14="http://schemas.microsoft.com/office/powerpoint/2010/main" val="2940297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3" descr="C:\Users\sivamani.krishna\Creative Cloud Files\100ppi\Asset 1.png">
            <a:extLst>
              <a:ext uri="{FF2B5EF4-FFF2-40B4-BE49-F238E27FC236}">
                <a16:creationId xmlns="" xmlns:a16="http://schemas.microsoft.com/office/drawing/2014/main" id="{72BBB25C-CCD5-4932-B44A-13EF9E1448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09"/>
          <a:stretch/>
        </p:blipFill>
        <p:spPr bwMode="auto">
          <a:xfrm flipH="1">
            <a:off x="98525" y="2933820"/>
            <a:ext cx="2170862" cy="969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3" descr="C:\Users\sivamani.krishna\Creative Cloud Files\100ppi\Asset 1.png">
            <a:extLst>
              <a:ext uri="{FF2B5EF4-FFF2-40B4-BE49-F238E27FC236}">
                <a16:creationId xmlns="" xmlns:a16="http://schemas.microsoft.com/office/drawing/2014/main" id="{2C9F829D-E4A5-490A-8DAC-BA7469E2251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09"/>
          <a:stretch/>
        </p:blipFill>
        <p:spPr bwMode="auto">
          <a:xfrm>
            <a:off x="6526703" y="2935075"/>
            <a:ext cx="2170862" cy="954794"/>
          </a:xfrm>
          <a:prstGeom prst="rect">
            <a:avLst/>
          </a:prstGeom>
          <a:noFill/>
          <a:extLst>
            <a:ext uri="{909E8E84-426E-40DD-AFC4-6F175D3DCCD1}">
              <a14:hiddenFill xmlns:a14="http://schemas.microsoft.com/office/drawing/2010/main">
                <a:solidFill>
                  <a:srgbClr val="FFFFFF"/>
                </a:solidFill>
              </a14:hiddenFill>
            </a:ext>
          </a:extLst>
        </p:spPr>
      </p:pic>
      <p:grpSp>
        <p:nvGrpSpPr>
          <p:cNvPr id="111" name="Group 110">
            <a:extLst>
              <a:ext uri="{FF2B5EF4-FFF2-40B4-BE49-F238E27FC236}">
                <a16:creationId xmlns="" xmlns:a16="http://schemas.microsoft.com/office/drawing/2014/main" id="{C21283B9-2034-4747-BE38-F75EC5A40CCA}"/>
              </a:ext>
            </a:extLst>
          </p:cNvPr>
          <p:cNvGrpSpPr/>
          <p:nvPr/>
        </p:nvGrpSpPr>
        <p:grpSpPr>
          <a:xfrm>
            <a:off x="338935" y="2783057"/>
            <a:ext cx="8102865" cy="771923"/>
            <a:chOff x="329410" y="2627918"/>
            <a:chExt cx="8102865" cy="771923"/>
          </a:xfrm>
        </p:grpSpPr>
        <p:sp>
          <p:nvSpPr>
            <p:cNvPr id="14" name="Freeform 8">
              <a:extLst>
                <a:ext uri="{FF2B5EF4-FFF2-40B4-BE49-F238E27FC236}">
                  <a16:creationId xmlns="" xmlns:a16="http://schemas.microsoft.com/office/drawing/2014/main" id="{6FB62CC6-E212-464B-BF98-5D4980826A02}"/>
                </a:ext>
              </a:extLst>
            </p:cNvPr>
            <p:cNvSpPr>
              <a:spLocks/>
            </p:cNvSpPr>
            <p:nvPr/>
          </p:nvSpPr>
          <p:spPr bwMode="auto">
            <a:xfrm>
              <a:off x="1883056" y="2627918"/>
              <a:ext cx="2718167" cy="488256"/>
            </a:xfrm>
            <a:custGeom>
              <a:avLst/>
              <a:gdLst>
                <a:gd name="T0" fmla="*/ 1771 w 7510"/>
                <a:gd name="T1" fmla="*/ 1349 h 1349"/>
                <a:gd name="T2" fmla="*/ 0 w 7510"/>
                <a:gd name="T3" fmla="*/ 1349 h 1349"/>
                <a:gd name="T4" fmla="*/ 0 w 7510"/>
                <a:gd name="T5" fmla="*/ 1169 h 1349"/>
                <a:gd name="T6" fmla="*/ 1697 w 7510"/>
                <a:gd name="T7" fmla="*/ 1169 h 1349"/>
                <a:gd name="T8" fmla="*/ 2863 w 7510"/>
                <a:gd name="T9" fmla="*/ 0 h 1349"/>
                <a:gd name="T10" fmla="*/ 7510 w 7510"/>
                <a:gd name="T11" fmla="*/ 0 h 1349"/>
                <a:gd name="T12" fmla="*/ 7510 w 7510"/>
                <a:gd name="T13" fmla="*/ 182 h 1349"/>
                <a:gd name="T14" fmla="*/ 2937 w 7510"/>
                <a:gd name="T15" fmla="*/ 182 h 1349"/>
                <a:gd name="T16" fmla="*/ 1771 w 7510"/>
                <a:gd name="T17"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49">
                  <a:moveTo>
                    <a:pt x="1771" y="1349"/>
                  </a:moveTo>
                  <a:lnTo>
                    <a:pt x="0" y="1349"/>
                  </a:lnTo>
                  <a:lnTo>
                    <a:pt x="0" y="1169"/>
                  </a:lnTo>
                  <a:lnTo>
                    <a:pt x="1697" y="1169"/>
                  </a:lnTo>
                  <a:lnTo>
                    <a:pt x="2863" y="0"/>
                  </a:lnTo>
                  <a:lnTo>
                    <a:pt x="7510" y="0"/>
                  </a:lnTo>
                  <a:lnTo>
                    <a:pt x="7510" y="182"/>
                  </a:lnTo>
                  <a:lnTo>
                    <a:pt x="2937" y="182"/>
                  </a:lnTo>
                  <a:lnTo>
                    <a:pt x="1771" y="134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 xmlns:a16="http://schemas.microsoft.com/office/drawing/2014/main" id="{B11AAC44-2700-4A05-B18A-4BD2ACDA050A}"/>
                </a:ext>
              </a:extLst>
            </p:cNvPr>
            <p:cNvSpPr>
              <a:spLocks/>
            </p:cNvSpPr>
            <p:nvPr/>
          </p:nvSpPr>
          <p:spPr bwMode="auto">
            <a:xfrm>
              <a:off x="4170514" y="2627918"/>
              <a:ext cx="2718167" cy="488256"/>
            </a:xfrm>
            <a:custGeom>
              <a:avLst/>
              <a:gdLst>
                <a:gd name="T0" fmla="*/ 7510 w 7510"/>
                <a:gd name="T1" fmla="*/ 1349 h 1349"/>
                <a:gd name="T2" fmla="*/ 5739 w 7510"/>
                <a:gd name="T3" fmla="*/ 1349 h 1349"/>
                <a:gd name="T4" fmla="*/ 4571 w 7510"/>
                <a:gd name="T5" fmla="*/ 182 h 1349"/>
                <a:gd name="T6" fmla="*/ 0 w 7510"/>
                <a:gd name="T7" fmla="*/ 182 h 1349"/>
                <a:gd name="T8" fmla="*/ 0 w 7510"/>
                <a:gd name="T9" fmla="*/ 0 h 1349"/>
                <a:gd name="T10" fmla="*/ 4647 w 7510"/>
                <a:gd name="T11" fmla="*/ 0 h 1349"/>
                <a:gd name="T12" fmla="*/ 5814 w 7510"/>
                <a:gd name="T13" fmla="*/ 1169 h 1349"/>
                <a:gd name="T14" fmla="*/ 7510 w 7510"/>
                <a:gd name="T15" fmla="*/ 1169 h 1349"/>
                <a:gd name="T16" fmla="*/ 7510 w 7510"/>
                <a:gd name="T17"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49">
                  <a:moveTo>
                    <a:pt x="7510" y="1349"/>
                  </a:moveTo>
                  <a:lnTo>
                    <a:pt x="5739" y="1349"/>
                  </a:lnTo>
                  <a:lnTo>
                    <a:pt x="4571" y="182"/>
                  </a:lnTo>
                  <a:lnTo>
                    <a:pt x="0" y="182"/>
                  </a:lnTo>
                  <a:lnTo>
                    <a:pt x="0" y="0"/>
                  </a:lnTo>
                  <a:lnTo>
                    <a:pt x="4647" y="0"/>
                  </a:lnTo>
                  <a:lnTo>
                    <a:pt x="5814" y="1169"/>
                  </a:lnTo>
                  <a:lnTo>
                    <a:pt x="7510" y="1169"/>
                  </a:lnTo>
                  <a:lnTo>
                    <a:pt x="7510" y="1349"/>
                  </a:lnTo>
                  <a:close/>
                </a:path>
              </a:pathLst>
            </a:custGeom>
            <a:solidFill>
              <a:srgbClr val="84C44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 xmlns:a16="http://schemas.microsoft.com/office/drawing/2014/main" id="{75EE3D7B-6690-4041-BE84-FD6AF12584A1}"/>
                </a:ext>
              </a:extLst>
            </p:cNvPr>
            <p:cNvGrpSpPr/>
            <p:nvPr/>
          </p:nvGrpSpPr>
          <p:grpSpPr>
            <a:xfrm>
              <a:off x="329410" y="2774047"/>
              <a:ext cx="1933508" cy="625794"/>
              <a:chOff x="1440351" y="1204092"/>
              <a:chExt cx="2084554" cy="674681"/>
            </a:xfrm>
          </p:grpSpPr>
          <p:sp>
            <p:nvSpPr>
              <p:cNvPr id="81" name="Freeform 14">
                <a:extLst>
                  <a:ext uri="{FF2B5EF4-FFF2-40B4-BE49-F238E27FC236}">
                    <a16:creationId xmlns="" xmlns:a16="http://schemas.microsoft.com/office/drawing/2014/main" id="{C927C641-CC46-42D6-9FE5-2569F6D6E542}"/>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2" name="Freeform 15">
                <a:extLst>
                  <a:ext uri="{FF2B5EF4-FFF2-40B4-BE49-F238E27FC236}">
                    <a16:creationId xmlns="" xmlns:a16="http://schemas.microsoft.com/office/drawing/2014/main" id="{D92F387F-3DCE-404A-9229-D389F20027A7}"/>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chemeClr val="accent1">
                  <a:lumMod val="75000"/>
                </a:schemeClr>
              </a:solidFill>
              <a:ln w="127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3" name="Rectangle 82">
                <a:extLst>
                  <a:ext uri="{FF2B5EF4-FFF2-40B4-BE49-F238E27FC236}">
                    <a16:creationId xmlns="" xmlns:a16="http://schemas.microsoft.com/office/drawing/2014/main" id="{04E05A57-F012-4D30-AE25-02C02A38B011}"/>
                  </a:ext>
                </a:extLst>
              </p:cNvPr>
              <p:cNvSpPr/>
              <p:nvPr/>
            </p:nvSpPr>
            <p:spPr>
              <a:xfrm>
                <a:off x="1968080" y="1317454"/>
                <a:ext cx="1556825" cy="447957"/>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Productizing CI /</a:t>
                </a:r>
              </a:p>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CD pipelines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69" name="Freeform 14">
              <a:extLst>
                <a:ext uri="{FF2B5EF4-FFF2-40B4-BE49-F238E27FC236}">
                  <a16:creationId xmlns="" xmlns:a16="http://schemas.microsoft.com/office/drawing/2014/main" id="{004F51BD-32B5-4C63-AED3-62611CADB636}"/>
                </a:ext>
              </a:extLst>
            </p:cNvPr>
            <p:cNvSpPr>
              <a:spLocks/>
            </p:cNvSpPr>
            <p:nvPr/>
          </p:nvSpPr>
          <p:spPr bwMode="auto">
            <a:xfrm flipH="1">
              <a:off x="6498767" y="2774046"/>
              <a:ext cx="1816732" cy="625794"/>
            </a:xfrm>
            <a:prstGeom prst="roundRect">
              <a:avLst>
                <a:gd name="adj" fmla="val 27412"/>
              </a:avLst>
            </a:prstGeom>
            <a:gradFill>
              <a:gsLst>
                <a:gs pos="0">
                  <a:schemeClr val="bg1"/>
                </a:gs>
                <a:gs pos="100000">
                  <a:schemeClr val="bg1">
                    <a:lumMod val="95000"/>
                  </a:schemeClr>
                </a:gs>
              </a:gsLst>
              <a:lin ang="5400000" scaled="0"/>
            </a:gradFill>
            <a:ln w="9525">
              <a:solidFill>
                <a:srgbClr val="84C44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0" name="Freeform 15">
              <a:extLst>
                <a:ext uri="{FF2B5EF4-FFF2-40B4-BE49-F238E27FC236}">
                  <a16:creationId xmlns="" xmlns:a16="http://schemas.microsoft.com/office/drawing/2014/main" id="{96137C48-1DF2-4B22-820E-7D1411A75656}"/>
                </a:ext>
              </a:extLst>
            </p:cNvPr>
            <p:cNvSpPr>
              <a:spLocks/>
            </p:cNvSpPr>
            <p:nvPr/>
          </p:nvSpPr>
          <p:spPr bwMode="auto">
            <a:xfrm flipH="1">
              <a:off x="7987089" y="2774046"/>
              <a:ext cx="445186" cy="625794"/>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84C441"/>
            </a:solidFill>
            <a:ln w="12700">
              <a:solidFill>
                <a:srgbClr val="84C44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1" name="Rectangle 70">
              <a:extLst>
                <a:ext uri="{FF2B5EF4-FFF2-40B4-BE49-F238E27FC236}">
                  <a16:creationId xmlns="" xmlns:a16="http://schemas.microsoft.com/office/drawing/2014/main" id="{C58EEFF1-4DDD-46A4-9343-A200FE5A5DA2}"/>
                </a:ext>
              </a:extLst>
            </p:cNvPr>
            <p:cNvSpPr/>
            <p:nvPr/>
          </p:nvSpPr>
          <p:spPr>
            <a:xfrm flipH="1">
              <a:off x="6498767" y="2879194"/>
              <a:ext cx="1444018" cy="415498"/>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Database &amp; Queue</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Deployments</a:t>
              </a:r>
            </a:p>
          </p:txBody>
        </p:sp>
        <p:grpSp>
          <p:nvGrpSpPr>
            <p:cNvPr id="33" name="Group 32">
              <a:extLst>
                <a:ext uri="{FF2B5EF4-FFF2-40B4-BE49-F238E27FC236}">
                  <a16:creationId xmlns="" xmlns:a16="http://schemas.microsoft.com/office/drawing/2014/main" id="{088DDE66-D7A0-48D8-A8B1-E8F9F5320B7A}"/>
                </a:ext>
              </a:extLst>
            </p:cNvPr>
            <p:cNvGrpSpPr/>
            <p:nvPr/>
          </p:nvGrpSpPr>
          <p:grpSpPr>
            <a:xfrm>
              <a:off x="458436" y="2920363"/>
              <a:ext cx="214613" cy="323219"/>
              <a:chOff x="1271825" y="2352127"/>
              <a:chExt cx="295249" cy="444661"/>
            </a:xfrm>
            <a:solidFill>
              <a:schemeClr val="bg1"/>
            </a:solidFill>
            <a:effectLst>
              <a:outerShdw blurRad="50800" dist="38100" dir="2700000" algn="tl" rotWithShape="0">
                <a:prstClr val="black">
                  <a:alpha val="40000"/>
                </a:prstClr>
              </a:outerShdw>
            </a:effectLst>
          </p:grpSpPr>
          <p:sp>
            <p:nvSpPr>
              <p:cNvPr id="56" name="Freeform 104">
                <a:extLst>
                  <a:ext uri="{FF2B5EF4-FFF2-40B4-BE49-F238E27FC236}">
                    <a16:creationId xmlns="" xmlns:a16="http://schemas.microsoft.com/office/drawing/2014/main" id="{0948214B-0203-41C4-B418-D59A1A821D4F}"/>
                  </a:ext>
                </a:extLst>
              </p:cNvPr>
              <p:cNvSpPr>
                <a:spLocks/>
              </p:cNvSpPr>
              <p:nvPr/>
            </p:nvSpPr>
            <p:spPr bwMode="auto">
              <a:xfrm>
                <a:off x="1271825" y="2454356"/>
                <a:ext cx="295249" cy="342432"/>
              </a:xfrm>
              <a:custGeom>
                <a:avLst/>
                <a:gdLst>
                  <a:gd name="T0" fmla="*/ 230 w 413"/>
                  <a:gd name="T1" fmla="*/ 0 h 479"/>
                  <a:gd name="T2" fmla="*/ 244 w 413"/>
                  <a:gd name="T3" fmla="*/ 4 h 479"/>
                  <a:gd name="T4" fmla="*/ 254 w 413"/>
                  <a:gd name="T5" fmla="*/ 13 h 479"/>
                  <a:gd name="T6" fmla="*/ 261 w 413"/>
                  <a:gd name="T7" fmla="*/ 25 h 479"/>
                  <a:gd name="T8" fmla="*/ 264 w 413"/>
                  <a:gd name="T9" fmla="*/ 38 h 479"/>
                  <a:gd name="T10" fmla="*/ 264 w 413"/>
                  <a:gd name="T11" fmla="*/ 144 h 479"/>
                  <a:gd name="T12" fmla="*/ 375 w 413"/>
                  <a:gd name="T13" fmla="*/ 255 h 479"/>
                  <a:gd name="T14" fmla="*/ 394 w 413"/>
                  <a:gd name="T15" fmla="*/ 280 h 479"/>
                  <a:gd name="T16" fmla="*/ 407 w 413"/>
                  <a:gd name="T17" fmla="*/ 306 h 479"/>
                  <a:gd name="T18" fmla="*/ 413 w 413"/>
                  <a:gd name="T19" fmla="*/ 333 h 479"/>
                  <a:gd name="T20" fmla="*/ 413 w 413"/>
                  <a:gd name="T21" fmla="*/ 363 h 479"/>
                  <a:gd name="T22" fmla="*/ 407 w 413"/>
                  <a:gd name="T23" fmla="*/ 392 h 479"/>
                  <a:gd name="T24" fmla="*/ 394 w 413"/>
                  <a:gd name="T25" fmla="*/ 418 h 479"/>
                  <a:gd name="T26" fmla="*/ 375 w 413"/>
                  <a:gd name="T27" fmla="*/ 441 h 479"/>
                  <a:gd name="T28" fmla="*/ 351 w 413"/>
                  <a:gd name="T29" fmla="*/ 460 h 479"/>
                  <a:gd name="T30" fmla="*/ 324 w 413"/>
                  <a:gd name="T31" fmla="*/ 473 h 479"/>
                  <a:gd name="T32" fmla="*/ 296 w 413"/>
                  <a:gd name="T33" fmla="*/ 479 h 479"/>
                  <a:gd name="T34" fmla="*/ 267 w 413"/>
                  <a:gd name="T35" fmla="*/ 479 h 479"/>
                  <a:gd name="T36" fmla="*/ 239 w 413"/>
                  <a:gd name="T37" fmla="*/ 473 h 479"/>
                  <a:gd name="T38" fmla="*/ 212 w 413"/>
                  <a:gd name="T39" fmla="*/ 460 h 479"/>
                  <a:gd name="T40" fmla="*/ 188 w 413"/>
                  <a:gd name="T41" fmla="*/ 441 h 479"/>
                  <a:gd name="T42" fmla="*/ 188 w 413"/>
                  <a:gd name="T43" fmla="*/ 441 h 479"/>
                  <a:gd name="T44" fmla="*/ 187 w 413"/>
                  <a:gd name="T45" fmla="*/ 441 h 479"/>
                  <a:gd name="T46" fmla="*/ 185 w 413"/>
                  <a:gd name="T47" fmla="*/ 438 h 479"/>
                  <a:gd name="T48" fmla="*/ 182 w 413"/>
                  <a:gd name="T49" fmla="*/ 435 h 479"/>
                  <a:gd name="T50" fmla="*/ 178 w 413"/>
                  <a:gd name="T51" fmla="*/ 431 h 479"/>
                  <a:gd name="T52" fmla="*/ 171 w 413"/>
                  <a:gd name="T53" fmla="*/ 425 h 479"/>
                  <a:gd name="T54" fmla="*/ 162 w 413"/>
                  <a:gd name="T55" fmla="*/ 415 h 479"/>
                  <a:gd name="T56" fmla="*/ 150 w 413"/>
                  <a:gd name="T57" fmla="*/ 403 h 479"/>
                  <a:gd name="T58" fmla="*/ 136 w 413"/>
                  <a:gd name="T59" fmla="*/ 389 h 479"/>
                  <a:gd name="T60" fmla="*/ 117 w 413"/>
                  <a:gd name="T61" fmla="*/ 370 h 479"/>
                  <a:gd name="T62" fmla="*/ 95 w 413"/>
                  <a:gd name="T63" fmla="*/ 348 h 479"/>
                  <a:gd name="T64" fmla="*/ 69 w 413"/>
                  <a:gd name="T65" fmla="*/ 322 h 479"/>
                  <a:gd name="T66" fmla="*/ 37 w 413"/>
                  <a:gd name="T67" fmla="*/ 290 h 479"/>
                  <a:gd name="T68" fmla="*/ 0 w 413"/>
                  <a:gd name="T69" fmla="*/ 253 h 479"/>
                  <a:gd name="T70" fmla="*/ 21 w 413"/>
                  <a:gd name="T71" fmla="*/ 239 h 479"/>
                  <a:gd name="T72" fmla="*/ 44 w 413"/>
                  <a:gd name="T73" fmla="*/ 229 h 479"/>
                  <a:gd name="T74" fmla="*/ 69 w 413"/>
                  <a:gd name="T75" fmla="*/ 226 h 479"/>
                  <a:gd name="T76" fmla="*/ 94 w 413"/>
                  <a:gd name="T77" fmla="*/ 229 h 479"/>
                  <a:gd name="T78" fmla="*/ 117 w 413"/>
                  <a:gd name="T79" fmla="*/ 239 h 479"/>
                  <a:gd name="T80" fmla="*/ 137 w 413"/>
                  <a:gd name="T81" fmla="*/ 253 h 479"/>
                  <a:gd name="T82" fmla="*/ 150 w 413"/>
                  <a:gd name="T83" fmla="*/ 268 h 479"/>
                  <a:gd name="T84" fmla="*/ 161 w 413"/>
                  <a:gd name="T85" fmla="*/ 274 h 479"/>
                  <a:gd name="T86" fmla="*/ 172 w 413"/>
                  <a:gd name="T87" fmla="*/ 275 h 479"/>
                  <a:gd name="T88" fmla="*/ 181 w 413"/>
                  <a:gd name="T89" fmla="*/ 271 h 479"/>
                  <a:gd name="T90" fmla="*/ 188 w 413"/>
                  <a:gd name="T91" fmla="*/ 262 h 479"/>
                  <a:gd name="T92" fmla="*/ 191 w 413"/>
                  <a:gd name="T93" fmla="*/ 250 h 479"/>
                  <a:gd name="T94" fmla="*/ 191 w 413"/>
                  <a:gd name="T95" fmla="*/ 36 h 479"/>
                  <a:gd name="T96" fmla="*/ 196 w 413"/>
                  <a:gd name="T97" fmla="*/ 22 h 479"/>
                  <a:gd name="T98" fmla="*/ 203 w 413"/>
                  <a:gd name="T99" fmla="*/ 10 h 479"/>
                  <a:gd name="T100" fmla="*/ 216 w 413"/>
                  <a:gd name="T101" fmla="*/ 3 h 479"/>
                  <a:gd name="T102" fmla="*/ 230 w 413"/>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3" h="479">
                    <a:moveTo>
                      <a:pt x="230" y="0"/>
                    </a:moveTo>
                    <a:lnTo>
                      <a:pt x="244" y="4"/>
                    </a:lnTo>
                    <a:lnTo>
                      <a:pt x="254" y="13"/>
                    </a:lnTo>
                    <a:lnTo>
                      <a:pt x="261" y="25"/>
                    </a:lnTo>
                    <a:lnTo>
                      <a:pt x="264" y="38"/>
                    </a:lnTo>
                    <a:lnTo>
                      <a:pt x="264" y="144"/>
                    </a:lnTo>
                    <a:lnTo>
                      <a:pt x="375" y="255"/>
                    </a:lnTo>
                    <a:lnTo>
                      <a:pt x="394" y="280"/>
                    </a:lnTo>
                    <a:lnTo>
                      <a:pt x="407" y="306"/>
                    </a:lnTo>
                    <a:lnTo>
                      <a:pt x="413" y="333"/>
                    </a:lnTo>
                    <a:lnTo>
                      <a:pt x="413" y="363"/>
                    </a:lnTo>
                    <a:lnTo>
                      <a:pt x="407" y="392"/>
                    </a:lnTo>
                    <a:lnTo>
                      <a:pt x="394" y="418"/>
                    </a:lnTo>
                    <a:lnTo>
                      <a:pt x="375" y="441"/>
                    </a:lnTo>
                    <a:lnTo>
                      <a:pt x="351" y="460"/>
                    </a:lnTo>
                    <a:lnTo>
                      <a:pt x="324" y="473"/>
                    </a:lnTo>
                    <a:lnTo>
                      <a:pt x="296" y="479"/>
                    </a:lnTo>
                    <a:lnTo>
                      <a:pt x="267" y="479"/>
                    </a:lnTo>
                    <a:lnTo>
                      <a:pt x="239" y="473"/>
                    </a:lnTo>
                    <a:lnTo>
                      <a:pt x="212" y="460"/>
                    </a:lnTo>
                    <a:lnTo>
                      <a:pt x="188" y="441"/>
                    </a:lnTo>
                    <a:lnTo>
                      <a:pt x="188" y="441"/>
                    </a:lnTo>
                    <a:lnTo>
                      <a:pt x="187" y="441"/>
                    </a:lnTo>
                    <a:lnTo>
                      <a:pt x="185" y="438"/>
                    </a:lnTo>
                    <a:lnTo>
                      <a:pt x="182" y="435"/>
                    </a:lnTo>
                    <a:lnTo>
                      <a:pt x="178" y="431"/>
                    </a:lnTo>
                    <a:lnTo>
                      <a:pt x="171" y="425"/>
                    </a:lnTo>
                    <a:lnTo>
                      <a:pt x="162" y="415"/>
                    </a:lnTo>
                    <a:lnTo>
                      <a:pt x="150" y="403"/>
                    </a:lnTo>
                    <a:lnTo>
                      <a:pt x="136" y="389"/>
                    </a:lnTo>
                    <a:lnTo>
                      <a:pt x="117" y="370"/>
                    </a:lnTo>
                    <a:lnTo>
                      <a:pt x="95" y="348"/>
                    </a:lnTo>
                    <a:lnTo>
                      <a:pt x="69" y="322"/>
                    </a:lnTo>
                    <a:lnTo>
                      <a:pt x="37" y="290"/>
                    </a:lnTo>
                    <a:lnTo>
                      <a:pt x="0" y="253"/>
                    </a:lnTo>
                    <a:lnTo>
                      <a:pt x="21" y="239"/>
                    </a:lnTo>
                    <a:lnTo>
                      <a:pt x="44" y="229"/>
                    </a:lnTo>
                    <a:lnTo>
                      <a:pt x="69" y="226"/>
                    </a:lnTo>
                    <a:lnTo>
                      <a:pt x="94" y="229"/>
                    </a:lnTo>
                    <a:lnTo>
                      <a:pt x="117" y="239"/>
                    </a:lnTo>
                    <a:lnTo>
                      <a:pt x="137" y="253"/>
                    </a:lnTo>
                    <a:lnTo>
                      <a:pt x="150" y="268"/>
                    </a:lnTo>
                    <a:lnTo>
                      <a:pt x="161" y="274"/>
                    </a:lnTo>
                    <a:lnTo>
                      <a:pt x="172" y="275"/>
                    </a:lnTo>
                    <a:lnTo>
                      <a:pt x="181" y="271"/>
                    </a:lnTo>
                    <a:lnTo>
                      <a:pt x="188" y="262"/>
                    </a:lnTo>
                    <a:lnTo>
                      <a:pt x="191" y="250"/>
                    </a:lnTo>
                    <a:lnTo>
                      <a:pt x="191" y="36"/>
                    </a:lnTo>
                    <a:lnTo>
                      <a:pt x="196" y="22"/>
                    </a:lnTo>
                    <a:lnTo>
                      <a:pt x="203" y="10"/>
                    </a:lnTo>
                    <a:lnTo>
                      <a:pt x="216" y="3"/>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5">
                <a:extLst>
                  <a:ext uri="{FF2B5EF4-FFF2-40B4-BE49-F238E27FC236}">
                    <a16:creationId xmlns="" xmlns:a16="http://schemas.microsoft.com/office/drawing/2014/main" id="{C746B8BF-D302-4904-B84B-F95352E71F9E}"/>
                  </a:ext>
                </a:extLst>
              </p:cNvPr>
              <p:cNvSpPr>
                <a:spLocks/>
              </p:cNvSpPr>
              <p:nvPr/>
            </p:nvSpPr>
            <p:spPr bwMode="auto">
              <a:xfrm>
                <a:off x="1426241" y="2352127"/>
                <a:ext cx="16442" cy="67914"/>
              </a:xfrm>
              <a:custGeom>
                <a:avLst/>
                <a:gdLst>
                  <a:gd name="T0" fmla="*/ 12 w 23"/>
                  <a:gd name="T1" fmla="*/ 0 h 95"/>
                  <a:gd name="T2" fmla="*/ 16 w 23"/>
                  <a:gd name="T3" fmla="*/ 0 h 95"/>
                  <a:gd name="T4" fmla="*/ 20 w 23"/>
                  <a:gd name="T5" fmla="*/ 3 h 95"/>
                  <a:gd name="T6" fmla="*/ 23 w 23"/>
                  <a:gd name="T7" fmla="*/ 7 h 95"/>
                  <a:gd name="T8" fmla="*/ 23 w 23"/>
                  <a:gd name="T9" fmla="*/ 12 h 95"/>
                  <a:gd name="T10" fmla="*/ 23 w 23"/>
                  <a:gd name="T11" fmla="*/ 95 h 95"/>
                  <a:gd name="T12" fmla="*/ 0 w 23"/>
                  <a:gd name="T13" fmla="*/ 95 h 95"/>
                  <a:gd name="T14" fmla="*/ 0 w 23"/>
                  <a:gd name="T15" fmla="*/ 12 h 95"/>
                  <a:gd name="T16" fmla="*/ 0 w 23"/>
                  <a:gd name="T17" fmla="*/ 7 h 95"/>
                  <a:gd name="T18" fmla="*/ 3 w 23"/>
                  <a:gd name="T19" fmla="*/ 3 h 95"/>
                  <a:gd name="T20" fmla="*/ 7 w 23"/>
                  <a:gd name="T21" fmla="*/ 0 h 95"/>
                  <a:gd name="T22" fmla="*/ 12 w 23"/>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5">
                    <a:moveTo>
                      <a:pt x="12" y="0"/>
                    </a:moveTo>
                    <a:lnTo>
                      <a:pt x="16" y="0"/>
                    </a:lnTo>
                    <a:lnTo>
                      <a:pt x="20" y="3"/>
                    </a:lnTo>
                    <a:lnTo>
                      <a:pt x="23" y="7"/>
                    </a:lnTo>
                    <a:lnTo>
                      <a:pt x="23" y="12"/>
                    </a:lnTo>
                    <a:lnTo>
                      <a:pt x="23" y="95"/>
                    </a:lnTo>
                    <a:lnTo>
                      <a:pt x="0" y="95"/>
                    </a:lnTo>
                    <a:lnTo>
                      <a:pt x="0" y="12"/>
                    </a:lnTo>
                    <a:lnTo>
                      <a:pt x="0" y="7"/>
                    </a:lnTo>
                    <a:lnTo>
                      <a:pt x="3" y="3"/>
                    </a:lnTo>
                    <a:lnTo>
                      <a:pt x="7" y="0"/>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06">
                <a:extLst>
                  <a:ext uri="{FF2B5EF4-FFF2-40B4-BE49-F238E27FC236}">
                    <a16:creationId xmlns="" xmlns:a16="http://schemas.microsoft.com/office/drawing/2014/main" id="{0B309293-E77A-441F-A6E8-C0BE8C6E0B7C}"/>
                  </a:ext>
                </a:extLst>
              </p:cNvPr>
              <p:cNvSpPr>
                <a:spLocks/>
              </p:cNvSpPr>
              <p:nvPr/>
            </p:nvSpPr>
            <p:spPr bwMode="auto">
              <a:xfrm>
                <a:off x="1323297" y="2410748"/>
                <a:ext cx="65055" cy="45753"/>
              </a:xfrm>
              <a:custGeom>
                <a:avLst/>
                <a:gdLst>
                  <a:gd name="T0" fmla="*/ 11 w 91"/>
                  <a:gd name="T1" fmla="*/ 0 h 64"/>
                  <a:gd name="T2" fmla="*/ 14 w 91"/>
                  <a:gd name="T3" fmla="*/ 0 h 64"/>
                  <a:gd name="T4" fmla="*/ 19 w 91"/>
                  <a:gd name="T5" fmla="*/ 1 h 64"/>
                  <a:gd name="T6" fmla="*/ 91 w 91"/>
                  <a:gd name="T7" fmla="*/ 43 h 64"/>
                  <a:gd name="T8" fmla="*/ 78 w 91"/>
                  <a:gd name="T9" fmla="*/ 64 h 64"/>
                  <a:gd name="T10" fmla="*/ 6 w 91"/>
                  <a:gd name="T11" fmla="*/ 21 h 64"/>
                  <a:gd name="T12" fmla="*/ 3 w 91"/>
                  <a:gd name="T13" fmla="*/ 20 h 64"/>
                  <a:gd name="T14" fmla="*/ 1 w 91"/>
                  <a:gd name="T15" fmla="*/ 17 h 64"/>
                  <a:gd name="T16" fmla="*/ 0 w 91"/>
                  <a:gd name="T17" fmla="*/ 13 h 64"/>
                  <a:gd name="T18" fmla="*/ 0 w 91"/>
                  <a:gd name="T19" fmla="*/ 10 h 64"/>
                  <a:gd name="T20" fmla="*/ 1 w 91"/>
                  <a:gd name="T21" fmla="*/ 5 h 64"/>
                  <a:gd name="T22" fmla="*/ 4 w 91"/>
                  <a:gd name="T23" fmla="*/ 2 h 64"/>
                  <a:gd name="T24" fmla="*/ 7 w 91"/>
                  <a:gd name="T25" fmla="*/ 1 h 64"/>
                  <a:gd name="T26" fmla="*/ 11 w 91"/>
                  <a:gd name="T2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4">
                    <a:moveTo>
                      <a:pt x="11" y="0"/>
                    </a:moveTo>
                    <a:lnTo>
                      <a:pt x="14" y="0"/>
                    </a:lnTo>
                    <a:lnTo>
                      <a:pt x="19" y="1"/>
                    </a:lnTo>
                    <a:lnTo>
                      <a:pt x="91" y="43"/>
                    </a:lnTo>
                    <a:lnTo>
                      <a:pt x="78" y="64"/>
                    </a:lnTo>
                    <a:lnTo>
                      <a:pt x="6" y="21"/>
                    </a:lnTo>
                    <a:lnTo>
                      <a:pt x="3" y="20"/>
                    </a:lnTo>
                    <a:lnTo>
                      <a:pt x="1" y="17"/>
                    </a:lnTo>
                    <a:lnTo>
                      <a:pt x="0" y="13"/>
                    </a:lnTo>
                    <a:lnTo>
                      <a:pt x="0" y="10"/>
                    </a:lnTo>
                    <a:lnTo>
                      <a:pt x="1" y="5"/>
                    </a:lnTo>
                    <a:lnTo>
                      <a:pt x="4" y="2"/>
                    </a:lnTo>
                    <a:lnTo>
                      <a:pt x="7"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07">
                <a:extLst>
                  <a:ext uri="{FF2B5EF4-FFF2-40B4-BE49-F238E27FC236}">
                    <a16:creationId xmlns="" xmlns:a16="http://schemas.microsoft.com/office/drawing/2014/main" id="{80DD2E3D-2EB8-4132-9DC5-78992F75ACF5}"/>
                  </a:ext>
                </a:extLst>
              </p:cNvPr>
              <p:cNvSpPr>
                <a:spLocks/>
              </p:cNvSpPr>
              <p:nvPr/>
            </p:nvSpPr>
            <p:spPr bwMode="auto">
              <a:xfrm>
                <a:off x="1323297" y="2502254"/>
                <a:ext cx="50757" cy="43608"/>
              </a:xfrm>
              <a:custGeom>
                <a:avLst/>
                <a:gdLst>
                  <a:gd name="T0" fmla="*/ 71 w 71"/>
                  <a:gd name="T1" fmla="*/ 0 h 61"/>
                  <a:gd name="T2" fmla="*/ 71 w 71"/>
                  <a:gd name="T3" fmla="*/ 27 h 61"/>
                  <a:gd name="T4" fmla="*/ 17 w 71"/>
                  <a:gd name="T5" fmla="*/ 60 h 61"/>
                  <a:gd name="T6" fmla="*/ 14 w 71"/>
                  <a:gd name="T7" fmla="*/ 61 h 61"/>
                  <a:gd name="T8" fmla="*/ 10 w 71"/>
                  <a:gd name="T9" fmla="*/ 61 h 61"/>
                  <a:gd name="T10" fmla="*/ 7 w 71"/>
                  <a:gd name="T11" fmla="*/ 60 h 61"/>
                  <a:gd name="T12" fmla="*/ 4 w 71"/>
                  <a:gd name="T13" fmla="*/ 58 h 61"/>
                  <a:gd name="T14" fmla="*/ 1 w 71"/>
                  <a:gd name="T15" fmla="*/ 55 h 61"/>
                  <a:gd name="T16" fmla="*/ 0 w 71"/>
                  <a:gd name="T17" fmla="*/ 51 h 61"/>
                  <a:gd name="T18" fmla="*/ 0 w 71"/>
                  <a:gd name="T19" fmla="*/ 48 h 61"/>
                  <a:gd name="T20" fmla="*/ 1 w 71"/>
                  <a:gd name="T21" fmla="*/ 44 h 61"/>
                  <a:gd name="T22" fmla="*/ 3 w 71"/>
                  <a:gd name="T23" fmla="*/ 41 h 61"/>
                  <a:gd name="T24" fmla="*/ 6 w 71"/>
                  <a:gd name="T25" fmla="*/ 39 h 61"/>
                  <a:gd name="T26" fmla="*/ 71 w 71"/>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61">
                    <a:moveTo>
                      <a:pt x="71" y="0"/>
                    </a:moveTo>
                    <a:lnTo>
                      <a:pt x="71" y="27"/>
                    </a:lnTo>
                    <a:lnTo>
                      <a:pt x="17" y="60"/>
                    </a:lnTo>
                    <a:lnTo>
                      <a:pt x="14" y="61"/>
                    </a:lnTo>
                    <a:lnTo>
                      <a:pt x="10" y="61"/>
                    </a:lnTo>
                    <a:lnTo>
                      <a:pt x="7" y="60"/>
                    </a:lnTo>
                    <a:lnTo>
                      <a:pt x="4" y="58"/>
                    </a:lnTo>
                    <a:lnTo>
                      <a:pt x="1" y="55"/>
                    </a:lnTo>
                    <a:lnTo>
                      <a:pt x="0" y="51"/>
                    </a:lnTo>
                    <a:lnTo>
                      <a:pt x="0" y="48"/>
                    </a:lnTo>
                    <a:lnTo>
                      <a:pt x="1" y="44"/>
                    </a:lnTo>
                    <a:lnTo>
                      <a:pt x="3" y="41"/>
                    </a:lnTo>
                    <a:lnTo>
                      <a:pt x="6" y="39"/>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08">
                <a:extLst>
                  <a:ext uri="{FF2B5EF4-FFF2-40B4-BE49-F238E27FC236}">
                    <a16:creationId xmlns="" xmlns:a16="http://schemas.microsoft.com/office/drawing/2014/main" id="{8744CCC5-BBC9-4516-B760-B53D2FE10366}"/>
                  </a:ext>
                </a:extLst>
              </p:cNvPr>
              <p:cNvSpPr>
                <a:spLocks/>
              </p:cNvSpPr>
              <p:nvPr/>
            </p:nvSpPr>
            <p:spPr bwMode="auto">
              <a:xfrm>
                <a:off x="1494871" y="2504398"/>
                <a:ext cx="50042" cy="42178"/>
              </a:xfrm>
              <a:custGeom>
                <a:avLst/>
                <a:gdLst>
                  <a:gd name="T0" fmla="*/ 0 w 70"/>
                  <a:gd name="T1" fmla="*/ 0 h 59"/>
                  <a:gd name="T2" fmla="*/ 64 w 70"/>
                  <a:gd name="T3" fmla="*/ 36 h 59"/>
                  <a:gd name="T4" fmla="*/ 67 w 70"/>
                  <a:gd name="T5" fmla="*/ 39 h 59"/>
                  <a:gd name="T6" fmla="*/ 69 w 70"/>
                  <a:gd name="T7" fmla="*/ 42 h 59"/>
                  <a:gd name="T8" fmla="*/ 70 w 70"/>
                  <a:gd name="T9" fmla="*/ 46 h 59"/>
                  <a:gd name="T10" fmla="*/ 70 w 70"/>
                  <a:gd name="T11" fmla="*/ 49 h 59"/>
                  <a:gd name="T12" fmla="*/ 69 w 70"/>
                  <a:gd name="T13" fmla="*/ 54 h 59"/>
                  <a:gd name="T14" fmla="*/ 66 w 70"/>
                  <a:gd name="T15" fmla="*/ 57 h 59"/>
                  <a:gd name="T16" fmla="*/ 63 w 70"/>
                  <a:gd name="T17" fmla="*/ 58 h 59"/>
                  <a:gd name="T18" fmla="*/ 60 w 70"/>
                  <a:gd name="T19" fmla="*/ 59 h 59"/>
                  <a:gd name="T20" fmla="*/ 55 w 70"/>
                  <a:gd name="T21" fmla="*/ 59 h 59"/>
                  <a:gd name="T22" fmla="*/ 53 w 70"/>
                  <a:gd name="T23" fmla="*/ 58 h 59"/>
                  <a:gd name="T24" fmla="*/ 0 w 70"/>
                  <a:gd name="T25" fmla="*/ 27 h 59"/>
                  <a:gd name="T26" fmla="*/ 0 w 70"/>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9">
                    <a:moveTo>
                      <a:pt x="0" y="0"/>
                    </a:moveTo>
                    <a:lnTo>
                      <a:pt x="64" y="36"/>
                    </a:lnTo>
                    <a:lnTo>
                      <a:pt x="67" y="39"/>
                    </a:lnTo>
                    <a:lnTo>
                      <a:pt x="69" y="42"/>
                    </a:lnTo>
                    <a:lnTo>
                      <a:pt x="70" y="46"/>
                    </a:lnTo>
                    <a:lnTo>
                      <a:pt x="70" y="49"/>
                    </a:lnTo>
                    <a:lnTo>
                      <a:pt x="69" y="54"/>
                    </a:lnTo>
                    <a:lnTo>
                      <a:pt x="66" y="57"/>
                    </a:lnTo>
                    <a:lnTo>
                      <a:pt x="63" y="58"/>
                    </a:lnTo>
                    <a:lnTo>
                      <a:pt x="60" y="59"/>
                    </a:lnTo>
                    <a:lnTo>
                      <a:pt x="55" y="59"/>
                    </a:lnTo>
                    <a:lnTo>
                      <a:pt x="53" y="58"/>
                    </a:lnTo>
                    <a:lnTo>
                      <a:pt x="0" y="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9">
                <a:extLst>
                  <a:ext uri="{FF2B5EF4-FFF2-40B4-BE49-F238E27FC236}">
                    <a16:creationId xmlns="" xmlns:a16="http://schemas.microsoft.com/office/drawing/2014/main" id="{2D31FA4D-37BA-46B6-AE7B-6F37D406726D}"/>
                  </a:ext>
                </a:extLst>
              </p:cNvPr>
              <p:cNvSpPr>
                <a:spLocks/>
              </p:cNvSpPr>
              <p:nvPr/>
            </p:nvSpPr>
            <p:spPr bwMode="auto">
              <a:xfrm>
                <a:off x="1480573" y="2411463"/>
                <a:ext cx="64340" cy="45753"/>
              </a:xfrm>
              <a:custGeom>
                <a:avLst/>
                <a:gdLst>
                  <a:gd name="T0" fmla="*/ 80 w 90"/>
                  <a:gd name="T1" fmla="*/ 0 h 64"/>
                  <a:gd name="T2" fmla="*/ 84 w 90"/>
                  <a:gd name="T3" fmla="*/ 0 h 64"/>
                  <a:gd name="T4" fmla="*/ 87 w 90"/>
                  <a:gd name="T5" fmla="*/ 3 h 64"/>
                  <a:gd name="T6" fmla="*/ 89 w 90"/>
                  <a:gd name="T7" fmla="*/ 6 h 64"/>
                  <a:gd name="T8" fmla="*/ 90 w 90"/>
                  <a:gd name="T9" fmla="*/ 9 h 64"/>
                  <a:gd name="T10" fmla="*/ 90 w 90"/>
                  <a:gd name="T11" fmla="*/ 13 h 64"/>
                  <a:gd name="T12" fmla="*/ 90 w 90"/>
                  <a:gd name="T13" fmla="*/ 16 h 64"/>
                  <a:gd name="T14" fmla="*/ 87 w 90"/>
                  <a:gd name="T15" fmla="*/ 19 h 64"/>
                  <a:gd name="T16" fmla="*/ 84 w 90"/>
                  <a:gd name="T17" fmla="*/ 22 h 64"/>
                  <a:gd name="T18" fmla="*/ 11 w 90"/>
                  <a:gd name="T19" fmla="*/ 64 h 64"/>
                  <a:gd name="T20" fmla="*/ 0 w 90"/>
                  <a:gd name="T21" fmla="*/ 44 h 64"/>
                  <a:gd name="T22" fmla="*/ 73 w 90"/>
                  <a:gd name="T23" fmla="*/ 1 h 64"/>
                  <a:gd name="T24" fmla="*/ 77 w 90"/>
                  <a:gd name="T25" fmla="*/ 0 h 64"/>
                  <a:gd name="T26" fmla="*/ 80 w 90"/>
                  <a:gd name="T2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64">
                    <a:moveTo>
                      <a:pt x="80" y="0"/>
                    </a:moveTo>
                    <a:lnTo>
                      <a:pt x="84" y="0"/>
                    </a:lnTo>
                    <a:lnTo>
                      <a:pt x="87" y="3"/>
                    </a:lnTo>
                    <a:lnTo>
                      <a:pt x="89" y="6"/>
                    </a:lnTo>
                    <a:lnTo>
                      <a:pt x="90" y="9"/>
                    </a:lnTo>
                    <a:lnTo>
                      <a:pt x="90" y="13"/>
                    </a:lnTo>
                    <a:lnTo>
                      <a:pt x="90" y="16"/>
                    </a:lnTo>
                    <a:lnTo>
                      <a:pt x="87" y="19"/>
                    </a:lnTo>
                    <a:lnTo>
                      <a:pt x="84" y="22"/>
                    </a:lnTo>
                    <a:lnTo>
                      <a:pt x="11" y="64"/>
                    </a:lnTo>
                    <a:lnTo>
                      <a:pt x="0" y="44"/>
                    </a:lnTo>
                    <a:lnTo>
                      <a:pt x="73" y="1"/>
                    </a:lnTo>
                    <a:lnTo>
                      <a:pt x="77"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966">
              <a:extLst>
                <a:ext uri="{FF2B5EF4-FFF2-40B4-BE49-F238E27FC236}">
                  <a16:creationId xmlns="" xmlns:a16="http://schemas.microsoft.com/office/drawing/2014/main" id="{E727546B-0E2A-4216-AE1D-E1D506B2A119}"/>
                </a:ext>
              </a:extLst>
            </p:cNvPr>
            <p:cNvGrpSpPr/>
            <p:nvPr/>
          </p:nvGrpSpPr>
          <p:grpSpPr>
            <a:xfrm>
              <a:off x="8075091" y="2934452"/>
              <a:ext cx="237122" cy="278541"/>
              <a:chOff x="1475802" y="5164402"/>
              <a:chExt cx="255646" cy="300301"/>
            </a:xfrm>
            <a:solidFill>
              <a:schemeClr val="bg1"/>
            </a:solidFill>
            <a:effectLst>
              <a:outerShdw blurRad="50800" dist="38100" dir="2700000" algn="tl" rotWithShape="0">
                <a:prstClr val="black">
                  <a:alpha val="40000"/>
                </a:prstClr>
              </a:outerShdw>
            </a:effectLst>
          </p:grpSpPr>
          <p:sp>
            <p:nvSpPr>
              <p:cNvPr id="46" name="Freeform 868">
                <a:extLst>
                  <a:ext uri="{FF2B5EF4-FFF2-40B4-BE49-F238E27FC236}">
                    <a16:creationId xmlns="" xmlns:a16="http://schemas.microsoft.com/office/drawing/2014/main" id="{AA60260C-B784-4D8B-9DA0-665DFA91A605}"/>
                  </a:ext>
                </a:extLst>
              </p:cNvPr>
              <p:cNvSpPr>
                <a:spLocks noEditPoints="1"/>
              </p:cNvSpPr>
              <p:nvPr/>
            </p:nvSpPr>
            <p:spPr bwMode="auto">
              <a:xfrm>
                <a:off x="1524495" y="5164402"/>
                <a:ext cx="159475" cy="171979"/>
              </a:xfrm>
              <a:custGeom>
                <a:avLst/>
                <a:gdLst/>
                <a:ahLst/>
                <a:cxnLst>
                  <a:cxn ang="0">
                    <a:pos x="49" y="35"/>
                  </a:cxn>
                  <a:cxn ang="0">
                    <a:pos x="33" y="51"/>
                  </a:cxn>
                  <a:cxn ang="0">
                    <a:pos x="33" y="80"/>
                  </a:cxn>
                  <a:cxn ang="0">
                    <a:pos x="52" y="98"/>
                  </a:cxn>
                  <a:cxn ang="0">
                    <a:pos x="78" y="98"/>
                  </a:cxn>
                  <a:cxn ang="0">
                    <a:pos x="97" y="81"/>
                  </a:cxn>
                  <a:cxn ang="0">
                    <a:pos x="97" y="52"/>
                  </a:cxn>
                  <a:cxn ang="0">
                    <a:pos x="78" y="32"/>
                  </a:cxn>
                  <a:cxn ang="0">
                    <a:pos x="58" y="0"/>
                  </a:cxn>
                  <a:cxn ang="0">
                    <a:pos x="71" y="2"/>
                  </a:cxn>
                  <a:cxn ang="0">
                    <a:pos x="77" y="6"/>
                  </a:cxn>
                  <a:cxn ang="0">
                    <a:pos x="78" y="12"/>
                  </a:cxn>
                  <a:cxn ang="0">
                    <a:pos x="85" y="18"/>
                  </a:cxn>
                  <a:cxn ang="0">
                    <a:pos x="95" y="19"/>
                  </a:cxn>
                  <a:cxn ang="0">
                    <a:pos x="98" y="15"/>
                  </a:cxn>
                  <a:cxn ang="0">
                    <a:pos x="101" y="13"/>
                  </a:cxn>
                  <a:cxn ang="0">
                    <a:pos x="113" y="22"/>
                  </a:cxn>
                  <a:cxn ang="0">
                    <a:pos x="117" y="26"/>
                  </a:cxn>
                  <a:cxn ang="0">
                    <a:pos x="114" y="34"/>
                  </a:cxn>
                  <a:cxn ang="0">
                    <a:pos x="111" y="38"/>
                  </a:cxn>
                  <a:cxn ang="0">
                    <a:pos x="113" y="45"/>
                  </a:cxn>
                  <a:cxn ang="0">
                    <a:pos x="118" y="54"/>
                  </a:cxn>
                  <a:cxn ang="0">
                    <a:pos x="130" y="62"/>
                  </a:cxn>
                  <a:cxn ang="0">
                    <a:pos x="129" y="77"/>
                  </a:cxn>
                  <a:cxn ang="0">
                    <a:pos x="124" y="78"/>
                  </a:cxn>
                  <a:cxn ang="0">
                    <a:pos x="114" y="83"/>
                  </a:cxn>
                  <a:cxn ang="0">
                    <a:pos x="111" y="90"/>
                  </a:cxn>
                  <a:cxn ang="0">
                    <a:pos x="114" y="98"/>
                  </a:cxn>
                  <a:cxn ang="0">
                    <a:pos x="117" y="106"/>
                  </a:cxn>
                  <a:cxn ang="0">
                    <a:pos x="113" y="110"/>
                  </a:cxn>
                  <a:cxn ang="0">
                    <a:pos x="108" y="113"/>
                  </a:cxn>
                  <a:cxn ang="0">
                    <a:pos x="100" y="117"/>
                  </a:cxn>
                  <a:cxn ang="0">
                    <a:pos x="93" y="111"/>
                  </a:cxn>
                  <a:cxn ang="0">
                    <a:pos x="85" y="113"/>
                  </a:cxn>
                  <a:cxn ang="0">
                    <a:pos x="78" y="119"/>
                  </a:cxn>
                  <a:cxn ang="0">
                    <a:pos x="77" y="123"/>
                  </a:cxn>
                  <a:cxn ang="0">
                    <a:pos x="69" y="130"/>
                  </a:cxn>
                  <a:cxn ang="0">
                    <a:pos x="54" y="127"/>
                  </a:cxn>
                  <a:cxn ang="0">
                    <a:pos x="52" y="117"/>
                  </a:cxn>
                  <a:cxn ang="0">
                    <a:pos x="46" y="113"/>
                  </a:cxn>
                  <a:cxn ang="0">
                    <a:pos x="39" y="111"/>
                  </a:cxn>
                  <a:cxn ang="0">
                    <a:pos x="32" y="117"/>
                  </a:cxn>
                  <a:cxn ang="0">
                    <a:pos x="25" y="114"/>
                  </a:cxn>
                  <a:cxn ang="0">
                    <a:pos x="18" y="108"/>
                  </a:cxn>
                  <a:cxn ang="0">
                    <a:pos x="13" y="106"/>
                  </a:cxn>
                  <a:cxn ang="0">
                    <a:pos x="15" y="98"/>
                  </a:cxn>
                  <a:cxn ang="0">
                    <a:pos x="19" y="96"/>
                  </a:cxn>
                  <a:cxn ang="0">
                    <a:pos x="16" y="84"/>
                  </a:cxn>
                  <a:cxn ang="0">
                    <a:pos x="12" y="78"/>
                  </a:cxn>
                  <a:cxn ang="0">
                    <a:pos x="2" y="74"/>
                  </a:cxn>
                  <a:cxn ang="0">
                    <a:pos x="0" y="61"/>
                  </a:cxn>
                  <a:cxn ang="0">
                    <a:pos x="5" y="54"/>
                  </a:cxn>
                  <a:cxn ang="0">
                    <a:pos x="16" y="49"/>
                  </a:cxn>
                  <a:cxn ang="0">
                    <a:pos x="19" y="42"/>
                  </a:cxn>
                  <a:cxn ang="0">
                    <a:pos x="16" y="34"/>
                  </a:cxn>
                  <a:cxn ang="0">
                    <a:pos x="13" y="29"/>
                  </a:cxn>
                  <a:cxn ang="0">
                    <a:pos x="22" y="19"/>
                  </a:cxn>
                  <a:cxn ang="0">
                    <a:pos x="26" y="15"/>
                  </a:cxn>
                  <a:cxn ang="0">
                    <a:pos x="31" y="13"/>
                  </a:cxn>
                  <a:cxn ang="0">
                    <a:pos x="33" y="18"/>
                  </a:cxn>
                  <a:cxn ang="0">
                    <a:pos x="45" y="19"/>
                  </a:cxn>
                  <a:cxn ang="0">
                    <a:pos x="52" y="15"/>
                  </a:cxn>
                  <a:cxn ang="0">
                    <a:pos x="54" y="3"/>
                  </a:cxn>
                </a:cxnLst>
                <a:rect l="0" t="0" r="r" b="b"/>
                <a:pathLst>
                  <a:path w="131" h="130">
                    <a:moveTo>
                      <a:pt x="62" y="31"/>
                    </a:moveTo>
                    <a:lnTo>
                      <a:pt x="49" y="35"/>
                    </a:lnTo>
                    <a:lnTo>
                      <a:pt x="39" y="42"/>
                    </a:lnTo>
                    <a:lnTo>
                      <a:pt x="33" y="51"/>
                    </a:lnTo>
                    <a:lnTo>
                      <a:pt x="31" y="65"/>
                    </a:lnTo>
                    <a:lnTo>
                      <a:pt x="33" y="80"/>
                    </a:lnTo>
                    <a:lnTo>
                      <a:pt x="41" y="91"/>
                    </a:lnTo>
                    <a:lnTo>
                      <a:pt x="52" y="98"/>
                    </a:lnTo>
                    <a:lnTo>
                      <a:pt x="67" y="101"/>
                    </a:lnTo>
                    <a:lnTo>
                      <a:pt x="78" y="98"/>
                    </a:lnTo>
                    <a:lnTo>
                      <a:pt x="90" y="91"/>
                    </a:lnTo>
                    <a:lnTo>
                      <a:pt x="97" y="81"/>
                    </a:lnTo>
                    <a:lnTo>
                      <a:pt x="100" y="67"/>
                    </a:lnTo>
                    <a:lnTo>
                      <a:pt x="97" y="52"/>
                    </a:lnTo>
                    <a:lnTo>
                      <a:pt x="90" y="41"/>
                    </a:lnTo>
                    <a:lnTo>
                      <a:pt x="78" y="32"/>
                    </a:lnTo>
                    <a:lnTo>
                      <a:pt x="62" y="31"/>
                    </a:lnTo>
                    <a:close/>
                    <a:moveTo>
                      <a:pt x="58" y="0"/>
                    </a:moveTo>
                    <a:lnTo>
                      <a:pt x="64" y="0"/>
                    </a:lnTo>
                    <a:lnTo>
                      <a:pt x="71" y="2"/>
                    </a:lnTo>
                    <a:lnTo>
                      <a:pt x="77" y="3"/>
                    </a:lnTo>
                    <a:lnTo>
                      <a:pt x="77" y="6"/>
                    </a:lnTo>
                    <a:lnTo>
                      <a:pt x="78" y="9"/>
                    </a:lnTo>
                    <a:lnTo>
                      <a:pt x="78" y="12"/>
                    </a:lnTo>
                    <a:lnTo>
                      <a:pt x="80" y="15"/>
                    </a:lnTo>
                    <a:lnTo>
                      <a:pt x="85" y="18"/>
                    </a:lnTo>
                    <a:lnTo>
                      <a:pt x="90" y="19"/>
                    </a:lnTo>
                    <a:lnTo>
                      <a:pt x="95" y="19"/>
                    </a:lnTo>
                    <a:lnTo>
                      <a:pt x="97" y="18"/>
                    </a:lnTo>
                    <a:lnTo>
                      <a:pt x="98" y="15"/>
                    </a:lnTo>
                    <a:lnTo>
                      <a:pt x="100" y="13"/>
                    </a:lnTo>
                    <a:lnTo>
                      <a:pt x="101" y="13"/>
                    </a:lnTo>
                    <a:lnTo>
                      <a:pt x="107" y="16"/>
                    </a:lnTo>
                    <a:lnTo>
                      <a:pt x="113" y="22"/>
                    </a:lnTo>
                    <a:lnTo>
                      <a:pt x="114" y="25"/>
                    </a:lnTo>
                    <a:lnTo>
                      <a:pt x="117" y="26"/>
                    </a:lnTo>
                    <a:lnTo>
                      <a:pt x="117" y="32"/>
                    </a:lnTo>
                    <a:lnTo>
                      <a:pt x="114" y="34"/>
                    </a:lnTo>
                    <a:lnTo>
                      <a:pt x="113" y="36"/>
                    </a:lnTo>
                    <a:lnTo>
                      <a:pt x="111" y="38"/>
                    </a:lnTo>
                    <a:lnTo>
                      <a:pt x="111" y="42"/>
                    </a:lnTo>
                    <a:lnTo>
                      <a:pt x="113" y="45"/>
                    </a:lnTo>
                    <a:lnTo>
                      <a:pt x="114" y="49"/>
                    </a:lnTo>
                    <a:lnTo>
                      <a:pt x="118" y="54"/>
                    </a:lnTo>
                    <a:lnTo>
                      <a:pt x="127" y="54"/>
                    </a:lnTo>
                    <a:lnTo>
                      <a:pt x="130" y="62"/>
                    </a:lnTo>
                    <a:lnTo>
                      <a:pt x="131" y="71"/>
                    </a:lnTo>
                    <a:lnTo>
                      <a:pt x="129" y="77"/>
                    </a:lnTo>
                    <a:lnTo>
                      <a:pt x="126" y="77"/>
                    </a:lnTo>
                    <a:lnTo>
                      <a:pt x="124" y="78"/>
                    </a:lnTo>
                    <a:lnTo>
                      <a:pt x="118" y="78"/>
                    </a:lnTo>
                    <a:lnTo>
                      <a:pt x="114" y="83"/>
                    </a:lnTo>
                    <a:lnTo>
                      <a:pt x="113" y="85"/>
                    </a:lnTo>
                    <a:lnTo>
                      <a:pt x="111" y="90"/>
                    </a:lnTo>
                    <a:lnTo>
                      <a:pt x="111" y="93"/>
                    </a:lnTo>
                    <a:lnTo>
                      <a:pt x="114" y="98"/>
                    </a:lnTo>
                    <a:lnTo>
                      <a:pt x="117" y="100"/>
                    </a:lnTo>
                    <a:lnTo>
                      <a:pt x="117" y="106"/>
                    </a:lnTo>
                    <a:lnTo>
                      <a:pt x="114" y="107"/>
                    </a:lnTo>
                    <a:lnTo>
                      <a:pt x="113" y="110"/>
                    </a:lnTo>
                    <a:lnTo>
                      <a:pt x="111" y="111"/>
                    </a:lnTo>
                    <a:lnTo>
                      <a:pt x="108" y="113"/>
                    </a:lnTo>
                    <a:lnTo>
                      <a:pt x="104" y="117"/>
                    </a:lnTo>
                    <a:lnTo>
                      <a:pt x="100" y="117"/>
                    </a:lnTo>
                    <a:lnTo>
                      <a:pt x="95" y="113"/>
                    </a:lnTo>
                    <a:lnTo>
                      <a:pt x="93" y="111"/>
                    </a:lnTo>
                    <a:lnTo>
                      <a:pt x="90" y="111"/>
                    </a:lnTo>
                    <a:lnTo>
                      <a:pt x="85" y="113"/>
                    </a:lnTo>
                    <a:lnTo>
                      <a:pt x="82" y="114"/>
                    </a:lnTo>
                    <a:lnTo>
                      <a:pt x="78" y="119"/>
                    </a:lnTo>
                    <a:lnTo>
                      <a:pt x="78" y="120"/>
                    </a:lnTo>
                    <a:lnTo>
                      <a:pt x="77" y="123"/>
                    </a:lnTo>
                    <a:lnTo>
                      <a:pt x="77" y="127"/>
                    </a:lnTo>
                    <a:lnTo>
                      <a:pt x="69" y="130"/>
                    </a:lnTo>
                    <a:lnTo>
                      <a:pt x="61" y="130"/>
                    </a:lnTo>
                    <a:lnTo>
                      <a:pt x="54" y="127"/>
                    </a:lnTo>
                    <a:lnTo>
                      <a:pt x="54" y="120"/>
                    </a:lnTo>
                    <a:lnTo>
                      <a:pt x="52" y="117"/>
                    </a:lnTo>
                    <a:lnTo>
                      <a:pt x="49" y="116"/>
                    </a:lnTo>
                    <a:lnTo>
                      <a:pt x="46" y="113"/>
                    </a:lnTo>
                    <a:lnTo>
                      <a:pt x="42" y="111"/>
                    </a:lnTo>
                    <a:lnTo>
                      <a:pt x="39" y="111"/>
                    </a:lnTo>
                    <a:lnTo>
                      <a:pt x="33" y="114"/>
                    </a:lnTo>
                    <a:lnTo>
                      <a:pt x="32" y="117"/>
                    </a:lnTo>
                    <a:lnTo>
                      <a:pt x="26" y="117"/>
                    </a:lnTo>
                    <a:lnTo>
                      <a:pt x="25" y="114"/>
                    </a:lnTo>
                    <a:lnTo>
                      <a:pt x="22" y="113"/>
                    </a:lnTo>
                    <a:lnTo>
                      <a:pt x="18" y="108"/>
                    </a:lnTo>
                    <a:lnTo>
                      <a:pt x="15" y="107"/>
                    </a:lnTo>
                    <a:lnTo>
                      <a:pt x="13" y="106"/>
                    </a:lnTo>
                    <a:lnTo>
                      <a:pt x="13" y="100"/>
                    </a:lnTo>
                    <a:lnTo>
                      <a:pt x="15" y="98"/>
                    </a:lnTo>
                    <a:lnTo>
                      <a:pt x="18" y="97"/>
                    </a:lnTo>
                    <a:lnTo>
                      <a:pt x="19" y="96"/>
                    </a:lnTo>
                    <a:lnTo>
                      <a:pt x="19" y="90"/>
                    </a:lnTo>
                    <a:lnTo>
                      <a:pt x="16" y="84"/>
                    </a:lnTo>
                    <a:lnTo>
                      <a:pt x="13" y="81"/>
                    </a:lnTo>
                    <a:lnTo>
                      <a:pt x="12" y="78"/>
                    </a:lnTo>
                    <a:lnTo>
                      <a:pt x="5" y="78"/>
                    </a:lnTo>
                    <a:lnTo>
                      <a:pt x="2" y="74"/>
                    </a:lnTo>
                    <a:lnTo>
                      <a:pt x="0" y="68"/>
                    </a:lnTo>
                    <a:lnTo>
                      <a:pt x="0" y="61"/>
                    </a:lnTo>
                    <a:lnTo>
                      <a:pt x="2" y="55"/>
                    </a:lnTo>
                    <a:lnTo>
                      <a:pt x="5" y="54"/>
                    </a:lnTo>
                    <a:lnTo>
                      <a:pt x="12" y="54"/>
                    </a:lnTo>
                    <a:lnTo>
                      <a:pt x="16" y="49"/>
                    </a:lnTo>
                    <a:lnTo>
                      <a:pt x="18" y="47"/>
                    </a:lnTo>
                    <a:lnTo>
                      <a:pt x="19" y="42"/>
                    </a:lnTo>
                    <a:lnTo>
                      <a:pt x="19" y="39"/>
                    </a:lnTo>
                    <a:lnTo>
                      <a:pt x="16" y="34"/>
                    </a:lnTo>
                    <a:lnTo>
                      <a:pt x="15" y="32"/>
                    </a:lnTo>
                    <a:lnTo>
                      <a:pt x="13" y="29"/>
                    </a:lnTo>
                    <a:lnTo>
                      <a:pt x="13" y="28"/>
                    </a:lnTo>
                    <a:lnTo>
                      <a:pt x="22" y="19"/>
                    </a:lnTo>
                    <a:lnTo>
                      <a:pt x="23" y="16"/>
                    </a:lnTo>
                    <a:lnTo>
                      <a:pt x="26" y="15"/>
                    </a:lnTo>
                    <a:lnTo>
                      <a:pt x="28" y="13"/>
                    </a:lnTo>
                    <a:lnTo>
                      <a:pt x="31" y="13"/>
                    </a:lnTo>
                    <a:lnTo>
                      <a:pt x="32" y="15"/>
                    </a:lnTo>
                    <a:lnTo>
                      <a:pt x="33" y="18"/>
                    </a:lnTo>
                    <a:lnTo>
                      <a:pt x="35" y="19"/>
                    </a:lnTo>
                    <a:lnTo>
                      <a:pt x="45" y="19"/>
                    </a:lnTo>
                    <a:lnTo>
                      <a:pt x="48" y="16"/>
                    </a:lnTo>
                    <a:lnTo>
                      <a:pt x="52" y="15"/>
                    </a:lnTo>
                    <a:lnTo>
                      <a:pt x="54" y="12"/>
                    </a:lnTo>
                    <a:lnTo>
                      <a:pt x="54" y="3"/>
                    </a:lnTo>
                    <a:lnTo>
                      <a:pt x="58"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7" name="Freeform 869">
                <a:extLst>
                  <a:ext uri="{FF2B5EF4-FFF2-40B4-BE49-F238E27FC236}">
                    <a16:creationId xmlns="" xmlns:a16="http://schemas.microsoft.com/office/drawing/2014/main" id="{451B20B8-8B9B-44A7-9C67-0D3ED77031BF}"/>
                  </a:ext>
                </a:extLst>
              </p:cNvPr>
              <p:cNvSpPr>
                <a:spLocks/>
              </p:cNvSpPr>
              <p:nvPr/>
            </p:nvSpPr>
            <p:spPr bwMode="auto">
              <a:xfrm>
                <a:off x="1475802" y="5336380"/>
                <a:ext cx="255646" cy="128323"/>
              </a:xfrm>
              <a:custGeom>
                <a:avLst/>
                <a:gdLst/>
                <a:ahLst/>
                <a:cxnLst>
                  <a:cxn ang="0">
                    <a:pos x="135" y="0"/>
                  </a:cxn>
                  <a:cxn ang="0">
                    <a:pos x="148" y="6"/>
                  </a:cxn>
                  <a:cxn ang="0">
                    <a:pos x="163" y="9"/>
                  </a:cxn>
                  <a:cxn ang="0">
                    <a:pos x="177" y="13"/>
                  </a:cxn>
                  <a:cxn ang="0">
                    <a:pos x="190" y="19"/>
                  </a:cxn>
                  <a:cxn ang="0">
                    <a:pos x="200" y="27"/>
                  </a:cxn>
                  <a:cxn ang="0">
                    <a:pos x="207" y="39"/>
                  </a:cxn>
                  <a:cxn ang="0">
                    <a:pos x="210" y="55"/>
                  </a:cxn>
                  <a:cxn ang="0">
                    <a:pos x="210" y="63"/>
                  </a:cxn>
                  <a:cxn ang="0">
                    <a:pos x="209" y="66"/>
                  </a:cxn>
                  <a:cxn ang="0">
                    <a:pos x="207" y="71"/>
                  </a:cxn>
                  <a:cxn ang="0">
                    <a:pos x="206" y="74"/>
                  </a:cxn>
                  <a:cxn ang="0">
                    <a:pos x="202" y="76"/>
                  </a:cxn>
                  <a:cxn ang="0">
                    <a:pos x="197" y="78"/>
                  </a:cxn>
                  <a:cxn ang="0">
                    <a:pos x="192" y="81"/>
                  </a:cxn>
                  <a:cxn ang="0">
                    <a:pos x="187" y="82"/>
                  </a:cxn>
                  <a:cxn ang="0">
                    <a:pos x="163" y="91"/>
                  </a:cxn>
                  <a:cxn ang="0">
                    <a:pos x="134" y="95"/>
                  </a:cxn>
                  <a:cxn ang="0">
                    <a:pos x="105" y="97"/>
                  </a:cxn>
                  <a:cxn ang="0">
                    <a:pos x="75" y="95"/>
                  </a:cxn>
                  <a:cxn ang="0">
                    <a:pos x="46" y="89"/>
                  </a:cxn>
                  <a:cxn ang="0">
                    <a:pos x="35" y="86"/>
                  </a:cxn>
                  <a:cxn ang="0">
                    <a:pos x="17" y="81"/>
                  </a:cxn>
                  <a:cxn ang="0">
                    <a:pos x="13" y="78"/>
                  </a:cxn>
                  <a:cxn ang="0">
                    <a:pos x="9" y="76"/>
                  </a:cxn>
                  <a:cxn ang="0">
                    <a:pos x="4" y="74"/>
                  </a:cxn>
                  <a:cxn ang="0">
                    <a:pos x="1" y="71"/>
                  </a:cxn>
                  <a:cxn ang="0">
                    <a:pos x="1" y="68"/>
                  </a:cxn>
                  <a:cxn ang="0">
                    <a:pos x="0" y="65"/>
                  </a:cxn>
                  <a:cxn ang="0">
                    <a:pos x="0" y="55"/>
                  </a:cxn>
                  <a:cxn ang="0">
                    <a:pos x="3" y="39"/>
                  </a:cxn>
                  <a:cxn ang="0">
                    <a:pos x="10" y="27"/>
                  </a:cxn>
                  <a:cxn ang="0">
                    <a:pos x="20" y="20"/>
                  </a:cxn>
                  <a:cxn ang="0">
                    <a:pos x="33" y="14"/>
                  </a:cxn>
                  <a:cxn ang="0">
                    <a:pos x="62" y="6"/>
                  </a:cxn>
                  <a:cxn ang="0">
                    <a:pos x="75" y="2"/>
                  </a:cxn>
                  <a:cxn ang="0">
                    <a:pos x="78" y="25"/>
                  </a:cxn>
                  <a:cxn ang="0">
                    <a:pos x="84" y="45"/>
                  </a:cxn>
                  <a:cxn ang="0">
                    <a:pos x="91" y="63"/>
                  </a:cxn>
                  <a:cxn ang="0">
                    <a:pos x="98" y="29"/>
                  </a:cxn>
                  <a:cxn ang="0">
                    <a:pos x="112" y="29"/>
                  </a:cxn>
                  <a:cxn ang="0">
                    <a:pos x="117" y="45"/>
                  </a:cxn>
                  <a:cxn ang="0">
                    <a:pos x="120" y="61"/>
                  </a:cxn>
                  <a:cxn ang="0">
                    <a:pos x="127" y="43"/>
                  </a:cxn>
                  <a:cxn ang="0">
                    <a:pos x="133" y="23"/>
                  </a:cxn>
                  <a:cxn ang="0">
                    <a:pos x="135" y="0"/>
                  </a:cxn>
                </a:cxnLst>
                <a:rect l="0" t="0" r="r" b="b"/>
                <a:pathLst>
                  <a:path w="210" h="97">
                    <a:moveTo>
                      <a:pt x="135" y="0"/>
                    </a:moveTo>
                    <a:lnTo>
                      <a:pt x="148" y="6"/>
                    </a:lnTo>
                    <a:lnTo>
                      <a:pt x="163" y="9"/>
                    </a:lnTo>
                    <a:lnTo>
                      <a:pt x="177" y="13"/>
                    </a:lnTo>
                    <a:lnTo>
                      <a:pt x="190" y="19"/>
                    </a:lnTo>
                    <a:lnTo>
                      <a:pt x="200" y="27"/>
                    </a:lnTo>
                    <a:lnTo>
                      <a:pt x="207" y="39"/>
                    </a:lnTo>
                    <a:lnTo>
                      <a:pt x="210" y="55"/>
                    </a:lnTo>
                    <a:lnTo>
                      <a:pt x="210" y="63"/>
                    </a:lnTo>
                    <a:lnTo>
                      <a:pt x="209" y="66"/>
                    </a:lnTo>
                    <a:lnTo>
                      <a:pt x="207" y="71"/>
                    </a:lnTo>
                    <a:lnTo>
                      <a:pt x="206" y="74"/>
                    </a:lnTo>
                    <a:lnTo>
                      <a:pt x="202" y="76"/>
                    </a:lnTo>
                    <a:lnTo>
                      <a:pt x="197" y="78"/>
                    </a:lnTo>
                    <a:lnTo>
                      <a:pt x="192" y="81"/>
                    </a:lnTo>
                    <a:lnTo>
                      <a:pt x="187" y="82"/>
                    </a:lnTo>
                    <a:lnTo>
                      <a:pt x="163" y="91"/>
                    </a:lnTo>
                    <a:lnTo>
                      <a:pt x="134" y="95"/>
                    </a:lnTo>
                    <a:lnTo>
                      <a:pt x="105" y="97"/>
                    </a:lnTo>
                    <a:lnTo>
                      <a:pt x="75" y="95"/>
                    </a:lnTo>
                    <a:lnTo>
                      <a:pt x="46" y="89"/>
                    </a:lnTo>
                    <a:lnTo>
                      <a:pt x="35" y="86"/>
                    </a:lnTo>
                    <a:lnTo>
                      <a:pt x="17" y="81"/>
                    </a:lnTo>
                    <a:lnTo>
                      <a:pt x="13" y="78"/>
                    </a:lnTo>
                    <a:lnTo>
                      <a:pt x="9" y="76"/>
                    </a:lnTo>
                    <a:lnTo>
                      <a:pt x="4" y="74"/>
                    </a:lnTo>
                    <a:lnTo>
                      <a:pt x="1" y="71"/>
                    </a:lnTo>
                    <a:lnTo>
                      <a:pt x="1" y="68"/>
                    </a:lnTo>
                    <a:lnTo>
                      <a:pt x="0" y="65"/>
                    </a:lnTo>
                    <a:lnTo>
                      <a:pt x="0" y="55"/>
                    </a:lnTo>
                    <a:lnTo>
                      <a:pt x="3" y="39"/>
                    </a:lnTo>
                    <a:lnTo>
                      <a:pt x="10" y="27"/>
                    </a:lnTo>
                    <a:lnTo>
                      <a:pt x="20" y="20"/>
                    </a:lnTo>
                    <a:lnTo>
                      <a:pt x="33" y="14"/>
                    </a:lnTo>
                    <a:lnTo>
                      <a:pt x="62" y="6"/>
                    </a:lnTo>
                    <a:lnTo>
                      <a:pt x="75" y="2"/>
                    </a:lnTo>
                    <a:lnTo>
                      <a:pt x="78" y="25"/>
                    </a:lnTo>
                    <a:lnTo>
                      <a:pt x="84" y="45"/>
                    </a:lnTo>
                    <a:lnTo>
                      <a:pt x="91" y="63"/>
                    </a:lnTo>
                    <a:lnTo>
                      <a:pt x="98" y="29"/>
                    </a:lnTo>
                    <a:lnTo>
                      <a:pt x="112" y="29"/>
                    </a:lnTo>
                    <a:lnTo>
                      <a:pt x="117" y="45"/>
                    </a:lnTo>
                    <a:lnTo>
                      <a:pt x="120" y="61"/>
                    </a:lnTo>
                    <a:lnTo>
                      <a:pt x="127" y="43"/>
                    </a:lnTo>
                    <a:lnTo>
                      <a:pt x="133" y="23"/>
                    </a:lnTo>
                    <a:lnTo>
                      <a:pt x="135"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8" name="Freeform 870">
                <a:extLst>
                  <a:ext uri="{FF2B5EF4-FFF2-40B4-BE49-F238E27FC236}">
                    <a16:creationId xmlns="" xmlns:a16="http://schemas.microsoft.com/office/drawing/2014/main" id="{8E57800E-A7D5-4F48-8BFF-B292F40C634E}"/>
                  </a:ext>
                </a:extLst>
              </p:cNvPr>
              <p:cNvSpPr>
                <a:spLocks/>
              </p:cNvSpPr>
              <p:nvPr/>
            </p:nvSpPr>
            <p:spPr bwMode="auto">
              <a:xfrm>
                <a:off x="1590232" y="5348287"/>
                <a:ext cx="25565" cy="22490"/>
              </a:xfrm>
              <a:custGeom>
                <a:avLst/>
                <a:gdLst/>
                <a:ahLst/>
                <a:cxnLst>
                  <a:cxn ang="0">
                    <a:pos x="4" y="0"/>
                  </a:cxn>
                  <a:cxn ang="0">
                    <a:pos x="18" y="0"/>
                  </a:cxn>
                  <a:cxn ang="0">
                    <a:pos x="21" y="1"/>
                  </a:cxn>
                  <a:cxn ang="0">
                    <a:pos x="21" y="10"/>
                  </a:cxn>
                  <a:cxn ang="0">
                    <a:pos x="18" y="16"/>
                  </a:cxn>
                  <a:cxn ang="0">
                    <a:pos x="14" y="17"/>
                  </a:cxn>
                  <a:cxn ang="0">
                    <a:pos x="10" y="17"/>
                  </a:cxn>
                  <a:cxn ang="0">
                    <a:pos x="5" y="16"/>
                  </a:cxn>
                  <a:cxn ang="0">
                    <a:pos x="3" y="13"/>
                  </a:cxn>
                  <a:cxn ang="0">
                    <a:pos x="1" y="10"/>
                  </a:cxn>
                  <a:cxn ang="0">
                    <a:pos x="0" y="5"/>
                  </a:cxn>
                  <a:cxn ang="0">
                    <a:pos x="1" y="1"/>
                  </a:cxn>
                  <a:cxn ang="0">
                    <a:pos x="4" y="0"/>
                  </a:cxn>
                </a:cxnLst>
                <a:rect l="0" t="0" r="r" b="b"/>
                <a:pathLst>
                  <a:path w="21" h="17">
                    <a:moveTo>
                      <a:pt x="4" y="0"/>
                    </a:moveTo>
                    <a:lnTo>
                      <a:pt x="18" y="0"/>
                    </a:lnTo>
                    <a:lnTo>
                      <a:pt x="21" y="1"/>
                    </a:lnTo>
                    <a:lnTo>
                      <a:pt x="21" y="10"/>
                    </a:lnTo>
                    <a:lnTo>
                      <a:pt x="18" y="16"/>
                    </a:lnTo>
                    <a:lnTo>
                      <a:pt x="14" y="17"/>
                    </a:lnTo>
                    <a:lnTo>
                      <a:pt x="10" y="17"/>
                    </a:lnTo>
                    <a:lnTo>
                      <a:pt x="5" y="16"/>
                    </a:lnTo>
                    <a:lnTo>
                      <a:pt x="3" y="13"/>
                    </a:lnTo>
                    <a:lnTo>
                      <a:pt x="1" y="10"/>
                    </a:lnTo>
                    <a:lnTo>
                      <a:pt x="0" y="5"/>
                    </a:lnTo>
                    <a:lnTo>
                      <a:pt x="1" y="1"/>
                    </a:lnTo>
                    <a:lnTo>
                      <a:pt x="4"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grpSp>
      <p:pic>
        <p:nvPicPr>
          <p:cNvPr id="6" name="Picture 33" descr="C:\Users\sivamani.krishna\Creative Cloud Files\100ppi\Asset 1.png">
            <a:extLst>
              <a:ext uri="{FF2B5EF4-FFF2-40B4-BE49-F238E27FC236}">
                <a16:creationId xmlns="" xmlns:a16="http://schemas.microsoft.com/office/drawing/2014/main" id="{E18F2E0A-92B0-4B17-86F9-78BCDE00CE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09"/>
          <a:stretch/>
        </p:blipFill>
        <p:spPr bwMode="auto">
          <a:xfrm flipH="1">
            <a:off x="103784" y="1840272"/>
            <a:ext cx="2175026" cy="9738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3" descr="C:\Users\sivamani.krishna\Creative Cloud Files\100ppi\Asset 1.png">
            <a:extLst>
              <a:ext uri="{FF2B5EF4-FFF2-40B4-BE49-F238E27FC236}">
                <a16:creationId xmlns="" xmlns:a16="http://schemas.microsoft.com/office/drawing/2014/main" id="{A32F647E-3D41-4F46-9BB0-83EF9A52DB4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09"/>
          <a:stretch/>
        </p:blipFill>
        <p:spPr bwMode="auto">
          <a:xfrm>
            <a:off x="6522539" y="1842115"/>
            <a:ext cx="2175026" cy="972016"/>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7">
            <a:extLst>
              <a:ext uri="{FF2B5EF4-FFF2-40B4-BE49-F238E27FC236}">
                <a16:creationId xmlns="" xmlns:a16="http://schemas.microsoft.com/office/drawing/2014/main" id="{A8CE4E5B-C52E-4CB2-B6CF-D52EFCEC6278}"/>
              </a:ext>
            </a:extLst>
          </p:cNvPr>
          <p:cNvSpPr>
            <a:spLocks/>
          </p:cNvSpPr>
          <p:nvPr/>
        </p:nvSpPr>
        <p:spPr bwMode="auto">
          <a:xfrm>
            <a:off x="1892581" y="2109351"/>
            <a:ext cx="2718167" cy="496219"/>
          </a:xfrm>
          <a:custGeom>
            <a:avLst/>
            <a:gdLst>
              <a:gd name="T0" fmla="*/ 7510 w 7510"/>
              <a:gd name="T1" fmla="*/ 1371 h 1371"/>
              <a:gd name="T2" fmla="*/ 2863 w 7510"/>
              <a:gd name="T3" fmla="*/ 1371 h 1371"/>
              <a:gd name="T4" fmla="*/ 1673 w 7510"/>
              <a:gd name="T5" fmla="*/ 182 h 1371"/>
              <a:gd name="T6" fmla="*/ 0 w 7510"/>
              <a:gd name="T7" fmla="*/ 182 h 1371"/>
              <a:gd name="T8" fmla="*/ 0 w 7510"/>
              <a:gd name="T9" fmla="*/ 0 h 1371"/>
              <a:gd name="T10" fmla="*/ 1749 w 7510"/>
              <a:gd name="T11" fmla="*/ 0 h 1371"/>
              <a:gd name="T12" fmla="*/ 2937 w 7510"/>
              <a:gd name="T13" fmla="*/ 1191 h 1371"/>
              <a:gd name="T14" fmla="*/ 7510 w 7510"/>
              <a:gd name="T15" fmla="*/ 1191 h 1371"/>
              <a:gd name="T16" fmla="*/ 7510 w 7510"/>
              <a:gd name="T17" fmla="*/ 1371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71">
                <a:moveTo>
                  <a:pt x="7510" y="1371"/>
                </a:moveTo>
                <a:lnTo>
                  <a:pt x="2863" y="1371"/>
                </a:lnTo>
                <a:lnTo>
                  <a:pt x="1673" y="182"/>
                </a:lnTo>
                <a:lnTo>
                  <a:pt x="0" y="182"/>
                </a:lnTo>
                <a:lnTo>
                  <a:pt x="0" y="0"/>
                </a:lnTo>
                <a:lnTo>
                  <a:pt x="1749" y="0"/>
                </a:lnTo>
                <a:lnTo>
                  <a:pt x="2937" y="1191"/>
                </a:lnTo>
                <a:lnTo>
                  <a:pt x="7510" y="1191"/>
                </a:lnTo>
                <a:lnTo>
                  <a:pt x="7510" y="1371"/>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 xmlns:a16="http://schemas.microsoft.com/office/drawing/2014/main" id="{37BE5CC9-931D-4DB4-A8E8-D5986643C110}"/>
              </a:ext>
            </a:extLst>
          </p:cNvPr>
          <p:cNvSpPr>
            <a:spLocks/>
          </p:cNvSpPr>
          <p:nvPr/>
        </p:nvSpPr>
        <p:spPr bwMode="auto">
          <a:xfrm>
            <a:off x="4180039" y="2109351"/>
            <a:ext cx="2718167" cy="496219"/>
          </a:xfrm>
          <a:custGeom>
            <a:avLst/>
            <a:gdLst>
              <a:gd name="T0" fmla="*/ 4647 w 7510"/>
              <a:gd name="T1" fmla="*/ 1371 h 1371"/>
              <a:gd name="T2" fmla="*/ 0 w 7510"/>
              <a:gd name="T3" fmla="*/ 1371 h 1371"/>
              <a:gd name="T4" fmla="*/ 0 w 7510"/>
              <a:gd name="T5" fmla="*/ 1191 h 1371"/>
              <a:gd name="T6" fmla="*/ 4571 w 7510"/>
              <a:gd name="T7" fmla="*/ 1191 h 1371"/>
              <a:gd name="T8" fmla="*/ 5761 w 7510"/>
              <a:gd name="T9" fmla="*/ 0 h 1371"/>
              <a:gd name="T10" fmla="*/ 7510 w 7510"/>
              <a:gd name="T11" fmla="*/ 0 h 1371"/>
              <a:gd name="T12" fmla="*/ 7510 w 7510"/>
              <a:gd name="T13" fmla="*/ 182 h 1371"/>
              <a:gd name="T14" fmla="*/ 5838 w 7510"/>
              <a:gd name="T15" fmla="*/ 182 h 1371"/>
              <a:gd name="T16" fmla="*/ 4647 w 7510"/>
              <a:gd name="T17" fmla="*/ 1371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71">
                <a:moveTo>
                  <a:pt x="4647" y="1371"/>
                </a:moveTo>
                <a:lnTo>
                  <a:pt x="0" y="1371"/>
                </a:lnTo>
                <a:lnTo>
                  <a:pt x="0" y="1191"/>
                </a:lnTo>
                <a:lnTo>
                  <a:pt x="4571" y="1191"/>
                </a:lnTo>
                <a:lnTo>
                  <a:pt x="5761" y="0"/>
                </a:lnTo>
                <a:lnTo>
                  <a:pt x="7510" y="0"/>
                </a:lnTo>
                <a:lnTo>
                  <a:pt x="7510" y="182"/>
                </a:lnTo>
                <a:lnTo>
                  <a:pt x="5838" y="182"/>
                </a:lnTo>
                <a:lnTo>
                  <a:pt x="4647" y="1371"/>
                </a:lnTo>
                <a:close/>
              </a:path>
            </a:pathLst>
          </a:custGeom>
          <a:solidFill>
            <a:srgbClr val="0EAAE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 xmlns:a16="http://schemas.microsoft.com/office/drawing/2014/main" id="{C7121D5C-D6FF-4676-8DF5-DD2DFE1D6770}"/>
              </a:ext>
            </a:extLst>
          </p:cNvPr>
          <p:cNvGrpSpPr/>
          <p:nvPr/>
        </p:nvGrpSpPr>
        <p:grpSpPr>
          <a:xfrm>
            <a:off x="338935" y="1838634"/>
            <a:ext cx="1933508" cy="625794"/>
            <a:chOff x="1440351" y="1204092"/>
            <a:chExt cx="2084554" cy="674681"/>
          </a:xfrm>
        </p:grpSpPr>
        <p:sp>
          <p:nvSpPr>
            <p:cNvPr id="84" name="Freeform 14">
              <a:extLst>
                <a:ext uri="{FF2B5EF4-FFF2-40B4-BE49-F238E27FC236}">
                  <a16:creationId xmlns="" xmlns:a16="http://schemas.microsoft.com/office/drawing/2014/main" id="{11926852-A642-4CF8-9027-3A280C2B2906}"/>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81509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5" name="Freeform 15">
              <a:extLst>
                <a:ext uri="{FF2B5EF4-FFF2-40B4-BE49-F238E27FC236}">
                  <a16:creationId xmlns="" xmlns:a16="http://schemas.microsoft.com/office/drawing/2014/main" id="{637A5DCB-FBC5-4592-95C5-A9C443166E11}"/>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81509B"/>
            </a:solidFill>
            <a:ln w="12700">
              <a:solidFill>
                <a:srgbClr val="81509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6" name="Rectangle 85">
              <a:extLst>
                <a:ext uri="{FF2B5EF4-FFF2-40B4-BE49-F238E27FC236}">
                  <a16:creationId xmlns="" xmlns:a16="http://schemas.microsoft.com/office/drawing/2014/main" id="{19D36054-D80A-4860-BF1A-D1A990657CEF}"/>
                </a:ext>
              </a:extLst>
            </p:cNvPr>
            <p:cNvSpPr/>
            <p:nvPr/>
          </p:nvSpPr>
          <p:spPr>
            <a:xfrm>
              <a:off x="1968080" y="1404557"/>
              <a:ext cx="1556825" cy="273752"/>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CI / CD Pipelines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 xmlns:a16="http://schemas.microsoft.com/office/drawing/2014/main" id="{616E176E-8BAB-40D0-8243-569E985B0631}"/>
              </a:ext>
            </a:extLst>
          </p:cNvPr>
          <p:cNvGrpSpPr/>
          <p:nvPr/>
        </p:nvGrpSpPr>
        <p:grpSpPr>
          <a:xfrm flipH="1">
            <a:off x="6508292" y="1838634"/>
            <a:ext cx="1933508" cy="625794"/>
            <a:chOff x="1440351" y="1204092"/>
            <a:chExt cx="2084554" cy="674681"/>
          </a:xfrm>
        </p:grpSpPr>
        <p:sp>
          <p:nvSpPr>
            <p:cNvPr id="72" name="Freeform 14">
              <a:extLst>
                <a:ext uri="{FF2B5EF4-FFF2-40B4-BE49-F238E27FC236}">
                  <a16:creationId xmlns="" xmlns:a16="http://schemas.microsoft.com/office/drawing/2014/main" id="{EB993E67-4ECB-4997-9519-C9C2BF1E8665}"/>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0EAAE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3" name="Freeform 15">
              <a:extLst>
                <a:ext uri="{FF2B5EF4-FFF2-40B4-BE49-F238E27FC236}">
                  <a16:creationId xmlns="" xmlns:a16="http://schemas.microsoft.com/office/drawing/2014/main" id="{B0882080-CD38-4F29-986F-39A4CA622379}"/>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0EAAE0"/>
            </a:solidFill>
            <a:ln w="12700">
              <a:solidFill>
                <a:srgbClr val="0EAAE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4" name="Rectangle 73">
              <a:extLst>
                <a:ext uri="{FF2B5EF4-FFF2-40B4-BE49-F238E27FC236}">
                  <a16:creationId xmlns="" xmlns:a16="http://schemas.microsoft.com/office/drawing/2014/main" id="{6527246D-E36A-43FE-8F56-A18EC9386D40}"/>
                </a:ext>
              </a:extLst>
            </p:cNvPr>
            <p:cNvSpPr/>
            <p:nvPr/>
          </p:nvSpPr>
          <p:spPr>
            <a:xfrm>
              <a:off x="1968080" y="1317454"/>
              <a:ext cx="1556825" cy="447957"/>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Cloud Migration</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and consulting</a:t>
              </a:r>
            </a:p>
          </p:txBody>
        </p:sp>
      </p:grpSp>
      <p:grpSp>
        <p:nvGrpSpPr>
          <p:cNvPr id="32" name="Group 9">
            <a:extLst>
              <a:ext uri="{FF2B5EF4-FFF2-40B4-BE49-F238E27FC236}">
                <a16:creationId xmlns="" xmlns:a16="http://schemas.microsoft.com/office/drawing/2014/main" id="{4CE12EC7-2744-4A01-89F1-959C64042382}"/>
              </a:ext>
            </a:extLst>
          </p:cNvPr>
          <p:cNvGrpSpPr>
            <a:grpSpLocks noChangeAspect="1"/>
          </p:cNvGrpSpPr>
          <p:nvPr/>
        </p:nvGrpSpPr>
        <p:grpSpPr bwMode="auto">
          <a:xfrm>
            <a:off x="394448" y="1959333"/>
            <a:ext cx="345136" cy="366400"/>
            <a:chOff x="-1033" y="948"/>
            <a:chExt cx="1055" cy="1120"/>
          </a:xfrm>
          <a:solidFill>
            <a:schemeClr val="bg1"/>
          </a:solidFill>
          <a:effectLst>
            <a:outerShdw blurRad="50800" dist="38100" dir="2700000" algn="tl" rotWithShape="0">
              <a:prstClr val="black">
                <a:alpha val="40000"/>
              </a:prstClr>
            </a:outerShdw>
          </a:effectLst>
        </p:grpSpPr>
        <p:sp>
          <p:nvSpPr>
            <p:cNvPr id="62" name="Freeform 10">
              <a:extLst>
                <a:ext uri="{FF2B5EF4-FFF2-40B4-BE49-F238E27FC236}">
                  <a16:creationId xmlns="" xmlns:a16="http://schemas.microsoft.com/office/drawing/2014/main" id="{0800F78E-50A8-403A-BB29-B8B2C6DA14E8}"/>
                </a:ext>
              </a:extLst>
            </p:cNvPr>
            <p:cNvSpPr>
              <a:spLocks/>
            </p:cNvSpPr>
            <p:nvPr/>
          </p:nvSpPr>
          <p:spPr bwMode="auto">
            <a:xfrm>
              <a:off x="-868" y="948"/>
              <a:ext cx="843" cy="421"/>
            </a:xfrm>
            <a:custGeom>
              <a:avLst/>
              <a:gdLst>
                <a:gd name="T0" fmla="*/ 107 w 774"/>
                <a:gd name="T1" fmla="*/ 362 h 387"/>
                <a:gd name="T2" fmla="*/ 0 w 774"/>
                <a:gd name="T3" fmla="*/ 316 h 387"/>
                <a:gd name="T4" fmla="*/ 683 w 774"/>
                <a:gd name="T5" fmla="*/ 237 h 387"/>
                <a:gd name="T6" fmla="*/ 770 w 774"/>
                <a:gd name="T7" fmla="*/ 187 h 387"/>
                <a:gd name="T8" fmla="*/ 774 w 774"/>
                <a:gd name="T9" fmla="*/ 190 h 387"/>
                <a:gd name="T10" fmla="*/ 723 w 774"/>
                <a:gd name="T11" fmla="*/ 387 h 387"/>
                <a:gd name="T12" fmla="*/ 520 w 774"/>
                <a:gd name="T13" fmla="*/ 334 h 387"/>
                <a:gd name="T14" fmla="*/ 575 w 774"/>
                <a:gd name="T15" fmla="*/ 300 h 387"/>
                <a:gd name="T16" fmla="*/ 328 w 774"/>
                <a:gd name="T17" fmla="*/ 226 h 387"/>
                <a:gd name="T18" fmla="*/ 107 w 774"/>
                <a:gd name="T19" fmla="*/ 36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387">
                  <a:moveTo>
                    <a:pt x="107" y="362"/>
                  </a:moveTo>
                  <a:cubicBezTo>
                    <a:pt x="71" y="346"/>
                    <a:pt x="36" y="331"/>
                    <a:pt x="0" y="316"/>
                  </a:cubicBezTo>
                  <a:cubicBezTo>
                    <a:pt x="103" y="117"/>
                    <a:pt x="442" y="0"/>
                    <a:pt x="683" y="237"/>
                  </a:cubicBezTo>
                  <a:cubicBezTo>
                    <a:pt x="712" y="221"/>
                    <a:pt x="741" y="204"/>
                    <a:pt x="770" y="187"/>
                  </a:cubicBezTo>
                  <a:cubicBezTo>
                    <a:pt x="771" y="188"/>
                    <a:pt x="773" y="189"/>
                    <a:pt x="774" y="190"/>
                  </a:cubicBezTo>
                  <a:cubicBezTo>
                    <a:pt x="757" y="255"/>
                    <a:pt x="741" y="319"/>
                    <a:pt x="723" y="387"/>
                  </a:cubicBezTo>
                  <a:cubicBezTo>
                    <a:pt x="656" y="370"/>
                    <a:pt x="591" y="353"/>
                    <a:pt x="520" y="334"/>
                  </a:cubicBezTo>
                  <a:cubicBezTo>
                    <a:pt x="541" y="322"/>
                    <a:pt x="557" y="312"/>
                    <a:pt x="575" y="300"/>
                  </a:cubicBezTo>
                  <a:cubicBezTo>
                    <a:pt x="502" y="239"/>
                    <a:pt x="420" y="215"/>
                    <a:pt x="328" y="226"/>
                  </a:cubicBezTo>
                  <a:cubicBezTo>
                    <a:pt x="235" y="237"/>
                    <a:pt x="163" y="286"/>
                    <a:pt x="107" y="3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Freeform 11">
              <a:extLst>
                <a:ext uri="{FF2B5EF4-FFF2-40B4-BE49-F238E27FC236}">
                  <a16:creationId xmlns="" xmlns:a16="http://schemas.microsoft.com/office/drawing/2014/main" id="{2CA4A6D3-B771-4C47-80AF-708A92879CF0}"/>
                </a:ext>
              </a:extLst>
            </p:cNvPr>
            <p:cNvSpPr>
              <a:spLocks/>
            </p:cNvSpPr>
            <p:nvPr/>
          </p:nvSpPr>
          <p:spPr bwMode="auto">
            <a:xfrm>
              <a:off x="-485" y="1387"/>
              <a:ext cx="507" cy="681"/>
            </a:xfrm>
            <a:custGeom>
              <a:avLst/>
              <a:gdLst>
                <a:gd name="T0" fmla="*/ 163 w 466"/>
                <a:gd name="T1" fmla="*/ 546 h 626"/>
                <a:gd name="T2" fmla="*/ 190 w 466"/>
                <a:gd name="T3" fmla="*/ 626 h 626"/>
                <a:gd name="T4" fmla="*/ 0 w 466"/>
                <a:gd name="T5" fmla="*/ 535 h 626"/>
                <a:gd name="T6" fmla="*/ 91 w 466"/>
                <a:gd name="T7" fmla="*/ 346 h 626"/>
                <a:gd name="T8" fmla="*/ 123 w 466"/>
                <a:gd name="T9" fmla="*/ 434 h 626"/>
                <a:gd name="T10" fmla="*/ 268 w 466"/>
                <a:gd name="T11" fmla="*/ 329 h 626"/>
                <a:gd name="T12" fmla="*/ 326 w 466"/>
                <a:gd name="T13" fmla="*/ 69 h 626"/>
                <a:gd name="T14" fmla="*/ 339 w 466"/>
                <a:gd name="T15" fmla="*/ 45 h 626"/>
                <a:gd name="T16" fmla="*/ 430 w 466"/>
                <a:gd name="T17" fmla="*/ 0 h 626"/>
                <a:gd name="T18" fmla="*/ 407 w 466"/>
                <a:gd name="T19" fmla="*/ 327 h 626"/>
                <a:gd name="T20" fmla="*/ 163 w 466"/>
                <a:gd name="T21" fmla="*/ 54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26">
                  <a:moveTo>
                    <a:pt x="163" y="546"/>
                  </a:moveTo>
                  <a:cubicBezTo>
                    <a:pt x="171" y="572"/>
                    <a:pt x="180" y="596"/>
                    <a:pt x="190" y="626"/>
                  </a:cubicBezTo>
                  <a:cubicBezTo>
                    <a:pt x="124" y="595"/>
                    <a:pt x="63" y="566"/>
                    <a:pt x="0" y="535"/>
                  </a:cubicBezTo>
                  <a:cubicBezTo>
                    <a:pt x="30" y="473"/>
                    <a:pt x="59" y="413"/>
                    <a:pt x="91" y="346"/>
                  </a:cubicBezTo>
                  <a:cubicBezTo>
                    <a:pt x="103" y="379"/>
                    <a:pt x="113" y="406"/>
                    <a:pt x="123" y="434"/>
                  </a:cubicBezTo>
                  <a:cubicBezTo>
                    <a:pt x="183" y="412"/>
                    <a:pt x="231" y="377"/>
                    <a:pt x="268" y="329"/>
                  </a:cubicBezTo>
                  <a:cubicBezTo>
                    <a:pt x="327" y="251"/>
                    <a:pt x="346" y="164"/>
                    <a:pt x="326" y="69"/>
                  </a:cubicBezTo>
                  <a:cubicBezTo>
                    <a:pt x="324" y="56"/>
                    <a:pt x="327" y="50"/>
                    <a:pt x="339" y="45"/>
                  </a:cubicBezTo>
                  <a:cubicBezTo>
                    <a:pt x="369" y="31"/>
                    <a:pt x="398" y="16"/>
                    <a:pt x="430" y="0"/>
                  </a:cubicBezTo>
                  <a:cubicBezTo>
                    <a:pt x="466" y="114"/>
                    <a:pt x="459" y="222"/>
                    <a:pt x="407" y="327"/>
                  </a:cubicBezTo>
                  <a:cubicBezTo>
                    <a:pt x="356" y="433"/>
                    <a:pt x="272" y="503"/>
                    <a:pt x="163"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4" name="Freeform 12">
              <a:extLst>
                <a:ext uri="{FF2B5EF4-FFF2-40B4-BE49-F238E27FC236}">
                  <a16:creationId xmlns="" xmlns:a16="http://schemas.microsoft.com/office/drawing/2014/main" id="{D22FFBB4-06AF-4CD6-A8F3-CE54C27462FC}"/>
                </a:ext>
              </a:extLst>
            </p:cNvPr>
            <p:cNvSpPr>
              <a:spLocks/>
            </p:cNvSpPr>
            <p:nvPr/>
          </p:nvSpPr>
          <p:spPr bwMode="auto">
            <a:xfrm>
              <a:off x="-1033" y="1341"/>
              <a:ext cx="504" cy="661"/>
            </a:xfrm>
            <a:custGeom>
              <a:avLst/>
              <a:gdLst>
                <a:gd name="T0" fmla="*/ 279 w 463"/>
                <a:gd name="T1" fmla="*/ 140 h 607"/>
                <a:gd name="T2" fmla="*/ 226 w 463"/>
                <a:gd name="T3" fmla="*/ 140 h 607"/>
                <a:gd name="T4" fmla="*/ 205 w 463"/>
                <a:gd name="T5" fmla="*/ 161 h 607"/>
                <a:gd name="T6" fmla="*/ 442 w 463"/>
                <a:gd name="T7" fmla="*/ 483 h 607"/>
                <a:gd name="T8" fmla="*/ 462 w 463"/>
                <a:gd name="T9" fmla="*/ 509 h 607"/>
                <a:gd name="T10" fmla="*/ 462 w 463"/>
                <a:gd name="T11" fmla="*/ 607 h 607"/>
                <a:gd name="T12" fmla="*/ 182 w 463"/>
                <a:gd name="T13" fmla="*/ 448 h 607"/>
                <a:gd name="T14" fmla="*/ 88 w 463"/>
                <a:gd name="T15" fmla="*/ 141 h 607"/>
                <a:gd name="T16" fmla="*/ 0 w 463"/>
                <a:gd name="T17" fmla="*/ 141 h 607"/>
                <a:gd name="T18" fmla="*/ 144 w 463"/>
                <a:gd name="T19" fmla="*/ 0 h 607"/>
                <a:gd name="T20" fmla="*/ 279 w 463"/>
                <a:gd name="T21" fmla="*/ 14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607">
                  <a:moveTo>
                    <a:pt x="279" y="140"/>
                  </a:moveTo>
                  <a:cubicBezTo>
                    <a:pt x="263" y="140"/>
                    <a:pt x="245" y="141"/>
                    <a:pt x="226" y="140"/>
                  </a:cubicBezTo>
                  <a:cubicBezTo>
                    <a:pt x="211" y="139"/>
                    <a:pt x="206" y="145"/>
                    <a:pt x="205" y="161"/>
                  </a:cubicBezTo>
                  <a:cubicBezTo>
                    <a:pt x="199" y="312"/>
                    <a:pt x="294" y="443"/>
                    <a:pt x="442" y="483"/>
                  </a:cubicBezTo>
                  <a:cubicBezTo>
                    <a:pt x="457" y="487"/>
                    <a:pt x="463" y="493"/>
                    <a:pt x="462" y="509"/>
                  </a:cubicBezTo>
                  <a:cubicBezTo>
                    <a:pt x="461" y="540"/>
                    <a:pt x="462" y="572"/>
                    <a:pt x="462" y="607"/>
                  </a:cubicBezTo>
                  <a:cubicBezTo>
                    <a:pt x="346" y="590"/>
                    <a:pt x="253" y="537"/>
                    <a:pt x="182" y="448"/>
                  </a:cubicBezTo>
                  <a:cubicBezTo>
                    <a:pt x="110" y="359"/>
                    <a:pt x="81" y="256"/>
                    <a:pt x="88" y="141"/>
                  </a:cubicBezTo>
                  <a:cubicBezTo>
                    <a:pt x="58" y="141"/>
                    <a:pt x="30" y="141"/>
                    <a:pt x="0" y="141"/>
                  </a:cubicBezTo>
                  <a:cubicBezTo>
                    <a:pt x="49" y="93"/>
                    <a:pt x="97" y="46"/>
                    <a:pt x="144" y="0"/>
                  </a:cubicBezTo>
                  <a:cubicBezTo>
                    <a:pt x="187" y="44"/>
                    <a:pt x="233" y="92"/>
                    <a:pt x="27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Freeform 13">
              <a:extLst>
                <a:ext uri="{FF2B5EF4-FFF2-40B4-BE49-F238E27FC236}">
                  <a16:creationId xmlns="" xmlns:a16="http://schemas.microsoft.com/office/drawing/2014/main" id="{2CF39603-2A27-42B6-95E2-08DF8D861B2C}"/>
                </a:ext>
              </a:extLst>
            </p:cNvPr>
            <p:cNvSpPr>
              <a:spLocks noEditPoints="1"/>
            </p:cNvSpPr>
            <p:nvPr/>
          </p:nvSpPr>
          <p:spPr bwMode="auto">
            <a:xfrm>
              <a:off x="-692" y="1320"/>
              <a:ext cx="443" cy="448"/>
            </a:xfrm>
            <a:custGeom>
              <a:avLst/>
              <a:gdLst>
                <a:gd name="T0" fmla="*/ 60 w 370"/>
                <a:gd name="T1" fmla="*/ 129 h 374"/>
                <a:gd name="T2" fmla="*/ 86 w 370"/>
                <a:gd name="T3" fmla="*/ 94 h 374"/>
                <a:gd name="T4" fmla="*/ 82 w 370"/>
                <a:gd name="T5" fmla="*/ 46 h 374"/>
                <a:gd name="T6" fmla="*/ 113 w 370"/>
                <a:gd name="T7" fmla="*/ 41 h 374"/>
                <a:gd name="T8" fmla="*/ 141 w 370"/>
                <a:gd name="T9" fmla="*/ 23 h 374"/>
                <a:gd name="T10" fmla="*/ 183 w 370"/>
                <a:gd name="T11" fmla="*/ 1 h 374"/>
                <a:gd name="T12" fmla="*/ 192 w 370"/>
                <a:gd name="T13" fmla="*/ 25 h 374"/>
                <a:gd name="T14" fmla="*/ 245 w 370"/>
                <a:gd name="T15" fmla="*/ 24 h 374"/>
                <a:gd name="T16" fmla="*/ 253 w 370"/>
                <a:gd name="T17" fmla="*/ 54 h 374"/>
                <a:gd name="T18" fmla="*/ 277 w 370"/>
                <a:gd name="T19" fmla="*/ 75 h 374"/>
                <a:gd name="T20" fmla="*/ 271 w 370"/>
                <a:gd name="T21" fmla="*/ 99 h 374"/>
                <a:gd name="T22" fmla="*/ 267 w 370"/>
                <a:gd name="T23" fmla="*/ 133 h 374"/>
                <a:gd name="T24" fmla="*/ 236 w 370"/>
                <a:gd name="T25" fmla="*/ 187 h 374"/>
                <a:gd name="T26" fmla="*/ 269 w 370"/>
                <a:gd name="T27" fmla="*/ 212 h 374"/>
                <a:gd name="T28" fmla="*/ 300 w 370"/>
                <a:gd name="T29" fmla="*/ 203 h 374"/>
                <a:gd name="T30" fmla="*/ 319 w 370"/>
                <a:gd name="T31" fmla="*/ 226 h 374"/>
                <a:gd name="T32" fmla="*/ 360 w 370"/>
                <a:gd name="T33" fmla="*/ 253 h 374"/>
                <a:gd name="T34" fmla="*/ 350 w 370"/>
                <a:gd name="T35" fmla="*/ 283 h 374"/>
                <a:gd name="T36" fmla="*/ 351 w 370"/>
                <a:gd name="T37" fmla="*/ 314 h 374"/>
                <a:gd name="T38" fmla="*/ 338 w 370"/>
                <a:gd name="T39" fmla="*/ 353 h 374"/>
                <a:gd name="T40" fmla="*/ 300 w 370"/>
                <a:gd name="T41" fmla="*/ 373 h 374"/>
                <a:gd name="T42" fmla="*/ 254 w 370"/>
                <a:gd name="T43" fmla="*/ 371 h 374"/>
                <a:gd name="T44" fmla="*/ 222 w 370"/>
                <a:gd name="T45" fmla="*/ 352 h 374"/>
                <a:gd name="T46" fmla="*/ 210 w 370"/>
                <a:gd name="T47" fmla="*/ 324 h 374"/>
                <a:gd name="T48" fmla="*/ 208 w 370"/>
                <a:gd name="T49" fmla="*/ 299 h 374"/>
                <a:gd name="T50" fmla="*/ 211 w 370"/>
                <a:gd name="T51" fmla="*/ 261 h 374"/>
                <a:gd name="T52" fmla="*/ 221 w 370"/>
                <a:gd name="T53" fmla="*/ 226 h 374"/>
                <a:gd name="T54" fmla="*/ 161 w 370"/>
                <a:gd name="T55" fmla="*/ 232 h 374"/>
                <a:gd name="T56" fmla="*/ 139 w 370"/>
                <a:gd name="T57" fmla="*/ 211 h 374"/>
                <a:gd name="T58" fmla="*/ 108 w 370"/>
                <a:gd name="T59" fmla="*/ 221 h 374"/>
                <a:gd name="T60" fmla="*/ 109 w 370"/>
                <a:gd name="T61" fmla="*/ 242 h 374"/>
                <a:gd name="T62" fmla="*/ 97 w 370"/>
                <a:gd name="T63" fmla="*/ 257 h 374"/>
                <a:gd name="T64" fmla="*/ 80 w 370"/>
                <a:gd name="T65" fmla="*/ 268 h 374"/>
                <a:gd name="T66" fmla="*/ 60 w 370"/>
                <a:gd name="T67" fmla="*/ 275 h 374"/>
                <a:gd name="T68" fmla="*/ 37 w 370"/>
                <a:gd name="T69" fmla="*/ 270 h 374"/>
                <a:gd name="T70" fmla="*/ 21 w 370"/>
                <a:gd name="T71" fmla="*/ 256 h 374"/>
                <a:gd name="T72" fmla="*/ 11 w 370"/>
                <a:gd name="T73" fmla="*/ 239 h 374"/>
                <a:gd name="T74" fmla="*/ 18 w 370"/>
                <a:gd name="T75" fmla="*/ 213 h 374"/>
                <a:gd name="T76" fmla="*/ 27 w 370"/>
                <a:gd name="T77" fmla="*/ 197 h 374"/>
                <a:gd name="T78" fmla="*/ 54 w 370"/>
                <a:gd name="T79" fmla="*/ 190 h 374"/>
                <a:gd name="T80" fmla="*/ 81 w 370"/>
                <a:gd name="T81" fmla="*/ 192 h 374"/>
                <a:gd name="T82" fmla="*/ 94 w 370"/>
                <a:gd name="T83" fmla="*/ 199 h 374"/>
                <a:gd name="T84" fmla="*/ 114 w 370"/>
                <a:gd name="T85" fmla="*/ 188 h 374"/>
                <a:gd name="T86" fmla="*/ 174 w 370"/>
                <a:gd name="T87" fmla="*/ 142 h 374"/>
                <a:gd name="T88" fmla="*/ 150 w 370"/>
                <a:gd name="T89" fmla="*/ 116 h 374"/>
                <a:gd name="T90" fmla="*/ 281 w 370"/>
                <a:gd name="T91" fmla="*/ 270 h 374"/>
                <a:gd name="T92" fmla="*/ 299 w 370"/>
                <a:gd name="T93" fmla="*/ 289 h 374"/>
                <a:gd name="T94" fmla="*/ 45 w 370"/>
                <a:gd name="T95" fmla="*/ 233 h 374"/>
                <a:gd name="T96" fmla="*/ 244 w 370"/>
                <a:gd name="T97" fmla="*/ 211 h 374"/>
                <a:gd name="T98" fmla="*/ 244 w 370"/>
                <a:gd name="T99" fmla="*/ 21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 h="374">
                  <a:moveTo>
                    <a:pt x="67" y="162"/>
                  </a:moveTo>
                  <a:cubicBezTo>
                    <a:pt x="75" y="156"/>
                    <a:pt x="81" y="152"/>
                    <a:pt x="87" y="148"/>
                  </a:cubicBezTo>
                  <a:cubicBezTo>
                    <a:pt x="89" y="126"/>
                    <a:pt x="70" y="134"/>
                    <a:pt x="60" y="129"/>
                  </a:cubicBezTo>
                  <a:cubicBezTo>
                    <a:pt x="60" y="120"/>
                    <a:pt x="60" y="111"/>
                    <a:pt x="60" y="102"/>
                  </a:cubicBezTo>
                  <a:cubicBezTo>
                    <a:pt x="66" y="101"/>
                    <a:pt x="71" y="101"/>
                    <a:pt x="76" y="100"/>
                  </a:cubicBezTo>
                  <a:cubicBezTo>
                    <a:pt x="80" y="100"/>
                    <a:pt x="84" y="100"/>
                    <a:pt x="86" y="94"/>
                  </a:cubicBezTo>
                  <a:cubicBezTo>
                    <a:pt x="87" y="88"/>
                    <a:pt x="87" y="85"/>
                    <a:pt x="82" y="81"/>
                  </a:cubicBezTo>
                  <a:cubicBezTo>
                    <a:pt x="78" y="78"/>
                    <a:pt x="74" y="74"/>
                    <a:pt x="69" y="70"/>
                  </a:cubicBezTo>
                  <a:cubicBezTo>
                    <a:pt x="73" y="62"/>
                    <a:pt x="77" y="54"/>
                    <a:pt x="82" y="46"/>
                  </a:cubicBezTo>
                  <a:cubicBezTo>
                    <a:pt x="88" y="49"/>
                    <a:pt x="94" y="51"/>
                    <a:pt x="99" y="54"/>
                  </a:cubicBezTo>
                  <a:cubicBezTo>
                    <a:pt x="105" y="58"/>
                    <a:pt x="108" y="55"/>
                    <a:pt x="111" y="51"/>
                  </a:cubicBezTo>
                  <a:cubicBezTo>
                    <a:pt x="113" y="48"/>
                    <a:pt x="114" y="44"/>
                    <a:pt x="113" y="41"/>
                  </a:cubicBezTo>
                  <a:cubicBezTo>
                    <a:pt x="105" y="22"/>
                    <a:pt x="105" y="22"/>
                    <a:pt x="123" y="13"/>
                  </a:cubicBezTo>
                  <a:cubicBezTo>
                    <a:pt x="126" y="12"/>
                    <a:pt x="128" y="11"/>
                    <a:pt x="131" y="9"/>
                  </a:cubicBezTo>
                  <a:cubicBezTo>
                    <a:pt x="134" y="14"/>
                    <a:pt x="137" y="19"/>
                    <a:pt x="141" y="23"/>
                  </a:cubicBezTo>
                  <a:cubicBezTo>
                    <a:pt x="143" y="26"/>
                    <a:pt x="147" y="28"/>
                    <a:pt x="151" y="28"/>
                  </a:cubicBezTo>
                  <a:cubicBezTo>
                    <a:pt x="155" y="28"/>
                    <a:pt x="159" y="26"/>
                    <a:pt x="160" y="19"/>
                  </a:cubicBezTo>
                  <a:cubicBezTo>
                    <a:pt x="162" y="0"/>
                    <a:pt x="163" y="0"/>
                    <a:pt x="183" y="1"/>
                  </a:cubicBezTo>
                  <a:cubicBezTo>
                    <a:pt x="185" y="2"/>
                    <a:pt x="187" y="2"/>
                    <a:pt x="190" y="2"/>
                  </a:cubicBezTo>
                  <a:cubicBezTo>
                    <a:pt x="191" y="6"/>
                    <a:pt x="191" y="10"/>
                    <a:pt x="192" y="14"/>
                  </a:cubicBezTo>
                  <a:cubicBezTo>
                    <a:pt x="192" y="18"/>
                    <a:pt x="192" y="22"/>
                    <a:pt x="192" y="25"/>
                  </a:cubicBezTo>
                  <a:cubicBezTo>
                    <a:pt x="201" y="30"/>
                    <a:pt x="207" y="29"/>
                    <a:pt x="212" y="21"/>
                  </a:cubicBezTo>
                  <a:cubicBezTo>
                    <a:pt x="220" y="9"/>
                    <a:pt x="220" y="9"/>
                    <a:pt x="233" y="16"/>
                  </a:cubicBezTo>
                  <a:cubicBezTo>
                    <a:pt x="237" y="19"/>
                    <a:pt x="241" y="21"/>
                    <a:pt x="245" y="24"/>
                  </a:cubicBezTo>
                  <a:cubicBezTo>
                    <a:pt x="243" y="29"/>
                    <a:pt x="241" y="33"/>
                    <a:pt x="239" y="37"/>
                  </a:cubicBezTo>
                  <a:cubicBezTo>
                    <a:pt x="238" y="41"/>
                    <a:pt x="232" y="45"/>
                    <a:pt x="238" y="50"/>
                  </a:cubicBezTo>
                  <a:cubicBezTo>
                    <a:pt x="243" y="55"/>
                    <a:pt x="247" y="57"/>
                    <a:pt x="253" y="54"/>
                  </a:cubicBezTo>
                  <a:cubicBezTo>
                    <a:pt x="258" y="51"/>
                    <a:pt x="266" y="48"/>
                    <a:pt x="268" y="50"/>
                  </a:cubicBezTo>
                  <a:cubicBezTo>
                    <a:pt x="273" y="54"/>
                    <a:pt x="277" y="61"/>
                    <a:pt x="280" y="68"/>
                  </a:cubicBezTo>
                  <a:cubicBezTo>
                    <a:pt x="280" y="69"/>
                    <a:pt x="279" y="73"/>
                    <a:pt x="277" y="75"/>
                  </a:cubicBezTo>
                  <a:cubicBezTo>
                    <a:pt x="274" y="78"/>
                    <a:pt x="270" y="79"/>
                    <a:pt x="267" y="82"/>
                  </a:cubicBezTo>
                  <a:cubicBezTo>
                    <a:pt x="265" y="84"/>
                    <a:pt x="263" y="89"/>
                    <a:pt x="264" y="91"/>
                  </a:cubicBezTo>
                  <a:cubicBezTo>
                    <a:pt x="265" y="94"/>
                    <a:pt x="268" y="98"/>
                    <a:pt x="271" y="99"/>
                  </a:cubicBezTo>
                  <a:cubicBezTo>
                    <a:pt x="277" y="102"/>
                    <a:pt x="283" y="102"/>
                    <a:pt x="290" y="103"/>
                  </a:cubicBezTo>
                  <a:cubicBezTo>
                    <a:pt x="290" y="112"/>
                    <a:pt x="290" y="121"/>
                    <a:pt x="290" y="130"/>
                  </a:cubicBezTo>
                  <a:cubicBezTo>
                    <a:pt x="282" y="131"/>
                    <a:pt x="274" y="132"/>
                    <a:pt x="267" y="133"/>
                  </a:cubicBezTo>
                  <a:cubicBezTo>
                    <a:pt x="256" y="151"/>
                    <a:pt x="276" y="153"/>
                    <a:pt x="282" y="163"/>
                  </a:cubicBezTo>
                  <a:cubicBezTo>
                    <a:pt x="278" y="171"/>
                    <a:pt x="273" y="179"/>
                    <a:pt x="269" y="186"/>
                  </a:cubicBezTo>
                  <a:cubicBezTo>
                    <a:pt x="257" y="185"/>
                    <a:pt x="247" y="169"/>
                    <a:pt x="236" y="187"/>
                  </a:cubicBezTo>
                  <a:cubicBezTo>
                    <a:pt x="239" y="194"/>
                    <a:pt x="243" y="201"/>
                    <a:pt x="246" y="208"/>
                  </a:cubicBezTo>
                  <a:cubicBezTo>
                    <a:pt x="252" y="206"/>
                    <a:pt x="258" y="204"/>
                    <a:pt x="264" y="202"/>
                  </a:cubicBezTo>
                  <a:cubicBezTo>
                    <a:pt x="266" y="206"/>
                    <a:pt x="267" y="209"/>
                    <a:pt x="269" y="212"/>
                  </a:cubicBezTo>
                  <a:cubicBezTo>
                    <a:pt x="271" y="215"/>
                    <a:pt x="274" y="219"/>
                    <a:pt x="277" y="219"/>
                  </a:cubicBezTo>
                  <a:cubicBezTo>
                    <a:pt x="279" y="219"/>
                    <a:pt x="284" y="215"/>
                    <a:pt x="284" y="212"/>
                  </a:cubicBezTo>
                  <a:cubicBezTo>
                    <a:pt x="287" y="203"/>
                    <a:pt x="291" y="202"/>
                    <a:pt x="300" y="203"/>
                  </a:cubicBezTo>
                  <a:cubicBezTo>
                    <a:pt x="311" y="206"/>
                    <a:pt x="308" y="212"/>
                    <a:pt x="308" y="219"/>
                  </a:cubicBezTo>
                  <a:cubicBezTo>
                    <a:pt x="308" y="221"/>
                    <a:pt x="309" y="225"/>
                    <a:pt x="311" y="226"/>
                  </a:cubicBezTo>
                  <a:cubicBezTo>
                    <a:pt x="313" y="227"/>
                    <a:pt x="317" y="227"/>
                    <a:pt x="319" y="226"/>
                  </a:cubicBezTo>
                  <a:cubicBezTo>
                    <a:pt x="333" y="217"/>
                    <a:pt x="333" y="217"/>
                    <a:pt x="345" y="231"/>
                  </a:cubicBezTo>
                  <a:cubicBezTo>
                    <a:pt x="345" y="238"/>
                    <a:pt x="332" y="241"/>
                    <a:pt x="338" y="250"/>
                  </a:cubicBezTo>
                  <a:cubicBezTo>
                    <a:pt x="344" y="259"/>
                    <a:pt x="352" y="249"/>
                    <a:pt x="360" y="253"/>
                  </a:cubicBezTo>
                  <a:cubicBezTo>
                    <a:pt x="362" y="258"/>
                    <a:pt x="364" y="264"/>
                    <a:pt x="366" y="271"/>
                  </a:cubicBezTo>
                  <a:cubicBezTo>
                    <a:pt x="362" y="272"/>
                    <a:pt x="358" y="273"/>
                    <a:pt x="355" y="276"/>
                  </a:cubicBezTo>
                  <a:cubicBezTo>
                    <a:pt x="353" y="277"/>
                    <a:pt x="350" y="281"/>
                    <a:pt x="350" y="283"/>
                  </a:cubicBezTo>
                  <a:cubicBezTo>
                    <a:pt x="350" y="285"/>
                    <a:pt x="353" y="289"/>
                    <a:pt x="355" y="290"/>
                  </a:cubicBezTo>
                  <a:cubicBezTo>
                    <a:pt x="370" y="298"/>
                    <a:pt x="370" y="298"/>
                    <a:pt x="363" y="315"/>
                  </a:cubicBezTo>
                  <a:cubicBezTo>
                    <a:pt x="359" y="315"/>
                    <a:pt x="355" y="314"/>
                    <a:pt x="351" y="314"/>
                  </a:cubicBezTo>
                  <a:cubicBezTo>
                    <a:pt x="348" y="314"/>
                    <a:pt x="345" y="316"/>
                    <a:pt x="344" y="318"/>
                  </a:cubicBezTo>
                  <a:cubicBezTo>
                    <a:pt x="343" y="320"/>
                    <a:pt x="342" y="324"/>
                    <a:pt x="344" y="326"/>
                  </a:cubicBezTo>
                  <a:cubicBezTo>
                    <a:pt x="353" y="340"/>
                    <a:pt x="353" y="340"/>
                    <a:pt x="338" y="353"/>
                  </a:cubicBezTo>
                  <a:cubicBezTo>
                    <a:pt x="334" y="350"/>
                    <a:pt x="329" y="347"/>
                    <a:pt x="323" y="342"/>
                  </a:cubicBezTo>
                  <a:cubicBezTo>
                    <a:pt x="321" y="345"/>
                    <a:pt x="317" y="349"/>
                    <a:pt x="317" y="352"/>
                  </a:cubicBezTo>
                  <a:cubicBezTo>
                    <a:pt x="317" y="369"/>
                    <a:pt x="317" y="369"/>
                    <a:pt x="300" y="373"/>
                  </a:cubicBezTo>
                  <a:cubicBezTo>
                    <a:pt x="292" y="370"/>
                    <a:pt x="296" y="355"/>
                    <a:pt x="285" y="357"/>
                  </a:cubicBezTo>
                  <a:cubicBezTo>
                    <a:pt x="280" y="359"/>
                    <a:pt x="277" y="367"/>
                    <a:pt x="271" y="374"/>
                  </a:cubicBezTo>
                  <a:cubicBezTo>
                    <a:pt x="267" y="373"/>
                    <a:pt x="260" y="372"/>
                    <a:pt x="254" y="371"/>
                  </a:cubicBezTo>
                  <a:cubicBezTo>
                    <a:pt x="250" y="364"/>
                    <a:pt x="260" y="353"/>
                    <a:pt x="249" y="351"/>
                  </a:cubicBezTo>
                  <a:cubicBezTo>
                    <a:pt x="244" y="349"/>
                    <a:pt x="237" y="355"/>
                    <a:pt x="230" y="358"/>
                  </a:cubicBezTo>
                  <a:cubicBezTo>
                    <a:pt x="228" y="357"/>
                    <a:pt x="225" y="355"/>
                    <a:pt x="222" y="352"/>
                  </a:cubicBezTo>
                  <a:cubicBezTo>
                    <a:pt x="217" y="348"/>
                    <a:pt x="216" y="344"/>
                    <a:pt x="220" y="339"/>
                  </a:cubicBezTo>
                  <a:cubicBezTo>
                    <a:pt x="223" y="335"/>
                    <a:pt x="227" y="331"/>
                    <a:pt x="223" y="325"/>
                  </a:cubicBezTo>
                  <a:cubicBezTo>
                    <a:pt x="218" y="319"/>
                    <a:pt x="214" y="323"/>
                    <a:pt x="210" y="324"/>
                  </a:cubicBezTo>
                  <a:cubicBezTo>
                    <a:pt x="203" y="326"/>
                    <a:pt x="200" y="324"/>
                    <a:pt x="199" y="318"/>
                  </a:cubicBezTo>
                  <a:cubicBezTo>
                    <a:pt x="199" y="312"/>
                    <a:pt x="191" y="306"/>
                    <a:pt x="202" y="302"/>
                  </a:cubicBezTo>
                  <a:cubicBezTo>
                    <a:pt x="204" y="301"/>
                    <a:pt x="206" y="300"/>
                    <a:pt x="208" y="299"/>
                  </a:cubicBezTo>
                  <a:cubicBezTo>
                    <a:pt x="214" y="296"/>
                    <a:pt x="213" y="288"/>
                    <a:pt x="207" y="285"/>
                  </a:cubicBezTo>
                  <a:cubicBezTo>
                    <a:pt x="193" y="277"/>
                    <a:pt x="193" y="276"/>
                    <a:pt x="199" y="260"/>
                  </a:cubicBezTo>
                  <a:cubicBezTo>
                    <a:pt x="203" y="260"/>
                    <a:pt x="207" y="261"/>
                    <a:pt x="211" y="261"/>
                  </a:cubicBezTo>
                  <a:cubicBezTo>
                    <a:pt x="213" y="261"/>
                    <a:pt x="217" y="260"/>
                    <a:pt x="218" y="258"/>
                  </a:cubicBezTo>
                  <a:cubicBezTo>
                    <a:pt x="220" y="256"/>
                    <a:pt x="220" y="251"/>
                    <a:pt x="218" y="249"/>
                  </a:cubicBezTo>
                  <a:cubicBezTo>
                    <a:pt x="209" y="240"/>
                    <a:pt x="210" y="233"/>
                    <a:pt x="221" y="226"/>
                  </a:cubicBezTo>
                  <a:cubicBezTo>
                    <a:pt x="216" y="218"/>
                    <a:pt x="211" y="211"/>
                    <a:pt x="207" y="205"/>
                  </a:cubicBezTo>
                  <a:cubicBezTo>
                    <a:pt x="186" y="204"/>
                    <a:pt x="194" y="222"/>
                    <a:pt x="188" y="232"/>
                  </a:cubicBezTo>
                  <a:cubicBezTo>
                    <a:pt x="180" y="232"/>
                    <a:pt x="171" y="232"/>
                    <a:pt x="161" y="232"/>
                  </a:cubicBezTo>
                  <a:cubicBezTo>
                    <a:pt x="160" y="226"/>
                    <a:pt x="159" y="222"/>
                    <a:pt x="159" y="217"/>
                  </a:cubicBezTo>
                  <a:cubicBezTo>
                    <a:pt x="159" y="211"/>
                    <a:pt x="158" y="207"/>
                    <a:pt x="151" y="205"/>
                  </a:cubicBezTo>
                  <a:cubicBezTo>
                    <a:pt x="144" y="203"/>
                    <a:pt x="142" y="207"/>
                    <a:pt x="139" y="211"/>
                  </a:cubicBezTo>
                  <a:cubicBezTo>
                    <a:pt x="136" y="215"/>
                    <a:pt x="133" y="219"/>
                    <a:pt x="129" y="224"/>
                  </a:cubicBezTo>
                  <a:cubicBezTo>
                    <a:pt x="122" y="220"/>
                    <a:pt x="115" y="216"/>
                    <a:pt x="107" y="212"/>
                  </a:cubicBezTo>
                  <a:cubicBezTo>
                    <a:pt x="107" y="216"/>
                    <a:pt x="107" y="218"/>
                    <a:pt x="108" y="221"/>
                  </a:cubicBezTo>
                  <a:cubicBezTo>
                    <a:pt x="106" y="222"/>
                    <a:pt x="104" y="223"/>
                    <a:pt x="102" y="224"/>
                  </a:cubicBezTo>
                  <a:cubicBezTo>
                    <a:pt x="97" y="228"/>
                    <a:pt x="97" y="231"/>
                    <a:pt x="103" y="234"/>
                  </a:cubicBezTo>
                  <a:cubicBezTo>
                    <a:pt x="106" y="236"/>
                    <a:pt x="107" y="239"/>
                    <a:pt x="109" y="242"/>
                  </a:cubicBezTo>
                  <a:cubicBezTo>
                    <a:pt x="106" y="244"/>
                    <a:pt x="104" y="246"/>
                    <a:pt x="101" y="248"/>
                  </a:cubicBezTo>
                  <a:cubicBezTo>
                    <a:pt x="99" y="249"/>
                    <a:pt x="96" y="250"/>
                    <a:pt x="95" y="252"/>
                  </a:cubicBezTo>
                  <a:cubicBezTo>
                    <a:pt x="94" y="253"/>
                    <a:pt x="96" y="255"/>
                    <a:pt x="97" y="257"/>
                  </a:cubicBezTo>
                  <a:cubicBezTo>
                    <a:pt x="98" y="259"/>
                    <a:pt x="99" y="260"/>
                    <a:pt x="101" y="262"/>
                  </a:cubicBezTo>
                  <a:cubicBezTo>
                    <a:pt x="98" y="265"/>
                    <a:pt x="95" y="268"/>
                    <a:pt x="93" y="270"/>
                  </a:cubicBezTo>
                  <a:cubicBezTo>
                    <a:pt x="88" y="269"/>
                    <a:pt x="84" y="269"/>
                    <a:pt x="80" y="268"/>
                  </a:cubicBezTo>
                  <a:cubicBezTo>
                    <a:pt x="80" y="272"/>
                    <a:pt x="79" y="275"/>
                    <a:pt x="79" y="281"/>
                  </a:cubicBezTo>
                  <a:cubicBezTo>
                    <a:pt x="76" y="282"/>
                    <a:pt x="72" y="283"/>
                    <a:pt x="69" y="284"/>
                  </a:cubicBezTo>
                  <a:cubicBezTo>
                    <a:pt x="66" y="281"/>
                    <a:pt x="63" y="278"/>
                    <a:pt x="60" y="275"/>
                  </a:cubicBezTo>
                  <a:cubicBezTo>
                    <a:pt x="57" y="278"/>
                    <a:pt x="55" y="281"/>
                    <a:pt x="51" y="285"/>
                  </a:cubicBezTo>
                  <a:cubicBezTo>
                    <a:pt x="48" y="285"/>
                    <a:pt x="44" y="284"/>
                    <a:pt x="41" y="283"/>
                  </a:cubicBezTo>
                  <a:cubicBezTo>
                    <a:pt x="40" y="278"/>
                    <a:pt x="38" y="274"/>
                    <a:pt x="37" y="270"/>
                  </a:cubicBezTo>
                  <a:cubicBezTo>
                    <a:pt x="33" y="271"/>
                    <a:pt x="30" y="273"/>
                    <a:pt x="25" y="275"/>
                  </a:cubicBezTo>
                  <a:cubicBezTo>
                    <a:pt x="23" y="274"/>
                    <a:pt x="20" y="271"/>
                    <a:pt x="18" y="269"/>
                  </a:cubicBezTo>
                  <a:cubicBezTo>
                    <a:pt x="19" y="264"/>
                    <a:pt x="20" y="260"/>
                    <a:pt x="21" y="256"/>
                  </a:cubicBezTo>
                  <a:cubicBezTo>
                    <a:pt x="17" y="255"/>
                    <a:pt x="13" y="254"/>
                    <a:pt x="7" y="254"/>
                  </a:cubicBezTo>
                  <a:cubicBezTo>
                    <a:pt x="7" y="252"/>
                    <a:pt x="5" y="248"/>
                    <a:pt x="4" y="243"/>
                  </a:cubicBezTo>
                  <a:cubicBezTo>
                    <a:pt x="6" y="242"/>
                    <a:pt x="9" y="241"/>
                    <a:pt x="11" y="239"/>
                  </a:cubicBezTo>
                  <a:cubicBezTo>
                    <a:pt x="16" y="236"/>
                    <a:pt x="16" y="233"/>
                    <a:pt x="10" y="231"/>
                  </a:cubicBezTo>
                  <a:cubicBezTo>
                    <a:pt x="0" y="228"/>
                    <a:pt x="4" y="222"/>
                    <a:pt x="6" y="217"/>
                  </a:cubicBezTo>
                  <a:cubicBezTo>
                    <a:pt x="11" y="216"/>
                    <a:pt x="14" y="214"/>
                    <a:pt x="18" y="213"/>
                  </a:cubicBezTo>
                  <a:cubicBezTo>
                    <a:pt x="17" y="209"/>
                    <a:pt x="15" y="206"/>
                    <a:pt x="14" y="200"/>
                  </a:cubicBezTo>
                  <a:cubicBezTo>
                    <a:pt x="15" y="199"/>
                    <a:pt x="17" y="196"/>
                    <a:pt x="20" y="193"/>
                  </a:cubicBezTo>
                  <a:cubicBezTo>
                    <a:pt x="23" y="194"/>
                    <a:pt x="25" y="195"/>
                    <a:pt x="27" y="197"/>
                  </a:cubicBezTo>
                  <a:cubicBezTo>
                    <a:pt x="32" y="199"/>
                    <a:pt x="35" y="197"/>
                    <a:pt x="34" y="192"/>
                  </a:cubicBezTo>
                  <a:cubicBezTo>
                    <a:pt x="33" y="183"/>
                    <a:pt x="39" y="181"/>
                    <a:pt x="45" y="180"/>
                  </a:cubicBezTo>
                  <a:cubicBezTo>
                    <a:pt x="48" y="184"/>
                    <a:pt x="51" y="187"/>
                    <a:pt x="54" y="190"/>
                  </a:cubicBezTo>
                  <a:cubicBezTo>
                    <a:pt x="56" y="187"/>
                    <a:pt x="59" y="183"/>
                    <a:pt x="62" y="179"/>
                  </a:cubicBezTo>
                  <a:cubicBezTo>
                    <a:pt x="67" y="179"/>
                    <a:pt x="74" y="179"/>
                    <a:pt x="73" y="189"/>
                  </a:cubicBezTo>
                  <a:cubicBezTo>
                    <a:pt x="72" y="195"/>
                    <a:pt x="76" y="196"/>
                    <a:pt x="81" y="192"/>
                  </a:cubicBezTo>
                  <a:cubicBezTo>
                    <a:pt x="83" y="191"/>
                    <a:pt x="84" y="190"/>
                    <a:pt x="86" y="188"/>
                  </a:cubicBezTo>
                  <a:cubicBezTo>
                    <a:pt x="89" y="191"/>
                    <a:pt x="92" y="193"/>
                    <a:pt x="95" y="195"/>
                  </a:cubicBezTo>
                  <a:cubicBezTo>
                    <a:pt x="95" y="197"/>
                    <a:pt x="95" y="198"/>
                    <a:pt x="94" y="199"/>
                  </a:cubicBezTo>
                  <a:cubicBezTo>
                    <a:pt x="94" y="202"/>
                    <a:pt x="93" y="206"/>
                    <a:pt x="92" y="210"/>
                  </a:cubicBezTo>
                  <a:cubicBezTo>
                    <a:pt x="98" y="210"/>
                    <a:pt x="104" y="211"/>
                    <a:pt x="107" y="204"/>
                  </a:cubicBezTo>
                  <a:cubicBezTo>
                    <a:pt x="110" y="199"/>
                    <a:pt x="112" y="193"/>
                    <a:pt x="114" y="188"/>
                  </a:cubicBezTo>
                  <a:cubicBezTo>
                    <a:pt x="105" y="176"/>
                    <a:pt x="105" y="176"/>
                    <a:pt x="81" y="187"/>
                  </a:cubicBezTo>
                  <a:cubicBezTo>
                    <a:pt x="77" y="179"/>
                    <a:pt x="72" y="171"/>
                    <a:pt x="67" y="162"/>
                  </a:cubicBezTo>
                  <a:close/>
                  <a:moveTo>
                    <a:pt x="174" y="142"/>
                  </a:moveTo>
                  <a:cubicBezTo>
                    <a:pt x="189" y="142"/>
                    <a:pt x="200" y="131"/>
                    <a:pt x="200" y="117"/>
                  </a:cubicBezTo>
                  <a:cubicBezTo>
                    <a:pt x="200" y="103"/>
                    <a:pt x="189" y="93"/>
                    <a:pt x="175" y="92"/>
                  </a:cubicBezTo>
                  <a:cubicBezTo>
                    <a:pt x="162" y="92"/>
                    <a:pt x="150" y="104"/>
                    <a:pt x="150" y="116"/>
                  </a:cubicBezTo>
                  <a:cubicBezTo>
                    <a:pt x="150" y="130"/>
                    <a:pt x="160" y="141"/>
                    <a:pt x="174" y="142"/>
                  </a:cubicBezTo>
                  <a:close/>
                  <a:moveTo>
                    <a:pt x="299" y="289"/>
                  </a:moveTo>
                  <a:cubicBezTo>
                    <a:pt x="299" y="279"/>
                    <a:pt x="292" y="270"/>
                    <a:pt x="281" y="270"/>
                  </a:cubicBezTo>
                  <a:cubicBezTo>
                    <a:pt x="271" y="269"/>
                    <a:pt x="263" y="278"/>
                    <a:pt x="262" y="287"/>
                  </a:cubicBezTo>
                  <a:cubicBezTo>
                    <a:pt x="262" y="298"/>
                    <a:pt x="270" y="307"/>
                    <a:pt x="280" y="307"/>
                  </a:cubicBezTo>
                  <a:cubicBezTo>
                    <a:pt x="290" y="307"/>
                    <a:pt x="299" y="299"/>
                    <a:pt x="299" y="289"/>
                  </a:cubicBezTo>
                  <a:close/>
                  <a:moveTo>
                    <a:pt x="67" y="232"/>
                  </a:moveTo>
                  <a:cubicBezTo>
                    <a:pt x="67" y="225"/>
                    <a:pt x="62" y="221"/>
                    <a:pt x="56" y="221"/>
                  </a:cubicBezTo>
                  <a:cubicBezTo>
                    <a:pt x="49" y="221"/>
                    <a:pt x="45" y="226"/>
                    <a:pt x="45" y="233"/>
                  </a:cubicBezTo>
                  <a:cubicBezTo>
                    <a:pt x="45" y="240"/>
                    <a:pt x="50" y="244"/>
                    <a:pt x="57" y="243"/>
                  </a:cubicBezTo>
                  <a:cubicBezTo>
                    <a:pt x="64" y="243"/>
                    <a:pt x="67" y="239"/>
                    <a:pt x="67" y="232"/>
                  </a:cubicBezTo>
                  <a:close/>
                  <a:moveTo>
                    <a:pt x="244" y="211"/>
                  </a:moveTo>
                  <a:cubicBezTo>
                    <a:pt x="237" y="215"/>
                    <a:pt x="231" y="219"/>
                    <a:pt x="225" y="223"/>
                  </a:cubicBezTo>
                  <a:cubicBezTo>
                    <a:pt x="230" y="227"/>
                    <a:pt x="234" y="230"/>
                    <a:pt x="238" y="233"/>
                  </a:cubicBezTo>
                  <a:cubicBezTo>
                    <a:pt x="252" y="229"/>
                    <a:pt x="246" y="220"/>
                    <a:pt x="244"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106" name="Picture 3" descr="C:\Users\sivamani.krishna\Creative Cloud Files\100ppi\Asset 3.png">
            <a:extLst>
              <a:ext uri="{FF2B5EF4-FFF2-40B4-BE49-F238E27FC236}">
                <a16:creationId xmlns="" xmlns:a16="http://schemas.microsoft.com/office/drawing/2014/main" id="{963DE409-E146-4E0C-83F8-E4B9C89D868C}"/>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70829" y="1768074"/>
            <a:ext cx="2598363" cy="26092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C:\Users\sivamani.krishna\Creative Cloud Files\100ppi\Asset 1.png">
            <a:extLst>
              <a:ext uri="{FF2B5EF4-FFF2-40B4-BE49-F238E27FC236}">
                <a16:creationId xmlns="" xmlns:a16="http://schemas.microsoft.com/office/drawing/2014/main" id="{171D456F-1680-4DFF-B1E9-D7C13B01382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09"/>
          <a:stretch/>
        </p:blipFill>
        <p:spPr bwMode="auto">
          <a:xfrm flipH="1">
            <a:off x="1242662" y="874203"/>
            <a:ext cx="2175026" cy="942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3" descr="C:\Users\sivamani.krishna\Creative Cloud Files\100ppi\Asset 1.png">
            <a:extLst>
              <a:ext uri="{FF2B5EF4-FFF2-40B4-BE49-F238E27FC236}">
                <a16:creationId xmlns="" xmlns:a16="http://schemas.microsoft.com/office/drawing/2014/main" id="{178F7381-15E7-4B18-8D9C-189D8084C43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09"/>
          <a:stretch/>
        </p:blipFill>
        <p:spPr bwMode="auto">
          <a:xfrm>
            <a:off x="5364676" y="857199"/>
            <a:ext cx="2175026" cy="95975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6">
            <a:extLst>
              <a:ext uri="{FF2B5EF4-FFF2-40B4-BE49-F238E27FC236}">
                <a16:creationId xmlns="" xmlns:a16="http://schemas.microsoft.com/office/drawing/2014/main" id="{AA063A53-AC99-4937-83D7-1410A86750B4}"/>
              </a:ext>
            </a:extLst>
          </p:cNvPr>
          <p:cNvSpPr>
            <a:spLocks/>
          </p:cNvSpPr>
          <p:nvPr/>
        </p:nvSpPr>
        <p:spPr bwMode="auto">
          <a:xfrm>
            <a:off x="2478561" y="1405366"/>
            <a:ext cx="2132186" cy="969998"/>
          </a:xfrm>
          <a:custGeom>
            <a:avLst/>
            <a:gdLst>
              <a:gd name="T0" fmla="*/ 5891 w 5891"/>
              <a:gd name="T1" fmla="*/ 2680 h 2680"/>
              <a:gd name="T2" fmla="*/ 1342 w 5891"/>
              <a:gd name="T3" fmla="*/ 2680 h 2680"/>
              <a:gd name="T4" fmla="*/ 0 w 5891"/>
              <a:gd name="T5" fmla="*/ 1339 h 2680"/>
              <a:gd name="T6" fmla="*/ 0 w 5891"/>
              <a:gd name="T7" fmla="*/ 0 h 2680"/>
              <a:gd name="T8" fmla="*/ 182 w 5891"/>
              <a:gd name="T9" fmla="*/ 0 h 2680"/>
              <a:gd name="T10" fmla="*/ 182 w 5891"/>
              <a:gd name="T11" fmla="*/ 1265 h 2680"/>
              <a:gd name="T12" fmla="*/ 1416 w 5891"/>
              <a:gd name="T13" fmla="*/ 2500 h 2680"/>
              <a:gd name="T14" fmla="*/ 5891 w 5891"/>
              <a:gd name="T15" fmla="*/ 2500 h 2680"/>
              <a:gd name="T16" fmla="*/ 5891 w 5891"/>
              <a:gd name="T17" fmla="*/ 2680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1" h="2680">
                <a:moveTo>
                  <a:pt x="5891" y="2680"/>
                </a:moveTo>
                <a:lnTo>
                  <a:pt x="1342" y="2680"/>
                </a:lnTo>
                <a:lnTo>
                  <a:pt x="0" y="1339"/>
                </a:lnTo>
                <a:lnTo>
                  <a:pt x="0" y="0"/>
                </a:lnTo>
                <a:lnTo>
                  <a:pt x="182" y="0"/>
                </a:lnTo>
                <a:lnTo>
                  <a:pt x="182" y="1265"/>
                </a:lnTo>
                <a:lnTo>
                  <a:pt x="1416" y="2500"/>
                </a:lnTo>
                <a:lnTo>
                  <a:pt x="5891" y="2500"/>
                </a:lnTo>
                <a:lnTo>
                  <a:pt x="5891" y="2680"/>
                </a:lnTo>
                <a:close/>
              </a:path>
            </a:pathLst>
          </a:custGeom>
          <a:solidFill>
            <a:srgbClr val="F7941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 xmlns:a16="http://schemas.microsoft.com/office/drawing/2014/main" id="{F4EE0BA9-06CA-46F4-8849-E5F007E67698}"/>
              </a:ext>
            </a:extLst>
          </p:cNvPr>
          <p:cNvSpPr>
            <a:spLocks/>
          </p:cNvSpPr>
          <p:nvPr/>
        </p:nvSpPr>
        <p:spPr bwMode="auto">
          <a:xfrm>
            <a:off x="4180038" y="1405366"/>
            <a:ext cx="2132549" cy="969998"/>
          </a:xfrm>
          <a:custGeom>
            <a:avLst/>
            <a:gdLst>
              <a:gd name="T0" fmla="*/ 4549 w 5892"/>
              <a:gd name="T1" fmla="*/ 2680 h 2680"/>
              <a:gd name="T2" fmla="*/ 0 w 5892"/>
              <a:gd name="T3" fmla="*/ 2680 h 2680"/>
              <a:gd name="T4" fmla="*/ 0 w 5892"/>
              <a:gd name="T5" fmla="*/ 2500 h 2680"/>
              <a:gd name="T6" fmla="*/ 4475 w 5892"/>
              <a:gd name="T7" fmla="*/ 2500 h 2680"/>
              <a:gd name="T8" fmla="*/ 5709 w 5892"/>
              <a:gd name="T9" fmla="*/ 1265 h 2680"/>
              <a:gd name="T10" fmla="*/ 5709 w 5892"/>
              <a:gd name="T11" fmla="*/ 0 h 2680"/>
              <a:gd name="T12" fmla="*/ 5892 w 5892"/>
              <a:gd name="T13" fmla="*/ 0 h 2680"/>
              <a:gd name="T14" fmla="*/ 5892 w 5892"/>
              <a:gd name="T15" fmla="*/ 1339 h 2680"/>
              <a:gd name="T16" fmla="*/ 4549 w 5892"/>
              <a:gd name="T17" fmla="*/ 2680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2" h="2680">
                <a:moveTo>
                  <a:pt x="4549" y="2680"/>
                </a:moveTo>
                <a:lnTo>
                  <a:pt x="0" y="2680"/>
                </a:lnTo>
                <a:lnTo>
                  <a:pt x="0" y="2500"/>
                </a:lnTo>
                <a:lnTo>
                  <a:pt x="4475" y="2500"/>
                </a:lnTo>
                <a:lnTo>
                  <a:pt x="5709" y="1265"/>
                </a:lnTo>
                <a:lnTo>
                  <a:pt x="5709" y="0"/>
                </a:lnTo>
                <a:lnTo>
                  <a:pt x="5892" y="0"/>
                </a:lnTo>
                <a:lnTo>
                  <a:pt x="5892" y="1339"/>
                </a:lnTo>
                <a:lnTo>
                  <a:pt x="4549" y="2680"/>
                </a:lnTo>
                <a:close/>
              </a:path>
            </a:pathLst>
          </a:custGeom>
          <a:solidFill>
            <a:srgbClr val="A472BE"/>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 xmlns:a16="http://schemas.microsoft.com/office/drawing/2014/main" id="{3269F9F5-8401-40ED-9317-44AF04AF24AC}"/>
              </a:ext>
            </a:extLst>
          </p:cNvPr>
          <p:cNvGrpSpPr/>
          <p:nvPr/>
        </p:nvGrpSpPr>
        <p:grpSpPr>
          <a:xfrm>
            <a:off x="1491386" y="855579"/>
            <a:ext cx="2053267" cy="625794"/>
            <a:chOff x="1440351" y="1204092"/>
            <a:chExt cx="2213669" cy="674681"/>
          </a:xfrm>
        </p:grpSpPr>
        <p:sp>
          <p:nvSpPr>
            <p:cNvPr id="87" name="Freeform 14">
              <a:extLst>
                <a:ext uri="{FF2B5EF4-FFF2-40B4-BE49-F238E27FC236}">
                  <a16:creationId xmlns="" xmlns:a16="http://schemas.microsoft.com/office/drawing/2014/main" id="{914BB9BC-481B-4D1E-996A-4AB1240B4945}"/>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F7941D"/>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8" name="Freeform 15">
              <a:extLst>
                <a:ext uri="{FF2B5EF4-FFF2-40B4-BE49-F238E27FC236}">
                  <a16:creationId xmlns="" xmlns:a16="http://schemas.microsoft.com/office/drawing/2014/main" id="{4D0C63CB-F8A1-4435-91C7-B975824C0127}"/>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F7941D"/>
            </a:solidFill>
            <a:ln w="12700">
              <a:solidFill>
                <a:srgbClr val="F7941D"/>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9" name="Rectangle 88">
              <a:extLst>
                <a:ext uri="{FF2B5EF4-FFF2-40B4-BE49-F238E27FC236}">
                  <a16:creationId xmlns="" xmlns:a16="http://schemas.microsoft.com/office/drawing/2014/main" id="{370EAC3E-6861-41D2-BFE6-54B393A80715}"/>
                </a:ext>
              </a:extLst>
            </p:cNvPr>
            <p:cNvSpPr/>
            <p:nvPr/>
          </p:nvSpPr>
          <p:spPr>
            <a:xfrm>
              <a:off x="1968080" y="1317454"/>
              <a:ext cx="1685940" cy="447957"/>
            </a:xfrm>
            <a:prstGeom prst="rect">
              <a:avLst/>
            </a:prstGeom>
          </p:spPr>
          <p:txBody>
            <a:bodyPr wrap="square">
              <a:spAutoFit/>
            </a:bodyPr>
            <a:lstStyle/>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Cloud &amp; Infra</a:t>
              </a:r>
            </a:p>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Automation</a:t>
              </a:r>
            </a:p>
          </p:txBody>
        </p:sp>
      </p:grpSp>
      <p:grpSp>
        <p:nvGrpSpPr>
          <p:cNvPr id="25" name="Group 24">
            <a:extLst>
              <a:ext uri="{FF2B5EF4-FFF2-40B4-BE49-F238E27FC236}">
                <a16:creationId xmlns="" xmlns:a16="http://schemas.microsoft.com/office/drawing/2014/main" id="{E4A40EEC-9522-4709-B727-866CC81195AF}"/>
              </a:ext>
            </a:extLst>
          </p:cNvPr>
          <p:cNvGrpSpPr/>
          <p:nvPr/>
        </p:nvGrpSpPr>
        <p:grpSpPr>
          <a:xfrm flipH="1">
            <a:off x="5355842" y="855579"/>
            <a:ext cx="1933508" cy="625794"/>
            <a:chOff x="1440351" y="1204092"/>
            <a:chExt cx="2084554" cy="674681"/>
          </a:xfrm>
        </p:grpSpPr>
        <p:sp>
          <p:nvSpPr>
            <p:cNvPr id="75" name="Freeform 14">
              <a:extLst>
                <a:ext uri="{FF2B5EF4-FFF2-40B4-BE49-F238E27FC236}">
                  <a16:creationId xmlns="" xmlns:a16="http://schemas.microsoft.com/office/drawing/2014/main" id="{1E5C3CBB-2E84-4B58-9F11-EC1597F30316}"/>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A472BE"/>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6" name="Freeform 15">
              <a:extLst>
                <a:ext uri="{FF2B5EF4-FFF2-40B4-BE49-F238E27FC236}">
                  <a16:creationId xmlns="" xmlns:a16="http://schemas.microsoft.com/office/drawing/2014/main" id="{548C1602-5879-4ACC-8619-C3010D67B194}"/>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A472BE"/>
            </a:solidFill>
            <a:ln w="12700">
              <a:solidFill>
                <a:srgbClr val="A472BE"/>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7" name="Rectangle 76">
              <a:extLst>
                <a:ext uri="{FF2B5EF4-FFF2-40B4-BE49-F238E27FC236}">
                  <a16:creationId xmlns="" xmlns:a16="http://schemas.microsoft.com/office/drawing/2014/main" id="{7A5584E3-4FF6-4EB5-87E3-38C013D4CD22}"/>
                </a:ext>
              </a:extLst>
            </p:cNvPr>
            <p:cNvSpPr/>
            <p:nvPr/>
          </p:nvSpPr>
          <p:spPr>
            <a:xfrm>
              <a:off x="1968081" y="1317454"/>
              <a:ext cx="1347382" cy="447957"/>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Micro-Services</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Deployment</a:t>
              </a:r>
            </a:p>
          </p:txBody>
        </p:sp>
      </p:grpSp>
      <p:sp>
        <p:nvSpPr>
          <p:cNvPr id="35" name="Freeform 303">
            <a:extLst>
              <a:ext uri="{FF2B5EF4-FFF2-40B4-BE49-F238E27FC236}">
                <a16:creationId xmlns="" xmlns:a16="http://schemas.microsoft.com/office/drawing/2014/main" id="{74C32062-BF11-4618-ABA3-7CEB42F1E0D6}"/>
              </a:ext>
            </a:extLst>
          </p:cNvPr>
          <p:cNvSpPr>
            <a:spLocks noEditPoints="1"/>
          </p:cNvSpPr>
          <p:nvPr/>
        </p:nvSpPr>
        <p:spPr bwMode="auto">
          <a:xfrm>
            <a:off x="1607385" y="1058955"/>
            <a:ext cx="229095" cy="228320"/>
          </a:xfrm>
          <a:custGeom>
            <a:avLst/>
            <a:gdLst/>
            <a:ahLst/>
            <a:cxnLst>
              <a:cxn ang="0">
                <a:pos x="131" y="153"/>
              </a:cxn>
              <a:cxn ang="0">
                <a:pos x="129" y="160"/>
              </a:cxn>
              <a:cxn ang="0">
                <a:pos x="132" y="167"/>
              </a:cxn>
              <a:cxn ang="0">
                <a:pos x="141" y="169"/>
              </a:cxn>
              <a:cxn ang="0">
                <a:pos x="148" y="161"/>
              </a:cxn>
              <a:cxn ang="0">
                <a:pos x="142" y="151"/>
              </a:cxn>
              <a:cxn ang="0">
                <a:pos x="168" y="12"/>
              </a:cxn>
              <a:cxn ang="0">
                <a:pos x="164" y="15"/>
              </a:cxn>
              <a:cxn ang="0">
                <a:pos x="162" y="23"/>
              </a:cxn>
              <a:cxn ang="0">
                <a:pos x="173" y="27"/>
              </a:cxn>
              <a:cxn ang="0">
                <a:pos x="175" y="23"/>
              </a:cxn>
              <a:cxn ang="0">
                <a:pos x="177" y="16"/>
              </a:cxn>
              <a:cxn ang="0">
                <a:pos x="168" y="12"/>
              </a:cxn>
              <a:cxn ang="0">
                <a:pos x="134" y="15"/>
              </a:cxn>
              <a:cxn ang="0">
                <a:pos x="138" y="27"/>
              </a:cxn>
              <a:cxn ang="0">
                <a:pos x="144" y="26"/>
              </a:cxn>
              <a:cxn ang="0">
                <a:pos x="147" y="22"/>
              </a:cxn>
              <a:cxn ang="0">
                <a:pos x="142" y="12"/>
              </a:cxn>
              <a:cxn ang="0">
                <a:pos x="109" y="12"/>
              </a:cxn>
              <a:cxn ang="0">
                <a:pos x="103" y="23"/>
              </a:cxn>
              <a:cxn ang="0">
                <a:pos x="111" y="27"/>
              </a:cxn>
              <a:cxn ang="0">
                <a:pos x="115" y="25"/>
              </a:cxn>
              <a:cxn ang="0">
                <a:pos x="116" y="16"/>
              </a:cxn>
              <a:cxn ang="0">
                <a:pos x="109" y="12"/>
              </a:cxn>
              <a:cxn ang="0">
                <a:pos x="11" y="0"/>
              </a:cxn>
              <a:cxn ang="0">
                <a:pos x="188" y="2"/>
              </a:cxn>
              <a:cxn ang="0">
                <a:pos x="193" y="151"/>
              </a:cxn>
              <a:cxn ang="0">
                <a:pos x="188" y="156"/>
              </a:cxn>
              <a:cxn ang="0">
                <a:pos x="171" y="154"/>
              </a:cxn>
              <a:cxn ang="0">
                <a:pos x="168" y="150"/>
              </a:cxn>
              <a:cxn ang="0">
                <a:pos x="170" y="144"/>
              </a:cxn>
              <a:cxn ang="0">
                <a:pos x="174" y="141"/>
              </a:cxn>
              <a:cxn ang="0">
                <a:pos x="178" y="38"/>
              </a:cxn>
              <a:cxn ang="0">
                <a:pos x="16" y="141"/>
              </a:cxn>
              <a:cxn ang="0">
                <a:pos x="103" y="134"/>
              </a:cxn>
              <a:cxn ang="0">
                <a:pos x="96" y="120"/>
              </a:cxn>
              <a:cxn ang="0">
                <a:pos x="70" y="117"/>
              </a:cxn>
              <a:cxn ang="0">
                <a:pos x="57" y="98"/>
              </a:cxn>
              <a:cxn ang="0">
                <a:pos x="59" y="72"/>
              </a:cxn>
              <a:cxn ang="0">
                <a:pos x="62" y="76"/>
              </a:cxn>
              <a:cxn ang="0">
                <a:pos x="70" y="88"/>
              </a:cxn>
              <a:cxn ang="0">
                <a:pos x="77" y="98"/>
              </a:cxn>
              <a:cxn ang="0">
                <a:pos x="90" y="95"/>
              </a:cxn>
              <a:cxn ang="0">
                <a:pos x="99" y="91"/>
              </a:cxn>
              <a:cxn ang="0">
                <a:pos x="105" y="84"/>
              </a:cxn>
              <a:cxn ang="0">
                <a:pos x="99" y="65"/>
              </a:cxn>
              <a:cxn ang="0">
                <a:pos x="105" y="53"/>
              </a:cxn>
              <a:cxn ang="0">
                <a:pos x="124" y="69"/>
              </a:cxn>
              <a:cxn ang="0">
                <a:pos x="126" y="94"/>
              </a:cxn>
              <a:cxn ang="0">
                <a:pos x="119" y="104"/>
              </a:cxn>
              <a:cxn ang="0">
                <a:pos x="151" y="146"/>
              </a:cxn>
              <a:cxn ang="0">
                <a:pos x="155" y="153"/>
              </a:cxn>
              <a:cxn ang="0">
                <a:pos x="155" y="167"/>
              </a:cxn>
              <a:cxn ang="0">
                <a:pos x="142" y="177"/>
              </a:cxn>
              <a:cxn ang="0">
                <a:pos x="125" y="173"/>
              </a:cxn>
              <a:cxn ang="0">
                <a:pos x="118" y="160"/>
              </a:cxn>
              <a:cxn ang="0">
                <a:pos x="11" y="156"/>
              </a:cxn>
              <a:cxn ang="0">
                <a:pos x="1" y="148"/>
              </a:cxn>
              <a:cxn ang="0">
                <a:pos x="1" y="127"/>
              </a:cxn>
              <a:cxn ang="0">
                <a:pos x="3" y="4"/>
              </a:cxn>
              <a:cxn ang="0">
                <a:pos x="7" y="0"/>
              </a:cxn>
            </a:cxnLst>
            <a:rect l="0" t="0" r="r" b="b"/>
            <a:pathLst>
              <a:path w="193" h="177">
                <a:moveTo>
                  <a:pt x="134" y="151"/>
                </a:moveTo>
                <a:lnTo>
                  <a:pt x="131" y="153"/>
                </a:lnTo>
                <a:lnTo>
                  <a:pt x="129" y="156"/>
                </a:lnTo>
                <a:lnTo>
                  <a:pt x="129" y="160"/>
                </a:lnTo>
                <a:lnTo>
                  <a:pt x="131" y="164"/>
                </a:lnTo>
                <a:lnTo>
                  <a:pt x="132" y="167"/>
                </a:lnTo>
                <a:lnTo>
                  <a:pt x="135" y="169"/>
                </a:lnTo>
                <a:lnTo>
                  <a:pt x="141" y="169"/>
                </a:lnTo>
                <a:lnTo>
                  <a:pt x="145" y="167"/>
                </a:lnTo>
                <a:lnTo>
                  <a:pt x="148" y="161"/>
                </a:lnTo>
                <a:lnTo>
                  <a:pt x="145" y="153"/>
                </a:lnTo>
                <a:lnTo>
                  <a:pt x="142" y="151"/>
                </a:lnTo>
                <a:lnTo>
                  <a:pt x="134" y="151"/>
                </a:lnTo>
                <a:close/>
                <a:moveTo>
                  <a:pt x="168" y="12"/>
                </a:moveTo>
                <a:lnTo>
                  <a:pt x="165" y="13"/>
                </a:lnTo>
                <a:lnTo>
                  <a:pt x="164" y="15"/>
                </a:lnTo>
                <a:lnTo>
                  <a:pt x="162" y="17"/>
                </a:lnTo>
                <a:lnTo>
                  <a:pt x="162" y="23"/>
                </a:lnTo>
                <a:lnTo>
                  <a:pt x="167" y="27"/>
                </a:lnTo>
                <a:lnTo>
                  <a:pt x="173" y="27"/>
                </a:lnTo>
                <a:lnTo>
                  <a:pt x="174" y="25"/>
                </a:lnTo>
                <a:lnTo>
                  <a:pt x="175" y="23"/>
                </a:lnTo>
                <a:lnTo>
                  <a:pt x="177" y="20"/>
                </a:lnTo>
                <a:lnTo>
                  <a:pt x="177" y="16"/>
                </a:lnTo>
                <a:lnTo>
                  <a:pt x="173" y="12"/>
                </a:lnTo>
                <a:lnTo>
                  <a:pt x="168" y="12"/>
                </a:lnTo>
                <a:close/>
                <a:moveTo>
                  <a:pt x="139" y="12"/>
                </a:moveTo>
                <a:lnTo>
                  <a:pt x="134" y="15"/>
                </a:lnTo>
                <a:lnTo>
                  <a:pt x="134" y="23"/>
                </a:lnTo>
                <a:lnTo>
                  <a:pt x="138" y="27"/>
                </a:lnTo>
                <a:lnTo>
                  <a:pt x="141" y="27"/>
                </a:lnTo>
                <a:lnTo>
                  <a:pt x="144" y="26"/>
                </a:lnTo>
                <a:lnTo>
                  <a:pt x="145" y="25"/>
                </a:lnTo>
                <a:lnTo>
                  <a:pt x="147" y="22"/>
                </a:lnTo>
                <a:lnTo>
                  <a:pt x="147" y="16"/>
                </a:lnTo>
                <a:lnTo>
                  <a:pt x="142" y="12"/>
                </a:lnTo>
                <a:lnTo>
                  <a:pt x="139" y="12"/>
                </a:lnTo>
                <a:close/>
                <a:moveTo>
                  <a:pt x="109" y="12"/>
                </a:moveTo>
                <a:lnTo>
                  <a:pt x="103" y="15"/>
                </a:lnTo>
                <a:lnTo>
                  <a:pt x="103" y="23"/>
                </a:lnTo>
                <a:lnTo>
                  <a:pt x="108" y="27"/>
                </a:lnTo>
                <a:lnTo>
                  <a:pt x="111" y="27"/>
                </a:lnTo>
                <a:lnTo>
                  <a:pt x="113" y="26"/>
                </a:lnTo>
                <a:lnTo>
                  <a:pt x="115" y="25"/>
                </a:lnTo>
                <a:lnTo>
                  <a:pt x="116" y="22"/>
                </a:lnTo>
                <a:lnTo>
                  <a:pt x="116" y="16"/>
                </a:lnTo>
                <a:lnTo>
                  <a:pt x="112" y="12"/>
                </a:lnTo>
                <a:lnTo>
                  <a:pt x="109" y="12"/>
                </a:lnTo>
                <a:close/>
                <a:moveTo>
                  <a:pt x="7" y="0"/>
                </a:moveTo>
                <a:lnTo>
                  <a:pt x="11" y="0"/>
                </a:lnTo>
                <a:lnTo>
                  <a:pt x="62" y="2"/>
                </a:lnTo>
                <a:lnTo>
                  <a:pt x="188" y="2"/>
                </a:lnTo>
                <a:lnTo>
                  <a:pt x="193" y="7"/>
                </a:lnTo>
                <a:lnTo>
                  <a:pt x="193" y="151"/>
                </a:lnTo>
                <a:lnTo>
                  <a:pt x="191" y="154"/>
                </a:lnTo>
                <a:lnTo>
                  <a:pt x="188" y="156"/>
                </a:lnTo>
                <a:lnTo>
                  <a:pt x="174" y="156"/>
                </a:lnTo>
                <a:lnTo>
                  <a:pt x="171" y="154"/>
                </a:lnTo>
                <a:lnTo>
                  <a:pt x="170" y="153"/>
                </a:lnTo>
                <a:lnTo>
                  <a:pt x="168" y="150"/>
                </a:lnTo>
                <a:lnTo>
                  <a:pt x="168" y="147"/>
                </a:lnTo>
                <a:lnTo>
                  <a:pt x="170" y="144"/>
                </a:lnTo>
                <a:lnTo>
                  <a:pt x="171" y="143"/>
                </a:lnTo>
                <a:lnTo>
                  <a:pt x="174" y="141"/>
                </a:lnTo>
                <a:lnTo>
                  <a:pt x="178" y="141"/>
                </a:lnTo>
                <a:lnTo>
                  <a:pt x="178" y="38"/>
                </a:lnTo>
                <a:lnTo>
                  <a:pt x="16" y="38"/>
                </a:lnTo>
                <a:lnTo>
                  <a:pt x="16" y="141"/>
                </a:lnTo>
                <a:lnTo>
                  <a:pt x="108" y="141"/>
                </a:lnTo>
                <a:lnTo>
                  <a:pt x="103" y="134"/>
                </a:lnTo>
                <a:lnTo>
                  <a:pt x="101" y="127"/>
                </a:lnTo>
                <a:lnTo>
                  <a:pt x="96" y="120"/>
                </a:lnTo>
                <a:lnTo>
                  <a:pt x="82" y="121"/>
                </a:lnTo>
                <a:lnTo>
                  <a:pt x="70" y="117"/>
                </a:lnTo>
                <a:lnTo>
                  <a:pt x="62" y="108"/>
                </a:lnTo>
                <a:lnTo>
                  <a:pt x="57" y="98"/>
                </a:lnTo>
                <a:lnTo>
                  <a:pt x="56" y="85"/>
                </a:lnTo>
                <a:lnTo>
                  <a:pt x="59" y="72"/>
                </a:lnTo>
                <a:lnTo>
                  <a:pt x="62" y="75"/>
                </a:lnTo>
                <a:lnTo>
                  <a:pt x="62" y="76"/>
                </a:lnTo>
                <a:lnTo>
                  <a:pt x="67" y="82"/>
                </a:lnTo>
                <a:lnTo>
                  <a:pt x="70" y="88"/>
                </a:lnTo>
                <a:lnTo>
                  <a:pt x="75" y="94"/>
                </a:lnTo>
                <a:lnTo>
                  <a:pt x="77" y="98"/>
                </a:lnTo>
                <a:lnTo>
                  <a:pt x="86" y="95"/>
                </a:lnTo>
                <a:lnTo>
                  <a:pt x="90" y="95"/>
                </a:lnTo>
                <a:lnTo>
                  <a:pt x="95" y="94"/>
                </a:lnTo>
                <a:lnTo>
                  <a:pt x="99" y="91"/>
                </a:lnTo>
                <a:lnTo>
                  <a:pt x="102" y="87"/>
                </a:lnTo>
                <a:lnTo>
                  <a:pt x="105" y="84"/>
                </a:lnTo>
                <a:lnTo>
                  <a:pt x="108" y="79"/>
                </a:lnTo>
                <a:lnTo>
                  <a:pt x="99" y="65"/>
                </a:lnTo>
                <a:lnTo>
                  <a:pt x="92" y="51"/>
                </a:lnTo>
                <a:lnTo>
                  <a:pt x="105" y="53"/>
                </a:lnTo>
                <a:lnTo>
                  <a:pt x="116" y="59"/>
                </a:lnTo>
                <a:lnTo>
                  <a:pt x="124" y="69"/>
                </a:lnTo>
                <a:lnTo>
                  <a:pt x="128" y="81"/>
                </a:lnTo>
                <a:lnTo>
                  <a:pt x="126" y="94"/>
                </a:lnTo>
                <a:lnTo>
                  <a:pt x="125" y="98"/>
                </a:lnTo>
                <a:lnTo>
                  <a:pt x="119" y="104"/>
                </a:lnTo>
                <a:lnTo>
                  <a:pt x="148" y="143"/>
                </a:lnTo>
                <a:lnTo>
                  <a:pt x="151" y="146"/>
                </a:lnTo>
                <a:lnTo>
                  <a:pt x="152" y="150"/>
                </a:lnTo>
                <a:lnTo>
                  <a:pt x="155" y="153"/>
                </a:lnTo>
                <a:lnTo>
                  <a:pt x="157" y="157"/>
                </a:lnTo>
                <a:lnTo>
                  <a:pt x="155" y="167"/>
                </a:lnTo>
                <a:lnTo>
                  <a:pt x="149" y="174"/>
                </a:lnTo>
                <a:lnTo>
                  <a:pt x="142" y="177"/>
                </a:lnTo>
                <a:lnTo>
                  <a:pt x="134" y="177"/>
                </a:lnTo>
                <a:lnTo>
                  <a:pt x="125" y="173"/>
                </a:lnTo>
                <a:lnTo>
                  <a:pt x="119" y="164"/>
                </a:lnTo>
                <a:lnTo>
                  <a:pt x="118" y="160"/>
                </a:lnTo>
                <a:lnTo>
                  <a:pt x="115" y="156"/>
                </a:lnTo>
                <a:lnTo>
                  <a:pt x="11" y="156"/>
                </a:lnTo>
                <a:lnTo>
                  <a:pt x="4" y="154"/>
                </a:lnTo>
                <a:lnTo>
                  <a:pt x="1" y="148"/>
                </a:lnTo>
                <a:lnTo>
                  <a:pt x="0" y="138"/>
                </a:lnTo>
                <a:lnTo>
                  <a:pt x="1" y="127"/>
                </a:lnTo>
                <a:lnTo>
                  <a:pt x="1" y="6"/>
                </a:lnTo>
                <a:lnTo>
                  <a:pt x="3" y="4"/>
                </a:lnTo>
                <a:lnTo>
                  <a:pt x="4" y="2"/>
                </a:lnTo>
                <a:lnTo>
                  <a:pt x="7" y="0"/>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64008" tIns="32004" rIns="64008" bIns="32004" numCol="1" anchor="t" anchorCtr="0" compatLnSpc="1">
            <a:prstTxWarp prst="textNoShape">
              <a:avLst/>
            </a:prstTxWarp>
          </a:bodyPr>
          <a:lstStyle/>
          <a:p>
            <a:endParaRPr lang="en-US"/>
          </a:p>
        </p:txBody>
      </p:sp>
      <p:grpSp>
        <p:nvGrpSpPr>
          <p:cNvPr id="39" name="Group 275">
            <a:extLst>
              <a:ext uri="{FF2B5EF4-FFF2-40B4-BE49-F238E27FC236}">
                <a16:creationId xmlns="" xmlns:a16="http://schemas.microsoft.com/office/drawing/2014/main" id="{D46914C1-368E-4F5E-B826-E663593DBC7B}"/>
              </a:ext>
            </a:extLst>
          </p:cNvPr>
          <p:cNvGrpSpPr/>
          <p:nvPr/>
        </p:nvGrpSpPr>
        <p:grpSpPr>
          <a:xfrm>
            <a:off x="6898505" y="1061384"/>
            <a:ext cx="323260" cy="214180"/>
            <a:chOff x="6794727" y="5765165"/>
            <a:chExt cx="644525" cy="427038"/>
          </a:xfrm>
          <a:solidFill>
            <a:schemeClr val="bg1"/>
          </a:solidFill>
          <a:effectLst>
            <a:outerShdw blurRad="50800" dist="38100" dir="2700000" algn="tl" rotWithShape="0">
              <a:prstClr val="black">
                <a:alpha val="40000"/>
              </a:prstClr>
            </a:outerShdw>
          </a:effectLst>
        </p:grpSpPr>
        <p:sp>
          <p:nvSpPr>
            <p:cNvPr id="40" name="Freeform 7">
              <a:extLst>
                <a:ext uri="{FF2B5EF4-FFF2-40B4-BE49-F238E27FC236}">
                  <a16:creationId xmlns="" xmlns:a16="http://schemas.microsoft.com/office/drawing/2014/main" id="{471604FF-3E12-436F-8597-B513019B2B7B}"/>
                </a:ext>
              </a:extLst>
            </p:cNvPr>
            <p:cNvSpPr>
              <a:spLocks noEditPoints="1"/>
            </p:cNvSpPr>
            <p:nvPr/>
          </p:nvSpPr>
          <p:spPr bwMode="auto">
            <a:xfrm>
              <a:off x="7204302" y="5790565"/>
              <a:ext cx="234950" cy="239713"/>
            </a:xfrm>
            <a:custGeom>
              <a:avLst/>
              <a:gdLst/>
              <a:ahLst/>
              <a:cxnLst>
                <a:cxn ang="0">
                  <a:pos x="464" y="392"/>
                </a:cxn>
                <a:cxn ang="0">
                  <a:pos x="350" y="541"/>
                </a:cxn>
                <a:cxn ang="0">
                  <a:pos x="362" y="734"/>
                </a:cxn>
                <a:cxn ang="0">
                  <a:pos x="493" y="867"/>
                </a:cxn>
                <a:cxn ang="0">
                  <a:pos x="685" y="882"/>
                </a:cxn>
                <a:cxn ang="0">
                  <a:pos x="835" y="770"/>
                </a:cxn>
                <a:cxn ang="0">
                  <a:pos x="877" y="583"/>
                </a:cxn>
                <a:cxn ang="0">
                  <a:pos x="788" y="418"/>
                </a:cxn>
                <a:cxn ang="0">
                  <a:pos x="612" y="350"/>
                </a:cxn>
                <a:cxn ang="0">
                  <a:pos x="650" y="21"/>
                </a:cxn>
                <a:cxn ang="0">
                  <a:pos x="674" y="125"/>
                </a:cxn>
                <a:cxn ang="0">
                  <a:pos x="759" y="200"/>
                </a:cxn>
                <a:cxn ang="0">
                  <a:pos x="847" y="214"/>
                </a:cxn>
                <a:cxn ang="0">
                  <a:pos x="911" y="184"/>
                </a:cxn>
                <a:cxn ang="0">
                  <a:pos x="972" y="155"/>
                </a:cxn>
                <a:cxn ang="0">
                  <a:pos x="1022" y="205"/>
                </a:cxn>
                <a:cxn ang="0">
                  <a:pos x="1006" y="259"/>
                </a:cxn>
                <a:cxn ang="0">
                  <a:pos x="985" y="360"/>
                </a:cxn>
                <a:cxn ang="0">
                  <a:pos x="1040" y="479"/>
                </a:cxn>
                <a:cxn ang="0">
                  <a:pos x="1115" y="524"/>
                </a:cxn>
                <a:cxn ang="0">
                  <a:pos x="1178" y="549"/>
                </a:cxn>
                <a:cxn ang="0">
                  <a:pos x="1185" y="627"/>
                </a:cxn>
                <a:cxn ang="0">
                  <a:pos x="1115" y="663"/>
                </a:cxn>
                <a:cxn ang="0">
                  <a:pos x="1026" y="701"/>
                </a:cxn>
                <a:cxn ang="0">
                  <a:pos x="994" y="812"/>
                </a:cxn>
                <a:cxn ang="0">
                  <a:pos x="1043" y="924"/>
                </a:cxn>
                <a:cxn ang="0">
                  <a:pos x="1044" y="995"/>
                </a:cxn>
                <a:cxn ang="0">
                  <a:pos x="967" y="1036"/>
                </a:cxn>
                <a:cxn ang="0">
                  <a:pos x="912" y="1004"/>
                </a:cxn>
                <a:cxn ang="0">
                  <a:pos x="800" y="1001"/>
                </a:cxn>
                <a:cxn ang="0">
                  <a:pos x="697" y="1055"/>
                </a:cxn>
                <a:cxn ang="0">
                  <a:pos x="661" y="1148"/>
                </a:cxn>
                <a:cxn ang="0">
                  <a:pos x="609" y="1203"/>
                </a:cxn>
                <a:cxn ang="0">
                  <a:pos x="547" y="1186"/>
                </a:cxn>
                <a:cxn ang="0">
                  <a:pos x="521" y="1093"/>
                </a:cxn>
                <a:cxn ang="0">
                  <a:pos x="424" y="1012"/>
                </a:cxn>
                <a:cxn ang="0">
                  <a:pos x="303" y="1000"/>
                </a:cxn>
                <a:cxn ang="0">
                  <a:pos x="231" y="1046"/>
                </a:cxn>
                <a:cxn ang="0">
                  <a:pos x="158" y="1009"/>
                </a:cxn>
                <a:cxn ang="0">
                  <a:pos x="165" y="938"/>
                </a:cxn>
                <a:cxn ang="0">
                  <a:pos x="208" y="851"/>
                </a:cxn>
                <a:cxn ang="0">
                  <a:pos x="135" y="684"/>
                </a:cxn>
                <a:cxn ang="0">
                  <a:pos x="53" y="661"/>
                </a:cxn>
                <a:cxn ang="0">
                  <a:pos x="1" y="618"/>
                </a:cxn>
                <a:cxn ang="0">
                  <a:pos x="19" y="547"/>
                </a:cxn>
                <a:cxn ang="0">
                  <a:pos x="103" y="525"/>
                </a:cxn>
                <a:cxn ang="0">
                  <a:pos x="185" y="429"/>
                </a:cxn>
                <a:cxn ang="0">
                  <a:pos x="195" y="305"/>
                </a:cxn>
                <a:cxn ang="0">
                  <a:pos x="145" y="221"/>
                </a:cxn>
                <a:cxn ang="0">
                  <a:pos x="180" y="158"/>
                </a:cxn>
                <a:cxn ang="0">
                  <a:pos x="252" y="167"/>
                </a:cxn>
                <a:cxn ang="0">
                  <a:pos x="344" y="213"/>
                </a:cxn>
                <a:cxn ang="0">
                  <a:pos x="479" y="166"/>
                </a:cxn>
                <a:cxn ang="0">
                  <a:pos x="530" y="85"/>
                </a:cxn>
                <a:cxn ang="0">
                  <a:pos x="562" y="8"/>
                </a:cxn>
              </a:cxnLst>
              <a:rect l="0" t="0" r="r" b="b"/>
              <a:pathLst>
                <a:path w="1190" h="1204">
                  <a:moveTo>
                    <a:pt x="612" y="350"/>
                  </a:moveTo>
                  <a:lnTo>
                    <a:pt x="571" y="353"/>
                  </a:lnTo>
                  <a:lnTo>
                    <a:pt x="533" y="361"/>
                  </a:lnTo>
                  <a:lnTo>
                    <a:pt x="497" y="375"/>
                  </a:lnTo>
                  <a:lnTo>
                    <a:pt x="464" y="392"/>
                  </a:lnTo>
                  <a:lnTo>
                    <a:pt x="433" y="415"/>
                  </a:lnTo>
                  <a:lnTo>
                    <a:pt x="406" y="442"/>
                  </a:lnTo>
                  <a:lnTo>
                    <a:pt x="383" y="472"/>
                  </a:lnTo>
                  <a:lnTo>
                    <a:pt x="363" y="505"/>
                  </a:lnTo>
                  <a:lnTo>
                    <a:pt x="350" y="541"/>
                  </a:lnTo>
                  <a:lnTo>
                    <a:pt x="341" y="579"/>
                  </a:lnTo>
                  <a:lnTo>
                    <a:pt x="337" y="619"/>
                  </a:lnTo>
                  <a:lnTo>
                    <a:pt x="341" y="659"/>
                  </a:lnTo>
                  <a:lnTo>
                    <a:pt x="349" y="698"/>
                  </a:lnTo>
                  <a:lnTo>
                    <a:pt x="362" y="734"/>
                  </a:lnTo>
                  <a:lnTo>
                    <a:pt x="380" y="768"/>
                  </a:lnTo>
                  <a:lnTo>
                    <a:pt x="403" y="798"/>
                  </a:lnTo>
                  <a:lnTo>
                    <a:pt x="430" y="825"/>
                  </a:lnTo>
                  <a:lnTo>
                    <a:pt x="460" y="849"/>
                  </a:lnTo>
                  <a:lnTo>
                    <a:pt x="493" y="867"/>
                  </a:lnTo>
                  <a:lnTo>
                    <a:pt x="528" y="881"/>
                  </a:lnTo>
                  <a:lnTo>
                    <a:pt x="566" y="890"/>
                  </a:lnTo>
                  <a:lnTo>
                    <a:pt x="607" y="893"/>
                  </a:lnTo>
                  <a:lnTo>
                    <a:pt x="647" y="890"/>
                  </a:lnTo>
                  <a:lnTo>
                    <a:pt x="685" y="882"/>
                  </a:lnTo>
                  <a:lnTo>
                    <a:pt x="721" y="868"/>
                  </a:lnTo>
                  <a:lnTo>
                    <a:pt x="755" y="851"/>
                  </a:lnTo>
                  <a:lnTo>
                    <a:pt x="786" y="828"/>
                  </a:lnTo>
                  <a:lnTo>
                    <a:pt x="813" y="801"/>
                  </a:lnTo>
                  <a:lnTo>
                    <a:pt x="835" y="770"/>
                  </a:lnTo>
                  <a:lnTo>
                    <a:pt x="854" y="737"/>
                  </a:lnTo>
                  <a:lnTo>
                    <a:pt x="867" y="701"/>
                  </a:lnTo>
                  <a:lnTo>
                    <a:pt x="877" y="662"/>
                  </a:lnTo>
                  <a:lnTo>
                    <a:pt x="880" y="622"/>
                  </a:lnTo>
                  <a:lnTo>
                    <a:pt x="877" y="583"/>
                  </a:lnTo>
                  <a:lnTo>
                    <a:pt x="868" y="544"/>
                  </a:lnTo>
                  <a:lnTo>
                    <a:pt x="855" y="509"/>
                  </a:lnTo>
                  <a:lnTo>
                    <a:pt x="836" y="475"/>
                  </a:lnTo>
                  <a:lnTo>
                    <a:pt x="814" y="445"/>
                  </a:lnTo>
                  <a:lnTo>
                    <a:pt x="788" y="418"/>
                  </a:lnTo>
                  <a:lnTo>
                    <a:pt x="758" y="395"/>
                  </a:lnTo>
                  <a:lnTo>
                    <a:pt x="725" y="376"/>
                  </a:lnTo>
                  <a:lnTo>
                    <a:pt x="688" y="362"/>
                  </a:lnTo>
                  <a:lnTo>
                    <a:pt x="651" y="353"/>
                  </a:lnTo>
                  <a:lnTo>
                    <a:pt x="612" y="350"/>
                  </a:lnTo>
                  <a:close/>
                  <a:moveTo>
                    <a:pt x="605" y="0"/>
                  </a:moveTo>
                  <a:lnTo>
                    <a:pt x="621" y="1"/>
                  </a:lnTo>
                  <a:lnTo>
                    <a:pt x="633" y="5"/>
                  </a:lnTo>
                  <a:lnTo>
                    <a:pt x="644" y="11"/>
                  </a:lnTo>
                  <a:lnTo>
                    <a:pt x="650" y="21"/>
                  </a:lnTo>
                  <a:lnTo>
                    <a:pt x="654" y="33"/>
                  </a:lnTo>
                  <a:lnTo>
                    <a:pt x="655" y="49"/>
                  </a:lnTo>
                  <a:lnTo>
                    <a:pt x="657" y="77"/>
                  </a:lnTo>
                  <a:lnTo>
                    <a:pt x="665" y="102"/>
                  </a:lnTo>
                  <a:lnTo>
                    <a:pt x="674" y="125"/>
                  </a:lnTo>
                  <a:lnTo>
                    <a:pt x="687" y="145"/>
                  </a:lnTo>
                  <a:lnTo>
                    <a:pt x="703" y="162"/>
                  </a:lnTo>
                  <a:lnTo>
                    <a:pt x="720" y="177"/>
                  </a:lnTo>
                  <a:lnTo>
                    <a:pt x="739" y="189"/>
                  </a:lnTo>
                  <a:lnTo>
                    <a:pt x="759" y="200"/>
                  </a:lnTo>
                  <a:lnTo>
                    <a:pt x="778" y="207"/>
                  </a:lnTo>
                  <a:lnTo>
                    <a:pt x="798" y="212"/>
                  </a:lnTo>
                  <a:lnTo>
                    <a:pt x="816" y="215"/>
                  </a:lnTo>
                  <a:lnTo>
                    <a:pt x="832" y="215"/>
                  </a:lnTo>
                  <a:lnTo>
                    <a:pt x="847" y="214"/>
                  </a:lnTo>
                  <a:lnTo>
                    <a:pt x="859" y="211"/>
                  </a:lnTo>
                  <a:lnTo>
                    <a:pt x="875" y="206"/>
                  </a:lnTo>
                  <a:lnTo>
                    <a:pt x="889" y="200"/>
                  </a:lnTo>
                  <a:lnTo>
                    <a:pt x="900" y="194"/>
                  </a:lnTo>
                  <a:lnTo>
                    <a:pt x="911" y="184"/>
                  </a:lnTo>
                  <a:lnTo>
                    <a:pt x="922" y="176"/>
                  </a:lnTo>
                  <a:lnTo>
                    <a:pt x="935" y="168"/>
                  </a:lnTo>
                  <a:lnTo>
                    <a:pt x="947" y="160"/>
                  </a:lnTo>
                  <a:lnTo>
                    <a:pt x="960" y="156"/>
                  </a:lnTo>
                  <a:lnTo>
                    <a:pt x="972" y="155"/>
                  </a:lnTo>
                  <a:lnTo>
                    <a:pt x="984" y="159"/>
                  </a:lnTo>
                  <a:lnTo>
                    <a:pt x="997" y="169"/>
                  </a:lnTo>
                  <a:lnTo>
                    <a:pt x="1009" y="182"/>
                  </a:lnTo>
                  <a:lnTo>
                    <a:pt x="1018" y="194"/>
                  </a:lnTo>
                  <a:lnTo>
                    <a:pt x="1022" y="205"/>
                  </a:lnTo>
                  <a:lnTo>
                    <a:pt x="1023" y="214"/>
                  </a:lnTo>
                  <a:lnTo>
                    <a:pt x="1022" y="225"/>
                  </a:lnTo>
                  <a:lnTo>
                    <a:pt x="1019" y="235"/>
                  </a:lnTo>
                  <a:lnTo>
                    <a:pt x="1013" y="246"/>
                  </a:lnTo>
                  <a:lnTo>
                    <a:pt x="1006" y="259"/>
                  </a:lnTo>
                  <a:lnTo>
                    <a:pt x="999" y="274"/>
                  </a:lnTo>
                  <a:lnTo>
                    <a:pt x="992" y="291"/>
                  </a:lnTo>
                  <a:lnTo>
                    <a:pt x="985" y="312"/>
                  </a:lnTo>
                  <a:lnTo>
                    <a:pt x="983" y="335"/>
                  </a:lnTo>
                  <a:lnTo>
                    <a:pt x="985" y="360"/>
                  </a:lnTo>
                  <a:lnTo>
                    <a:pt x="991" y="385"/>
                  </a:lnTo>
                  <a:lnTo>
                    <a:pt x="999" y="411"/>
                  </a:lnTo>
                  <a:lnTo>
                    <a:pt x="1010" y="435"/>
                  </a:lnTo>
                  <a:lnTo>
                    <a:pt x="1025" y="459"/>
                  </a:lnTo>
                  <a:lnTo>
                    <a:pt x="1040" y="479"/>
                  </a:lnTo>
                  <a:lnTo>
                    <a:pt x="1058" y="497"/>
                  </a:lnTo>
                  <a:lnTo>
                    <a:pt x="1077" y="510"/>
                  </a:lnTo>
                  <a:lnTo>
                    <a:pt x="1097" y="520"/>
                  </a:lnTo>
                  <a:lnTo>
                    <a:pt x="1106" y="522"/>
                  </a:lnTo>
                  <a:lnTo>
                    <a:pt x="1115" y="524"/>
                  </a:lnTo>
                  <a:lnTo>
                    <a:pt x="1138" y="528"/>
                  </a:lnTo>
                  <a:lnTo>
                    <a:pt x="1148" y="531"/>
                  </a:lnTo>
                  <a:lnTo>
                    <a:pt x="1159" y="535"/>
                  </a:lnTo>
                  <a:lnTo>
                    <a:pt x="1170" y="540"/>
                  </a:lnTo>
                  <a:lnTo>
                    <a:pt x="1178" y="549"/>
                  </a:lnTo>
                  <a:lnTo>
                    <a:pt x="1184" y="559"/>
                  </a:lnTo>
                  <a:lnTo>
                    <a:pt x="1188" y="571"/>
                  </a:lnTo>
                  <a:lnTo>
                    <a:pt x="1190" y="588"/>
                  </a:lnTo>
                  <a:lnTo>
                    <a:pt x="1189" y="610"/>
                  </a:lnTo>
                  <a:lnTo>
                    <a:pt x="1185" y="627"/>
                  </a:lnTo>
                  <a:lnTo>
                    <a:pt x="1178" y="641"/>
                  </a:lnTo>
                  <a:lnTo>
                    <a:pt x="1168" y="651"/>
                  </a:lnTo>
                  <a:lnTo>
                    <a:pt x="1154" y="657"/>
                  </a:lnTo>
                  <a:lnTo>
                    <a:pt x="1137" y="661"/>
                  </a:lnTo>
                  <a:lnTo>
                    <a:pt x="1115" y="663"/>
                  </a:lnTo>
                  <a:lnTo>
                    <a:pt x="1088" y="663"/>
                  </a:lnTo>
                  <a:lnTo>
                    <a:pt x="1070" y="666"/>
                  </a:lnTo>
                  <a:lnTo>
                    <a:pt x="1055" y="673"/>
                  </a:lnTo>
                  <a:lnTo>
                    <a:pt x="1039" y="685"/>
                  </a:lnTo>
                  <a:lnTo>
                    <a:pt x="1026" y="701"/>
                  </a:lnTo>
                  <a:lnTo>
                    <a:pt x="1014" y="718"/>
                  </a:lnTo>
                  <a:lnTo>
                    <a:pt x="1005" y="740"/>
                  </a:lnTo>
                  <a:lnTo>
                    <a:pt x="998" y="763"/>
                  </a:lnTo>
                  <a:lnTo>
                    <a:pt x="995" y="787"/>
                  </a:lnTo>
                  <a:lnTo>
                    <a:pt x="994" y="812"/>
                  </a:lnTo>
                  <a:lnTo>
                    <a:pt x="996" y="835"/>
                  </a:lnTo>
                  <a:lnTo>
                    <a:pt x="1002" y="859"/>
                  </a:lnTo>
                  <a:lnTo>
                    <a:pt x="1012" y="882"/>
                  </a:lnTo>
                  <a:lnTo>
                    <a:pt x="1027" y="902"/>
                  </a:lnTo>
                  <a:lnTo>
                    <a:pt x="1043" y="924"/>
                  </a:lnTo>
                  <a:lnTo>
                    <a:pt x="1050" y="937"/>
                  </a:lnTo>
                  <a:lnTo>
                    <a:pt x="1054" y="950"/>
                  </a:lnTo>
                  <a:lnTo>
                    <a:pt x="1055" y="965"/>
                  </a:lnTo>
                  <a:lnTo>
                    <a:pt x="1052" y="979"/>
                  </a:lnTo>
                  <a:lnTo>
                    <a:pt x="1044" y="995"/>
                  </a:lnTo>
                  <a:lnTo>
                    <a:pt x="1031" y="1010"/>
                  </a:lnTo>
                  <a:lnTo>
                    <a:pt x="1013" y="1025"/>
                  </a:lnTo>
                  <a:lnTo>
                    <a:pt x="997" y="1033"/>
                  </a:lnTo>
                  <a:lnTo>
                    <a:pt x="981" y="1037"/>
                  </a:lnTo>
                  <a:lnTo>
                    <a:pt x="967" y="1036"/>
                  </a:lnTo>
                  <a:lnTo>
                    <a:pt x="955" y="1034"/>
                  </a:lnTo>
                  <a:lnTo>
                    <a:pt x="945" y="1029"/>
                  </a:lnTo>
                  <a:lnTo>
                    <a:pt x="938" y="1025"/>
                  </a:lnTo>
                  <a:lnTo>
                    <a:pt x="934" y="1022"/>
                  </a:lnTo>
                  <a:lnTo>
                    <a:pt x="912" y="1004"/>
                  </a:lnTo>
                  <a:lnTo>
                    <a:pt x="890" y="993"/>
                  </a:lnTo>
                  <a:lnTo>
                    <a:pt x="867" y="989"/>
                  </a:lnTo>
                  <a:lnTo>
                    <a:pt x="846" y="989"/>
                  </a:lnTo>
                  <a:lnTo>
                    <a:pt x="823" y="993"/>
                  </a:lnTo>
                  <a:lnTo>
                    <a:pt x="800" y="1001"/>
                  </a:lnTo>
                  <a:lnTo>
                    <a:pt x="777" y="1011"/>
                  </a:lnTo>
                  <a:lnTo>
                    <a:pt x="754" y="1023"/>
                  </a:lnTo>
                  <a:lnTo>
                    <a:pt x="731" y="1035"/>
                  </a:lnTo>
                  <a:lnTo>
                    <a:pt x="707" y="1048"/>
                  </a:lnTo>
                  <a:lnTo>
                    <a:pt x="697" y="1055"/>
                  </a:lnTo>
                  <a:lnTo>
                    <a:pt x="688" y="1066"/>
                  </a:lnTo>
                  <a:lnTo>
                    <a:pt x="681" y="1081"/>
                  </a:lnTo>
                  <a:lnTo>
                    <a:pt x="675" y="1097"/>
                  </a:lnTo>
                  <a:lnTo>
                    <a:pt x="670" y="1115"/>
                  </a:lnTo>
                  <a:lnTo>
                    <a:pt x="661" y="1148"/>
                  </a:lnTo>
                  <a:lnTo>
                    <a:pt x="655" y="1167"/>
                  </a:lnTo>
                  <a:lnTo>
                    <a:pt x="648" y="1181"/>
                  </a:lnTo>
                  <a:lnTo>
                    <a:pt x="638" y="1191"/>
                  </a:lnTo>
                  <a:lnTo>
                    <a:pt x="625" y="1199"/>
                  </a:lnTo>
                  <a:lnTo>
                    <a:pt x="609" y="1203"/>
                  </a:lnTo>
                  <a:lnTo>
                    <a:pt x="589" y="1204"/>
                  </a:lnTo>
                  <a:lnTo>
                    <a:pt x="573" y="1203"/>
                  </a:lnTo>
                  <a:lnTo>
                    <a:pt x="562" y="1199"/>
                  </a:lnTo>
                  <a:lnTo>
                    <a:pt x="553" y="1193"/>
                  </a:lnTo>
                  <a:lnTo>
                    <a:pt x="547" y="1186"/>
                  </a:lnTo>
                  <a:lnTo>
                    <a:pt x="541" y="1177"/>
                  </a:lnTo>
                  <a:lnTo>
                    <a:pt x="538" y="1168"/>
                  </a:lnTo>
                  <a:lnTo>
                    <a:pt x="532" y="1145"/>
                  </a:lnTo>
                  <a:lnTo>
                    <a:pt x="529" y="1128"/>
                  </a:lnTo>
                  <a:lnTo>
                    <a:pt x="521" y="1093"/>
                  </a:lnTo>
                  <a:lnTo>
                    <a:pt x="515" y="1077"/>
                  </a:lnTo>
                  <a:lnTo>
                    <a:pt x="509" y="1063"/>
                  </a:lnTo>
                  <a:lnTo>
                    <a:pt x="500" y="1054"/>
                  </a:lnTo>
                  <a:lnTo>
                    <a:pt x="464" y="1031"/>
                  </a:lnTo>
                  <a:lnTo>
                    <a:pt x="424" y="1012"/>
                  </a:lnTo>
                  <a:lnTo>
                    <a:pt x="384" y="998"/>
                  </a:lnTo>
                  <a:lnTo>
                    <a:pt x="344" y="987"/>
                  </a:lnTo>
                  <a:lnTo>
                    <a:pt x="331" y="987"/>
                  </a:lnTo>
                  <a:lnTo>
                    <a:pt x="318" y="992"/>
                  </a:lnTo>
                  <a:lnTo>
                    <a:pt x="303" y="1000"/>
                  </a:lnTo>
                  <a:lnTo>
                    <a:pt x="289" y="1009"/>
                  </a:lnTo>
                  <a:lnTo>
                    <a:pt x="275" y="1020"/>
                  </a:lnTo>
                  <a:lnTo>
                    <a:pt x="262" y="1029"/>
                  </a:lnTo>
                  <a:lnTo>
                    <a:pt x="245" y="1039"/>
                  </a:lnTo>
                  <a:lnTo>
                    <a:pt x="231" y="1046"/>
                  </a:lnTo>
                  <a:lnTo>
                    <a:pt x="216" y="1049"/>
                  </a:lnTo>
                  <a:lnTo>
                    <a:pt x="202" y="1045"/>
                  </a:lnTo>
                  <a:lnTo>
                    <a:pt x="186" y="1037"/>
                  </a:lnTo>
                  <a:lnTo>
                    <a:pt x="171" y="1024"/>
                  </a:lnTo>
                  <a:lnTo>
                    <a:pt x="158" y="1009"/>
                  </a:lnTo>
                  <a:lnTo>
                    <a:pt x="150" y="995"/>
                  </a:lnTo>
                  <a:lnTo>
                    <a:pt x="148" y="981"/>
                  </a:lnTo>
                  <a:lnTo>
                    <a:pt x="149" y="968"/>
                  </a:lnTo>
                  <a:lnTo>
                    <a:pt x="155" y="953"/>
                  </a:lnTo>
                  <a:lnTo>
                    <a:pt x="165" y="938"/>
                  </a:lnTo>
                  <a:lnTo>
                    <a:pt x="185" y="909"/>
                  </a:lnTo>
                  <a:lnTo>
                    <a:pt x="196" y="893"/>
                  </a:lnTo>
                  <a:lnTo>
                    <a:pt x="203" y="879"/>
                  </a:lnTo>
                  <a:lnTo>
                    <a:pt x="208" y="864"/>
                  </a:lnTo>
                  <a:lnTo>
                    <a:pt x="208" y="851"/>
                  </a:lnTo>
                  <a:lnTo>
                    <a:pt x="198" y="809"/>
                  </a:lnTo>
                  <a:lnTo>
                    <a:pt x="184" y="769"/>
                  </a:lnTo>
                  <a:lnTo>
                    <a:pt x="166" y="731"/>
                  </a:lnTo>
                  <a:lnTo>
                    <a:pt x="144" y="695"/>
                  </a:lnTo>
                  <a:lnTo>
                    <a:pt x="135" y="684"/>
                  </a:lnTo>
                  <a:lnTo>
                    <a:pt x="121" y="677"/>
                  </a:lnTo>
                  <a:lnTo>
                    <a:pt x="105" y="672"/>
                  </a:lnTo>
                  <a:lnTo>
                    <a:pt x="87" y="668"/>
                  </a:lnTo>
                  <a:lnTo>
                    <a:pt x="69" y="665"/>
                  </a:lnTo>
                  <a:lnTo>
                    <a:pt x="53" y="661"/>
                  </a:lnTo>
                  <a:lnTo>
                    <a:pt x="35" y="657"/>
                  </a:lnTo>
                  <a:lnTo>
                    <a:pt x="22" y="651"/>
                  </a:lnTo>
                  <a:lnTo>
                    <a:pt x="12" y="643"/>
                  </a:lnTo>
                  <a:lnTo>
                    <a:pt x="5" y="632"/>
                  </a:lnTo>
                  <a:lnTo>
                    <a:pt x="1" y="618"/>
                  </a:lnTo>
                  <a:lnTo>
                    <a:pt x="0" y="599"/>
                  </a:lnTo>
                  <a:lnTo>
                    <a:pt x="1" y="582"/>
                  </a:lnTo>
                  <a:lnTo>
                    <a:pt x="4" y="567"/>
                  </a:lnTo>
                  <a:lnTo>
                    <a:pt x="9" y="556"/>
                  </a:lnTo>
                  <a:lnTo>
                    <a:pt x="19" y="547"/>
                  </a:lnTo>
                  <a:lnTo>
                    <a:pt x="32" y="540"/>
                  </a:lnTo>
                  <a:lnTo>
                    <a:pt x="50" y="536"/>
                  </a:lnTo>
                  <a:lnTo>
                    <a:pt x="67" y="533"/>
                  </a:lnTo>
                  <a:lnTo>
                    <a:pt x="86" y="530"/>
                  </a:lnTo>
                  <a:lnTo>
                    <a:pt x="103" y="525"/>
                  </a:lnTo>
                  <a:lnTo>
                    <a:pt x="120" y="519"/>
                  </a:lnTo>
                  <a:lnTo>
                    <a:pt x="135" y="510"/>
                  </a:lnTo>
                  <a:lnTo>
                    <a:pt x="146" y="500"/>
                  </a:lnTo>
                  <a:lnTo>
                    <a:pt x="168" y="466"/>
                  </a:lnTo>
                  <a:lnTo>
                    <a:pt x="185" y="429"/>
                  </a:lnTo>
                  <a:lnTo>
                    <a:pt x="200" y="389"/>
                  </a:lnTo>
                  <a:lnTo>
                    <a:pt x="209" y="350"/>
                  </a:lnTo>
                  <a:lnTo>
                    <a:pt x="208" y="335"/>
                  </a:lnTo>
                  <a:lnTo>
                    <a:pt x="203" y="321"/>
                  </a:lnTo>
                  <a:lnTo>
                    <a:pt x="195" y="305"/>
                  </a:lnTo>
                  <a:lnTo>
                    <a:pt x="184" y="289"/>
                  </a:lnTo>
                  <a:lnTo>
                    <a:pt x="164" y="258"/>
                  </a:lnTo>
                  <a:lnTo>
                    <a:pt x="156" y="245"/>
                  </a:lnTo>
                  <a:lnTo>
                    <a:pt x="150" y="233"/>
                  </a:lnTo>
                  <a:lnTo>
                    <a:pt x="145" y="221"/>
                  </a:lnTo>
                  <a:lnTo>
                    <a:pt x="144" y="210"/>
                  </a:lnTo>
                  <a:lnTo>
                    <a:pt x="146" y="198"/>
                  </a:lnTo>
                  <a:lnTo>
                    <a:pt x="153" y="185"/>
                  </a:lnTo>
                  <a:lnTo>
                    <a:pt x="165" y="171"/>
                  </a:lnTo>
                  <a:lnTo>
                    <a:pt x="180" y="158"/>
                  </a:lnTo>
                  <a:lnTo>
                    <a:pt x="195" y="151"/>
                  </a:lnTo>
                  <a:lnTo>
                    <a:pt x="208" y="149"/>
                  </a:lnTo>
                  <a:lnTo>
                    <a:pt x="223" y="152"/>
                  </a:lnTo>
                  <a:lnTo>
                    <a:pt x="237" y="158"/>
                  </a:lnTo>
                  <a:lnTo>
                    <a:pt x="252" y="167"/>
                  </a:lnTo>
                  <a:lnTo>
                    <a:pt x="270" y="178"/>
                  </a:lnTo>
                  <a:lnTo>
                    <a:pt x="289" y="190"/>
                  </a:lnTo>
                  <a:lnTo>
                    <a:pt x="307" y="202"/>
                  </a:lnTo>
                  <a:lnTo>
                    <a:pt x="326" y="210"/>
                  </a:lnTo>
                  <a:lnTo>
                    <a:pt x="344" y="213"/>
                  </a:lnTo>
                  <a:lnTo>
                    <a:pt x="375" y="211"/>
                  </a:lnTo>
                  <a:lnTo>
                    <a:pt x="404" y="205"/>
                  </a:lnTo>
                  <a:lnTo>
                    <a:pt x="431" y="195"/>
                  </a:lnTo>
                  <a:lnTo>
                    <a:pt x="455" y="181"/>
                  </a:lnTo>
                  <a:lnTo>
                    <a:pt x="479" y="166"/>
                  </a:lnTo>
                  <a:lnTo>
                    <a:pt x="500" y="148"/>
                  </a:lnTo>
                  <a:lnTo>
                    <a:pt x="510" y="136"/>
                  </a:lnTo>
                  <a:lnTo>
                    <a:pt x="519" y="120"/>
                  </a:lnTo>
                  <a:lnTo>
                    <a:pt x="525" y="103"/>
                  </a:lnTo>
                  <a:lnTo>
                    <a:pt x="530" y="85"/>
                  </a:lnTo>
                  <a:lnTo>
                    <a:pt x="535" y="65"/>
                  </a:lnTo>
                  <a:lnTo>
                    <a:pt x="539" y="47"/>
                  </a:lnTo>
                  <a:lnTo>
                    <a:pt x="544" y="29"/>
                  </a:lnTo>
                  <a:lnTo>
                    <a:pt x="553" y="17"/>
                  </a:lnTo>
                  <a:lnTo>
                    <a:pt x="562" y="8"/>
                  </a:lnTo>
                  <a:lnTo>
                    <a:pt x="573" y="3"/>
                  </a:lnTo>
                  <a:lnTo>
                    <a:pt x="588" y="1"/>
                  </a:lnTo>
                  <a:lnTo>
                    <a:pt x="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 xmlns:a16="http://schemas.microsoft.com/office/drawing/2014/main" id="{E34CED17-084D-4327-A85D-6427F7F2719A}"/>
                </a:ext>
              </a:extLst>
            </p:cNvPr>
            <p:cNvSpPr>
              <a:spLocks noEditPoints="1"/>
            </p:cNvSpPr>
            <p:nvPr/>
          </p:nvSpPr>
          <p:spPr bwMode="auto">
            <a:xfrm>
              <a:off x="6794727" y="5765165"/>
              <a:ext cx="422275" cy="427038"/>
            </a:xfrm>
            <a:custGeom>
              <a:avLst/>
              <a:gdLst/>
              <a:ahLst/>
              <a:cxnLst>
                <a:cxn ang="0">
                  <a:pos x="834" y="699"/>
                </a:cxn>
                <a:cxn ang="0">
                  <a:pos x="633" y="945"/>
                </a:cxn>
                <a:cxn ang="0">
                  <a:pos x="631" y="1272"/>
                </a:cxn>
                <a:cxn ang="0">
                  <a:pos x="827" y="1521"/>
                </a:cxn>
                <a:cxn ang="0">
                  <a:pos x="1143" y="1595"/>
                </a:cxn>
                <a:cxn ang="0">
                  <a:pos x="1431" y="1457"/>
                </a:cxn>
                <a:cxn ang="0">
                  <a:pos x="1571" y="1170"/>
                </a:cxn>
                <a:cxn ang="0">
                  <a:pos x="1500" y="854"/>
                </a:cxn>
                <a:cxn ang="0">
                  <a:pos x="1257" y="656"/>
                </a:cxn>
                <a:cxn ang="0">
                  <a:pos x="1128" y="6"/>
                </a:cxn>
                <a:cxn ang="0">
                  <a:pos x="1175" y="125"/>
                </a:cxn>
                <a:cxn ang="0">
                  <a:pos x="1269" y="301"/>
                </a:cxn>
                <a:cxn ang="0">
                  <a:pos x="1426" y="378"/>
                </a:cxn>
                <a:cxn ang="0">
                  <a:pos x="1552" y="373"/>
                </a:cxn>
                <a:cxn ang="0">
                  <a:pos x="1675" y="298"/>
                </a:cxn>
                <a:cxn ang="0">
                  <a:pos x="1786" y="302"/>
                </a:cxn>
                <a:cxn ang="0">
                  <a:pos x="1831" y="396"/>
                </a:cxn>
                <a:cxn ang="0">
                  <a:pos x="1785" y="496"/>
                </a:cxn>
                <a:cxn ang="0">
                  <a:pos x="1772" y="686"/>
                </a:cxn>
                <a:cxn ang="0">
                  <a:pos x="1882" y="877"/>
                </a:cxn>
                <a:cxn ang="0">
                  <a:pos x="2017" y="939"/>
                </a:cxn>
                <a:cxn ang="0">
                  <a:pos x="2105" y="979"/>
                </a:cxn>
                <a:cxn ang="0">
                  <a:pos x="2125" y="1107"/>
                </a:cxn>
                <a:cxn ang="0">
                  <a:pos x="2039" y="1183"/>
                </a:cxn>
                <a:cxn ang="0">
                  <a:pos x="1880" y="1210"/>
                </a:cxn>
                <a:cxn ang="0">
                  <a:pos x="1788" y="1360"/>
                </a:cxn>
                <a:cxn ang="0">
                  <a:pos x="1800" y="1556"/>
                </a:cxn>
                <a:cxn ang="0">
                  <a:pos x="1881" y="1682"/>
                </a:cxn>
                <a:cxn ang="0">
                  <a:pos x="1845" y="1808"/>
                </a:cxn>
                <a:cxn ang="0">
                  <a:pos x="1723" y="1853"/>
                </a:cxn>
                <a:cxn ang="0">
                  <a:pos x="1644" y="1804"/>
                </a:cxn>
                <a:cxn ang="0">
                  <a:pos x="1473" y="1777"/>
                </a:cxn>
                <a:cxn ang="0">
                  <a:pos x="1250" y="1883"/>
                </a:cxn>
                <a:cxn ang="0">
                  <a:pos x="1196" y="2008"/>
                </a:cxn>
                <a:cxn ang="0">
                  <a:pos x="1142" y="2133"/>
                </a:cxn>
                <a:cxn ang="0">
                  <a:pos x="1012" y="2148"/>
                </a:cxn>
                <a:cxn ang="0">
                  <a:pos x="961" y="2081"/>
                </a:cxn>
                <a:cxn ang="0">
                  <a:pos x="926" y="1933"/>
                </a:cxn>
                <a:cxn ang="0">
                  <a:pos x="732" y="1802"/>
                </a:cxn>
                <a:cxn ang="0">
                  <a:pos x="543" y="1789"/>
                </a:cxn>
                <a:cxn ang="0">
                  <a:pos x="407" y="1874"/>
                </a:cxn>
                <a:cxn ang="0">
                  <a:pos x="288" y="1812"/>
                </a:cxn>
                <a:cxn ang="0">
                  <a:pos x="282" y="1698"/>
                </a:cxn>
                <a:cxn ang="0">
                  <a:pos x="361" y="1578"/>
                </a:cxn>
                <a:cxn ang="0">
                  <a:pos x="318" y="1348"/>
                </a:cxn>
                <a:cxn ang="0">
                  <a:pos x="188" y="1201"/>
                </a:cxn>
                <a:cxn ang="0">
                  <a:pos x="35" y="1162"/>
                </a:cxn>
                <a:cxn ang="0">
                  <a:pos x="1" y="1049"/>
                </a:cxn>
                <a:cxn ang="0">
                  <a:pos x="64" y="964"/>
                </a:cxn>
                <a:cxn ang="0">
                  <a:pos x="230" y="922"/>
                </a:cxn>
                <a:cxn ang="0">
                  <a:pos x="362" y="683"/>
                </a:cxn>
                <a:cxn ang="0">
                  <a:pos x="335" y="523"/>
                </a:cxn>
                <a:cxn ang="0">
                  <a:pos x="260" y="394"/>
                </a:cxn>
                <a:cxn ang="0">
                  <a:pos x="316" y="288"/>
                </a:cxn>
                <a:cxn ang="0">
                  <a:pos x="430" y="286"/>
                </a:cxn>
                <a:cxn ang="0">
                  <a:pos x="570" y="370"/>
                </a:cxn>
                <a:cxn ang="0">
                  <a:pos x="771" y="348"/>
                </a:cxn>
                <a:cxn ang="0">
                  <a:pos x="921" y="229"/>
                </a:cxn>
                <a:cxn ang="0">
                  <a:pos x="966" y="83"/>
                </a:cxn>
                <a:cxn ang="0">
                  <a:pos x="1039" y="4"/>
                </a:cxn>
              </a:cxnLst>
              <a:rect l="0" t="0" r="r" b="b"/>
              <a:pathLst>
                <a:path w="2130" h="2155">
                  <a:moveTo>
                    <a:pt x="1096" y="626"/>
                  </a:moveTo>
                  <a:lnTo>
                    <a:pt x="1039" y="629"/>
                  </a:lnTo>
                  <a:lnTo>
                    <a:pt x="984" y="638"/>
                  </a:lnTo>
                  <a:lnTo>
                    <a:pt x="932" y="653"/>
                  </a:lnTo>
                  <a:lnTo>
                    <a:pt x="881" y="673"/>
                  </a:lnTo>
                  <a:lnTo>
                    <a:pt x="834" y="699"/>
                  </a:lnTo>
                  <a:lnTo>
                    <a:pt x="790" y="730"/>
                  </a:lnTo>
                  <a:lnTo>
                    <a:pt x="749" y="765"/>
                  </a:lnTo>
                  <a:lnTo>
                    <a:pt x="714" y="805"/>
                  </a:lnTo>
                  <a:lnTo>
                    <a:pt x="682" y="848"/>
                  </a:lnTo>
                  <a:lnTo>
                    <a:pt x="655" y="895"/>
                  </a:lnTo>
                  <a:lnTo>
                    <a:pt x="633" y="945"/>
                  </a:lnTo>
                  <a:lnTo>
                    <a:pt x="618" y="996"/>
                  </a:lnTo>
                  <a:lnTo>
                    <a:pt x="608" y="1051"/>
                  </a:lnTo>
                  <a:lnTo>
                    <a:pt x="604" y="1107"/>
                  </a:lnTo>
                  <a:lnTo>
                    <a:pt x="608" y="1164"/>
                  </a:lnTo>
                  <a:lnTo>
                    <a:pt x="617" y="1219"/>
                  </a:lnTo>
                  <a:lnTo>
                    <a:pt x="631" y="1272"/>
                  </a:lnTo>
                  <a:lnTo>
                    <a:pt x="652" y="1322"/>
                  </a:lnTo>
                  <a:lnTo>
                    <a:pt x="678" y="1370"/>
                  </a:lnTo>
                  <a:lnTo>
                    <a:pt x="709" y="1413"/>
                  </a:lnTo>
                  <a:lnTo>
                    <a:pt x="744" y="1453"/>
                  </a:lnTo>
                  <a:lnTo>
                    <a:pt x="784" y="1489"/>
                  </a:lnTo>
                  <a:lnTo>
                    <a:pt x="827" y="1521"/>
                  </a:lnTo>
                  <a:lnTo>
                    <a:pt x="874" y="1547"/>
                  </a:lnTo>
                  <a:lnTo>
                    <a:pt x="922" y="1569"/>
                  </a:lnTo>
                  <a:lnTo>
                    <a:pt x="975" y="1584"/>
                  </a:lnTo>
                  <a:lnTo>
                    <a:pt x="1030" y="1595"/>
                  </a:lnTo>
                  <a:lnTo>
                    <a:pt x="1086" y="1598"/>
                  </a:lnTo>
                  <a:lnTo>
                    <a:pt x="1143" y="1595"/>
                  </a:lnTo>
                  <a:lnTo>
                    <a:pt x="1198" y="1585"/>
                  </a:lnTo>
                  <a:lnTo>
                    <a:pt x="1250" y="1571"/>
                  </a:lnTo>
                  <a:lnTo>
                    <a:pt x="1300" y="1550"/>
                  </a:lnTo>
                  <a:lnTo>
                    <a:pt x="1347" y="1523"/>
                  </a:lnTo>
                  <a:lnTo>
                    <a:pt x="1391" y="1493"/>
                  </a:lnTo>
                  <a:lnTo>
                    <a:pt x="1431" y="1457"/>
                  </a:lnTo>
                  <a:lnTo>
                    <a:pt x="1467" y="1418"/>
                  </a:lnTo>
                  <a:lnTo>
                    <a:pt x="1498" y="1374"/>
                  </a:lnTo>
                  <a:lnTo>
                    <a:pt x="1524" y="1328"/>
                  </a:lnTo>
                  <a:lnTo>
                    <a:pt x="1545" y="1278"/>
                  </a:lnTo>
                  <a:lnTo>
                    <a:pt x="1561" y="1225"/>
                  </a:lnTo>
                  <a:lnTo>
                    <a:pt x="1571" y="1170"/>
                  </a:lnTo>
                  <a:lnTo>
                    <a:pt x="1574" y="1113"/>
                  </a:lnTo>
                  <a:lnTo>
                    <a:pt x="1571" y="1057"/>
                  </a:lnTo>
                  <a:lnTo>
                    <a:pt x="1562" y="1004"/>
                  </a:lnTo>
                  <a:lnTo>
                    <a:pt x="1546" y="951"/>
                  </a:lnTo>
                  <a:lnTo>
                    <a:pt x="1526" y="901"/>
                  </a:lnTo>
                  <a:lnTo>
                    <a:pt x="1500" y="854"/>
                  </a:lnTo>
                  <a:lnTo>
                    <a:pt x="1469" y="811"/>
                  </a:lnTo>
                  <a:lnTo>
                    <a:pt x="1434" y="772"/>
                  </a:lnTo>
                  <a:lnTo>
                    <a:pt x="1394" y="735"/>
                  </a:lnTo>
                  <a:lnTo>
                    <a:pt x="1352" y="703"/>
                  </a:lnTo>
                  <a:lnTo>
                    <a:pt x="1305" y="677"/>
                  </a:lnTo>
                  <a:lnTo>
                    <a:pt x="1257" y="656"/>
                  </a:lnTo>
                  <a:lnTo>
                    <a:pt x="1205" y="639"/>
                  </a:lnTo>
                  <a:lnTo>
                    <a:pt x="1151" y="630"/>
                  </a:lnTo>
                  <a:lnTo>
                    <a:pt x="1096" y="626"/>
                  </a:lnTo>
                  <a:close/>
                  <a:moveTo>
                    <a:pt x="1082" y="0"/>
                  </a:moveTo>
                  <a:lnTo>
                    <a:pt x="1108" y="1"/>
                  </a:lnTo>
                  <a:lnTo>
                    <a:pt x="1128" y="6"/>
                  </a:lnTo>
                  <a:lnTo>
                    <a:pt x="1146" y="14"/>
                  </a:lnTo>
                  <a:lnTo>
                    <a:pt x="1158" y="25"/>
                  </a:lnTo>
                  <a:lnTo>
                    <a:pt x="1167" y="41"/>
                  </a:lnTo>
                  <a:lnTo>
                    <a:pt x="1171" y="62"/>
                  </a:lnTo>
                  <a:lnTo>
                    <a:pt x="1173" y="85"/>
                  </a:lnTo>
                  <a:lnTo>
                    <a:pt x="1175" y="125"/>
                  </a:lnTo>
                  <a:lnTo>
                    <a:pt x="1182" y="162"/>
                  </a:lnTo>
                  <a:lnTo>
                    <a:pt x="1193" y="195"/>
                  </a:lnTo>
                  <a:lnTo>
                    <a:pt x="1208" y="225"/>
                  </a:lnTo>
                  <a:lnTo>
                    <a:pt x="1226" y="253"/>
                  </a:lnTo>
                  <a:lnTo>
                    <a:pt x="1246" y="278"/>
                  </a:lnTo>
                  <a:lnTo>
                    <a:pt x="1269" y="301"/>
                  </a:lnTo>
                  <a:lnTo>
                    <a:pt x="1294" y="320"/>
                  </a:lnTo>
                  <a:lnTo>
                    <a:pt x="1320" y="337"/>
                  </a:lnTo>
                  <a:lnTo>
                    <a:pt x="1346" y="351"/>
                  </a:lnTo>
                  <a:lnTo>
                    <a:pt x="1373" y="363"/>
                  </a:lnTo>
                  <a:lnTo>
                    <a:pt x="1399" y="372"/>
                  </a:lnTo>
                  <a:lnTo>
                    <a:pt x="1426" y="378"/>
                  </a:lnTo>
                  <a:lnTo>
                    <a:pt x="1451" y="382"/>
                  </a:lnTo>
                  <a:lnTo>
                    <a:pt x="1475" y="384"/>
                  </a:lnTo>
                  <a:lnTo>
                    <a:pt x="1497" y="384"/>
                  </a:lnTo>
                  <a:lnTo>
                    <a:pt x="1515" y="382"/>
                  </a:lnTo>
                  <a:lnTo>
                    <a:pt x="1531" y="378"/>
                  </a:lnTo>
                  <a:lnTo>
                    <a:pt x="1552" y="373"/>
                  </a:lnTo>
                  <a:lnTo>
                    <a:pt x="1572" y="366"/>
                  </a:lnTo>
                  <a:lnTo>
                    <a:pt x="1592" y="357"/>
                  </a:lnTo>
                  <a:lnTo>
                    <a:pt x="1608" y="347"/>
                  </a:lnTo>
                  <a:lnTo>
                    <a:pt x="1623" y="335"/>
                  </a:lnTo>
                  <a:lnTo>
                    <a:pt x="1640" y="322"/>
                  </a:lnTo>
                  <a:lnTo>
                    <a:pt x="1675" y="298"/>
                  </a:lnTo>
                  <a:lnTo>
                    <a:pt x="1692" y="287"/>
                  </a:lnTo>
                  <a:lnTo>
                    <a:pt x="1711" y="280"/>
                  </a:lnTo>
                  <a:lnTo>
                    <a:pt x="1729" y="277"/>
                  </a:lnTo>
                  <a:lnTo>
                    <a:pt x="1748" y="279"/>
                  </a:lnTo>
                  <a:lnTo>
                    <a:pt x="1767" y="287"/>
                  </a:lnTo>
                  <a:lnTo>
                    <a:pt x="1786" y="302"/>
                  </a:lnTo>
                  <a:lnTo>
                    <a:pt x="1803" y="320"/>
                  </a:lnTo>
                  <a:lnTo>
                    <a:pt x="1816" y="338"/>
                  </a:lnTo>
                  <a:lnTo>
                    <a:pt x="1825" y="353"/>
                  </a:lnTo>
                  <a:lnTo>
                    <a:pt x="1830" y="368"/>
                  </a:lnTo>
                  <a:lnTo>
                    <a:pt x="1832" y="381"/>
                  </a:lnTo>
                  <a:lnTo>
                    <a:pt x="1831" y="396"/>
                  </a:lnTo>
                  <a:lnTo>
                    <a:pt x="1827" y="409"/>
                  </a:lnTo>
                  <a:lnTo>
                    <a:pt x="1822" y="424"/>
                  </a:lnTo>
                  <a:lnTo>
                    <a:pt x="1814" y="439"/>
                  </a:lnTo>
                  <a:lnTo>
                    <a:pt x="1805" y="457"/>
                  </a:lnTo>
                  <a:lnTo>
                    <a:pt x="1795" y="476"/>
                  </a:lnTo>
                  <a:lnTo>
                    <a:pt x="1785" y="496"/>
                  </a:lnTo>
                  <a:lnTo>
                    <a:pt x="1774" y="520"/>
                  </a:lnTo>
                  <a:lnTo>
                    <a:pt x="1765" y="549"/>
                  </a:lnTo>
                  <a:lnTo>
                    <a:pt x="1761" y="581"/>
                  </a:lnTo>
                  <a:lnTo>
                    <a:pt x="1761" y="615"/>
                  </a:lnTo>
                  <a:lnTo>
                    <a:pt x="1765" y="651"/>
                  </a:lnTo>
                  <a:lnTo>
                    <a:pt x="1772" y="686"/>
                  </a:lnTo>
                  <a:lnTo>
                    <a:pt x="1784" y="722"/>
                  </a:lnTo>
                  <a:lnTo>
                    <a:pt x="1798" y="757"/>
                  </a:lnTo>
                  <a:lnTo>
                    <a:pt x="1816" y="790"/>
                  </a:lnTo>
                  <a:lnTo>
                    <a:pt x="1835" y="822"/>
                  </a:lnTo>
                  <a:lnTo>
                    <a:pt x="1858" y="851"/>
                  </a:lnTo>
                  <a:lnTo>
                    <a:pt x="1882" y="877"/>
                  </a:lnTo>
                  <a:lnTo>
                    <a:pt x="1908" y="899"/>
                  </a:lnTo>
                  <a:lnTo>
                    <a:pt x="1936" y="917"/>
                  </a:lnTo>
                  <a:lnTo>
                    <a:pt x="1964" y="929"/>
                  </a:lnTo>
                  <a:lnTo>
                    <a:pt x="1975" y="932"/>
                  </a:lnTo>
                  <a:lnTo>
                    <a:pt x="1988" y="935"/>
                  </a:lnTo>
                  <a:lnTo>
                    <a:pt x="2017" y="939"/>
                  </a:lnTo>
                  <a:lnTo>
                    <a:pt x="2034" y="943"/>
                  </a:lnTo>
                  <a:lnTo>
                    <a:pt x="2050" y="947"/>
                  </a:lnTo>
                  <a:lnTo>
                    <a:pt x="2065" y="952"/>
                  </a:lnTo>
                  <a:lnTo>
                    <a:pt x="2080" y="959"/>
                  </a:lnTo>
                  <a:lnTo>
                    <a:pt x="2094" y="968"/>
                  </a:lnTo>
                  <a:lnTo>
                    <a:pt x="2105" y="979"/>
                  </a:lnTo>
                  <a:lnTo>
                    <a:pt x="2116" y="993"/>
                  </a:lnTo>
                  <a:lnTo>
                    <a:pt x="2124" y="1010"/>
                  </a:lnTo>
                  <a:lnTo>
                    <a:pt x="2128" y="1029"/>
                  </a:lnTo>
                  <a:lnTo>
                    <a:pt x="2130" y="1053"/>
                  </a:lnTo>
                  <a:lnTo>
                    <a:pt x="2129" y="1082"/>
                  </a:lnTo>
                  <a:lnTo>
                    <a:pt x="2125" y="1107"/>
                  </a:lnTo>
                  <a:lnTo>
                    <a:pt x="2119" y="1128"/>
                  </a:lnTo>
                  <a:lnTo>
                    <a:pt x="2110" y="1145"/>
                  </a:lnTo>
                  <a:lnTo>
                    <a:pt x="2097" y="1159"/>
                  </a:lnTo>
                  <a:lnTo>
                    <a:pt x="2082" y="1169"/>
                  </a:lnTo>
                  <a:lnTo>
                    <a:pt x="2063" y="1177"/>
                  </a:lnTo>
                  <a:lnTo>
                    <a:pt x="2039" y="1183"/>
                  </a:lnTo>
                  <a:lnTo>
                    <a:pt x="2013" y="1186"/>
                  </a:lnTo>
                  <a:lnTo>
                    <a:pt x="1982" y="1187"/>
                  </a:lnTo>
                  <a:lnTo>
                    <a:pt x="1947" y="1187"/>
                  </a:lnTo>
                  <a:lnTo>
                    <a:pt x="1923" y="1189"/>
                  </a:lnTo>
                  <a:lnTo>
                    <a:pt x="1902" y="1196"/>
                  </a:lnTo>
                  <a:lnTo>
                    <a:pt x="1880" y="1210"/>
                  </a:lnTo>
                  <a:lnTo>
                    <a:pt x="1859" y="1226"/>
                  </a:lnTo>
                  <a:lnTo>
                    <a:pt x="1840" y="1247"/>
                  </a:lnTo>
                  <a:lnTo>
                    <a:pt x="1824" y="1272"/>
                  </a:lnTo>
                  <a:lnTo>
                    <a:pt x="1809" y="1299"/>
                  </a:lnTo>
                  <a:lnTo>
                    <a:pt x="1798" y="1328"/>
                  </a:lnTo>
                  <a:lnTo>
                    <a:pt x="1788" y="1360"/>
                  </a:lnTo>
                  <a:lnTo>
                    <a:pt x="1781" y="1392"/>
                  </a:lnTo>
                  <a:lnTo>
                    <a:pt x="1778" y="1425"/>
                  </a:lnTo>
                  <a:lnTo>
                    <a:pt x="1777" y="1459"/>
                  </a:lnTo>
                  <a:lnTo>
                    <a:pt x="1781" y="1492"/>
                  </a:lnTo>
                  <a:lnTo>
                    <a:pt x="1789" y="1525"/>
                  </a:lnTo>
                  <a:lnTo>
                    <a:pt x="1800" y="1556"/>
                  </a:lnTo>
                  <a:lnTo>
                    <a:pt x="1817" y="1586"/>
                  </a:lnTo>
                  <a:lnTo>
                    <a:pt x="1837" y="1613"/>
                  </a:lnTo>
                  <a:lnTo>
                    <a:pt x="1851" y="1629"/>
                  </a:lnTo>
                  <a:lnTo>
                    <a:pt x="1862" y="1645"/>
                  </a:lnTo>
                  <a:lnTo>
                    <a:pt x="1873" y="1663"/>
                  </a:lnTo>
                  <a:lnTo>
                    <a:pt x="1881" y="1682"/>
                  </a:lnTo>
                  <a:lnTo>
                    <a:pt x="1886" y="1700"/>
                  </a:lnTo>
                  <a:lnTo>
                    <a:pt x="1887" y="1721"/>
                  </a:lnTo>
                  <a:lnTo>
                    <a:pt x="1885" y="1742"/>
                  </a:lnTo>
                  <a:lnTo>
                    <a:pt x="1877" y="1763"/>
                  </a:lnTo>
                  <a:lnTo>
                    <a:pt x="1864" y="1785"/>
                  </a:lnTo>
                  <a:lnTo>
                    <a:pt x="1845" y="1808"/>
                  </a:lnTo>
                  <a:lnTo>
                    <a:pt x="1822" y="1827"/>
                  </a:lnTo>
                  <a:lnTo>
                    <a:pt x="1800" y="1842"/>
                  </a:lnTo>
                  <a:lnTo>
                    <a:pt x="1778" y="1850"/>
                  </a:lnTo>
                  <a:lnTo>
                    <a:pt x="1759" y="1854"/>
                  </a:lnTo>
                  <a:lnTo>
                    <a:pt x="1740" y="1855"/>
                  </a:lnTo>
                  <a:lnTo>
                    <a:pt x="1723" y="1853"/>
                  </a:lnTo>
                  <a:lnTo>
                    <a:pt x="1708" y="1849"/>
                  </a:lnTo>
                  <a:lnTo>
                    <a:pt x="1696" y="1843"/>
                  </a:lnTo>
                  <a:lnTo>
                    <a:pt x="1685" y="1837"/>
                  </a:lnTo>
                  <a:lnTo>
                    <a:pt x="1677" y="1832"/>
                  </a:lnTo>
                  <a:lnTo>
                    <a:pt x="1672" y="1827"/>
                  </a:lnTo>
                  <a:lnTo>
                    <a:pt x="1644" y="1804"/>
                  </a:lnTo>
                  <a:lnTo>
                    <a:pt x="1616" y="1786"/>
                  </a:lnTo>
                  <a:lnTo>
                    <a:pt x="1588" y="1775"/>
                  </a:lnTo>
                  <a:lnTo>
                    <a:pt x="1559" y="1768"/>
                  </a:lnTo>
                  <a:lnTo>
                    <a:pt x="1531" y="1767"/>
                  </a:lnTo>
                  <a:lnTo>
                    <a:pt x="1502" y="1771"/>
                  </a:lnTo>
                  <a:lnTo>
                    <a:pt x="1473" y="1777"/>
                  </a:lnTo>
                  <a:lnTo>
                    <a:pt x="1444" y="1787"/>
                  </a:lnTo>
                  <a:lnTo>
                    <a:pt x="1414" y="1799"/>
                  </a:lnTo>
                  <a:lnTo>
                    <a:pt x="1385" y="1813"/>
                  </a:lnTo>
                  <a:lnTo>
                    <a:pt x="1355" y="1827"/>
                  </a:lnTo>
                  <a:lnTo>
                    <a:pt x="1265" y="1874"/>
                  </a:lnTo>
                  <a:lnTo>
                    <a:pt x="1250" y="1883"/>
                  </a:lnTo>
                  <a:lnTo>
                    <a:pt x="1238" y="1898"/>
                  </a:lnTo>
                  <a:lnTo>
                    <a:pt x="1228" y="1917"/>
                  </a:lnTo>
                  <a:lnTo>
                    <a:pt x="1217" y="1937"/>
                  </a:lnTo>
                  <a:lnTo>
                    <a:pt x="1209" y="1960"/>
                  </a:lnTo>
                  <a:lnTo>
                    <a:pt x="1202" y="1984"/>
                  </a:lnTo>
                  <a:lnTo>
                    <a:pt x="1196" y="2008"/>
                  </a:lnTo>
                  <a:lnTo>
                    <a:pt x="1190" y="2031"/>
                  </a:lnTo>
                  <a:lnTo>
                    <a:pt x="1185" y="2054"/>
                  </a:lnTo>
                  <a:lnTo>
                    <a:pt x="1177" y="2080"/>
                  </a:lnTo>
                  <a:lnTo>
                    <a:pt x="1168" y="2102"/>
                  </a:lnTo>
                  <a:lnTo>
                    <a:pt x="1156" y="2119"/>
                  </a:lnTo>
                  <a:lnTo>
                    <a:pt x="1142" y="2133"/>
                  </a:lnTo>
                  <a:lnTo>
                    <a:pt x="1125" y="2143"/>
                  </a:lnTo>
                  <a:lnTo>
                    <a:pt x="1104" y="2149"/>
                  </a:lnTo>
                  <a:lnTo>
                    <a:pt x="1082" y="2154"/>
                  </a:lnTo>
                  <a:lnTo>
                    <a:pt x="1054" y="2155"/>
                  </a:lnTo>
                  <a:lnTo>
                    <a:pt x="1031" y="2153"/>
                  </a:lnTo>
                  <a:lnTo>
                    <a:pt x="1012" y="2148"/>
                  </a:lnTo>
                  <a:lnTo>
                    <a:pt x="998" y="2142"/>
                  </a:lnTo>
                  <a:lnTo>
                    <a:pt x="986" y="2133"/>
                  </a:lnTo>
                  <a:lnTo>
                    <a:pt x="977" y="2123"/>
                  </a:lnTo>
                  <a:lnTo>
                    <a:pt x="971" y="2110"/>
                  </a:lnTo>
                  <a:lnTo>
                    <a:pt x="966" y="2097"/>
                  </a:lnTo>
                  <a:lnTo>
                    <a:pt x="961" y="2081"/>
                  </a:lnTo>
                  <a:lnTo>
                    <a:pt x="957" y="2066"/>
                  </a:lnTo>
                  <a:lnTo>
                    <a:pt x="953" y="2049"/>
                  </a:lnTo>
                  <a:lnTo>
                    <a:pt x="948" y="2026"/>
                  </a:lnTo>
                  <a:lnTo>
                    <a:pt x="944" y="2002"/>
                  </a:lnTo>
                  <a:lnTo>
                    <a:pt x="934" y="1955"/>
                  </a:lnTo>
                  <a:lnTo>
                    <a:pt x="926" y="1933"/>
                  </a:lnTo>
                  <a:lnTo>
                    <a:pt x="918" y="1913"/>
                  </a:lnTo>
                  <a:lnTo>
                    <a:pt x="908" y="1898"/>
                  </a:lnTo>
                  <a:lnTo>
                    <a:pt x="894" y="1885"/>
                  </a:lnTo>
                  <a:lnTo>
                    <a:pt x="843" y="1853"/>
                  </a:lnTo>
                  <a:lnTo>
                    <a:pt x="788" y="1825"/>
                  </a:lnTo>
                  <a:lnTo>
                    <a:pt x="732" y="1802"/>
                  </a:lnTo>
                  <a:lnTo>
                    <a:pt x="673" y="1782"/>
                  </a:lnTo>
                  <a:lnTo>
                    <a:pt x="615" y="1767"/>
                  </a:lnTo>
                  <a:lnTo>
                    <a:pt x="598" y="1766"/>
                  </a:lnTo>
                  <a:lnTo>
                    <a:pt x="581" y="1771"/>
                  </a:lnTo>
                  <a:lnTo>
                    <a:pt x="562" y="1778"/>
                  </a:lnTo>
                  <a:lnTo>
                    <a:pt x="543" y="1789"/>
                  </a:lnTo>
                  <a:lnTo>
                    <a:pt x="524" y="1802"/>
                  </a:lnTo>
                  <a:lnTo>
                    <a:pt x="486" y="1829"/>
                  </a:lnTo>
                  <a:lnTo>
                    <a:pt x="469" y="1842"/>
                  </a:lnTo>
                  <a:lnTo>
                    <a:pt x="447" y="1856"/>
                  </a:lnTo>
                  <a:lnTo>
                    <a:pt x="426" y="1867"/>
                  </a:lnTo>
                  <a:lnTo>
                    <a:pt x="407" y="1874"/>
                  </a:lnTo>
                  <a:lnTo>
                    <a:pt x="387" y="1876"/>
                  </a:lnTo>
                  <a:lnTo>
                    <a:pt x="367" y="1873"/>
                  </a:lnTo>
                  <a:lnTo>
                    <a:pt x="348" y="1866"/>
                  </a:lnTo>
                  <a:lnTo>
                    <a:pt x="327" y="1852"/>
                  </a:lnTo>
                  <a:lnTo>
                    <a:pt x="305" y="1833"/>
                  </a:lnTo>
                  <a:lnTo>
                    <a:pt x="288" y="1812"/>
                  </a:lnTo>
                  <a:lnTo>
                    <a:pt x="275" y="1792"/>
                  </a:lnTo>
                  <a:lnTo>
                    <a:pt x="267" y="1774"/>
                  </a:lnTo>
                  <a:lnTo>
                    <a:pt x="264" y="1755"/>
                  </a:lnTo>
                  <a:lnTo>
                    <a:pt x="266" y="1737"/>
                  </a:lnTo>
                  <a:lnTo>
                    <a:pt x="272" y="1718"/>
                  </a:lnTo>
                  <a:lnTo>
                    <a:pt x="282" y="1698"/>
                  </a:lnTo>
                  <a:lnTo>
                    <a:pt x="295" y="1677"/>
                  </a:lnTo>
                  <a:lnTo>
                    <a:pt x="308" y="1659"/>
                  </a:lnTo>
                  <a:lnTo>
                    <a:pt x="322" y="1639"/>
                  </a:lnTo>
                  <a:lnTo>
                    <a:pt x="336" y="1618"/>
                  </a:lnTo>
                  <a:lnTo>
                    <a:pt x="350" y="1599"/>
                  </a:lnTo>
                  <a:lnTo>
                    <a:pt x="361" y="1578"/>
                  </a:lnTo>
                  <a:lnTo>
                    <a:pt x="370" y="1558"/>
                  </a:lnTo>
                  <a:lnTo>
                    <a:pt x="374" y="1540"/>
                  </a:lnTo>
                  <a:lnTo>
                    <a:pt x="374" y="1522"/>
                  </a:lnTo>
                  <a:lnTo>
                    <a:pt x="360" y="1463"/>
                  </a:lnTo>
                  <a:lnTo>
                    <a:pt x="341" y="1405"/>
                  </a:lnTo>
                  <a:lnTo>
                    <a:pt x="318" y="1348"/>
                  </a:lnTo>
                  <a:lnTo>
                    <a:pt x="290" y="1293"/>
                  </a:lnTo>
                  <a:lnTo>
                    <a:pt x="258" y="1242"/>
                  </a:lnTo>
                  <a:lnTo>
                    <a:pt x="245" y="1228"/>
                  </a:lnTo>
                  <a:lnTo>
                    <a:pt x="230" y="1218"/>
                  </a:lnTo>
                  <a:lnTo>
                    <a:pt x="210" y="1208"/>
                  </a:lnTo>
                  <a:lnTo>
                    <a:pt x="188" y="1201"/>
                  </a:lnTo>
                  <a:lnTo>
                    <a:pt x="165" y="1196"/>
                  </a:lnTo>
                  <a:lnTo>
                    <a:pt x="141" y="1192"/>
                  </a:lnTo>
                  <a:lnTo>
                    <a:pt x="95" y="1184"/>
                  </a:lnTo>
                  <a:lnTo>
                    <a:pt x="71" y="1178"/>
                  </a:lnTo>
                  <a:lnTo>
                    <a:pt x="52" y="1171"/>
                  </a:lnTo>
                  <a:lnTo>
                    <a:pt x="35" y="1162"/>
                  </a:lnTo>
                  <a:lnTo>
                    <a:pt x="22" y="1151"/>
                  </a:lnTo>
                  <a:lnTo>
                    <a:pt x="12" y="1136"/>
                  </a:lnTo>
                  <a:lnTo>
                    <a:pt x="5" y="1119"/>
                  </a:lnTo>
                  <a:lnTo>
                    <a:pt x="1" y="1098"/>
                  </a:lnTo>
                  <a:lnTo>
                    <a:pt x="0" y="1073"/>
                  </a:lnTo>
                  <a:lnTo>
                    <a:pt x="1" y="1049"/>
                  </a:lnTo>
                  <a:lnTo>
                    <a:pt x="4" y="1028"/>
                  </a:lnTo>
                  <a:lnTo>
                    <a:pt x="9" y="1010"/>
                  </a:lnTo>
                  <a:lnTo>
                    <a:pt x="18" y="994"/>
                  </a:lnTo>
                  <a:lnTo>
                    <a:pt x="29" y="982"/>
                  </a:lnTo>
                  <a:lnTo>
                    <a:pt x="44" y="972"/>
                  </a:lnTo>
                  <a:lnTo>
                    <a:pt x="64" y="964"/>
                  </a:lnTo>
                  <a:lnTo>
                    <a:pt x="89" y="959"/>
                  </a:lnTo>
                  <a:lnTo>
                    <a:pt x="137" y="951"/>
                  </a:lnTo>
                  <a:lnTo>
                    <a:pt x="161" y="946"/>
                  </a:lnTo>
                  <a:lnTo>
                    <a:pt x="186" y="939"/>
                  </a:lnTo>
                  <a:lnTo>
                    <a:pt x="209" y="931"/>
                  </a:lnTo>
                  <a:lnTo>
                    <a:pt x="230" y="922"/>
                  </a:lnTo>
                  <a:lnTo>
                    <a:pt x="247" y="910"/>
                  </a:lnTo>
                  <a:lnTo>
                    <a:pt x="261" y="896"/>
                  </a:lnTo>
                  <a:lnTo>
                    <a:pt x="293" y="846"/>
                  </a:lnTo>
                  <a:lnTo>
                    <a:pt x="321" y="794"/>
                  </a:lnTo>
                  <a:lnTo>
                    <a:pt x="344" y="739"/>
                  </a:lnTo>
                  <a:lnTo>
                    <a:pt x="362" y="683"/>
                  </a:lnTo>
                  <a:lnTo>
                    <a:pt x="375" y="626"/>
                  </a:lnTo>
                  <a:lnTo>
                    <a:pt x="375" y="607"/>
                  </a:lnTo>
                  <a:lnTo>
                    <a:pt x="371" y="586"/>
                  </a:lnTo>
                  <a:lnTo>
                    <a:pt x="361" y="566"/>
                  </a:lnTo>
                  <a:lnTo>
                    <a:pt x="349" y="545"/>
                  </a:lnTo>
                  <a:lnTo>
                    <a:pt x="335" y="523"/>
                  </a:lnTo>
                  <a:lnTo>
                    <a:pt x="306" y="482"/>
                  </a:lnTo>
                  <a:lnTo>
                    <a:pt x="293" y="461"/>
                  </a:lnTo>
                  <a:lnTo>
                    <a:pt x="283" y="444"/>
                  </a:lnTo>
                  <a:lnTo>
                    <a:pt x="273" y="427"/>
                  </a:lnTo>
                  <a:lnTo>
                    <a:pt x="265" y="410"/>
                  </a:lnTo>
                  <a:lnTo>
                    <a:pt x="260" y="394"/>
                  </a:lnTo>
                  <a:lnTo>
                    <a:pt x="258" y="377"/>
                  </a:lnTo>
                  <a:lnTo>
                    <a:pt x="260" y="361"/>
                  </a:lnTo>
                  <a:lnTo>
                    <a:pt x="266" y="343"/>
                  </a:lnTo>
                  <a:lnTo>
                    <a:pt x="277" y="325"/>
                  </a:lnTo>
                  <a:lnTo>
                    <a:pt x="295" y="306"/>
                  </a:lnTo>
                  <a:lnTo>
                    <a:pt x="316" y="288"/>
                  </a:lnTo>
                  <a:lnTo>
                    <a:pt x="335" y="276"/>
                  </a:lnTo>
                  <a:lnTo>
                    <a:pt x="355" y="270"/>
                  </a:lnTo>
                  <a:lnTo>
                    <a:pt x="374" y="268"/>
                  </a:lnTo>
                  <a:lnTo>
                    <a:pt x="392" y="271"/>
                  </a:lnTo>
                  <a:lnTo>
                    <a:pt x="411" y="277"/>
                  </a:lnTo>
                  <a:lnTo>
                    <a:pt x="430" y="286"/>
                  </a:lnTo>
                  <a:lnTo>
                    <a:pt x="450" y="299"/>
                  </a:lnTo>
                  <a:lnTo>
                    <a:pt x="474" y="313"/>
                  </a:lnTo>
                  <a:lnTo>
                    <a:pt x="498" y="330"/>
                  </a:lnTo>
                  <a:lnTo>
                    <a:pt x="523" y="345"/>
                  </a:lnTo>
                  <a:lnTo>
                    <a:pt x="547" y="359"/>
                  </a:lnTo>
                  <a:lnTo>
                    <a:pt x="570" y="370"/>
                  </a:lnTo>
                  <a:lnTo>
                    <a:pt x="594" y="378"/>
                  </a:lnTo>
                  <a:lnTo>
                    <a:pt x="616" y="381"/>
                  </a:lnTo>
                  <a:lnTo>
                    <a:pt x="657" y="380"/>
                  </a:lnTo>
                  <a:lnTo>
                    <a:pt x="698" y="373"/>
                  </a:lnTo>
                  <a:lnTo>
                    <a:pt x="735" y="363"/>
                  </a:lnTo>
                  <a:lnTo>
                    <a:pt x="771" y="348"/>
                  </a:lnTo>
                  <a:lnTo>
                    <a:pt x="805" y="331"/>
                  </a:lnTo>
                  <a:lnTo>
                    <a:pt x="836" y="310"/>
                  </a:lnTo>
                  <a:lnTo>
                    <a:pt x="866" y="288"/>
                  </a:lnTo>
                  <a:lnTo>
                    <a:pt x="894" y="264"/>
                  </a:lnTo>
                  <a:lnTo>
                    <a:pt x="909" y="249"/>
                  </a:lnTo>
                  <a:lnTo>
                    <a:pt x="921" y="229"/>
                  </a:lnTo>
                  <a:lnTo>
                    <a:pt x="932" y="207"/>
                  </a:lnTo>
                  <a:lnTo>
                    <a:pt x="940" y="184"/>
                  </a:lnTo>
                  <a:lnTo>
                    <a:pt x="948" y="159"/>
                  </a:lnTo>
                  <a:lnTo>
                    <a:pt x="954" y="133"/>
                  </a:lnTo>
                  <a:lnTo>
                    <a:pt x="961" y="108"/>
                  </a:lnTo>
                  <a:lnTo>
                    <a:pt x="966" y="83"/>
                  </a:lnTo>
                  <a:lnTo>
                    <a:pt x="973" y="58"/>
                  </a:lnTo>
                  <a:lnTo>
                    <a:pt x="981" y="40"/>
                  </a:lnTo>
                  <a:lnTo>
                    <a:pt x="993" y="25"/>
                  </a:lnTo>
                  <a:lnTo>
                    <a:pt x="1006" y="15"/>
                  </a:lnTo>
                  <a:lnTo>
                    <a:pt x="1022" y="8"/>
                  </a:lnTo>
                  <a:lnTo>
                    <a:pt x="1039" y="4"/>
                  </a:lnTo>
                  <a:lnTo>
                    <a:pt x="1059" y="1"/>
                  </a:lnTo>
                  <a:lnTo>
                    <a:pt x="10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 name="Picture 33" descr="C:\Users\sivamani.krishna\Creative Cloud Files\100ppi\Asset 1.png">
            <a:extLst>
              <a:ext uri="{FF2B5EF4-FFF2-40B4-BE49-F238E27FC236}">
                <a16:creationId xmlns="" xmlns:a16="http://schemas.microsoft.com/office/drawing/2014/main" id="{E05750FF-47F9-4CE4-A3CF-3F7C9E25C13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09" t="-1" b="-13324"/>
          <a:stretch/>
        </p:blipFill>
        <p:spPr bwMode="auto">
          <a:xfrm flipH="1">
            <a:off x="1242662" y="3924623"/>
            <a:ext cx="2169136" cy="1149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C:\Users\sivamani.krishna\Creative Cloud Files\100ppi\Asset 1.png">
            <a:extLst>
              <a:ext uri="{FF2B5EF4-FFF2-40B4-BE49-F238E27FC236}">
                <a16:creationId xmlns="" xmlns:a16="http://schemas.microsoft.com/office/drawing/2014/main" id="{C9B23011-AB8F-4BF9-B152-F5C34242700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09" b="-13184"/>
          <a:stretch/>
        </p:blipFill>
        <p:spPr bwMode="auto">
          <a:xfrm>
            <a:off x="5364676" y="3924624"/>
            <a:ext cx="2169136" cy="1149154"/>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9">
            <a:extLst>
              <a:ext uri="{FF2B5EF4-FFF2-40B4-BE49-F238E27FC236}">
                <a16:creationId xmlns="" xmlns:a16="http://schemas.microsoft.com/office/drawing/2014/main" id="{431E4EB5-00BF-46D3-B1A9-9A34B7D17262}"/>
              </a:ext>
            </a:extLst>
          </p:cNvPr>
          <p:cNvSpPr>
            <a:spLocks/>
          </p:cNvSpPr>
          <p:nvPr/>
        </p:nvSpPr>
        <p:spPr bwMode="auto">
          <a:xfrm>
            <a:off x="2480008" y="3013261"/>
            <a:ext cx="2130738" cy="1026461"/>
          </a:xfrm>
          <a:custGeom>
            <a:avLst/>
            <a:gdLst>
              <a:gd name="T0" fmla="*/ 180 w 5887"/>
              <a:gd name="T1" fmla="*/ 2836 h 2836"/>
              <a:gd name="T2" fmla="*/ 0 w 5887"/>
              <a:gd name="T3" fmla="*/ 2836 h 2836"/>
              <a:gd name="T4" fmla="*/ 0 w 5887"/>
              <a:gd name="T5" fmla="*/ 1339 h 2836"/>
              <a:gd name="T6" fmla="*/ 1338 w 5887"/>
              <a:gd name="T7" fmla="*/ 0 h 2836"/>
              <a:gd name="T8" fmla="*/ 5887 w 5887"/>
              <a:gd name="T9" fmla="*/ 0 h 2836"/>
              <a:gd name="T10" fmla="*/ 5887 w 5887"/>
              <a:gd name="T11" fmla="*/ 182 h 2836"/>
              <a:gd name="T12" fmla="*/ 1412 w 5887"/>
              <a:gd name="T13" fmla="*/ 182 h 2836"/>
              <a:gd name="T14" fmla="*/ 180 w 5887"/>
              <a:gd name="T15" fmla="*/ 1415 h 2836"/>
              <a:gd name="T16" fmla="*/ 180 w 5887"/>
              <a:gd name="T17" fmla="*/ 2836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7" h="2836">
                <a:moveTo>
                  <a:pt x="180" y="2836"/>
                </a:moveTo>
                <a:lnTo>
                  <a:pt x="0" y="2836"/>
                </a:lnTo>
                <a:lnTo>
                  <a:pt x="0" y="1339"/>
                </a:lnTo>
                <a:lnTo>
                  <a:pt x="1338" y="0"/>
                </a:lnTo>
                <a:lnTo>
                  <a:pt x="5887" y="0"/>
                </a:lnTo>
                <a:lnTo>
                  <a:pt x="5887" y="182"/>
                </a:lnTo>
                <a:lnTo>
                  <a:pt x="1412" y="182"/>
                </a:lnTo>
                <a:lnTo>
                  <a:pt x="180" y="1415"/>
                </a:lnTo>
                <a:lnTo>
                  <a:pt x="180" y="283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 xmlns:a16="http://schemas.microsoft.com/office/drawing/2014/main" id="{A16EF55C-D294-4E62-9DD7-6A53D77A1324}"/>
              </a:ext>
            </a:extLst>
          </p:cNvPr>
          <p:cNvSpPr>
            <a:spLocks/>
          </p:cNvSpPr>
          <p:nvPr/>
        </p:nvSpPr>
        <p:spPr bwMode="auto">
          <a:xfrm>
            <a:off x="4180039" y="3013261"/>
            <a:ext cx="2131101" cy="1026461"/>
          </a:xfrm>
          <a:custGeom>
            <a:avLst/>
            <a:gdLst>
              <a:gd name="T0" fmla="*/ 5888 w 5888"/>
              <a:gd name="T1" fmla="*/ 2836 h 2836"/>
              <a:gd name="T2" fmla="*/ 5705 w 5888"/>
              <a:gd name="T3" fmla="*/ 2836 h 2836"/>
              <a:gd name="T4" fmla="*/ 5705 w 5888"/>
              <a:gd name="T5" fmla="*/ 1415 h 2836"/>
              <a:gd name="T6" fmla="*/ 4475 w 5888"/>
              <a:gd name="T7" fmla="*/ 182 h 2836"/>
              <a:gd name="T8" fmla="*/ 0 w 5888"/>
              <a:gd name="T9" fmla="*/ 182 h 2836"/>
              <a:gd name="T10" fmla="*/ 0 w 5888"/>
              <a:gd name="T11" fmla="*/ 0 h 2836"/>
              <a:gd name="T12" fmla="*/ 4549 w 5888"/>
              <a:gd name="T13" fmla="*/ 0 h 2836"/>
              <a:gd name="T14" fmla="*/ 5888 w 5888"/>
              <a:gd name="T15" fmla="*/ 1339 h 2836"/>
              <a:gd name="T16" fmla="*/ 5888 w 5888"/>
              <a:gd name="T17" fmla="*/ 2836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8" h="2836">
                <a:moveTo>
                  <a:pt x="5888" y="2836"/>
                </a:moveTo>
                <a:lnTo>
                  <a:pt x="5705" y="2836"/>
                </a:lnTo>
                <a:lnTo>
                  <a:pt x="5705" y="1415"/>
                </a:lnTo>
                <a:lnTo>
                  <a:pt x="4475" y="182"/>
                </a:lnTo>
                <a:lnTo>
                  <a:pt x="0" y="182"/>
                </a:lnTo>
                <a:lnTo>
                  <a:pt x="0" y="0"/>
                </a:lnTo>
                <a:lnTo>
                  <a:pt x="4549" y="0"/>
                </a:lnTo>
                <a:lnTo>
                  <a:pt x="5888" y="1339"/>
                </a:lnTo>
                <a:lnTo>
                  <a:pt x="5888" y="2836"/>
                </a:lnTo>
                <a:close/>
              </a:path>
            </a:pathLst>
          </a:custGeom>
          <a:solidFill>
            <a:srgbClr val="4D6BCB"/>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 xmlns:a16="http://schemas.microsoft.com/office/drawing/2014/main" id="{533999BA-196C-48DA-B3C2-871F0B450149}"/>
              </a:ext>
            </a:extLst>
          </p:cNvPr>
          <p:cNvGrpSpPr/>
          <p:nvPr/>
        </p:nvGrpSpPr>
        <p:grpSpPr>
          <a:xfrm>
            <a:off x="1491385" y="3924625"/>
            <a:ext cx="1933508" cy="625794"/>
            <a:chOff x="1440351" y="1204092"/>
            <a:chExt cx="2084554" cy="674681"/>
          </a:xfrm>
        </p:grpSpPr>
        <p:sp>
          <p:nvSpPr>
            <p:cNvPr id="78" name="Freeform 14">
              <a:extLst>
                <a:ext uri="{FF2B5EF4-FFF2-40B4-BE49-F238E27FC236}">
                  <a16:creationId xmlns="" xmlns:a16="http://schemas.microsoft.com/office/drawing/2014/main" id="{640C5A29-6CB2-44B1-986A-4E8EF6C85A80}"/>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9" name="Freeform 15">
              <a:extLst>
                <a:ext uri="{FF2B5EF4-FFF2-40B4-BE49-F238E27FC236}">
                  <a16:creationId xmlns="" xmlns:a16="http://schemas.microsoft.com/office/drawing/2014/main" id="{E2995050-25C3-455A-809D-1CD173090C20}"/>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chemeClr val="accent3">
                <a:lumMod val="75000"/>
              </a:schemeClr>
            </a:solidFill>
            <a:ln w="12700">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0" name="Rectangle 79">
              <a:extLst>
                <a:ext uri="{FF2B5EF4-FFF2-40B4-BE49-F238E27FC236}">
                  <a16:creationId xmlns="" xmlns:a16="http://schemas.microsoft.com/office/drawing/2014/main" id="{E650055C-8DFE-492E-BF95-1A968F4FBD50}"/>
                </a:ext>
              </a:extLst>
            </p:cNvPr>
            <p:cNvSpPr/>
            <p:nvPr/>
          </p:nvSpPr>
          <p:spPr>
            <a:xfrm>
              <a:off x="1968080" y="1317454"/>
              <a:ext cx="1556825" cy="447957"/>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Hybrid</a:t>
              </a:r>
            </a:p>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Deployments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66" name="Freeform 14">
            <a:extLst>
              <a:ext uri="{FF2B5EF4-FFF2-40B4-BE49-F238E27FC236}">
                <a16:creationId xmlns="" xmlns:a16="http://schemas.microsoft.com/office/drawing/2014/main" id="{6FBAB71F-82CD-4721-AB30-578B5A7545D1}"/>
              </a:ext>
            </a:extLst>
          </p:cNvPr>
          <p:cNvSpPr>
            <a:spLocks/>
          </p:cNvSpPr>
          <p:nvPr/>
        </p:nvSpPr>
        <p:spPr bwMode="auto">
          <a:xfrm flipH="1">
            <a:off x="5355842" y="3924625"/>
            <a:ext cx="1816732" cy="625794"/>
          </a:xfrm>
          <a:prstGeom prst="roundRect">
            <a:avLst>
              <a:gd name="adj" fmla="val 27412"/>
            </a:avLst>
          </a:prstGeom>
          <a:gradFill>
            <a:gsLst>
              <a:gs pos="0">
                <a:schemeClr val="bg1"/>
              </a:gs>
              <a:gs pos="100000">
                <a:schemeClr val="bg1">
                  <a:lumMod val="95000"/>
                </a:schemeClr>
              </a:gs>
            </a:gsLst>
            <a:lin ang="5400000" scaled="0"/>
          </a:gradFill>
          <a:ln w="9525">
            <a:solidFill>
              <a:srgbClr val="4D6BC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dirty="0">
              <a:solidFill>
                <a:srgbClr val="4D4F53"/>
              </a:solidFill>
              <a:cs typeface="Arial" pitchFamily="34" charset="0"/>
            </a:endParaRPr>
          </a:p>
        </p:txBody>
      </p:sp>
      <p:sp>
        <p:nvSpPr>
          <p:cNvPr id="67" name="Freeform 15">
            <a:extLst>
              <a:ext uri="{FF2B5EF4-FFF2-40B4-BE49-F238E27FC236}">
                <a16:creationId xmlns="" xmlns:a16="http://schemas.microsoft.com/office/drawing/2014/main" id="{CE0791F4-73BE-4A70-B63B-2E15466EDA60}"/>
              </a:ext>
            </a:extLst>
          </p:cNvPr>
          <p:cNvSpPr>
            <a:spLocks/>
          </p:cNvSpPr>
          <p:nvPr/>
        </p:nvSpPr>
        <p:spPr bwMode="auto">
          <a:xfrm flipH="1">
            <a:off x="6844164" y="3924625"/>
            <a:ext cx="445186" cy="625794"/>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4D6BCB"/>
          </a:solidFill>
          <a:ln w="12700">
            <a:solidFill>
              <a:srgbClr val="4D6BC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68" name="Rectangle 67">
            <a:extLst>
              <a:ext uri="{FF2B5EF4-FFF2-40B4-BE49-F238E27FC236}">
                <a16:creationId xmlns="" xmlns:a16="http://schemas.microsoft.com/office/drawing/2014/main" id="{8D790121-857D-4ECF-B019-6F5A1F0E4A29}"/>
              </a:ext>
            </a:extLst>
          </p:cNvPr>
          <p:cNvSpPr/>
          <p:nvPr/>
        </p:nvSpPr>
        <p:spPr>
          <a:xfrm flipH="1">
            <a:off x="5355842" y="4029773"/>
            <a:ext cx="1444018" cy="415498"/>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Custom DevOps</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Solutions &amp; Portals</a:t>
            </a:r>
          </a:p>
        </p:txBody>
      </p:sp>
      <p:sp>
        <p:nvSpPr>
          <p:cNvPr id="34" name="Freeform 48">
            <a:extLst>
              <a:ext uri="{FF2B5EF4-FFF2-40B4-BE49-F238E27FC236}">
                <a16:creationId xmlns="" xmlns:a16="http://schemas.microsoft.com/office/drawing/2014/main" id="{D01AB259-9D40-4491-A252-665FF6F09FAE}"/>
              </a:ext>
            </a:extLst>
          </p:cNvPr>
          <p:cNvSpPr>
            <a:spLocks noEditPoints="1"/>
          </p:cNvSpPr>
          <p:nvPr/>
        </p:nvSpPr>
        <p:spPr bwMode="auto">
          <a:xfrm>
            <a:off x="1593613" y="4117358"/>
            <a:ext cx="273328" cy="244644"/>
          </a:xfrm>
          <a:custGeom>
            <a:avLst/>
            <a:gdLst>
              <a:gd name="T0" fmla="*/ 8173 w 16032"/>
              <a:gd name="T1" fmla="*/ 11963 h 13248"/>
              <a:gd name="T2" fmla="*/ 7022 w 16032"/>
              <a:gd name="T3" fmla="*/ 11611 h 13248"/>
              <a:gd name="T4" fmla="*/ 5997 w 16032"/>
              <a:gd name="T5" fmla="*/ 11024 h 13248"/>
              <a:gd name="T6" fmla="*/ 5130 w 16032"/>
              <a:gd name="T7" fmla="*/ 10233 h 13248"/>
              <a:gd name="T8" fmla="*/ 4453 w 16032"/>
              <a:gd name="T9" fmla="*/ 9272 h 13248"/>
              <a:gd name="T10" fmla="*/ 3997 w 16032"/>
              <a:gd name="T11" fmla="*/ 8170 h 13248"/>
              <a:gd name="T12" fmla="*/ 2361 w 16032"/>
              <a:gd name="T13" fmla="*/ 3369 h 13248"/>
              <a:gd name="T14" fmla="*/ 1069 w 16032"/>
              <a:gd name="T15" fmla="*/ 8349 h 13248"/>
              <a:gd name="T16" fmla="*/ 1580 w 16032"/>
              <a:gd name="T17" fmla="*/ 9732 h 13248"/>
              <a:gd name="T18" fmla="*/ 2380 w 16032"/>
              <a:gd name="T19" fmla="*/ 10944 h 13248"/>
              <a:gd name="T20" fmla="*/ 3425 w 16032"/>
              <a:gd name="T21" fmla="*/ 11942 h 13248"/>
              <a:gd name="T22" fmla="*/ 4675 w 16032"/>
              <a:gd name="T23" fmla="*/ 12685 h 13248"/>
              <a:gd name="T24" fmla="*/ 6088 w 16032"/>
              <a:gd name="T25" fmla="*/ 13133 h 13248"/>
              <a:gd name="T26" fmla="*/ 7476 w 16032"/>
              <a:gd name="T27" fmla="*/ 13246 h 13248"/>
              <a:gd name="T28" fmla="*/ 8305 w 16032"/>
              <a:gd name="T29" fmla="*/ 13171 h 13248"/>
              <a:gd name="T30" fmla="*/ 9099 w 16032"/>
              <a:gd name="T31" fmla="*/ 12995 h 13248"/>
              <a:gd name="T32" fmla="*/ 9854 w 16032"/>
              <a:gd name="T33" fmla="*/ 12723 h 13248"/>
              <a:gd name="T34" fmla="*/ 10561 w 16032"/>
              <a:gd name="T35" fmla="*/ 12364 h 13248"/>
              <a:gd name="T36" fmla="*/ 11214 w 16032"/>
              <a:gd name="T37" fmla="*/ 11922 h 13248"/>
              <a:gd name="T38" fmla="*/ 11808 w 16032"/>
              <a:gd name="T39" fmla="*/ 11406 h 13248"/>
              <a:gd name="T40" fmla="*/ 11610 w 16032"/>
              <a:gd name="T41" fmla="*/ 11466 h 13248"/>
              <a:gd name="T42" fmla="*/ 11207 w 16032"/>
              <a:gd name="T43" fmla="*/ 11651 h 13248"/>
              <a:gd name="T44" fmla="*/ 10789 w 16032"/>
              <a:gd name="T45" fmla="*/ 11804 h 13248"/>
              <a:gd name="T46" fmla="*/ 10354 w 16032"/>
              <a:gd name="T47" fmla="*/ 11921 h 13248"/>
              <a:gd name="T48" fmla="*/ 9906 w 16032"/>
              <a:gd name="T49" fmla="*/ 12003 h 13248"/>
              <a:gd name="T50" fmla="*/ 9445 w 16032"/>
              <a:gd name="T51" fmla="*/ 12046 h 13248"/>
              <a:gd name="T52" fmla="*/ 15078 w 16032"/>
              <a:gd name="T53" fmla="*/ 5489 h 13248"/>
              <a:gd name="T54" fmla="*/ 14693 w 16032"/>
              <a:gd name="T55" fmla="*/ 4051 h 13248"/>
              <a:gd name="T56" fmla="*/ 14004 w 16032"/>
              <a:gd name="T57" fmla="*/ 2766 h 13248"/>
              <a:gd name="T58" fmla="*/ 13052 w 16032"/>
              <a:gd name="T59" fmla="*/ 1677 h 13248"/>
              <a:gd name="T60" fmla="*/ 11879 w 16032"/>
              <a:gd name="T61" fmla="*/ 826 h 13248"/>
              <a:gd name="T62" fmla="*/ 10526 w 16032"/>
              <a:gd name="T63" fmla="*/ 256 h 13248"/>
              <a:gd name="T64" fmla="*/ 9036 w 16032"/>
              <a:gd name="T65" fmla="*/ 7 h 13248"/>
              <a:gd name="T66" fmla="*/ 8055 w 16032"/>
              <a:gd name="T67" fmla="*/ 34 h 13248"/>
              <a:gd name="T68" fmla="*/ 7246 w 16032"/>
              <a:gd name="T69" fmla="*/ 171 h 13248"/>
              <a:gd name="T70" fmla="*/ 6475 w 16032"/>
              <a:gd name="T71" fmla="*/ 406 h 13248"/>
              <a:gd name="T72" fmla="*/ 5748 w 16032"/>
              <a:gd name="T73" fmla="*/ 731 h 13248"/>
              <a:gd name="T74" fmla="*/ 5072 w 16032"/>
              <a:gd name="T75" fmla="*/ 1140 h 13248"/>
              <a:gd name="T76" fmla="*/ 4454 w 16032"/>
              <a:gd name="T77" fmla="*/ 1626 h 13248"/>
              <a:gd name="T78" fmla="*/ 4267 w 16032"/>
              <a:gd name="T79" fmla="*/ 1865 h 13248"/>
              <a:gd name="T80" fmla="*/ 4661 w 16032"/>
              <a:gd name="T81" fmla="*/ 1667 h 13248"/>
              <a:gd name="T82" fmla="*/ 5074 w 16032"/>
              <a:gd name="T83" fmla="*/ 1501 h 13248"/>
              <a:gd name="T84" fmla="*/ 5503 w 16032"/>
              <a:gd name="T85" fmla="*/ 1370 h 13248"/>
              <a:gd name="T86" fmla="*/ 5946 w 16032"/>
              <a:gd name="T87" fmla="*/ 1273 h 13248"/>
              <a:gd name="T88" fmla="*/ 6402 w 16032"/>
              <a:gd name="T89" fmla="*/ 1215 h 13248"/>
              <a:gd name="T90" fmla="*/ 6869 w 16032"/>
              <a:gd name="T91" fmla="*/ 1195 h 13248"/>
              <a:gd name="T92" fmla="*/ 8097 w 16032"/>
              <a:gd name="T93" fmla="*/ 1335 h 13248"/>
              <a:gd name="T94" fmla="*/ 9226 w 16032"/>
              <a:gd name="T95" fmla="*/ 1737 h 13248"/>
              <a:gd name="T96" fmla="*/ 10222 w 16032"/>
              <a:gd name="T97" fmla="*/ 2367 h 13248"/>
              <a:gd name="T98" fmla="*/ 11054 w 16032"/>
              <a:gd name="T99" fmla="*/ 3194 h 13248"/>
              <a:gd name="T100" fmla="*/ 11689 w 16032"/>
              <a:gd name="T101" fmla="*/ 4187 h 13248"/>
              <a:gd name="T102" fmla="*/ 12097 w 16032"/>
              <a:gd name="T103" fmla="*/ 5312 h 13248"/>
              <a:gd name="T104" fmla="*/ 16032 w 16032"/>
              <a:gd name="T105" fmla="*/ 5792 h 1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32" h="13248">
                <a:moveTo>
                  <a:pt x="9163" y="12054"/>
                </a:moveTo>
                <a:lnTo>
                  <a:pt x="8912" y="12048"/>
                </a:lnTo>
                <a:lnTo>
                  <a:pt x="8662" y="12031"/>
                </a:lnTo>
                <a:lnTo>
                  <a:pt x="8416" y="12002"/>
                </a:lnTo>
                <a:lnTo>
                  <a:pt x="8173" y="11963"/>
                </a:lnTo>
                <a:lnTo>
                  <a:pt x="7935" y="11913"/>
                </a:lnTo>
                <a:lnTo>
                  <a:pt x="7700" y="11852"/>
                </a:lnTo>
                <a:lnTo>
                  <a:pt x="7470" y="11782"/>
                </a:lnTo>
                <a:lnTo>
                  <a:pt x="7243" y="11701"/>
                </a:lnTo>
                <a:lnTo>
                  <a:pt x="7022" y="11611"/>
                </a:lnTo>
                <a:lnTo>
                  <a:pt x="6807" y="11512"/>
                </a:lnTo>
                <a:lnTo>
                  <a:pt x="6595" y="11402"/>
                </a:lnTo>
                <a:lnTo>
                  <a:pt x="6390" y="11284"/>
                </a:lnTo>
                <a:lnTo>
                  <a:pt x="6190" y="11158"/>
                </a:lnTo>
                <a:lnTo>
                  <a:pt x="5997" y="11024"/>
                </a:lnTo>
                <a:lnTo>
                  <a:pt x="5811" y="10881"/>
                </a:lnTo>
                <a:lnTo>
                  <a:pt x="5629" y="10730"/>
                </a:lnTo>
                <a:lnTo>
                  <a:pt x="5456" y="10571"/>
                </a:lnTo>
                <a:lnTo>
                  <a:pt x="5290" y="10406"/>
                </a:lnTo>
                <a:lnTo>
                  <a:pt x="5130" y="10233"/>
                </a:lnTo>
                <a:lnTo>
                  <a:pt x="4978" y="10054"/>
                </a:lnTo>
                <a:lnTo>
                  <a:pt x="4835" y="9867"/>
                </a:lnTo>
                <a:lnTo>
                  <a:pt x="4698" y="9674"/>
                </a:lnTo>
                <a:lnTo>
                  <a:pt x="4571" y="9476"/>
                </a:lnTo>
                <a:lnTo>
                  <a:pt x="4453" y="9272"/>
                </a:lnTo>
                <a:lnTo>
                  <a:pt x="4343" y="9061"/>
                </a:lnTo>
                <a:lnTo>
                  <a:pt x="4241" y="8846"/>
                </a:lnTo>
                <a:lnTo>
                  <a:pt x="4150" y="8625"/>
                </a:lnTo>
                <a:lnTo>
                  <a:pt x="4069" y="8399"/>
                </a:lnTo>
                <a:lnTo>
                  <a:pt x="3997" y="8170"/>
                </a:lnTo>
                <a:lnTo>
                  <a:pt x="3935" y="7936"/>
                </a:lnTo>
                <a:lnTo>
                  <a:pt x="3884" y="7697"/>
                </a:lnTo>
                <a:lnTo>
                  <a:pt x="3843" y="7456"/>
                </a:lnTo>
                <a:lnTo>
                  <a:pt x="4722" y="7456"/>
                </a:lnTo>
                <a:lnTo>
                  <a:pt x="2361" y="3369"/>
                </a:lnTo>
                <a:lnTo>
                  <a:pt x="0" y="7456"/>
                </a:lnTo>
                <a:lnTo>
                  <a:pt x="918" y="7456"/>
                </a:lnTo>
                <a:lnTo>
                  <a:pt x="955" y="7759"/>
                </a:lnTo>
                <a:lnTo>
                  <a:pt x="1005" y="8057"/>
                </a:lnTo>
                <a:lnTo>
                  <a:pt x="1069" y="8349"/>
                </a:lnTo>
                <a:lnTo>
                  <a:pt x="1146" y="8638"/>
                </a:lnTo>
                <a:lnTo>
                  <a:pt x="1236" y="8920"/>
                </a:lnTo>
                <a:lnTo>
                  <a:pt x="1339" y="9197"/>
                </a:lnTo>
                <a:lnTo>
                  <a:pt x="1454" y="9468"/>
                </a:lnTo>
                <a:lnTo>
                  <a:pt x="1580" y="9732"/>
                </a:lnTo>
                <a:lnTo>
                  <a:pt x="1718" y="9990"/>
                </a:lnTo>
                <a:lnTo>
                  <a:pt x="1868" y="10240"/>
                </a:lnTo>
                <a:lnTo>
                  <a:pt x="2028" y="10482"/>
                </a:lnTo>
                <a:lnTo>
                  <a:pt x="2198" y="10717"/>
                </a:lnTo>
                <a:lnTo>
                  <a:pt x="2380" y="10944"/>
                </a:lnTo>
                <a:lnTo>
                  <a:pt x="2570" y="11161"/>
                </a:lnTo>
                <a:lnTo>
                  <a:pt x="2771" y="11370"/>
                </a:lnTo>
                <a:lnTo>
                  <a:pt x="2980" y="11571"/>
                </a:lnTo>
                <a:lnTo>
                  <a:pt x="3198" y="11761"/>
                </a:lnTo>
                <a:lnTo>
                  <a:pt x="3425" y="11942"/>
                </a:lnTo>
                <a:lnTo>
                  <a:pt x="3660" y="12112"/>
                </a:lnTo>
                <a:lnTo>
                  <a:pt x="3903" y="12273"/>
                </a:lnTo>
                <a:lnTo>
                  <a:pt x="4153" y="12422"/>
                </a:lnTo>
                <a:lnTo>
                  <a:pt x="4411" y="12559"/>
                </a:lnTo>
                <a:lnTo>
                  <a:pt x="4675" y="12685"/>
                </a:lnTo>
                <a:lnTo>
                  <a:pt x="4946" y="12800"/>
                </a:lnTo>
                <a:lnTo>
                  <a:pt x="5223" y="12903"/>
                </a:lnTo>
                <a:lnTo>
                  <a:pt x="5506" y="12992"/>
                </a:lnTo>
                <a:lnTo>
                  <a:pt x="5795" y="13069"/>
                </a:lnTo>
                <a:lnTo>
                  <a:pt x="6088" y="13133"/>
                </a:lnTo>
                <a:lnTo>
                  <a:pt x="6387" y="13183"/>
                </a:lnTo>
                <a:lnTo>
                  <a:pt x="6689" y="13219"/>
                </a:lnTo>
                <a:lnTo>
                  <a:pt x="6996" y="13241"/>
                </a:lnTo>
                <a:lnTo>
                  <a:pt x="7307" y="13248"/>
                </a:lnTo>
                <a:lnTo>
                  <a:pt x="7476" y="13246"/>
                </a:lnTo>
                <a:lnTo>
                  <a:pt x="7644" y="13239"/>
                </a:lnTo>
                <a:lnTo>
                  <a:pt x="7812" y="13228"/>
                </a:lnTo>
                <a:lnTo>
                  <a:pt x="7977" y="13214"/>
                </a:lnTo>
                <a:lnTo>
                  <a:pt x="8141" y="13194"/>
                </a:lnTo>
                <a:lnTo>
                  <a:pt x="8305" y="13171"/>
                </a:lnTo>
                <a:lnTo>
                  <a:pt x="8467" y="13144"/>
                </a:lnTo>
                <a:lnTo>
                  <a:pt x="8627" y="13112"/>
                </a:lnTo>
                <a:lnTo>
                  <a:pt x="8786" y="13077"/>
                </a:lnTo>
                <a:lnTo>
                  <a:pt x="8944" y="13038"/>
                </a:lnTo>
                <a:lnTo>
                  <a:pt x="9099" y="12995"/>
                </a:lnTo>
                <a:lnTo>
                  <a:pt x="9253" y="12948"/>
                </a:lnTo>
                <a:lnTo>
                  <a:pt x="9406" y="12897"/>
                </a:lnTo>
                <a:lnTo>
                  <a:pt x="9557" y="12842"/>
                </a:lnTo>
                <a:lnTo>
                  <a:pt x="9706" y="12784"/>
                </a:lnTo>
                <a:lnTo>
                  <a:pt x="9854" y="12723"/>
                </a:lnTo>
                <a:lnTo>
                  <a:pt x="9999" y="12658"/>
                </a:lnTo>
                <a:lnTo>
                  <a:pt x="10142" y="12589"/>
                </a:lnTo>
                <a:lnTo>
                  <a:pt x="10284" y="12517"/>
                </a:lnTo>
                <a:lnTo>
                  <a:pt x="10424" y="12442"/>
                </a:lnTo>
                <a:lnTo>
                  <a:pt x="10561" y="12364"/>
                </a:lnTo>
                <a:lnTo>
                  <a:pt x="10696" y="12282"/>
                </a:lnTo>
                <a:lnTo>
                  <a:pt x="10829" y="12197"/>
                </a:lnTo>
                <a:lnTo>
                  <a:pt x="10960" y="12108"/>
                </a:lnTo>
                <a:lnTo>
                  <a:pt x="11088" y="12016"/>
                </a:lnTo>
                <a:lnTo>
                  <a:pt x="11214" y="11922"/>
                </a:lnTo>
                <a:lnTo>
                  <a:pt x="11338" y="11825"/>
                </a:lnTo>
                <a:lnTo>
                  <a:pt x="11459" y="11725"/>
                </a:lnTo>
                <a:lnTo>
                  <a:pt x="11578" y="11622"/>
                </a:lnTo>
                <a:lnTo>
                  <a:pt x="11694" y="11516"/>
                </a:lnTo>
                <a:lnTo>
                  <a:pt x="11808" y="11406"/>
                </a:lnTo>
                <a:lnTo>
                  <a:pt x="11919" y="11295"/>
                </a:lnTo>
                <a:lnTo>
                  <a:pt x="11843" y="11339"/>
                </a:lnTo>
                <a:lnTo>
                  <a:pt x="11765" y="11383"/>
                </a:lnTo>
                <a:lnTo>
                  <a:pt x="11688" y="11426"/>
                </a:lnTo>
                <a:lnTo>
                  <a:pt x="11610" y="11466"/>
                </a:lnTo>
                <a:lnTo>
                  <a:pt x="11531" y="11506"/>
                </a:lnTo>
                <a:lnTo>
                  <a:pt x="11451" y="11544"/>
                </a:lnTo>
                <a:lnTo>
                  <a:pt x="11371" y="11581"/>
                </a:lnTo>
                <a:lnTo>
                  <a:pt x="11290" y="11617"/>
                </a:lnTo>
                <a:lnTo>
                  <a:pt x="11207" y="11651"/>
                </a:lnTo>
                <a:lnTo>
                  <a:pt x="11125" y="11685"/>
                </a:lnTo>
                <a:lnTo>
                  <a:pt x="11042" y="11716"/>
                </a:lnTo>
                <a:lnTo>
                  <a:pt x="10958" y="11747"/>
                </a:lnTo>
                <a:lnTo>
                  <a:pt x="10874" y="11776"/>
                </a:lnTo>
                <a:lnTo>
                  <a:pt x="10789" y="11804"/>
                </a:lnTo>
                <a:lnTo>
                  <a:pt x="10702" y="11830"/>
                </a:lnTo>
                <a:lnTo>
                  <a:pt x="10616" y="11855"/>
                </a:lnTo>
                <a:lnTo>
                  <a:pt x="10529" y="11879"/>
                </a:lnTo>
                <a:lnTo>
                  <a:pt x="10442" y="11901"/>
                </a:lnTo>
                <a:lnTo>
                  <a:pt x="10354" y="11921"/>
                </a:lnTo>
                <a:lnTo>
                  <a:pt x="10265" y="11941"/>
                </a:lnTo>
                <a:lnTo>
                  <a:pt x="10176" y="11958"/>
                </a:lnTo>
                <a:lnTo>
                  <a:pt x="10086" y="11975"/>
                </a:lnTo>
                <a:lnTo>
                  <a:pt x="9996" y="11989"/>
                </a:lnTo>
                <a:lnTo>
                  <a:pt x="9906" y="12003"/>
                </a:lnTo>
                <a:lnTo>
                  <a:pt x="9815" y="12015"/>
                </a:lnTo>
                <a:lnTo>
                  <a:pt x="9722" y="12025"/>
                </a:lnTo>
                <a:lnTo>
                  <a:pt x="9630" y="12034"/>
                </a:lnTo>
                <a:lnTo>
                  <a:pt x="9538" y="12041"/>
                </a:lnTo>
                <a:lnTo>
                  <a:pt x="9445" y="12046"/>
                </a:lnTo>
                <a:lnTo>
                  <a:pt x="9352" y="12050"/>
                </a:lnTo>
                <a:lnTo>
                  <a:pt x="9257" y="12053"/>
                </a:lnTo>
                <a:lnTo>
                  <a:pt x="9163" y="12054"/>
                </a:lnTo>
                <a:close/>
                <a:moveTo>
                  <a:pt x="15115" y="5792"/>
                </a:moveTo>
                <a:lnTo>
                  <a:pt x="15078" y="5489"/>
                </a:lnTo>
                <a:lnTo>
                  <a:pt x="15028" y="5191"/>
                </a:lnTo>
                <a:lnTo>
                  <a:pt x="14964" y="4898"/>
                </a:lnTo>
                <a:lnTo>
                  <a:pt x="14887" y="4610"/>
                </a:lnTo>
                <a:lnTo>
                  <a:pt x="14797" y="4327"/>
                </a:lnTo>
                <a:lnTo>
                  <a:pt x="14693" y="4051"/>
                </a:lnTo>
                <a:lnTo>
                  <a:pt x="14579" y="3780"/>
                </a:lnTo>
                <a:lnTo>
                  <a:pt x="14452" y="3516"/>
                </a:lnTo>
                <a:lnTo>
                  <a:pt x="14314" y="3258"/>
                </a:lnTo>
                <a:lnTo>
                  <a:pt x="14164" y="3008"/>
                </a:lnTo>
                <a:lnTo>
                  <a:pt x="14004" y="2766"/>
                </a:lnTo>
                <a:lnTo>
                  <a:pt x="13834" y="2531"/>
                </a:lnTo>
                <a:lnTo>
                  <a:pt x="13653" y="2304"/>
                </a:lnTo>
                <a:lnTo>
                  <a:pt x="13462" y="2086"/>
                </a:lnTo>
                <a:lnTo>
                  <a:pt x="13261" y="1878"/>
                </a:lnTo>
                <a:lnTo>
                  <a:pt x="13052" y="1677"/>
                </a:lnTo>
                <a:lnTo>
                  <a:pt x="12834" y="1487"/>
                </a:lnTo>
                <a:lnTo>
                  <a:pt x="12607" y="1306"/>
                </a:lnTo>
                <a:lnTo>
                  <a:pt x="12372" y="1136"/>
                </a:lnTo>
                <a:lnTo>
                  <a:pt x="12129" y="975"/>
                </a:lnTo>
                <a:lnTo>
                  <a:pt x="11879" y="826"/>
                </a:lnTo>
                <a:lnTo>
                  <a:pt x="11621" y="689"/>
                </a:lnTo>
                <a:lnTo>
                  <a:pt x="11357" y="563"/>
                </a:lnTo>
                <a:lnTo>
                  <a:pt x="11086" y="448"/>
                </a:lnTo>
                <a:lnTo>
                  <a:pt x="10810" y="345"/>
                </a:lnTo>
                <a:lnTo>
                  <a:pt x="10526" y="256"/>
                </a:lnTo>
                <a:lnTo>
                  <a:pt x="10237" y="179"/>
                </a:lnTo>
                <a:lnTo>
                  <a:pt x="9944" y="115"/>
                </a:lnTo>
                <a:lnTo>
                  <a:pt x="9646" y="65"/>
                </a:lnTo>
                <a:lnTo>
                  <a:pt x="9343" y="29"/>
                </a:lnTo>
                <a:lnTo>
                  <a:pt x="9036" y="7"/>
                </a:lnTo>
                <a:lnTo>
                  <a:pt x="8725" y="0"/>
                </a:lnTo>
                <a:lnTo>
                  <a:pt x="8556" y="2"/>
                </a:lnTo>
                <a:lnTo>
                  <a:pt x="8388" y="9"/>
                </a:lnTo>
                <a:lnTo>
                  <a:pt x="8221" y="20"/>
                </a:lnTo>
                <a:lnTo>
                  <a:pt x="8055" y="34"/>
                </a:lnTo>
                <a:lnTo>
                  <a:pt x="7891" y="54"/>
                </a:lnTo>
                <a:lnTo>
                  <a:pt x="7727" y="77"/>
                </a:lnTo>
                <a:lnTo>
                  <a:pt x="7566" y="104"/>
                </a:lnTo>
                <a:lnTo>
                  <a:pt x="7405" y="136"/>
                </a:lnTo>
                <a:lnTo>
                  <a:pt x="7246" y="171"/>
                </a:lnTo>
                <a:lnTo>
                  <a:pt x="7089" y="210"/>
                </a:lnTo>
                <a:lnTo>
                  <a:pt x="6933" y="253"/>
                </a:lnTo>
                <a:lnTo>
                  <a:pt x="6779" y="300"/>
                </a:lnTo>
                <a:lnTo>
                  <a:pt x="6626" y="351"/>
                </a:lnTo>
                <a:lnTo>
                  <a:pt x="6475" y="406"/>
                </a:lnTo>
                <a:lnTo>
                  <a:pt x="6326" y="464"/>
                </a:lnTo>
                <a:lnTo>
                  <a:pt x="6178" y="525"/>
                </a:lnTo>
                <a:lnTo>
                  <a:pt x="6033" y="590"/>
                </a:lnTo>
                <a:lnTo>
                  <a:pt x="5890" y="659"/>
                </a:lnTo>
                <a:lnTo>
                  <a:pt x="5748" y="731"/>
                </a:lnTo>
                <a:lnTo>
                  <a:pt x="5609" y="806"/>
                </a:lnTo>
                <a:lnTo>
                  <a:pt x="5471" y="884"/>
                </a:lnTo>
                <a:lnTo>
                  <a:pt x="5336" y="966"/>
                </a:lnTo>
                <a:lnTo>
                  <a:pt x="5203" y="1051"/>
                </a:lnTo>
                <a:lnTo>
                  <a:pt x="5072" y="1140"/>
                </a:lnTo>
                <a:lnTo>
                  <a:pt x="4944" y="1232"/>
                </a:lnTo>
                <a:lnTo>
                  <a:pt x="4818" y="1326"/>
                </a:lnTo>
                <a:lnTo>
                  <a:pt x="4694" y="1423"/>
                </a:lnTo>
                <a:lnTo>
                  <a:pt x="4573" y="1523"/>
                </a:lnTo>
                <a:lnTo>
                  <a:pt x="4454" y="1626"/>
                </a:lnTo>
                <a:lnTo>
                  <a:pt x="4338" y="1732"/>
                </a:lnTo>
                <a:lnTo>
                  <a:pt x="4224" y="1842"/>
                </a:lnTo>
                <a:lnTo>
                  <a:pt x="4114" y="1953"/>
                </a:lnTo>
                <a:lnTo>
                  <a:pt x="4189" y="1909"/>
                </a:lnTo>
                <a:lnTo>
                  <a:pt x="4267" y="1865"/>
                </a:lnTo>
                <a:lnTo>
                  <a:pt x="4344" y="1822"/>
                </a:lnTo>
                <a:lnTo>
                  <a:pt x="4422" y="1782"/>
                </a:lnTo>
                <a:lnTo>
                  <a:pt x="4501" y="1742"/>
                </a:lnTo>
                <a:lnTo>
                  <a:pt x="4581" y="1704"/>
                </a:lnTo>
                <a:lnTo>
                  <a:pt x="4661" y="1667"/>
                </a:lnTo>
                <a:lnTo>
                  <a:pt x="4742" y="1631"/>
                </a:lnTo>
                <a:lnTo>
                  <a:pt x="4825" y="1597"/>
                </a:lnTo>
                <a:lnTo>
                  <a:pt x="4907" y="1563"/>
                </a:lnTo>
                <a:lnTo>
                  <a:pt x="4990" y="1532"/>
                </a:lnTo>
                <a:lnTo>
                  <a:pt x="5074" y="1501"/>
                </a:lnTo>
                <a:lnTo>
                  <a:pt x="5158" y="1472"/>
                </a:lnTo>
                <a:lnTo>
                  <a:pt x="5243" y="1444"/>
                </a:lnTo>
                <a:lnTo>
                  <a:pt x="5330" y="1418"/>
                </a:lnTo>
                <a:lnTo>
                  <a:pt x="5416" y="1393"/>
                </a:lnTo>
                <a:lnTo>
                  <a:pt x="5503" y="1370"/>
                </a:lnTo>
                <a:lnTo>
                  <a:pt x="5590" y="1347"/>
                </a:lnTo>
                <a:lnTo>
                  <a:pt x="5678" y="1327"/>
                </a:lnTo>
                <a:lnTo>
                  <a:pt x="5767" y="1307"/>
                </a:lnTo>
                <a:lnTo>
                  <a:pt x="5856" y="1290"/>
                </a:lnTo>
                <a:lnTo>
                  <a:pt x="5946" y="1273"/>
                </a:lnTo>
                <a:lnTo>
                  <a:pt x="6036" y="1259"/>
                </a:lnTo>
                <a:lnTo>
                  <a:pt x="6126" y="1245"/>
                </a:lnTo>
                <a:lnTo>
                  <a:pt x="6217" y="1234"/>
                </a:lnTo>
                <a:lnTo>
                  <a:pt x="6310" y="1223"/>
                </a:lnTo>
                <a:lnTo>
                  <a:pt x="6402" y="1215"/>
                </a:lnTo>
                <a:lnTo>
                  <a:pt x="6494" y="1207"/>
                </a:lnTo>
                <a:lnTo>
                  <a:pt x="6587" y="1202"/>
                </a:lnTo>
                <a:lnTo>
                  <a:pt x="6680" y="1198"/>
                </a:lnTo>
                <a:lnTo>
                  <a:pt x="6775" y="1195"/>
                </a:lnTo>
                <a:lnTo>
                  <a:pt x="6869" y="1195"/>
                </a:lnTo>
                <a:lnTo>
                  <a:pt x="7121" y="1200"/>
                </a:lnTo>
                <a:lnTo>
                  <a:pt x="7371" y="1218"/>
                </a:lnTo>
                <a:lnTo>
                  <a:pt x="7616" y="1246"/>
                </a:lnTo>
                <a:lnTo>
                  <a:pt x="7859" y="1285"/>
                </a:lnTo>
                <a:lnTo>
                  <a:pt x="8097" y="1335"/>
                </a:lnTo>
                <a:lnTo>
                  <a:pt x="8333" y="1396"/>
                </a:lnTo>
                <a:lnTo>
                  <a:pt x="8563" y="1466"/>
                </a:lnTo>
                <a:lnTo>
                  <a:pt x="8789" y="1547"/>
                </a:lnTo>
                <a:lnTo>
                  <a:pt x="9010" y="1637"/>
                </a:lnTo>
                <a:lnTo>
                  <a:pt x="9226" y="1737"/>
                </a:lnTo>
                <a:lnTo>
                  <a:pt x="9437" y="1846"/>
                </a:lnTo>
                <a:lnTo>
                  <a:pt x="9642" y="1964"/>
                </a:lnTo>
                <a:lnTo>
                  <a:pt x="9842" y="2090"/>
                </a:lnTo>
                <a:lnTo>
                  <a:pt x="10035" y="2225"/>
                </a:lnTo>
                <a:lnTo>
                  <a:pt x="10222" y="2367"/>
                </a:lnTo>
                <a:lnTo>
                  <a:pt x="10403" y="2518"/>
                </a:lnTo>
                <a:lnTo>
                  <a:pt x="10576" y="2677"/>
                </a:lnTo>
                <a:lnTo>
                  <a:pt x="10743" y="2842"/>
                </a:lnTo>
                <a:lnTo>
                  <a:pt x="10903" y="3015"/>
                </a:lnTo>
                <a:lnTo>
                  <a:pt x="11054" y="3194"/>
                </a:lnTo>
                <a:lnTo>
                  <a:pt x="11198" y="3381"/>
                </a:lnTo>
                <a:lnTo>
                  <a:pt x="11334" y="3574"/>
                </a:lnTo>
                <a:lnTo>
                  <a:pt x="11461" y="3772"/>
                </a:lnTo>
                <a:lnTo>
                  <a:pt x="11580" y="3976"/>
                </a:lnTo>
                <a:lnTo>
                  <a:pt x="11689" y="4187"/>
                </a:lnTo>
                <a:lnTo>
                  <a:pt x="11791" y="4402"/>
                </a:lnTo>
                <a:lnTo>
                  <a:pt x="11882" y="4622"/>
                </a:lnTo>
                <a:lnTo>
                  <a:pt x="11964" y="4848"/>
                </a:lnTo>
                <a:lnTo>
                  <a:pt x="12036" y="5078"/>
                </a:lnTo>
                <a:lnTo>
                  <a:pt x="12097" y="5312"/>
                </a:lnTo>
                <a:lnTo>
                  <a:pt x="12149" y="5551"/>
                </a:lnTo>
                <a:lnTo>
                  <a:pt x="12189" y="5792"/>
                </a:lnTo>
                <a:lnTo>
                  <a:pt x="11310" y="5792"/>
                </a:lnTo>
                <a:lnTo>
                  <a:pt x="13671" y="9878"/>
                </a:lnTo>
                <a:lnTo>
                  <a:pt x="16032" y="5792"/>
                </a:lnTo>
                <a:lnTo>
                  <a:pt x="15115" y="5792"/>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92" name="Group 4">
            <a:extLst>
              <a:ext uri="{FF2B5EF4-FFF2-40B4-BE49-F238E27FC236}">
                <a16:creationId xmlns="" xmlns:a16="http://schemas.microsoft.com/office/drawing/2014/main" id="{0D5C8997-E855-4E1F-8786-B87F1314FB84}"/>
              </a:ext>
            </a:extLst>
          </p:cNvPr>
          <p:cNvGrpSpPr>
            <a:grpSpLocks noChangeAspect="1"/>
          </p:cNvGrpSpPr>
          <p:nvPr/>
        </p:nvGrpSpPr>
        <p:grpSpPr bwMode="auto">
          <a:xfrm>
            <a:off x="6946108" y="4096295"/>
            <a:ext cx="196718" cy="282454"/>
            <a:chOff x="379" y="831"/>
            <a:chExt cx="670" cy="962"/>
          </a:xfrm>
          <a:solidFill>
            <a:schemeClr val="bg1"/>
          </a:solidFill>
          <a:effectLst>
            <a:outerShdw blurRad="50800" dist="38100" dir="2700000" algn="tl" rotWithShape="0">
              <a:prstClr val="black">
                <a:alpha val="40000"/>
              </a:prstClr>
            </a:outerShdw>
          </a:effectLst>
        </p:grpSpPr>
        <p:sp>
          <p:nvSpPr>
            <p:cNvPr id="93" name="Freeform 5">
              <a:extLst>
                <a:ext uri="{FF2B5EF4-FFF2-40B4-BE49-F238E27FC236}">
                  <a16:creationId xmlns="" xmlns:a16="http://schemas.microsoft.com/office/drawing/2014/main" id="{F813E320-8E9E-473A-A57F-9F6DA1C551F1}"/>
                </a:ext>
              </a:extLst>
            </p:cNvPr>
            <p:cNvSpPr>
              <a:spLocks/>
            </p:cNvSpPr>
            <p:nvPr/>
          </p:nvSpPr>
          <p:spPr bwMode="auto">
            <a:xfrm>
              <a:off x="655" y="1233"/>
              <a:ext cx="131" cy="186"/>
            </a:xfrm>
            <a:custGeom>
              <a:avLst/>
              <a:gdLst/>
              <a:ahLst/>
              <a:cxnLst>
                <a:cxn ang="0">
                  <a:pos x="2221" y="2568"/>
                </a:cxn>
                <a:cxn ang="0">
                  <a:pos x="2215" y="2605"/>
                </a:cxn>
                <a:cxn ang="0">
                  <a:pos x="2203" y="2641"/>
                </a:cxn>
                <a:cxn ang="0">
                  <a:pos x="2187" y="2674"/>
                </a:cxn>
                <a:cxn ang="0">
                  <a:pos x="2165" y="2703"/>
                </a:cxn>
                <a:cxn ang="0">
                  <a:pos x="2140" y="2730"/>
                </a:cxn>
                <a:cxn ang="0">
                  <a:pos x="2111" y="2752"/>
                </a:cxn>
                <a:cxn ang="0">
                  <a:pos x="2079" y="2771"/>
                </a:cxn>
                <a:cxn ang="0">
                  <a:pos x="2045" y="2785"/>
                </a:cxn>
                <a:cxn ang="0">
                  <a:pos x="2008" y="2793"/>
                </a:cxn>
                <a:cxn ang="0">
                  <a:pos x="1969" y="2796"/>
                </a:cxn>
                <a:cxn ang="0">
                  <a:pos x="1854" y="3039"/>
                </a:cxn>
                <a:cxn ang="0">
                  <a:pos x="1842" y="3079"/>
                </a:cxn>
                <a:cxn ang="0">
                  <a:pos x="1821" y="3115"/>
                </a:cxn>
                <a:cxn ang="0">
                  <a:pos x="1790" y="3143"/>
                </a:cxn>
                <a:cxn ang="0">
                  <a:pos x="1753" y="3161"/>
                </a:cxn>
                <a:cxn ang="0">
                  <a:pos x="1710" y="3167"/>
                </a:cxn>
                <a:cxn ang="0">
                  <a:pos x="529" y="3164"/>
                </a:cxn>
                <a:cxn ang="0">
                  <a:pos x="489" y="3150"/>
                </a:cxn>
                <a:cxn ang="0">
                  <a:pos x="456" y="3125"/>
                </a:cxn>
                <a:cxn ang="0">
                  <a:pos x="431" y="3092"/>
                </a:cxn>
                <a:cxn ang="0">
                  <a:pos x="417" y="3053"/>
                </a:cxn>
                <a:cxn ang="0">
                  <a:pos x="414" y="2796"/>
                </a:cxn>
                <a:cxn ang="0">
                  <a:pos x="229" y="2795"/>
                </a:cxn>
                <a:cxn ang="0">
                  <a:pos x="191" y="2788"/>
                </a:cxn>
                <a:cxn ang="0">
                  <a:pos x="156" y="2776"/>
                </a:cxn>
                <a:cxn ang="0">
                  <a:pos x="123" y="2760"/>
                </a:cxn>
                <a:cxn ang="0">
                  <a:pos x="93" y="2738"/>
                </a:cxn>
                <a:cxn ang="0">
                  <a:pos x="67" y="2713"/>
                </a:cxn>
                <a:cxn ang="0">
                  <a:pos x="44" y="2684"/>
                </a:cxn>
                <a:cxn ang="0">
                  <a:pos x="26" y="2652"/>
                </a:cxn>
                <a:cxn ang="0">
                  <a:pos x="12" y="2617"/>
                </a:cxn>
                <a:cxn ang="0">
                  <a:pos x="3" y="2581"/>
                </a:cxn>
                <a:cxn ang="0">
                  <a:pos x="0" y="2542"/>
                </a:cxn>
                <a:cxn ang="0">
                  <a:pos x="2" y="228"/>
                </a:cxn>
                <a:cxn ang="0">
                  <a:pos x="8" y="191"/>
                </a:cxn>
                <a:cxn ang="0">
                  <a:pos x="21" y="155"/>
                </a:cxn>
                <a:cxn ang="0">
                  <a:pos x="37" y="122"/>
                </a:cxn>
                <a:cxn ang="0">
                  <a:pos x="59" y="93"/>
                </a:cxn>
                <a:cxn ang="0">
                  <a:pos x="84" y="66"/>
                </a:cxn>
                <a:cxn ang="0">
                  <a:pos x="113" y="43"/>
                </a:cxn>
                <a:cxn ang="0">
                  <a:pos x="144" y="24"/>
                </a:cxn>
                <a:cxn ang="0">
                  <a:pos x="179" y="11"/>
                </a:cxn>
                <a:cxn ang="0">
                  <a:pos x="216" y="3"/>
                </a:cxn>
                <a:cxn ang="0">
                  <a:pos x="255" y="0"/>
                </a:cxn>
                <a:cxn ang="0">
                  <a:pos x="1995" y="1"/>
                </a:cxn>
                <a:cxn ang="0">
                  <a:pos x="2032" y="8"/>
                </a:cxn>
                <a:cxn ang="0">
                  <a:pos x="2068" y="19"/>
                </a:cxn>
                <a:cxn ang="0">
                  <a:pos x="2101" y="37"/>
                </a:cxn>
                <a:cxn ang="0">
                  <a:pos x="2130" y="58"/>
                </a:cxn>
                <a:cxn ang="0">
                  <a:pos x="2157" y="83"/>
                </a:cxn>
                <a:cxn ang="0">
                  <a:pos x="2179" y="112"/>
                </a:cxn>
                <a:cxn ang="0">
                  <a:pos x="2198" y="144"/>
                </a:cxn>
                <a:cxn ang="0">
                  <a:pos x="2212" y="179"/>
                </a:cxn>
                <a:cxn ang="0">
                  <a:pos x="2220" y="215"/>
                </a:cxn>
                <a:cxn ang="0">
                  <a:pos x="2223" y="254"/>
                </a:cxn>
              </a:cxnLst>
              <a:rect l="0" t="0" r="r" b="b"/>
              <a:pathLst>
                <a:path w="2223" h="3167">
                  <a:moveTo>
                    <a:pt x="2223" y="2542"/>
                  </a:moveTo>
                  <a:lnTo>
                    <a:pt x="2222" y="2555"/>
                  </a:lnTo>
                  <a:lnTo>
                    <a:pt x="2221" y="2568"/>
                  </a:lnTo>
                  <a:lnTo>
                    <a:pt x="2220" y="2581"/>
                  </a:lnTo>
                  <a:lnTo>
                    <a:pt x="2218" y="2593"/>
                  </a:lnTo>
                  <a:lnTo>
                    <a:pt x="2215" y="2605"/>
                  </a:lnTo>
                  <a:lnTo>
                    <a:pt x="2212" y="2617"/>
                  </a:lnTo>
                  <a:lnTo>
                    <a:pt x="2208" y="2630"/>
                  </a:lnTo>
                  <a:lnTo>
                    <a:pt x="2203" y="2641"/>
                  </a:lnTo>
                  <a:lnTo>
                    <a:pt x="2198" y="2652"/>
                  </a:lnTo>
                  <a:lnTo>
                    <a:pt x="2193" y="2663"/>
                  </a:lnTo>
                  <a:lnTo>
                    <a:pt x="2187" y="2674"/>
                  </a:lnTo>
                  <a:lnTo>
                    <a:pt x="2179" y="2684"/>
                  </a:lnTo>
                  <a:lnTo>
                    <a:pt x="2172" y="2694"/>
                  </a:lnTo>
                  <a:lnTo>
                    <a:pt x="2165" y="2703"/>
                  </a:lnTo>
                  <a:lnTo>
                    <a:pt x="2157" y="2713"/>
                  </a:lnTo>
                  <a:lnTo>
                    <a:pt x="2149" y="2722"/>
                  </a:lnTo>
                  <a:lnTo>
                    <a:pt x="2140" y="2730"/>
                  </a:lnTo>
                  <a:lnTo>
                    <a:pt x="2130" y="2738"/>
                  </a:lnTo>
                  <a:lnTo>
                    <a:pt x="2121" y="2746"/>
                  </a:lnTo>
                  <a:lnTo>
                    <a:pt x="2111" y="2752"/>
                  </a:lnTo>
                  <a:lnTo>
                    <a:pt x="2101" y="2760"/>
                  </a:lnTo>
                  <a:lnTo>
                    <a:pt x="2091" y="2766"/>
                  </a:lnTo>
                  <a:lnTo>
                    <a:pt x="2079" y="2771"/>
                  </a:lnTo>
                  <a:lnTo>
                    <a:pt x="2068" y="2776"/>
                  </a:lnTo>
                  <a:lnTo>
                    <a:pt x="2057" y="2781"/>
                  </a:lnTo>
                  <a:lnTo>
                    <a:pt x="2045" y="2785"/>
                  </a:lnTo>
                  <a:lnTo>
                    <a:pt x="2032" y="2788"/>
                  </a:lnTo>
                  <a:lnTo>
                    <a:pt x="2020" y="2791"/>
                  </a:lnTo>
                  <a:lnTo>
                    <a:pt x="2008" y="2793"/>
                  </a:lnTo>
                  <a:lnTo>
                    <a:pt x="1995" y="2795"/>
                  </a:lnTo>
                  <a:lnTo>
                    <a:pt x="1982" y="2796"/>
                  </a:lnTo>
                  <a:lnTo>
                    <a:pt x="1969" y="2796"/>
                  </a:lnTo>
                  <a:lnTo>
                    <a:pt x="1854" y="2796"/>
                  </a:lnTo>
                  <a:lnTo>
                    <a:pt x="1854" y="3023"/>
                  </a:lnTo>
                  <a:lnTo>
                    <a:pt x="1854" y="3039"/>
                  </a:lnTo>
                  <a:lnTo>
                    <a:pt x="1852" y="3053"/>
                  </a:lnTo>
                  <a:lnTo>
                    <a:pt x="1848" y="3066"/>
                  </a:lnTo>
                  <a:lnTo>
                    <a:pt x="1842" y="3079"/>
                  </a:lnTo>
                  <a:lnTo>
                    <a:pt x="1836" y="3092"/>
                  </a:lnTo>
                  <a:lnTo>
                    <a:pt x="1829" y="3104"/>
                  </a:lnTo>
                  <a:lnTo>
                    <a:pt x="1821" y="3115"/>
                  </a:lnTo>
                  <a:lnTo>
                    <a:pt x="1812" y="3125"/>
                  </a:lnTo>
                  <a:lnTo>
                    <a:pt x="1802" y="3135"/>
                  </a:lnTo>
                  <a:lnTo>
                    <a:pt x="1790" y="3143"/>
                  </a:lnTo>
                  <a:lnTo>
                    <a:pt x="1779" y="3150"/>
                  </a:lnTo>
                  <a:lnTo>
                    <a:pt x="1766" y="3156"/>
                  </a:lnTo>
                  <a:lnTo>
                    <a:pt x="1753" y="3161"/>
                  </a:lnTo>
                  <a:lnTo>
                    <a:pt x="1739" y="3164"/>
                  </a:lnTo>
                  <a:lnTo>
                    <a:pt x="1725" y="3166"/>
                  </a:lnTo>
                  <a:lnTo>
                    <a:pt x="1710" y="3167"/>
                  </a:lnTo>
                  <a:lnTo>
                    <a:pt x="558" y="3167"/>
                  </a:lnTo>
                  <a:lnTo>
                    <a:pt x="544" y="3166"/>
                  </a:lnTo>
                  <a:lnTo>
                    <a:pt x="529" y="3164"/>
                  </a:lnTo>
                  <a:lnTo>
                    <a:pt x="515" y="3161"/>
                  </a:lnTo>
                  <a:lnTo>
                    <a:pt x="502" y="3156"/>
                  </a:lnTo>
                  <a:lnTo>
                    <a:pt x="489" y="3150"/>
                  </a:lnTo>
                  <a:lnTo>
                    <a:pt x="477" y="3143"/>
                  </a:lnTo>
                  <a:lnTo>
                    <a:pt x="466" y="3135"/>
                  </a:lnTo>
                  <a:lnTo>
                    <a:pt x="456" y="3125"/>
                  </a:lnTo>
                  <a:lnTo>
                    <a:pt x="447" y="3115"/>
                  </a:lnTo>
                  <a:lnTo>
                    <a:pt x="438" y="3104"/>
                  </a:lnTo>
                  <a:lnTo>
                    <a:pt x="431" y="3092"/>
                  </a:lnTo>
                  <a:lnTo>
                    <a:pt x="425" y="3079"/>
                  </a:lnTo>
                  <a:lnTo>
                    <a:pt x="421" y="3066"/>
                  </a:lnTo>
                  <a:lnTo>
                    <a:pt x="417" y="3053"/>
                  </a:lnTo>
                  <a:lnTo>
                    <a:pt x="415" y="3039"/>
                  </a:lnTo>
                  <a:lnTo>
                    <a:pt x="414" y="3023"/>
                  </a:lnTo>
                  <a:lnTo>
                    <a:pt x="414" y="2796"/>
                  </a:lnTo>
                  <a:lnTo>
                    <a:pt x="255" y="2796"/>
                  </a:lnTo>
                  <a:lnTo>
                    <a:pt x="241" y="2796"/>
                  </a:lnTo>
                  <a:lnTo>
                    <a:pt x="229" y="2795"/>
                  </a:lnTo>
                  <a:lnTo>
                    <a:pt x="216" y="2793"/>
                  </a:lnTo>
                  <a:lnTo>
                    <a:pt x="204" y="2791"/>
                  </a:lnTo>
                  <a:lnTo>
                    <a:pt x="191" y="2788"/>
                  </a:lnTo>
                  <a:lnTo>
                    <a:pt x="179" y="2785"/>
                  </a:lnTo>
                  <a:lnTo>
                    <a:pt x="168" y="2781"/>
                  </a:lnTo>
                  <a:lnTo>
                    <a:pt x="156" y="2776"/>
                  </a:lnTo>
                  <a:lnTo>
                    <a:pt x="144" y="2771"/>
                  </a:lnTo>
                  <a:lnTo>
                    <a:pt x="133" y="2766"/>
                  </a:lnTo>
                  <a:lnTo>
                    <a:pt x="123" y="2760"/>
                  </a:lnTo>
                  <a:lnTo>
                    <a:pt x="113" y="2752"/>
                  </a:lnTo>
                  <a:lnTo>
                    <a:pt x="102" y="2746"/>
                  </a:lnTo>
                  <a:lnTo>
                    <a:pt x="93" y="2738"/>
                  </a:lnTo>
                  <a:lnTo>
                    <a:pt x="84" y="2730"/>
                  </a:lnTo>
                  <a:lnTo>
                    <a:pt x="75" y="2722"/>
                  </a:lnTo>
                  <a:lnTo>
                    <a:pt x="67" y="2713"/>
                  </a:lnTo>
                  <a:lnTo>
                    <a:pt x="59" y="2703"/>
                  </a:lnTo>
                  <a:lnTo>
                    <a:pt x="51" y="2694"/>
                  </a:lnTo>
                  <a:lnTo>
                    <a:pt x="44" y="2684"/>
                  </a:lnTo>
                  <a:lnTo>
                    <a:pt x="37" y="2674"/>
                  </a:lnTo>
                  <a:lnTo>
                    <a:pt x="31" y="2663"/>
                  </a:lnTo>
                  <a:lnTo>
                    <a:pt x="26" y="2652"/>
                  </a:lnTo>
                  <a:lnTo>
                    <a:pt x="21" y="2641"/>
                  </a:lnTo>
                  <a:lnTo>
                    <a:pt x="16" y="2630"/>
                  </a:lnTo>
                  <a:lnTo>
                    <a:pt x="12" y="2617"/>
                  </a:lnTo>
                  <a:lnTo>
                    <a:pt x="8" y="2605"/>
                  </a:lnTo>
                  <a:lnTo>
                    <a:pt x="5" y="2593"/>
                  </a:lnTo>
                  <a:lnTo>
                    <a:pt x="3" y="2581"/>
                  </a:lnTo>
                  <a:lnTo>
                    <a:pt x="2" y="2568"/>
                  </a:lnTo>
                  <a:lnTo>
                    <a:pt x="1" y="2555"/>
                  </a:lnTo>
                  <a:lnTo>
                    <a:pt x="0" y="2542"/>
                  </a:lnTo>
                  <a:lnTo>
                    <a:pt x="0" y="254"/>
                  </a:lnTo>
                  <a:lnTo>
                    <a:pt x="1" y="241"/>
                  </a:lnTo>
                  <a:lnTo>
                    <a:pt x="2" y="228"/>
                  </a:lnTo>
                  <a:lnTo>
                    <a:pt x="3" y="215"/>
                  </a:lnTo>
                  <a:lnTo>
                    <a:pt x="5" y="203"/>
                  </a:lnTo>
                  <a:lnTo>
                    <a:pt x="8" y="191"/>
                  </a:lnTo>
                  <a:lnTo>
                    <a:pt x="12" y="179"/>
                  </a:lnTo>
                  <a:lnTo>
                    <a:pt x="16" y="166"/>
                  </a:lnTo>
                  <a:lnTo>
                    <a:pt x="21" y="155"/>
                  </a:lnTo>
                  <a:lnTo>
                    <a:pt x="26" y="144"/>
                  </a:lnTo>
                  <a:lnTo>
                    <a:pt x="31" y="133"/>
                  </a:lnTo>
                  <a:lnTo>
                    <a:pt x="37" y="122"/>
                  </a:lnTo>
                  <a:lnTo>
                    <a:pt x="44" y="112"/>
                  </a:lnTo>
                  <a:lnTo>
                    <a:pt x="51" y="102"/>
                  </a:lnTo>
                  <a:lnTo>
                    <a:pt x="59" y="93"/>
                  </a:lnTo>
                  <a:lnTo>
                    <a:pt x="67" y="83"/>
                  </a:lnTo>
                  <a:lnTo>
                    <a:pt x="75" y="74"/>
                  </a:lnTo>
                  <a:lnTo>
                    <a:pt x="84" y="66"/>
                  </a:lnTo>
                  <a:lnTo>
                    <a:pt x="93" y="58"/>
                  </a:lnTo>
                  <a:lnTo>
                    <a:pt x="102" y="50"/>
                  </a:lnTo>
                  <a:lnTo>
                    <a:pt x="113" y="43"/>
                  </a:lnTo>
                  <a:lnTo>
                    <a:pt x="123" y="37"/>
                  </a:lnTo>
                  <a:lnTo>
                    <a:pt x="133" y="30"/>
                  </a:lnTo>
                  <a:lnTo>
                    <a:pt x="144" y="24"/>
                  </a:lnTo>
                  <a:lnTo>
                    <a:pt x="156" y="19"/>
                  </a:lnTo>
                  <a:lnTo>
                    <a:pt x="168" y="15"/>
                  </a:lnTo>
                  <a:lnTo>
                    <a:pt x="179" y="11"/>
                  </a:lnTo>
                  <a:lnTo>
                    <a:pt x="191" y="8"/>
                  </a:lnTo>
                  <a:lnTo>
                    <a:pt x="204" y="5"/>
                  </a:lnTo>
                  <a:lnTo>
                    <a:pt x="216" y="3"/>
                  </a:lnTo>
                  <a:lnTo>
                    <a:pt x="229" y="1"/>
                  </a:lnTo>
                  <a:lnTo>
                    <a:pt x="241" y="0"/>
                  </a:lnTo>
                  <a:lnTo>
                    <a:pt x="255" y="0"/>
                  </a:lnTo>
                  <a:lnTo>
                    <a:pt x="1969" y="0"/>
                  </a:lnTo>
                  <a:lnTo>
                    <a:pt x="1982" y="0"/>
                  </a:lnTo>
                  <a:lnTo>
                    <a:pt x="1995" y="1"/>
                  </a:lnTo>
                  <a:lnTo>
                    <a:pt x="2008" y="3"/>
                  </a:lnTo>
                  <a:lnTo>
                    <a:pt x="2020" y="5"/>
                  </a:lnTo>
                  <a:lnTo>
                    <a:pt x="2032" y="8"/>
                  </a:lnTo>
                  <a:lnTo>
                    <a:pt x="2045" y="11"/>
                  </a:lnTo>
                  <a:lnTo>
                    <a:pt x="2057" y="15"/>
                  </a:lnTo>
                  <a:lnTo>
                    <a:pt x="2068" y="19"/>
                  </a:lnTo>
                  <a:lnTo>
                    <a:pt x="2079" y="24"/>
                  </a:lnTo>
                  <a:lnTo>
                    <a:pt x="2091" y="30"/>
                  </a:lnTo>
                  <a:lnTo>
                    <a:pt x="2101" y="37"/>
                  </a:lnTo>
                  <a:lnTo>
                    <a:pt x="2111" y="43"/>
                  </a:lnTo>
                  <a:lnTo>
                    <a:pt x="2121" y="50"/>
                  </a:lnTo>
                  <a:lnTo>
                    <a:pt x="2130" y="58"/>
                  </a:lnTo>
                  <a:lnTo>
                    <a:pt x="2140" y="66"/>
                  </a:lnTo>
                  <a:lnTo>
                    <a:pt x="2149" y="74"/>
                  </a:lnTo>
                  <a:lnTo>
                    <a:pt x="2157" y="83"/>
                  </a:lnTo>
                  <a:lnTo>
                    <a:pt x="2165" y="93"/>
                  </a:lnTo>
                  <a:lnTo>
                    <a:pt x="2172" y="102"/>
                  </a:lnTo>
                  <a:lnTo>
                    <a:pt x="2179" y="112"/>
                  </a:lnTo>
                  <a:lnTo>
                    <a:pt x="2187" y="122"/>
                  </a:lnTo>
                  <a:lnTo>
                    <a:pt x="2193" y="133"/>
                  </a:lnTo>
                  <a:lnTo>
                    <a:pt x="2198" y="144"/>
                  </a:lnTo>
                  <a:lnTo>
                    <a:pt x="2203" y="155"/>
                  </a:lnTo>
                  <a:lnTo>
                    <a:pt x="2208" y="166"/>
                  </a:lnTo>
                  <a:lnTo>
                    <a:pt x="2212" y="179"/>
                  </a:lnTo>
                  <a:lnTo>
                    <a:pt x="2215" y="191"/>
                  </a:lnTo>
                  <a:lnTo>
                    <a:pt x="2218" y="203"/>
                  </a:lnTo>
                  <a:lnTo>
                    <a:pt x="2220" y="215"/>
                  </a:lnTo>
                  <a:lnTo>
                    <a:pt x="2221" y="228"/>
                  </a:lnTo>
                  <a:lnTo>
                    <a:pt x="2222" y="241"/>
                  </a:lnTo>
                  <a:lnTo>
                    <a:pt x="2223" y="254"/>
                  </a:lnTo>
                  <a:lnTo>
                    <a:pt x="2223" y="25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6">
              <a:extLst>
                <a:ext uri="{FF2B5EF4-FFF2-40B4-BE49-F238E27FC236}">
                  <a16:creationId xmlns="" xmlns:a16="http://schemas.microsoft.com/office/drawing/2014/main" id="{248A19C6-9431-4937-9354-BF87BE19ECDC}"/>
                </a:ext>
              </a:extLst>
            </p:cNvPr>
            <p:cNvSpPr>
              <a:spLocks noEditPoints="1"/>
            </p:cNvSpPr>
            <p:nvPr/>
          </p:nvSpPr>
          <p:spPr bwMode="auto">
            <a:xfrm>
              <a:off x="577" y="929"/>
              <a:ext cx="279" cy="280"/>
            </a:xfrm>
            <a:custGeom>
              <a:avLst/>
              <a:gdLst/>
              <a:ahLst/>
              <a:cxnLst>
                <a:cxn ang="0">
                  <a:pos x="1896" y="49"/>
                </a:cxn>
                <a:cxn ang="0">
                  <a:pos x="1345" y="235"/>
                </a:cxn>
                <a:cxn ang="0">
                  <a:pos x="864" y="543"/>
                </a:cxn>
                <a:cxn ang="0">
                  <a:pos x="471" y="956"/>
                </a:cxn>
                <a:cxn ang="0">
                  <a:pos x="186" y="1453"/>
                </a:cxn>
                <a:cxn ang="0">
                  <a:pos x="26" y="2016"/>
                </a:cxn>
                <a:cxn ang="0">
                  <a:pos x="12" y="2621"/>
                </a:cxn>
                <a:cxn ang="0">
                  <a:pos x="144" y="3195"/>
                </a:cxn>
                <a:cxn ang="0">
                  <a:pos x="405" y="3706"/>
                </a:cxn>
                <a:cxn ang="0">
                  <a:pos x="778" y="4138"/>
                </a:cxn>
                <a:cxn ang="0">
                  <a:pos x="1242" y="4468"/>
                </a:cxn>
                <a:cxn ang="0">
                  <a:pos x="1781" y="4681"/>
                </a:cxn>
                <a:cxn ang="0">
                  <a:pos x="2375" y="4755"/>
                </a:cxn>
                <a:cxn ang="0">
                  <a:pos x="2968" y="4681"/>
                </a:cxn>
                <a:cxn ang="0">
                  <a:pos x="3506" y="4468"/>
                </a:cxn>
                <a:cxn ang="0">
                  <a:pos x="3971" y="4138"/>
                </a:cxn>
                <a:cxn ang="0">
                  <a:pos x="4344" y="3706"/>
                </a:cxn>
                <a:cxn ang="0">
                  <a:pos x="4605" y="3195"/>
                </a:cxn>
                <a:cxn ang="0">
                  <a:pos x="4737" y="2621"/>
                </a:cxn>
                <a:cxn ang="0">
                  <a:pos x="4723" y="2016"/>
                </a:cxn>
                <a:cxn ang="0">
                  <a:pos x="4563" y="1453"/>
                </a:cxn>
                <a:cxn ang="0">
                  <a:pos x="4277" y="956"/>
                </a:cxn>
                <a:cxn ang="0">
                  <a:pos x="3885" y="543"/>
                </a:cxn>
                <a:cxn ang="0">
                  <a:pos x="3404" y="235"/>
                </a:cxn>
                <a:cxn ang="0">
                  <a:pos x="2853" y="49"/>
                </a:cxn>
                <a:cxn ang="0">
                  <a:pos x="2375" y="4227"/>
                </a:cxn>
                <a:cxn ang="0">
                  <a:pos x="1913" y="4168"/>
                </a:cxn>
                <a:cxn ang="0">
                  <a:pos x="1494" y="4004"/>
                </a:cxn>
                <a:cxn ang="0">
                  <a:pos x="1132" y="3746"/>
                </a:cxn>
                <a:cxn ang="0">
                  <a:pos x="843" y="3412"/>
                </a:cxn>
                <a:cxn ang="0">
                  <a:pos x="639" y="3013"/>
                </a:cxn>
                <a:cxn ang="0">
                  <a:pos x="537" y="2567"/>
                </a:cxn>
                <a:cxn ang="0">
                  <a:pos x="548" y="2097"/>
                </a:cxn>
                <a:cxn ang="0">
                  <a:pos x="673" y="1658"/>
                </a:cxn>
                <a:cxn ang="0">
                  <a:pos x="894" y="1272"/>
                </a:cxn>
                <a:cxn ang="0">
                  <a:pos x="1200" y="951"/>
                </a:cxn>
                <a:cxn ang="0">
                  <a:pos x="1573" y="712"/>
                </a:cxn>
                <a:cxn ang="0">
                  <a:pos x="2002" y="566"/>
                </a:cxn>
                <a:cxn ang="0">
                  <a:pos x="2470" y="532"/>
                </a:cxn>
                <a:cxn ang="0">
                  <a:pos x="2924" y="612"/>
                </a:cxn>
                <a:cxn ang="0">
                  <a:pos x="3333" y="796"/>
                </a:cxn>
                <a:cxn ang="0">
                  <a:pos x="3681" y="1070"/>
                </a:cxn>
                <a:cxn ang="0">
                  <a:pos x="3955" y="1419"/>
                </a:cxn>
                <a:cxn ang="0">
                  <a:pos x="4138" y="1828"/>
                </a:cxn>
                <a:cxn ang="0">
                  <a:pos x="4219" y="2283"/>
                </a:cxn>
                <a:cxn ang="0">
                  <a:pos x="4184" y="2751"/>
                </a:cxn>
                <a:cxn ang="0">
                  <a:pos x="4039" y="3179"/>
                </a:cxn>
                <a:cxn ang="0">
                  <a:pos x="3799" y="3554"/>
                </a:cxn>
                <a:cxn ang="0">
                  <a:pos x="3480" y="3860"/>
                </a:cxn>
                <a:cxn ang="0">
                  <a:pos x="3094" y="4082"/>
                </a:cxn>
                <a:cxn ang="0">
                  <a:pos x="2656" y="4205"/>
                </a:cxn>
              </a:cxnLst>
              <a:rect l="0" t="0" r="r" b="b"/>
              <a:pathLst>
                <a:path w="4749" h="4755">
                  <a:moveTo>
                    <a:pt x="2375" y="0"/>
                  </a:moveTo>
                  <a:lnTo>
                    <a:pt x="2252" y="3"/>
                  </a:lnTo>
                  <a:lnTo>
                    <a:pt x="2132" y="12"/>
                  </a:lnTo>
                  <a:lnTo>
                    <a:pt x="2012" y="28"/>
                  </a:lnTo>
                  <a:lnTo>
                    <a:pt x="1896" y="49"/>
                  </a:lnTo>
                  <a:lnTo>
                    <a:pt x="1781" y="76"/>
                  </a:lnTo>
                  <a:lnTo>
                    <a:pt x="1668" y="108"/>
                  </a:lnTo>
                  <a:lnTo>
                    <a:pt x="1558" y="145"/>
                  </a:lnTo>
                  <a:lnTo>
                    <a:pt x="1450" y="187"/>
                  </a:lnTo>
                  <a:lnTo>
                    <a:pt x="1345" y="235"/>
                  </a:lnTo>
                  <a:lnTo>
                    <a:pt x="1242" y="287"/>
                  </a:lnTo>
                  <a:lnTo>
                    <a:pt x="1143" y="345"/>
                  </a:lnTo>
                  <a:lnTo>
                    <a:pt x="1046" y="407"/>
                  </a:lnTo>
                  <a:lnTo>
                    <a:pt x="953" y="472"/>
                  </a:lnTo>
                  <a:lnTo>
                    <a:pt x="864" y="543"/>
                  </a:lnTo>
                  <a:lnTo>
                    <a:pt x="778" y="619"/>
                  </a:lnTo>
                  <a:lnTo>
                    <a:pt x="695" y="697"/>
                  </a:lnTo>
                  <a:lnTo>
                    <a:pt x="616" y="779"/>
                  </a:lnTo>
                  <a:lnTo>
                    <a:pt x="542" y="866"/>
                  </a:lnTo>
                  <a:lnTo>
                    <a:pt x="471" y="956"/>
                  </a:lnTo>
                  <a:lnTo>
                    <a:pt x="405" y="1049"/>
                  </a:lnTo>
                  <a:lnTo>
                    <a:pt x="343" y="1145"/>
                  </a:lnTo>
                  <a:lnTo>
                    <a:pt x="286" y="1244"/>
                  </a:lnTo>
                  <a:lnTo>
                    <a:pt x="234" y="1347"/>
                  </a:lnTo>
                  <a:lnTo>
                    <a:pt x="186" y="1453"/>
                  </a:lnTo>
                  <a:lnTo>
                    <a:pt x="144" y="1560"/>
                  </a:lnTo>
                  <a:lnTo>
                    <a:pt x="106" y="1670"/>
                  </a:lnTo>
                  <a:lnTo>
                    <a:pt x="74" y="1784"/>
                  </a:lnTo>
                  <a:lnTo>
                    <a:pt x="48" y="1898"/>
                  </a:lnTo>
                  <a:lnTo>
                    <a:pt x="26" y="2016"/>
                  </a:lnTo>
                  <a:lnTo>
                    <a:pt x="12" y="2134"/>
                  </a:lnTo>
                  <a:lnTo>
                    <a:pt x="3" y="2255"/>
                  </a:lnTo>
                  <a:lnTo>
                    <a:pt x="0" y="2378"/>
                  </a:lnTo>
                  <a:lnTo>
                    <a:pt x="3" y="2500"/>
                  </a:lnTo>
                  <a:lnTo>
                    <a:pt x="12" y="2621"/>
                  </a:lnTo>
                  <a:lnTo>
                    <a:pt x="26" y="2740"/>
                  </a:lnTo>
                  <a:lnTo>
                    <a:pt x="48" y="2857"/>
                  </a:lnTo>
                  <a:lnTo>
                    <a:pt x="74" y="2972"/>
                  </a:lnTo>
                  <a:lnTo>
                    <a:pt x="106" y="3085"/>
                  </a:lnTo>
                  <a:lnTo>
                    <a:pt x="144" y="3195"/>
                  </a:lnTo>
                  <a:lnTo>
                    <a:pt x="186" y="3303"/>
                  </a:lnTo>
                  <a:lnTo>
                    <a:pt x="234" y="3408"/>
                  </a:lnTo>
                  <a:lnTo>
                    <a:pt x="286" y="3511"/>
                  </a:lnTo>
                  <a:lnTo>
                    <a:pt x="343" y="3610"/>
                  </a:lnTo>
                  <a:lnTo>
                    <a:pt x="405" y="3706"/>
                  </a:lnTo>
                  <a:lnTo>
                    <a:pt x="471" y="3800"/>
                  </a:lnTo>
                  <a:lnTo>
                    <a:pt x="542" y="3890"/>
                  </a:lnTo>
                  <a:lnTo>
                    <a:pt x="616" y="3976"/>
                  </a:lnTo>
                  <a:lnTo>
                    <a:pt x="695" y="4059"/>
                  </a:lnTo>
                  <a:lnTo>
                    <a:pt x="778" y="4138"/>
                  </a:lnTo>
                  <a:lnTo>
                    <a:pt x="864" y="4212"/>
                  </a:lnTo>
                  <a:lnTo>
                    <a:pt x="953" y="4283"/>
                  </a:lnTo>
                  <a:lnTo>
                    <a:pt x="1046" y="4349"/>
                  </a:lnTo>
                  <a:lnTo>
                    <a:pt x="1143" y="4411"/>
                  </a:lnTo>
                  <a:lnTo>
                    <a:pt x="1242" y="4468"/>
                  </a:lnTo>
                  <a:lnTo>
                    <a:pt x="1345" y="4521"/>
                  </a:lnTo>
                  <a:lnTo>
                    <a:pt x="1450" y="4568"/>
                  </a:lnTo>
                  <a:lnTo>
                    <a:pt x="1558" y="4611"/>
                  </a:lnTo>
                  <a:lnTo>
                    <a:pt x="1668" y="4648"/>
                  </a:lnTo>
                  <a:lnTo>
                    <a:pt x="1781" y="4681"/>
                  </a:lnTo>
                  <a:lnTo>
                    <a:pt x="1896" y="4707"/>
                  </a:lnTo>
                  <a:lnTo>
                    <a:pt x="2012" y="4728"/>
                  </a:lnTo>
                  <a:lnTo>
                    <a:pt x="2132" y="4743"/>
                  </a:lnTo>
                  <a:lnTo>
                    <a:pt x="2252" y="4752"/>
                  </a:lnTo>
                  <a:lnTo>
                    <a:pt x="2375" y="4755"/>
                  </a:lnTo>
                  <a:lnTo>
                    <a:pt x="2496" y="4752"/>
                  </a:lnTo>
                  <a:lnTo>
                    <a:pt x="2617" y="4743"/>
                  </a:lnTo>
                  <a:lnTo>
                    <a:pt x="2736" y="4728"/>
                  </a:lnTo>
                  <a:lnTo>
                    <a:pt x="2853" y="4707"/>
                  </a:lnTo>
                  <a:lnTo>
                    <a:pt x="2968" y="4681"/>
                  </a:lnTo>
                  <a:lnTo>
                    <a:pt x="3081" y="4648"/>
                  </a:lnTo>
                  <a:lnTo>
                    <a:pt x="3191" y="4611"/>
                  </a:lnTo>
                  <a:lnTo>
                    <a:pt x="3299" y="4568"/>
                  </a:lnTo>
                  <a:lnTo>
                    <a:pt x="3404" y="4521"/>
                  </a:lnTo>
                  <a:lnTo>
                    <a:pt x="3506" y="4468"/>
                  </a:lnTo>
                  <a:lnTo>
                    <a:pt x="3606" y="4411"/>
                  </a:lnTo>
                  <a:lnTo>
                    <a:pt x="3702" y="4349"/>
                  </a:lnTo>
                  <a:lnTo>
                    <a:pt x="3795" y="4283"/>
                  </a:lnTo>
                  <a:lnTo>
                    <a:pt x="3885" y="4212"/>
                  </a:lnTo>
                  <a:lnTo>
                    <a:pt x="3971" y="4138"/>
                  </a:lnTo>
                  <a:lnTo>
                    <a:pt x="4054" y="4059"/>
                  </a:lnTo>
                  <a:lnTo>
                    <a:pt x="4132" y="3976"/>
                  </a:lnTo>
                  <a:lnTo>
                    <a:pt x="4207" y="3890"/>
                  </a:lnTo>
                  <a:lnTo>
                    <a:pt x="4277" y="3800"/>
                  </a:lnTo>
                  <a:lnTo>
                    <a:pt x="4344" y="3706"/>
                  </a:lnTo>
                  <a:lnTo>
                    <a:pt x="4406" y="3610"/>
                  </a:lnTo>
                  <a:lnTo>
                    <a:pt x="4463" y="3511"/>
                  </a:lnTo>
                  <a:lnTo>
                    <a:pt x="4515" y="3408"/>
                  </a:lnTo>
                  <a:lnTo>
                    <a:pt x="4563" y="3303"/>
                  </a:lnTo>
                  <a:lnTo>
                    <a:pt x="4605" y="3195"/>
                  </a:lnTo>
                  <a:lnTo>
                    <a:pt x="4643" y="3085"/>
                  </a:lnTo>
                  <a:lnTo>
                    <a:pt x="4675" y="2972"/>
                  </a:lnTo>
                  <a:lnTo>
                    <a:pt x="4701" y="2857"/>
                  </a:lnTo>
                  <a:lnTo>
                    <a:pt x="4723" y="2740"/>
                  </a:lnTo>
                  <a:lnTo>
                    <a:pt x="4737" y="2621"/>
                  </a:lnTo>
                  <a:lnTo>
                    <a:pt x="4746" y="2500"/>
                  </a:lnTo>
                  <a:lnTo>
                    <a:pt x="4749" y="2378"/>
                  </a:lnTo>
                  <a:lnTo>
                    <a:pt x="4746" y="2255"/>
                  </a:lnTo>
                  <a:lnTo>
                    <a:pt x="4737" y="2134"/>
                  </a:lnTo>
                  <a:lnTo>
                    <a:pt x="4723" y="2016"/>
                  </a:lnTo>
                  <a:lnTo>
                    <a:pt x="4701" y="1898"/>
                  </a:lnTo>
                  <a:lnTo>
                    <a:pt x="4675" y="1784"/>
                  </a:lnTo>
                  <a:lnTo>
                    <a:pt x="4643" y="1670"/>
                  </a:lnTo>
                  <a:lnTo>
                    <a:pt x="4605" y="1560"/>
                  </a:lnTo>
                  <a:lnTo>
                    <a:pt x="4563" y="1453"/>
                  </a:lnTo>
                  <a:lnTo>
                    <a:pt x="4515" y="1347"/>
                  </a:lnTo>
                  <a:lnTo>
                    <a:pt x="4463" y="1244"/>
                  </a:lnTo>
                  <a:lnTo>
                    <a:pt x="4406" y="1145"/>
                  </a:lnTo>
                  <a:lnTo>
                    <a:pt x="4344" y="1049"/>
                  </a:lnTo>
                  <a:lnTo>
                    <a:pt x="4277" y="956"/>
                  </a:lnTo>
                  <a:lnTo>
                    <a:pt x="4207" y="866"/>
                  </a:lnTo>
                  <a:lnTo>
                    <a:pt x="4132" y="779"/>
                  </a:lnTo>
                  <a:lnTo>
                    <a:pt x="4054" y="697"/>
                  </a:lnTo>
                  <a:lnTo>
                    <a:pt x="3971" y="619"/>
                  </a:lnTo>
                  <a:lnTo>
                    <a:pt x="3885" y="543"/>
                  </a:lnTo>
                  <a:lnTo>
                    <a:pt x="3795" y="472"/>
                  </a:lnTo>
                  <a:lnTo>
                    <a:pt x="3702" y="407"/>
                  </a:lnTo>
                  <a:lnTo>
                    <a:pt x="3606" y="345"/>
                  </a:lnTo>
                  <a:lnTo>
                    <a:pt x="3506" y="287"/>
                  </a:lnTo>
                  <a:lnTo>
                    <a:pt x="3404" y="235"/>
                  </a:lnTo>
                  <a:lnTo>
                    <a:pt x="3299" y="187"/>
                  </a:lnTo>
                  <a:lnTo>
                    <a:pt x="3191" y="145"/>
                  </a:lnTo>
                  <a:lnTo>
                    <a:pt x="3081" y="108"/>
                  </a:lnTo>
                  <a:lnTo>
                    <a:pt x="2968" y="76"/>
                  </a:lnTo>
                  <a:lnTo>
                    <a:pt x="2853" y="49"/>
                  </a:lnTo>
                  <a:lnTo>
                    <a:pt x="2736" y="28"/>
                  </a:lnTo>
                  <a:lnTo>
                    <a:pt x="2617" y="12"/>
                  </a:lnTo>
                  <a:lnTo>
                    <a:pt x="2496" y="3"/>
                  </a:lnTo>
                  <a:lnTo>
                    <a:pt x="2375" y="0"/>
                  </a:lnTo>
                  <a:close/>
                  <a:moveTo>
                    <a:pt x="2375" y="4227"/>
                  </a:moveTo>
                  <a:lnTo>
                    <a:pt x="2280" y="4225"/>
                  </a:lnTo>
                  <a:lnTo>
                    <a:pt x="2186" y="4218"/>
                  </a:lnTo>
                  <a:lnTo>
                    <a:pt x="2093" y="4205"/>
                  </a:lnTo>
                  <a:lnTo>
                    <a:pt x="2002" y="4189"/>
                  </a:lnTo>
                  <a:lnTo>
                    <a:pt x="1913" y="4168"/>
                  </a:lnTo>
                  <a:lnTo>
                    <a:pt x="1826" y="4144"/>
                  </a:lnTo>
                  <a:lnTo>
                    <a:pt x="1740" y="4114"/>
                  </a:lnTo>
                  <a:lnTo>
                    <a:pt x="1655" y="4082"/>
                  </a:lnTo>
                  <a:lnTo>
                    <a:pt x="1573" y="4045"/>
                  </a:lnTo>
                  <a:lnTo>
                    <a:pt x="1494" y="4004"/>
                  </a:lnTo>
                  <a:lnTo>
                    <a:pt x="1417" y="3959"/>
                  </a:lnTo>
                  <a:lnTo>
                    <a:pt x="1341" y="3911"/>
                  </a:lnTo>
                  <a:lnTo>
                    <a:pt x="1269" y="3860"/>
                  </a:lnTo>
                  <a:lnTo>
                    <a:pt x="1200" y="3805"/>
                  </a:lnTo>
                  <a:lnTo>
                    <a:pt x="1132" y="3746"/>
                  </a:lnTo>
                  <a:lnTo>
                    <a:pt x="1068" y="3685"/>
                  </a:lnTo>
                  <a:lnTo>
                    <a:pt x="1008" y="3621"/>
                  </a:lnTo>
                  <a:lnTo>
                    <a:pt x="949" y="3554"/>
                  </a:lnTo>
                  <a:lnTo>
                    <a:pt x="894" y="3484"/>
                  </a:lnTo>
                  <a:lnTo>
                    <a:pt x="843" y="3412"/>
                  </a:lnTo>
                  <a:lnTo>
                    <a:pt x="794" y="3336"/>
                  </a:lnTo>
                  <a:lnTo>
                    <a:pt x="750" y="3259"/>
                  </a:lnTo>
                  <a:lnTo>
                    <a:pt x="709" y="3179"/>
                  </a:lnTo>
                  <a:lnTo>
                    <a:pt x="673" y="3097"/>
                  </a:lnTo>
                  <a:lnTo>
                    <a:pt x="639" y="3013"/>
                  </a:lnTo>
                  <a:lnTo>
                    <a:pt x="610" y="2928"/>
                  </a:lnTo>
                  <a:lnTo>
                    <a:pt x="586" y="2840"/>
                  </a:lnTo>
                  <a:lnTo>
                    <a:pt x="564" y="2751"/>
                  </a:lnTo>
                  <a:lnTo>
                    <a:pt x="548" y="2660"/>
                  </a:lnTo>
                  <a:lnTo>
                    <a:pt x="537" y="2567"/>
                  </a:lnTo>
                  <a:lnTo>
                    <a:pt x="530" y="2473"/>
                  </a:lnTo>
                  <a:lnTo>
                    <a:pt x="528" y="2378"/>
                  </a:lnTo>
                  <a:lnTo>
                    <a:pt x="530" y="2283"/>
                  </a:lnTo>
                  <a:lnTo>
                    <a:pt x="537" y="2189"/>
                  </a:lnTo>
                  <a:lnTo>
                    <a:pt x="548" y="2097"/>
                  </a:lnTo>
                  <a:lnTo>
                    <a:pt x="564" y="2005"/>
                  </a:lnTo>
                  <a:lnTo>
                    <a:pt x="586" y="1916"/>
                  </a:lnTo>
                  <a:lnTo>
                    <a:pt x="610" y="1828"/>
                  </a:lnTo>
                  <a:lnTo>
                    <a:pt x="639" y="1742"/>
                  </a:lnTo>
                  <a:lnTo>
                    <a:pt x="673" y="1658"/>
                  </a:lnTo>
                  <a:lnTo>
                    <a:pt x="709" y="1576"/>
                  </a:lnTo>
                  <a:lnTo>
                    <a:pt x="750" y="1497"/>
                  </a:lnTo>
                  <a:lnTo>
                    <a:pt x="794" y="1419"/>
                  </a:lnTo>
                  <a:lnTo>
                    <a:pt x="843" y="1344"/>
                  </a:lnTo>
                  <a:lnTo>
                    <a:pt x="894" y="1272"/>
                  </a:lnTo>
                  <a:lnTo>
                    <a:pt x="949" y="1201"/>
                  </a:lnTo>
                  <a:lnTo>
                    <a:pt x="1008" y="1135"/>
                  </a:lnTo>
                  <a:lnTo>
                    <a:pt x="1068" y="1070"/>
                  </a:lnTo>
                  <a:lnTo>
                    <a:pt x="1132" y="1009"/>
                  </a:lnTo>
                  <a:lnTo>
                    <a:pt x="1200" y="951"/>
                  </a:lnTo>
                  <a:lnTo>
                    <a:pt x="1269" y="896"/>
                  </a:lnTo>
                  <a:lnTo>
                    <a:pt x="1341" y="844"/>
                  </a:lnTo>
                  <a:lnTo>
                    <a:pt x="1417" y="796"/>
                  </a:lnTo>
                  <a:lnTo>
                    <a:pt x="1494" y="751"/>
                  </a:lnTo>
                  <a:lnTo>
                    <a:pt x="1573" y="712"/>
                  </a:lnTo>
                  <a:lnTo>
                    <a:pt x="1655" y="674"/>
                  </a:lnTo>
                  <a:lnTo>
                    <a:pt x="1740" y="641"/>
                  </a:lnTo>
                  <a:lnTo>
                    <a:pt x="1826" y="612"/>
                  </a:lnTo>
                  <a:lnTo>
                    <a:pt x="1913" y="587"/>
                  </a:lnTo>
                  <a:lnTo>
                    <a:pt x="2002" y="566"/>
                  </a:lnTo>
                  <a:lnTo>
                    <a:pt x="2093" y="550"/>
                  </a:lnTo>
                  <a:lnTo>
                    <a:pt x="2186" y="539"/>
                  </a:lnTo>
                  <a:lnTo>
                    <a:pt x="2280" y="532"/>
                  </a:lnTo>
                  <a:lnTo>
                    <a:pt x="2375" y="529"/>
                  </a:lnTo>
                  <a:lnTo>
                    <a:pt x="2470" y="532"/>
                  </a:lnTo>
                  <a:lnTo>
                    <a:pt x="2564" y="539"/>
                  </a:lnTo>
                  <a:lnTo>
                    <a:pt x="2656" y="550"/>
                  </a:lnTo>
                  <a:lnTo>
                    <a:pt x="2747" y="566"/>
                  </a:lnTo>
                  <a:lnTo>
                    <a:pt x="2836" y="587"/>
                  </a:lnTo>
                  <a:lnTo>
                    <a:pt x="2924" y="612"/>
                  </a:lnTo>
                  <a:lnTo>
                    <a:pt x="3010" y="641"/>
                  </a:lnTo>
                  <a:lnTo>
                    <a:pt x="3094" y="674"/>
                  </a:lnTo>
                  <a:lnTo>
                    <a:pt x="3175" y="712"/>
                  </a:lnTo>
                  <a:lnTo>
                    <a:pt x="3255" y="751"/>
                  </a:lnTo>
                  <a:lnTo>
                    <a:pt x="3333" y="796"/>
                  </a:lnTo>
                  <a:lnTo>
                    <a:pt x="3407" y="844"/>
                  </a:lnTo>
                  <a:lnTo>
                    <a:pt x="3480" y="896"/>
                  </a:lnTo>
                  <a:lnTo>
                    <a:pt x="3549" y="951"/>
                  </a:lnTo>
                  <a:lnTo>
                    <a:pt x="3617" y="1009"/>
                  </a:lnTo>
                  <a:lnTo>
                    <a:pt x="3681" y="1070"/>
                  </a:lnTo>
                  <a:lnTo>
                    <a:pt x="3742" y="1135"/>
                  </a:lnTo>
                  <a:lnTo>
                    <a:pt x="3799" y="1201"/>
                  </a:lnTo>
                  <a:lnTo>
                    <a:pt x="3855" y="1272"/>
                  </a:lnTo>
                  <a:lnTo>
                    <a:pt x="3907" y="1344"/>
                  </a:lnTo>
                  <a:lnTo>
                    <a:pt x="3955" y="1419"/>
                  </a:lnTo>
                  <a:lnTo>
                    <a:pt x="3999" y="1497"/>
                  </a:lnTo>
                  <a:lnTo>
                    <a:pt x="4039" y="1576"/>
                  </a:lnTo>
                  <a:lnTo>
                    <a:pt x="4076" y="1658"/>
                  </a:lnTo>
                  <a:lnTo>
                    <a:pt x="4110" y="1742"/>
                  </a:lnTo>
                  <a:lnTo>
                    <a:pt x="4138" y="1828"/>
                  </a:lnTo>
                  <a:lnTo>
                    <a:pt x="4164" y="1916"/>
                  </a:lnTo>
                  <a:lnTo>
                    <a:pt x="4184" y="2005"/>
                  </a:lnTo>
                  <a:lnTo>
                    <a:pt x="4201" y="2097"/>
                  </a:lnTo>
                  <a:lnTo>
                    <a:pt x="4212" y="2189"/>
                  </a:lnTo>
                  <a:lnTo>
                    <a:pt x="4219" y="2283"/>
                  </a:lnTo>
                  <a:lnTo>
                    <a:pt x="4222" y="2378"/>
                  </a:lnTo>
                  <a:lnTo>
                    <a:pt x="4219" y="2473"/>
                  </a:lnTo>
                  <a:lnTo>
                    <a:pt x="4212" y="2567"/>
                  </a:lnTo>
                  <a:lnTo>
                    <a:pt x="4201" y="2660"/>
                  </a:lnTo>
                  <a:lnTo>
                    <a:pt x="4184" y="2751"/>
                  </a:lnTo>
                  <a:lnTo>
                    <a:pt x="4164" y="2840"/>
                  </a:lnTo>
                  <a:lnTo>
                    <a:pt x="4138" y="2928"/>
                  </a:lnTo>
                  <a:lnTo>
                    <a:pt x="4110" y="3013"/>
                  </a:lnTo>
                  <a:lnTo>
                    <a:pt x="4076" y="3097"/>
                  </a:lnTo>
                  <a:lnTo>
                    <a:pt x="4039" y="3179"/>
                  </a:lnTo>
                  <a:lnTo>
                    <a:pt x="3999" y="3259"/>
                  </a:lnTo>
                  <a:lnTo>
                    <a:pt x="3955" y="3336"/>
                  </a:lnTo>
                  <a:lnTo>
                    <a:pt x="3907" y="3412"/>
                  </a:lnTo>
                  <a:lnTo>
                    <a:pt x="3855" y="3484"/>
                  </a:lnTo>
                  <a:lnTo>
                    <a:pt x="3799" y="3554"/>
                  </a:lnTo>
                  <a:lnTo>
                    <a:pt x="3742" y="3621"/>
                  </a:lnTo>
                  <a:lnTo>
                    <a:pt x="3681" y="3685"/>
                  </a:lnTo>
                  <a:lnTo>
                    <a:pt x="3617" y="3746"/>
                  </a:lnTo>
                  <a:lnTo>
                    <a:pt x="3549" y="3805"/>
                  </a:lnTo>
                  <a:lnTo>
                    <a:pt x="3480" y="3860"/>
                  </a:lnTo>
                  <a:lnTo>
                    <a:pt x="3407" y="3911"/>
                  </a:lnTo>
                  <a:lnTo>
                    <a:pt x="3333" y="3959"/>
                  </a:lnTo>
                  <a:lnTo>
                    <a:pt x="3255" y="4004"/>
                  </a:lnTo>
                  <a:lnTo>
                    <a:pt x="3175" y="4045"/>
                  </a:lnTo>
                  <a:lnTo>
                    <a:pt x="3094" y="4082"/>
                  </a:lnTo>
                  <a:lnTo>
                    <a:pt x="3010" y="4114"/>
                  </a:lnTo>
                  <a:lnTo>
                    <a:pt x="2924" y="4144"/>
                  </a:lnTo>
                  <a:lnTo>
                    <a:pt x="2836" y="4168"/>
                  </a:lnTo>
                  <a:lnTo>
                    <a:pt x="2747" y="4189"/>
                  </a:lnTo>
                  <a:lnTo>
                    <a:pt x="2656" y="4205"/>
                  </a:lnTo>
                  <a:lnTo>
                    <a:pt x="2564" y="4218"/>
                  </a:lnTo>
                  <a:lnTo>
                    <a:pt x="2470" y="4225"/>
                  </a:lnTo>
                  <a:lnTo>
                    <a:pt x="2375" y="42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7">
              <a:extLst>
                <a:ext uri="{FF2B5EF4-FFF2-40B4-BE49-F238E27FC236}">
                  <a16:creationId xmlns="" xmlns:a16="http://schemas.microsoft.com/office/drawing/2014/main" id="{85545F96-0BCF-4D3B-A7BF-77DC17498EFA}"/>
                </a:ext>
              </a:extLst>
            </p:cNvPr>
            <p:cNvSpPr>
              <a:spLocks noChangeArrowheads="1"/>
            </p:cNvSpPr>
            <p:nvPr/>
          </p:nvSpPr>
          <p:spPr bwMode="auto">
            <a:xfrm>
              <a:off x="706" y="831"/>
              <a:ext cx="16" cy="6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8">
              <a:extLst>
                <a:ext uri="{FF2B5EF4-FFF2-40B4-BE49-F238E27FC236}">
                  <a16:creationId xmlns="" xmlns:a16="http://schemas.microsoft.com/office/drawing/2014/main" id="{044C623C-4DD4-4C5D-8CBD-DB4CABC02927}"/>
                </a:ext>
              </a:extLst>
            </p:cNvPr>
            <p:cNvSpPr>
              <a:spLocks/>
            </p:cNvSpPr>
            <p:nvPr/>
          </p:nvSpPr>
          <p:spPr bwMode="auto">
            <a:xfrm>
              <a:off x="544" y="894"/>
              <a:ext cx="58" cy="58"/>
            </a:xfrm>
            <a:custGeom>
              <a:avLst/>
              <a:gdLst/>
              <a:ahLst/>
              <a:cxnLst>
                <a:cxn ang="0">
                  <a:pos x="0" y="187"/>
                </a:cxn>
                <a:cxn ang="0">
                  <a:pos x="187" y="0"/>
                </a:cxn>
                <a:cxn ang="0">
                  <a:pos x="996" y="810"/>
                </a:cxn>
                <a:cxn ang="0">
                  <a:pos x="810" y="996"/>
                </a:cxn>
                <a:cxn ang="0">
                  <a:pos x="0" y="187"/>
                </a:cxn>
              </a:cxnLst>
              <a:rect l="0" t="0" r="r" b="b"/>
              <a:pathLst>
                <a:path w="996" h="996">
                  <a:moveTo>
                    <a:pt x="0" y="187"/>
                  </a:moveTo>
                  <a:lnTo>
                    <a:pt x="187" y="0"/>
                  </a:lnTo>
                  <a:lnTo>
                    <a:pt x="996" y="810"/>
                  </a:lnTo>
                  <a:lnTo>
                    <a:pt x="810"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9">
              <a:extLst>
                <a:ext uri="{FF2B5EF4-FFF2-40B4-BE49-F238E27FC236}">
                  <a16:creationId xmlns="" xmlns:a16="http://schemas.microsoft.com/office/drawing/2014/main" id="{50510C59-D7DB-472E-8964-83779BC18DC0}"/>
                </a:ext>
              </a:extLst>
            </p:cNvPr>
            <p:cNvSpPr>
              <a:spLocks noChangeArrowheads="1"/>
            </p:cNvSpPr>
            <p:nvPr/>
          </p:nvSpPr>
          <p:spPr bwMode="auto">
            <a:xfrm>
              <a:off x="481" y="1056"/>
              <a:ext cx="67" cy="1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10">
              <a:extLst>
                <a:ext uri="{FF2B5EF4-FFF2-40B4-BE49-F238E27FC236}">
                  <a16:creationId xmlns="" xmlns:a16="http://schemas.microsoft.com/office/drawing/2014/main" id="{17E3D128-BDA8-470B-804D-4E377087FD1E}"/>
                </a:ext>
              </a:extLst>
            </p:cNvPr>
            <p:cNvSpPr>
              <a:spLocks/>
            </p:cNvSpPr>
            <p:nvPr/>
          </p:nvSpPr>
          <p:spPr bwMode="auto">
            <a:xfrm>
              <a:off x="544" y="1176"/>
              <a:ext cx="58" cy="58"/>
            </a:xfrm>
            <a:custGeom>
              <a:avLst/>
              <a:gdLst/>
              <a:ahLst/>
              <a:cxnLst>
                <a:cxn ang="0">
                  <a:pos x="0" y="809"/>
                </a:cxn>
                <a:cxn ang="0">
                  <a:pos x="809" y="0"/>
                </a:cxn>
                <a:cxn ang="0">
                  <a:pos x="996" y="187"/>
                </a:cxn>
                <a:cxn ang="0">
                  <a:pos x="187" y="996"/>
                </a:cxn>
                <a:cxn ang="0">
                  <a:pos x="0" y="809"/>
                </a:cxn>
              </a:cxnLst>
              <a:rect l="0" t="0" r="r" b="b"/>
              <a:pathLst>
                <a:path w="996" h="996">
                  <a:moveTo>
                    <a:pt x="0" y="809"/>
                  </a:moveTo>
                  <a:lnTo>
                    <a:pt x="809" y="0"/>
                  </a:lnTo>
                  <a:lnTo>
                    <a:pt x="996" y="187"/>
                  </a:lnTo>
                  <a:lnTo>
                    <a:pt x="187" y="996"/>
                  </a:lnTo>
                  <a:lnTo>
                    <a:pt x="0" y="8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11">
              <a:extLst>
                <a:ext uri="{FF2B5EF4-FFF2-40B4-BE49-F238E27FC236}">
                  <a16:creationId xmlns="" xmlns:a16="http://schemas.microsoft.com/office/drawing/2014/main" id="{DC19A41E-F9B1-4880-B0AC-78ECC2A1C8A0}"/>
                </a:ext>
              </a:extLst>
            </p:cNvPr>
            <p:cNvSpPr>
              <a:spLocks/>
            </p:cNvSpPr>
            <p:nvPr/>
          </p:nvSpPr>
          <p:spPr bwMode="auto">
            <a:xfrm>
              <a:off x="826" y="1176"/>
              <a:ext cx="58" cy="58"/>
            </a:xfrm>
            <a:custGeom>
              <a:avLst/>
              <a:gdLst/>
              <a:ahLst/>
              <a:cxnLst>
                <a:cxn ang="0">
                  <a:pos x="0" y="187"/>
                </a:cxn>
                <a:cxn ang="0">
                  <a:pos x="186" y="0"/>
                </a:cxn>
                <a:cxn ang="0">
                  <a:pos x="995" y="809"/>
                </a:cxn>
                <a:cxn ang="0">
                  <a:pos x="808" y="996"/>
                </a:cxn>
                <a:cxn ang="0">
                  <a:pos x="0" y="187"/>
                </a:cxn>
              </a:cxnLst>
              <a:rect l="0" t="0" r="r" b="b"/>
              <a:pathLst>
                <a:path w="995" h="996">
                  <a:moveTo>
                    <a:pt x="0" y="187"/>
                  </a:moveTo>
                  <a:lnTo>
                    <a:pt x="186" y="0"/>
                  </a:lnTo>
                  <a:lnTo>
                    <a:pt x="995" y="809"/>
                  </a:lnTo>
                  <a:lnTo>
                    <a:pt x="808"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12">
              <a:extLst>
                <a:ext uri="{FF2B5EF4-FFF2-40B4-BE49-F238E27FC236}">
                  <a16:creationId xmlns="" xmlns:a16="http://schemas.microsoft.com/office/drawing/2014/main" id="{EB067868-421E-470D-8491-B1764A06BE8C}"/>
                </a:ext>
              </a:extLst>
            </p:cNvPr>
            <p:cNvSpPr>
              <a:spLocks noChangeArrowheads="1"/>
            </p:cNvSpPr>
            <p:nvPr/>
          </p:nvSpPr>
          <p:spPr bwMode="auto">
            <a:xfrm>
              <a:off x="880" y="1056"/>
              <a:ext cx="67" cy="1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13">
              <a:extLst>
                <a:ext uri="{FF2B5EF4-FFF2-40B4-BE49-F238E27FC236}">
                  <a16:creationId xmlns="" xmlns:a16="http://schemas.microsoft.com/office/drawing/2014/main" id="{94FA0932-5506-44C1-BDEC-668100659268}"/>
                </a:ext>
              </a:extLst>
            </p:cNvPr>
            <p:cNvSpPr>
              <a:spLocks/>
            </p:cNvSpPr>
            <p:nvPr/>
          </p:nvSpPr>
          <p:spPr bwMode="auto">
            <a:xfrm>
              <a:off x="826" y="894"/>
              <a:ext cx="58" cy="58"/>
            </a:xfrm>
            <a:custGeom>
              <a:avLst/>
              <a:gdLst/>
              <a:ahLst/>
              <a:cxnLst>
                <a:cxn ang="0">
                  <a:pos x="0" y="810"/>
                </a:cxn>
                <a:cxn ang="0">
                  <a:pos x="808" y="0"/>
                </a:cxn>
                <a:cxn ang="0">
                  <a:pos x="995" y="187"/>
                </a:cxn>
                <a:cxn ang="0">
                  <a:pos x="186" y="996"/>
                </a:cxn>
                <a:cxn ang="0">
                  <a:pos x="0" y="810"/>
                </a:cxn>
              </a:cxnLst>
              <a:rect l="0" t="0" r="r" b="b"/>
              <a:pathLst>
                <a:path w="995" h="996">
                  <a:moveTo>
                    <a:pt x="0" y="810"/>
                  </a:moveTo>
                  <a:lnTo>
                    <a:pt x="808" y="0"/>
                  </a:lnTo>
                  <a:lnTo>
                    <a:pt x="995" y="187"/>
                  </a:lnTo>
                  <a:lnTo>
                    <a:pt x="186" y="996"/>
                  </a:lnTo>
                  <a:lnTo>
                    <a:pt x="0" y="8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 name="Freeform 14">
              <a:extLst>
                <a:ext uri="{FF2B5EF4-FFF2-40B4-BE49-F238E27FC236}">
                  <a16:creationId xmlns="" xmlns:a16="http://schemas.microsoft.com/office/drawing/2014/main" id="{A6DD8982-A76F-4DA8-8B29-A4BE36C5683C}"/>
                </a:ext>
              </a:extLst>
            </p:cNvPr>
            <p:cNvSpPr>
              <a:spLocks noEditPoints="1"/>
            </p:cNvSpPr>
            <p:nvPr/>
          </p:nvSpPr>
          <p:spPr bwMode="auto">
            <a:xfrm>
              <a:off x="685" y="1260"/>
              <a:ext cx="75" cy="103"/>
            </a:xfrm>
            <a:custGeom>
              <a:avLst/>
              <a:gdLst/>
              <a:ahLst/>
              <a:cxnLst>
                <a:cxn ang="0">
                  <a:pos x="1262" y="194"/>
                </a:cxn>
                <a:cxn ang="0">
                  <a:pos x="1234" y="245"/>
                </a:cxn>
                <a:cxn ang="0">
                  <a:pos x="1190" y="282"/>
                </a:cxn>
                <a:cxn ang="0">
                  <a:pos x="1134" y="299"/>
                </a:cxn>
                <a:cxn ang="0">
                  <a:pos x="119" y="296"/>
                </a:cxn>
                <a:cxn ang="0">
                  <a:pos x="65" y="274"/>
                </a:cxn>
                <a:cxn ang="0">
                  <a:pos x="25" y="234"/>
                </a:cxn>
                <a:cxn ang="0">
                  <a:pos x="3" y="180"/>
                </a:cxn>
                <a:cxn ang="0">
                  <a:pos x="3" y="119"/>
                </a:cxn>
                <a:cxn ang="0">
                  <a:pos x="25" y="66"/>
                </a:cxn>
                <a:cxn ang="0">
                  <a:pos x="65" y="25"/>
                </a:cxn>
                <a:cxn ang="0">
                  <a:pos x="119" y="3"/>
                </a:cxn>
                <a:cxn ang="0">
                  <a:pos x="1134" y="1"/>
                </a:cxn>
                <a:cxn ang="0">
                  <a:pos x="1190" y="18"/>
                </a:cxn>
                <a:cxn ang="0">
                  <a:pos x="1234" y="55"/>
                </a:cxn>
                <a:cxn ang="0">
                  <a:pos x="1262" y="105"/>
                </a:cxn>
                <a:cxn ang="0">
                  <a:pos x="1269" y="873"/>
                </a:cxn>
                <a:cxn ang="0">
                  <a:pos x="1257" y="931"/>
                </a:cxn>
                <a:cxn ang="0">
                  <a:pos x="1225" y="979"/>
                </a:cxn>
                <a:cxn ang="0">
                  <a:pos x="1177" y="1011"/>
                </a:cxn>
                <a:cxn ang="0">
                  <a:pos x="1119" y="1023"/>
                </a:cxn>
                <a:cxn ang="0">
                  <a:pos x="105" y="1016"/>
                </a:cxn>
                <a:cxn ang="0">
                  <a:pos x="54" y="989"/>
                </a:cxn>
                <a:cxn ang="0">
                  <a:pos x="17" y="944"/>
                </a:cxn>
                <a:cxn ang="0">
                  <a:pos x="0" y="888"/>
                </a:cxn>
                <a:cxn ang="0">
                  <a:pos x="6" y="829"/>
                </a:cxn>
                <a:cxn ang="0">
                  <a:pos x="33" y="778"/>
                </a:cxn>
                <a:cxn ang="0">
                  <a:pos x="77" y="742"/>
                </a:cxn>
                <a:cxn ang="0">
                  <a:pos x="134" y="725"/>
                </a:cxn>
                <a:cxn ang="0">
                  <a:pos x="1150" y="727"/>
                </a:cxn>
                <a:cxn ang="0">
                  <a:pos x="1203" y="749"/>
                </a:cxn>
                <a:cxn ang="0">
                  <a:pos x="1244" y="790"/>
                </a:cxn>
                <a:cxn ang="0">
                  <a:pos x="1266" y="843"/>
                </a:cxn>
                <a:cxn ang="0">
                  <a:pos x="1268" y="1612"/>
                </a:cxn>
                <a:cxn ang="0">
                  <a:pos x="1251" y="1668"/>
                </a:cxn>
                <a:cxn ang="0">
                  <a:pos x="1214" y="1712"/>
                </a:cxn>
                <a:cxn ang="0">
                  <a:pos x="1164" y="1739"/>
                </a:cxn>
                <a:cxn ang="0">
                  <a:pos x="149" y="1747"/>
                </a:cxn>
                <a:cxn ang="0">
                  <a:pos x="91" y="1734"/>
                </a:cxn>
                <a:cxn ang="0">
                  <a:pos x="43" y="1703"/>
                </a:cxn>
                <a:cxn ang="0">
                  <a:pos x="11" y="1655"/>
                </a:cxn>
                <a:cxn ang="0">
                  <a:pos x="0" y="1596"/>
                </a:cxn>
                <a:cxn ang="0">
                  <a:pos x="11" y="1538"/>
                </a:cxn>
                <a:cxn ang="0">
                  <a:pos x="43" y="1490"/>
                </a:cxn>
                <a:cxn ang="0">
                  <a:pos x="91" y="1458"/>
                </a:cxn>
                <a:cxn ang="0">
                  <a:pos x="149" y="1446"/>
                </a:cxn>
                <a:cxn ang="0">
                  <a:pos x="1164" y="1453"/>
                </a:cxn>
                <a:cxn ang="0">
                  <a:pos x="1214" y="1481"/>
                </a:cxn>
                <a:cxn ang="0">
                  <a:pos x="1251" y="1525"/>
                </a:cxn>
                <a:cxn ang="0">
                  <a:pos x="1268" y="1581"/>
                </a:cxn>
              </a:cxnLst>
              <a:rect l="0" t="0" r="r" b="b"/>
              <a:pathLst>
                <a:path w="1269" h="1747">
                  <a:moveTo>
                    <a:pt x="1269" y="150"/>
                  </a:moveTo>
                  <a:lnTo>
                    <a:pt x="1268" y="165"/>
                  </a:lnTo>
                  <a:lnTo>
                    <a:pt x="1266" y="180"/>
                  </a:lnTo>
                  <a:lnTo>
                    <a:pt x="1262" y="194"/>
                  </a:lnTo>
                  <a:lnTo>
                    <a:pt x="1257" y="208"/>
                  </a:lnTo>
                  <a:lnTo>
                    <a:pt x="1251" y="222"/>
                  </a:lnTo>
                  <a:lnTo>
                    <a:pt x="1244" y="234"/>
                  </a:lnTo>
                  <a:lnTo>
                    <a:pt x="1234" y="245"/>
                  </a:lnTo>
                  <a:lnTo>
                    <a:pt x="1225" y="256"/>
                  </a:lnTo>
                  <a:lnTo>
                    <a:pt x="1214" y="266"/>
                  </a:lnTo>
                  <a:lnTo>
                    <a:pt x="1203" y="274"/>
                  </a:lnTo>
                  <a:lnTo>
                    <a:pt x="1190" y="282"/>
                  </a:lnTo>
                  <a:lnTo>
                    <a:pt x="1177" y="288"/>
                  </a:lnTo>
                  <a:lnTo>
                    <a:pt x="1164" y="293"/>
                  </a:lnTo>
                  <a:lnTo>
                    <a:pt x="1150" y="296"/>
                  </a:lnTo>
                  <a:lnTo>
                    <a:pt x="1134" y="299"/>
                  </a:lnTo>
                  <a:lnTo>
                    <a:pt x="1119" y="299"/>
                  </a:lnTo>
                  <a:lnTo>
                    <a:pt x="149" y="299"/>
                  </a:lnTo>
                  <a:lnTo>
                    <a:pt x="134" y="299"/>
                  </a:lnTo>
                  <a:lnTo>
                    <a:pt x="119" y="296"/>
                  </a:lnTo>
                  <a:lnTo>
                    <a:pt x="105" y="293"/>
                  </a:lnTo>
                  <a:lnTo>
                    <a:pt x="91" y="288"/>
                  </a:lnTo>
                  <a:lnTo>
                    <a:pt x="77" y="282"/>
                  </a:lnTo>
                  <a:lnTo>
                    <a:pt x="65" y="274"/>
                  </a:lnTo>
                  <a:lnTo>
                    <a:pt x="54" y="266"/>
                  </a:lnTo>
                  <a:lnTo>
                    <a:pt x="43" y="256"/>
                  </a:lnTo>
                  <a:lnTo>
                    <a:pt x="33" y="245"/>
                  </a:lnTo>
                  <a:lnTo>
                    <a:pt x="25" y="234"/>
                  </a:lnTo>
                  <a:lnTo>
                    <a:pt x="17" y="222"/>
                  </a:lnTo>
                  <a:lnTo>
                    <a:pt x="11" y="208"/>
                  </a:lnTo>
                  <a:lnTo>
                    <a:pt x="6" y="194"/>
                  </a:lnTo>
                  <a:lnTo>
                    <a:pt x="3" y="180"/>
                  </a:lnTo>
                  <a:lnTo>
                    <a:pt x="0" y="165"/>
                  </a:lnTo>
                  <a:lnTo>
                    <a:pt x="0" y="150"/>
                  </a:lnTo>
                  <a:lnTo>
                    <a:pt x="0" y="135"/>
                  </a:lnTo>
                  <a:lnTo>
                    <a:pt x="3" y="119"/>
                  </a:lnTo>
                  <a:lnTo>
                    <a:pt x="6" y="105"/>
                  </a:lnTo>
                  <a:lnTo>
                    <a:pt x="11" y="92"/>
                  </a:lnTo>
                  <a:lnTo>
                    <a:pt x="17" y="79"/>
                  </a:lnTo>
                  <a:lnTo>
                    <a:pt x="25" y="66"/>
                  </a:lnTo>
                  <a:lnTo>
                    <a:pt x="33" y="55"/>
                  </a:lnTo>
                  <a:lnTo>
                    <a:pt x="43" y="44"/>
                  </a:lnTo>
                  <a:lnTo>
                    <a:pt x="54" y="35"/>
                  </a:lnTo>
                  <a:lnTo>
                    <a:pt x="65" y="25"/>
                  </a:lnTo>
                  <a:lnTo>
                    <a:pt x="77" y="18"/>
                  </a:lnTo>
                  <a:lnTo>
                    <a:pt x="91" y="12"/>
                  </a:lnTo>
                  <a:lnTo>
                    <a:pt x="105" y="7"/>
                  </a:lnTo>
                  <a:lnTo>
                    <a:pt x="119" y="3"/>
                  </a:lnTo>
                  <a:lnTo>
                    <a:pt x="134" y="1"/>
                  </a:lnTo>
                  <a:lnTo>
                    <a:pt x="149" y="0"/>
                  </a:lnTo>
                  <a:lnTo>
                    <a:pt x="1119" y="0"/>
                  </a:lnTo>
                  <a:lnTo>
                    <a:pt x="1134" y="1"/>
                  </a:lnTo>
                  <a:lnTo>
                    <a:pt x="1150" y="3"/>
                  </a:lnTo>
                  <a:lnTo>
                    <a:pt x="1164" y="7"/>
                  </a:lnTo>
                  <a:lnTo>
                    <a:pt x="1177" y="12"/>
                  </a:lnTo>
                  <a:lnTo>
                    <a:pt x="1190" y="18"/>
                  </a:lnTo>
                  <a:lnTo>
                    <a:pt x="1203" y="25"/>
                  </a:lnTo>
                  <a:lnTo>
                    <a:pt x="1214" y="35"/>
                  </a:lnTo>
                  <a:lnTo>
                    <a:pt x="1225" y="44"/>
                  </a:lnTo>
                  <a:lnTo>
                    <a:pt x="1234" y="55"/>
                  </a:lnTo>
                  <a:lnTo>
                    <a:pt x="1244" y="66"/>
                  </a:lnTo>
                  <a:lnTo>
                    <a:pt x="1251" y="79"/>
                  </a:lnTo>
                  <a:lnTo>
                    <a:pt x="1257" y="92"/>
                  </a:lnTo>
                  <a:lnTo>
                    <a:pt x="1262" y="105"/>
                  </a:lnTo>
                  <a:lnTo>
                    <a:pt x="1266" y="119"/>
                  </a:lnTo>
                  <a:lnTo>
                    <a:pt x="1268" y="135"/>
                  </a:lnTo>
                  <a:lnTo>
                    <a:pt x="1269" y="150"/>
                  </a:lnTo>
                  <a:close/>
                  <a:moveTo>
                    <a:pt x="1269" y="873"/>
                  </a:moveTo>
                  <a:lnTo>
                    <a:pt x="1268" y="888"/>
                  </a:lnTo>
                  <a:lnTo>
                    <a:pt x="1266" y="903"/>
                  </a:lnTo>
                  <a:lnTo>
                    <a:pt x="1262" y="918"/>
                  </a:lnTo>
                  <a:lnTo>
                    <a:pt x="1257" y="931"/>
                  </a:lnTo>
                  <a:lnTo>
                    <a:pt x="1251" y="944"/>
                  </a:lnTo>
                  <a:lnTo>
                    <a:pt x="1244" y="957"/>
                  </a:lnTo>
                  <a:lnTo>
                    <a:pt x="1234" y="969"/>
                  </a:lnTo>
                  <a:lnTo>
                    <a:pt x="1225" y="979"/>
                  </a:lnTo>
                  <a:lnTo>
                    <a:pt x="1214" y="989"/>
                  </a:lnTo>
                  <a:lnTo>
                    <a:pt x="1203" y="997"/>
                  </a:lnTo>
                  <a:lnTo>
                    <a:pt x="1190" y="1005"/>
                  </a:lnTo>
                  <a:lnTo>
                    <a:pt x="1177" y="1011"/>
                  </a:lnTo>
                  <a:lnTo>
                    <a:pt x="1164" y="1016"/>
                  </a:lnTo>
                  <a:lnTo>
                    <a:pt x="1150" y="1020"/>
                  </a:lnTo>
                  <a:lnTo>
                    <a:pt x="1134" y="1022"/>
                  </a:lnTo>
                  <a:lnTo>
                    <a:pt x="1119" y="1023"/>
                  </a:lnTo>
                  <a:lnTo>
                    <a:pt x="149" y="1023"/>
                  </a:lnTo>
                  <a:lnTo>
                    <a:pt x="134" y="1022"/>
                  </a:lnTo>
                  <a:lnTo>
                    <a:pt x="119" y="1020"/>
                  </a:lnTo>
                  <a:lnTo>
                    <a:pt x="105" y="1016"/>
                  </a:lnTo>
                  <a:lnTo>
                    <a:pt x="91" y="1011"/>
                  </a:lnTo>
                  <a:lnTo>
                    <a:pt x="77" y="1005"/>
                  </a:lnTo>
                  <a:lnTo>
                    <a:pt x="65" y="997"/>
                  </a:lnTo>
                  <a:lnTo>
                    <a:pt x="54" y="989"/>
                  </a:lnTo>
                  <a:lnTo>
                    <a:pt x="43" y="979"/>
                  </a:lnTo>
                  <a:lnTo>
                    <a:pt x="33" y="969"/>
                  </a:lnTo>
                  <a:lnTo>
                    <a:pt x="25" y="957"/>
                  </a:lnTo>
                  <a:lnTo>
                    <a:pt x="17" y="944"/>
                  </a:lnTo>
                  <a:lnTo>
                    <a:pt x="11" y="931"/>
                  </a:lnTo>
                  <a:lnTo>
                    <a:pt x="6" y="918"/>
                  </a:lnTo>
                  <a:lnTo>
                    <a:pt x="3" y="903"/>
                  </a:lnTo>
                  <a:lnTo>
                    <a:pt x="0" y="888"/>
                  </a:lnTo>
                  <a:lnTo>
                    <a:pt x="0" y="873"/>
                  </a:lnTo>
                  <a:lnTo>
                    <a:pt x="0" y="857"/>
                  </a:lnTo>
                  <a:lnTo>
                    <a:pt x="3" y="843"/>
                  </a:lnTo>
                  <a:lnTo>
                    <a:pt x="6" y="829"/>
                  </a:lnTo>
                  <a:lnTo>
                    <a:pt x="11" y="814"/>
                  </a:lnTo>
                  <a:lnTo>
                    <a:pt x="17" y="802"/>
                  </a:lnTo>
                  <a:lnTo>
                    <a:pt x="25" y="790"/>
                  </a:lnTo>
                  <a:lnTo>
                    <a:pt x="33" y="778"/>
                  </a:lnTo>
                  <a:lnTo>
                    <a:pt x="43" y="767"/>
                  </a:lnTo>
                  <a:lnTo>
                    <a:pt x="54" y="757"/>
                  </a:lnTo>
                  <a:lnTo>
                    <a:pt x="65" y="749"/>
                  </a:lnTo>
                  <a:lnTo>
                    <a:pt x="77" y="742"/>
                  </a:lnTo>
                  <a:lnTo>
                    <a:pt x="91" y="735"/>
                  </a:lnTo>
                  <a:lnTo>
                    <a:pt x="105" y="730"/>
                  </a:lnTo>
                  <a:lnTo>
                    <a:pt x="119" y="727"/>
                  </a:lnTo>
                  <a:lnTo>
                    <a:pt x="134" y="725"/>
                  </a:lnTo>
                  <a:lnTo>
                    <a:pt x="149" y="723"/>
                  </a:lnTo>
                  <a:lnTo>
                    <a:pt x="1119" y="723"/>
                  </a:lnTo>
                  <a:lnTo>
                    <a:pt x="1134" y="725"/>
                  </a:lnTo>
                  <a:lnTo>
                    <a:pt x="1150" y="727"/>
                  </a:lnTo>
                  <a:lnTo>
                    <a:pt x="1164" y="730"/>
                  </a:lnTo>
                  <a:lnTo>
                    <a:pt x="1177" y="735"/>
                  </a:lnTo>
                  <a:lnTo>
                    <a:pt x="1190" y="742"/>
                  </a:lnTo>
                  <a:lnTo>
                    <a:pt x="1203" y="749"/>
                  </a:lnTo>
                  <a:lnTo>
                    <a:pt x="1214" y="757"/>
                  </a:lnTo>
                  <a:lnTo>
                    <a:pt x="1225" y="767"/>
                  </a:lnTo>
                  <a:lnTo>
                    <a:pt x="1234" y="778"/>
                  </a:lnTo>
                  <a:lnTo>
                    <a:pt x="1244" y="790"/>
                  </a:lnTo>
                  <a:lnTo>
                    <a:pt x="1251" y="802"/>
                  </a:lnTo>
                  <a:lnTo>
                    <a:pt x="1257" y="814"/>
                  </a:lnTo>
                  <a:lnTo>
                    <a:pt x="1262" y="829"/>
                  </a:lnTo>
                  <a:lnTo>
                    <a:pt x="1266" y="843"/>
                  </a:lnTo>
                  <a:lnTo>
                    <a:pt x="1268" y="857"/>
                  </a:lnTo>
                  <a:lnTo>
                    <a:pt x="1269" y="873"/>
                  </a:lnTo>
                  <a:close/>
                  <a:moveTo>
                    <a:pt x="1269" y="1596"/>
                  </a:moveTo>
                  <a:lnTo>
                    <a:pt x="1268" y="1612"/>
                  </a:lnTo>
                  <a:lnTo>
                    <a:pt x="1266" y="1626"/>
                  </a:lnTo>
                  <a:lnTo>
                    <a:pt x="1262" y="1641"/>
                  </a:lnTo>
                  <a:lnTo>
                    <a:pt x="1257" y="1655"/>
                  </a:lnTo>
                  <a:lnTo>
                    <a:pt x="1251" y="1668"/>
                  </a:lnTo>
                  <a:lnTo>
                    <a:pt x="1244" y="1680"/>
                  </a:lnTo>
                  <a:lnTo>
                    <a:pt x="1234" y="1691"/>
                  </a:lnTo>
                  <a:lnTo>
                    <a:pt x="1225" y="1703"/>
                  </a:lnTo>
                  <a:lnTo>
                    <a:pt x="1214" y="1712"/>
                  </a:lnTo>
                  <a:lnTo>
                    <a:pt x="1203" y="1720"/>
                  </a:lnTo>
                  <a:lnTo>
                    <a:pt x="1190" y="1728"/>
                  </a:lnTo>
                  <a:lnTo>
                    <a:pt x="1177" y="1734"/>
                  </a:lnTo>
                  <a:lnTo>
                    <a:pt x="1164" y="1739"/>
                  </a:lnTo>
                  <a:lnTo>
                    <a:pt x="1150" y="1744"/>
                  </a:lnTo>
                  <a:lnTo>
                    <a:pt x="1134" y="1746"/>
                  </a:lnTo>
                  <a:lnTo>
                    <a:pt x="1119" y="1747"/>
                  </a:lnTo>
                  <a:lnTo>
                    <a:pt x="149" y="1747"/>
                  </a:lnTo>
                  <a:lnTo>
                    <a:pt x="134" y="1746"/>
                  </a:lnTo>
                  <a:lnTo>
                    <a:pt x="119" y="1744"/>
                  </a:lnTo>
                  <a:lnTo>
                    <a:pt x="105" y="1739"/>
                  </a:lnTo>
                  <a:lnTo>
                    <a:pt x="91" y="1734"/>
                  </a:lnTo>
                  <a:lnTo>
                    <a:pt x="77" y="1728"/>
                  </a:lnTo>
                  <a:lnTo>
                    <a:pt x="65" y="1720"/>
                  </a:lnTo>
                  <a:lnTo>
                    <a:pt x="54" y="1712"/>
                  </a:lnTo>
                  <a:lnTo>
                    <a:pt x="43" y="1703"/>
                  </a:lnTo>
                  <a:lnTo>
                    <a:pt x="33" y="1691"/>
                  </a:lnTo>
                  <a:lnTo>
                    <a:pt x="25" y="1680"/>
                  </a:lnTo>
                  <a:lnTo>
                    <a:pt x="17" y="1668"/>
                  </a:lnTo>
                  <a:lnTo>
                    <a:pt x="11" y="1655"/>
                  </a:lnTo>
                  <a:lnTo>
                    <a:pt x="6" y="1641"/>
                  </a:lnTo>
                  <a:lnTo>
                    <a:pt x="3" y="1626"/>
                  </a:lnTo>
                  <a:lnTo>
                    <a:pt x="0" y="1612"/>
                  </a:lnTo>
                  <a:lnTo>
                    <a:pt x="0" y="1596"/>
                  </a:lnTo>
                  <a:lnTo>
                    <a:pt x="0" y="1581"/>
                  </a:lnTo>
                  <a:lnTo>
                    <a:pt x="3" y="1566"/>
                  </a:lnTo>
                  <a:lnTo>
                    <a:pt x="6" y="1551"/>
                  </a:lnTo>
                  <a:lnTo>
                    <a:pt x="11" y="1538"/>
                  </a:lnTo>
                  <a:lnTo>
                    <a:pt x="17" y="1525"/>
                  </a:lnTo>
                  <a:lnTo>
                    <a:pt x="25" y="1513"/>
                  </a:lnTo>
                  <a:lnTo>
                    <a:pt x="33" y="1501"/>
                  </a:lnTo>
                  <a:lnTo>
                    <a:pt x="43" y="1490"/>
                  </a:lnTo>
                  <a:lnTo>
                    <a:pt x="54" y="1481"/>
                  </a:lnTo>
                  <a:lnTo>
                    <a:pt x="65" y="1472"/>
                  </a:lnTo>
                  <a:lnTo>
                    <a:pt x="77" y="1465"/>
                  </a:lnTo>
                  <a:lnTo>
                    <a:pt x="91" y="1458"/>
                  </a:lnTo>
                  <a:lnTo>
                    <a:pt x="105" y="1453"/>
                  </a:lnTo>
                  <a:lnTo>
                    <a:pt x="119" y="1449"/>
                  </a:lnTo>
                  <a:lnTo>
                    <a:pt x="134" y="1447"/>
                  </a:lnTo>
                  <a:lnTo>
                    <a:pt x="149" y="1446"/>
                  </a:lnTo>
                  <a:lnTo>
                    <a:pt x="1119" y="1446"/>
                  </a:lnTo>
                  <a:lnTo>
                    <a:pt x="1134" y="1447"/>
                  </a:lnTo>
                  <a:lnTo>
                    <a:pt x="1150" y="1449"/>
                  </a:lnTo>
                  <a:lnTo>
                    <a:pt x="1164" y="1453"/>
                  </a:lnTo>
                  <a:lnTo>
                    <a:pt x="1177" y="1458"/>
                  </a:lnTo>
                  <a:lnTo>
                    <a:pt x="1190" y="1465"/>
                  </a:lnTo>
                  <a:lnTo>
                    <a:pt x="1203" y="1472"/>
                  </a:lnTo>
                  <a:lnTo>
                    <a:pt x="1214" y="1481"/>
                  </a:lnTo>
                  <a:lnTo>
                    <a:pt x="1225" y="1490"/>
                  </a:lnTo>
                  <a:lnTo>
                    <a:pt x="1234" y="1501"/>
                  </a:lnTo>
                  <a:lnTo>
                    <a:pt x="1244" y="1513"/>
                  </a:lnTo>
                  <a:lnTo>
                    <a:pt x="1251" y="1525"/>
                  </a:lnTo>
                  <a:lnTo>
                    <a:pt x="1257" y="1538"/>
                  </a:lnTo>
                  <a:lnTo>
                    <a:pt x="1262" y="1551"/>
                  </a:lnTo>
                  <a:lnTo>
                    <a:pt x="1266" y="1566"/>
                  </a:lnTo>
                  <a:lnTo>
                    <a:pt x="1268" y="1581"/>
                  </a:lnTo>
                  <a:lnTo>
                    <a:pt x="1269" y="1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15">
              <a:extLst>
                <a:ext uri="{FF2B5EF4-FFF2-40B4-BE49-F238E27FC236}">
                  <a16:creationId xmlns="" xmlns:a16="http://schemas.microsoft.com/office/drawing/2014/main" id="{18484599-E99D-4AAD-B8F5-A274DA5BC528}"/>
                </a:ext>
              </a:extLst>
            </p:cNvPr>
            <p:cNvSpPr>
              <a:spLocks/>
            </p:cNvSpPr>
            <p:nvPr/>
          </p:nvSpPr>
          <p:spPr bwMode="auto">
            <a:xfrm>
              <a:off x="635" y="987"/>
              <a:ext cx="165" cy="165"/>
            </a:xfrm>
            <a:custGeom>
              <a:avLst/>
              <a:gdLst/>
              <a:ahLst/>
              <a:cxnLst>
                <a:cxn ang="0">
                  <a:pos x="2788" y="1542"/>
                </a:cxn>
                <a:cxn ang="0">
                  <a:pos x="2751" y="1748"/>
                </a:cxn>
                <a:cxn ang="0">
                  <a:pos x="2686" y="1943"/>
                </a:cxn>
                <a:cxn ang="0">
                  <a:pos x="2593" y="2124"/>
                </a:cxn>
                <a:cxn ang="0">
                  <a:pos x="2477" y="2288"/>
                </a:cxn>
                <a:cxn ang="0">
                  <a:pos x="2338" y="2434"/>
                </a:cxn>
                <a:cxn ang="0">
                  <a:pos x="2179" y="2559"/>
                </a:cxn>
                <a:cxn ang="0">
                  <a:pos x="2004" y="2659"/>
                </a:cxn>
                <a:cxn ang="0">
                  <a:pos x="1814" y="2735"/>
                </a:cxn>
                <a:cxn ang="0">
                  <a:pos x="1611" y="2782"/>
                </a:cxn>
                <a:cxn ang="0">
                  <a:pos x="1398" y="2797"/>
                </a:cxn>
                <a:cxn ang="0">
                  <a:pos x="1185" y="2782"/>
                </a:cxn>
                <a:cxn ang="0">
                  <a:pos x="983" y="2735"/>
                </a:cxn>
                <a:cxn ang="0">
                  <a:pos x="793" y="2659"/>
                </a:cxn>
                <a:cxn ang="0">
                  <a:pos x="617" y="2559"/>
                </a:cxn>
                <a:cxn ang="0">
                  <a:pos x="459" y="2434"/>
                </a:cxn>
                <a:cxn ang="0">
                  <a:pos x="320" y="2288"/>
                </a:cxn>
                <a:cxn ang="0">
                  <a:pos x="204" y="2124"/>
                </a:cxn>
                <a:cxn ang="0">
                  <a:pos x="111" y="1943"/>
                </a:cxn>
                <a:cxn ang="0">
                  <a:pos x="45" y="1748"/>
                </a:cxn>
                <a:cxn ang="0">
                  <a:pos x="7" y="1542"/>
                </a:cxn>
                <a:cxn ang="0">
                  <a:pos x="2" y="1327"/>
                </a:cxn>
                <a:cxn ang="0">
                  <a:pos x="29" y="1117"/>
                </a:cxn>
                <a:cxn ang="0">
                  <a:pos x="85" y="918"/>
                </a:cxn>
                <a:cxn ang="0">
                  <a:pos x="170" y="732"/>
                </a:cxn>
                <a:cxn ang="0">
                  <a:pos x="278" y="562"/>
                </a:cxn>
                <a:cxn ang="0">
                  <a:pos x="410" y="409"/>
                </a:cxn>
                <a:cxn ang="0">
                  <a:pos x="562" y="277"/>
                </a:cxn>
                <a:cxn ang="0">
                  <a:pos x="733" y="169"/>
                </a:cxn>
                <a:cxn ang="0">
                  <a:pos x="917" y="85"/>
                </a:cxn>
                <a:cxn ang="0">
                  <a:pos x="1116" y="28"/>
                </a:cxn>
                <a:cxn ang="0">
                  <a:pos x="1326" y="1"/>
                </a:cxn>
                <a:cxn ang="0">
                  <a:pos x="1541" y="8"/>
                </a:cxn>
                <a:cxn ang="0">
                  <a:pos x="1748" y="44"/>
                </a:cxn>
                <a:cxn ang="0">
                  <a:pos x="1942" y="110"/>
                </a:cxn>
                <a:cxn ang="0">
                  <a:pos x="2122" y="203"/>
                </a:cxn>
                <a:cxn ang="0">
                  <a:pos x="2287" y="319"/>
                </a:cxn>
                <a:cxn ang="0">
                  <a:pos x="2433" y="458"/>
                </a:cxn>
                <a:cxn ang="0">
                  <a:pos x="2556" y="617"/>
                </a:cxn>
                <a:cxn ang="0">
                  <a:pos x="2657" y="793"/>
                </a:cxn>
                <a:cxn ang="0">
                  <a:pos x="2733" y="983"/>
                </a:cxn>
                <a:cxn ang="0">
                  <a:pos x="2779" y="1186"/>
                </a:cxn>
                <a:cxn ang="0">
                  <a:pos x="2795" y="1399"/>
                </a:cxn>
              </a:cxnLst>
              <a:rect l="0" t="0" r="r" b="b"/>
              <a:pathLst>
                <a:path w="2795" h="2797">
                  <a:moveTo>
                    <a:pt x="2795" y="1399"/>
                  </a:moveTo>
                  <a:lnTo>
                    <a:pt x="2793" y="1470"/>
                  </a:lnTo>
                  <a:lnTo>
                    <a:pt x="2788" y="1542"/>
                  </a:lnTo>
                  <a:lnTo>
                    <a:pt x="2779" y="1611"/>
                  </a:lnTo>
                  <a:lnTo>
                    <a:pt x="2767" y="1681"/>
                  </a:lnTo>
                  <a:lnTo>
                    <a:pt x="2751" y="1748"/>
                  </a:lnTo>
                  <a:lnTo>
                    <a:pt x="2733" y="1815"/>
                  </a:lnTo>
                  <a:lnTo>
                    <a:pt x="2711" y="1879"/>
                  </a:lnTo>
                  <a:lnTo>
                    <a:pt x="2686" y="1943"/>
                  </a:lnTo>
                  <a:lnTo>
                    <a:pt x="2657" y="2005"/>
                  </a:lnTo>
                  <a:lnTo>
                    <a:pt x="2627" y="2065"/>
                  </a:lnTo>
                  <a:lnTo>
                    <a:pt x="2593" y="2124"/>
                  </a:lnTo>
                  <a:lnTo>
                    <a:pt x="2556" y="2181"/>
                  </a:lnTo>
                  <a:lnTo>
                    <a:pt x="2518" y="2236"/>
                  </a:lnTo>
                  <a:lnTo>
                    <a:pt x="2477" y="2288"/>
                  </a:lnTo>
                  <a:lnTo>
                    <a:pt x="2433" y="2339"/>
                  </a:lnTo>
                  <a:lnTo>
                    <a:pt x="2386" y="2388"/>
                  </a:lnTo>
                  <a:lnTo>
                    <a:pt x="2338" y="2434"/>
                  </a:lnTo>
                  <a:lnTo>
                    <a:pt x="2287" y="2478"/>
                  </a:lnTo>
                  <a:lnTo>
                    <a:pt x="2234" y="2519"/>
                  </a:lnTo>
                  <a:lnTo>
                    <a:pt x="2179" y="2559"/>
                  </a:lnTo>
                  <a:lnTo>
                    <a:pt x="2122" y="2595"/>
                  </a:lnTo>
                  <a:lnTo>
                    <a:pt x="2064" y="2628"/>
                  </a:lnTo>
                  <a:lnTo>
                    <a:pt x="2004" y="2659"/>
                  </a:lnTo>
                  <a:lnTo>
                    <a:pt x="1942" y="2688"/>
                  </a:lnTo>
                  <a:lnTo>
                    <a:pt x="1878" y="2712"/>
                  </a:lnTo>
                  <a:lnTo>
                    <a:pt x="1814" y="2735"/>
                  </a:lnTo>
                  <a:lnTo>
                    <a:pt x="1748" y="2753"/>
                  </a:lnTo>
                  <a:lnTo>
                    <a:pt x="1680" y="2769"/>
                  </a:lnTo>
                  <a:lnTo>
                    <a:pt x="1611" y="2782"/>
                  </a:lnTo>
                  <a:lnTo>
                    <a:pt x="1541" y="2790"/>
                  </a:lnTo>
                  <a:lnTo>
                    <a:pt x="1470" y="2796"/>
                  </a:lnTo>
                  <a:lnTo>
                    <a:pt x="1398" y="2797"/>
                  </a:lnTo>
                  <a:lnTo>
                    <a:pt x="1326" y="2796"/>
                  </a:lnTo>
                  <a:lnTo>
                    <a:pt x="1255" y="2790"/>
                  </a:lnTo>
                  <a:lnTo>
                    <a:pt x="1185" y="2782"/>
                  </a:lnTo>
                  <a:lnTo>
                    <a:pt x="1116" y="2769"/>
                  </a:lnTo>
                  <a:lnTo>
                    <a:pt x="1049" y="2753"/>
                  </a:lnTo>
                  <a:lnTo>
                    <a:pt x="983" y="2735"/>
                  </a:lnTo>
                  <a:lnTo>
                    <a:pt x="917" y="2712"/>
                  </a:lnTo>
                  <a:lnTo>
                    <a:pt x="854" y="2688"/>
                  </a:lnTo>
                  <a:lnTo>
                    <a:pt x="793" y="2659"/>
                  </a:lnTo>
                  <a:lnTo>
                    <a:pt x="733" y="2628"/>
                  </a:lnTo>
                  <a:lnTo>
                    <a:pt x="673" y="2595"/>
                  </a:lnTo>
                  <a:lnTo>
                    <a:pt x="617" y="2559"/>
                  </a:lnTo>
                  <a:lnTo>
                    <a:pt x="562" y="2519"/>
                  </a:lnTo>
                  <a:lnTo>
                    <a:pt x="509" y="2478"/>
                  </a:lnTo>
                  <a:lnTo>
                    <a:pt x="459" y="2434"/>
                  </a:lnTo>
                  <a:lnTo>
                    <a:pt x="410" y="2388"/>
                  </a:lnTo>
                  <a:lnTo>
                    <a:pt x="364" y="2339"/>
                  </a:lnTo>
                  <a:lnTo>
                    <a:pt x="320" y="2288"/>
                  </a:lnTo>
                  <a:lnTo>
                    <a:pt x="278" y="2236"/>
                  </a:lnTo>
                  <a:lnTo>
                    <a:pt x="239" y="2181"/>
                  </a:lnTo>
                  <a:lnTo>
                    <a:pt x="204" y="2124"/>
                  </a:lnTo>
                  <a:lnTo>
                    <a:pt x="170" y="2065"/>
                  </a:lnTo>
                  <a:lnTo>
                    <a:pt x="138" y="2005"/>
                  </a:lnTo>
                  <a:lnTo>
                    <a:pt x="111" y="1943"/>
                  </a:lnTo>
                  <a:lnTo>
                    <a:pt x="85" y="1879"/>
                  </a:lnTo>
                  <a:lnTo>
                    <a:pt x="64" y="1815"/>
                  </a:lnTo>
                  <a:lnTo>
                    <a:pt x="45" y="1748"/>
                  </a:lnTo>
                  <a:lnTo>
                    <a:pt x="29" y="1681"/>
                  </a:lnTo>
                  <a:lnTo>
                    <a:pt x="17" y="1611"/>
                  </a:lnTo>
                  <a:lnTo>
                    <a:pt x="7" y="1542"/>
                  </a:lnTo>
                  <a:lnTo>
                    <a:pt x="2" y="1470"/>
                  </a:lnTo>
                  <a:lnTo>
                    <a:pt x="0" y="1399"/>
                  </a:lnTo>
                  <a:lnTo>
                    <a:pt x="2" y="1327"/>
                  </a:lnTo>
                  <a:lnTo>
                    <a:pt x="7" y="1256"/>
                  </a:lnTo>
                  <a:lnTo>
                    <a:pt x="17" y="1186"/>
                  </a:lnTo>
                  <a:lnTo>
                    <a:pt x="29" y="1117"/>
                  </a:lnTo>
                  <a:lnTo>
                    <a:pt x="45" y="1049"/>
                  </a:lnTo>
                  <a:lnTo>
                    <a:pt x="64" y="983"/>
                  </a:lnTo>
                  <a:lnTo>
                    <a:pt x="85" y="918"/>
                  </a:lnTo>
                  <a:lnTo>
                    <a:pt x="111" y="854"/>
                  </a:lnTo>
                  <a:lnTo>
                    <a:pt x="138" y="793"/>
                  </a:lnTo>
                  <a:lnTo>
                    <a:pt x="170" y="732"/>
                  </a:lnTo>
                  <a:lnTo>
                    <a:pt x="204" y="673"/>
                  </a:lnTo>
                  <a:lnTo>
                    <a:pt x="239" y="617"/>
                  </a:lnTo>
                  <a:lnTo>
                    <a:pt x="278" y="562"/>
                  </a:lnTo>
                  <a:lnTo>
                    <a:pt x="320" y="509"/>
                  </a:lnTo>
                  <a:lnTo>
                    <a:pt x="364" y="458"/>
                  </a:lnTo>
                  <a:lnTo>
                    <a:pt x="410" y="409"/>
                  </a:lnTo>
                  <a:lnTo>
                    <a:pt x="459" y="363"/>
                  </a:lnTo>
                  <a:lnTo>
                    <a:pt x="509" y="319"/>
                  </a:lnTo>
                  <a:lnTo>
                    <a:pt x="562" y="277"/>
                  </a:lnTo>
                  <a:lnTo>
                    <a:pt x="617" y="239"/>
                  </a:lnTo>
                  <a:lnTo>
                    <a:pt x="673" y="203"/>
                  </a:lnTo>
                  <a:lnTo>
                    <a:pt x="733" y="169"/>
                  </a:lnTo>
                  <a:lnTo>
                    <a:pt x="793" y="138"/>
                  </a:lnTo>
                  <a:lnTo>
                    <a:pt x="854" y="110"/>
                  </a:lnTo>
                  <a:lnTo>
                    <a:pt x="917" y="85"/>
                  </a:lnTo>
                  <a:lnTo>
                    <a:pt x="983" y="63"/>
                  </a:lnTo>
                  <a:lnTo>
                    <a:pt x="1049" y="44"/>
                  </a:lnTo>
                  <a:lnTo>
                    <a:pt x="1116" y="28"/>
                  </a:lnTo>
                  <a:lnTo>
                    <a:pt x="1185" y="16"/>
                  </a:lnTo>
                  <a:lnTo>
                    <a:pt x="1255" y="8"/>
                  </a:lnTo>
                  <a:lnTo>
                    <a:pt x="1326" y="1"/>
                  </a:lnTo>
                  <a:lnTo>
                    <a:pt x="1398" y="0"/>
                  </a:lnTo>
                  <a:lnTo>
                    <a:pt x="1470" y="1"/>
                  </a:lnTo>
                  <a:lnTo>
                    <a:pt x="1541" y="8"/>
                  </a:lnTo>
                  <a:lnTo>
                    <a:pt x="1611" y="16"/>
                  </a:lnTo>
                  <a:lnTo>
                    <a:pt x="1680" y="28"/>
                  </a:lnTo>
                  <a:lnTo>
                    <a:pt x="1748" y="44"/>
                  </a:lnTo>
                  <a:lnTo>
                    <a:pt x="1814" y="63"/>
                  </a:lnTo>
                  <a:lnTo>
                    <a:pt x="1878" y="85"/>
                  </a:lnTo>
                  <a:lnTo>
                    <a:pt x="1942" y="110"/>
                  </a:lnTo>
                  <a:lnTo>
                    <a:pt x="2004" y="138"/>
                  </a:lnTo>
                  <a:lnTo>
                    <a:pt x="2064" y="169"/>
                  </a:lnTo>
                  <a:lnTo>
                    <a:pt x="2122" y="203"/>
                  </a:lnTo>
                  <a:lnTo>
                    <a:pt x="2179" y="239"/>
                  </a:lnTo>
                  <a:lnTo>
                    <a:pt x="2234" y="277"/>
                  </a:lnTo>
                  <a:lnTo>
                    <a:pt x="2287" y="319"/>
                  </a:lnTo>
                  <a:lnTo>
                    <a:pt x="2338" y="363"/>
                  </a:lnTo>
                  <a:lnTo>
                    <a:pt x="2386" y="409"/>
                  </a:lnTo>
                  <a:lnTo>
                    <a:pt x="2433" y="458"/>
                  </a:lnTo>
                  <a:lnTo>
                    <a:pt x="2477" y="509"/>
                  </a:lnTo>
                  <a:lnTo>
                    <a:pt x="2518" y="562"/>
                  </a:lnTo>
                  <a:lnTo>
                    <a:pt x="2556" y="617"/>
                  </a:lnTo>
                  <a:lnTo>
                    <a:pt x="2593" y="673"/>
                  </a:lnTo>
                  <a:lnTo>
                    <a:pt x="2627" y="732"/>
                  </a:lnTo>
                  <a:lnTo>
                    <a:pt x="2657" y="793"/>
                  </a:lnTo>
                  <a:lnTo>
                    <a:pt x="2686" y="854"/>
                  </a:lnTo>
                  <a:lnTo>
                    <a:pt x="2711" y="918"/>
                  </a:lnTo>
                  <a:lnTo>
                    <a:pt x="2733" y="983"/>
                  </a:lnTo>
                  <a:lnTo>
                    <a:pt x="2751" y="1049"/>
                  </a:lnTo>
                  <a:lnTo>
                    <a:pt x="2767" y="1117"/>
                  </a:lnTo>
                  <a:lnTo>
                    <a:pt x="2779" y="1186"/>
                  </a:lnTo>
                  <a:lnTo>
                    <a:pt x="2788" y="1256"/>
                  </a:lnTo>
                  <a:lnTo>
                    <a:pt x="2793" y="1327"/>
                  </a:lnTo>
                  <a:lnTo>
                    <a:pt x="2795" y="1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16">
              <a:extLst>
                <a:ext uri="{FF2B5EF4-FFF2-40B4-BE49-F238E27FC236}">
                  <a16:creationId xmlns="" xmlns:a16="http://schemas.microsoft.com/office/drawing/2014/main" id="{14974C66-7034-43A1-AF68-B4AE5DEE2E71}"/>
                </a:ext>
              </a:extLst>
            </p:cNvPr>
            <p:cNvSpPr>
              <a:spLocks/>
            </p:cNvSpPr>
            <p:nvPr/>
          </p:nvSpPr>
          <p:spPr bwMode="auto">
            <a:xfrm>
              <a:off x="379" y="1128"/>
              <a:ext cx="277" cy="665"/>
            </a:xfrm>
            <a:custGeom>
              <a:avLst/>
              <a:gdLst/>
              <a:ahLst/>
              <a:cxnLst>
                <a:cxn ang="0">
                  <a:pos x="2229" y="3871"/>
                </a:cxn>
                <a:cxn ang="0">
                  <a:pos x="2190" y="3827"/>
                </a:cxn>
                <a:cxn ang="0">
                  <a:pos x="2144" y="3792"/>
                </a:cxn>
                <a:cxn ang="0">
                  <a:pos x="2093" y="3767"/>
                </a:cxn>
                <a:cxn ang="0">
                  <a:pos x="2038" y="3752"/>
                </a:cxn>
                <a:cxn ang="0">
                  <a:pos x="1982" y="3747"/>
                </a:cxn>
                <a:cxn ang="0">
                  <a:pos x="1925" y="3754"/>
                </a:cxn>
                <a:cxn ang="0">
                  <a:pos x="1869" y="3772"/>
                </a:cxn>
                <a:cxn ang="0">
                  <a:pos x="1451" y="4008"/>
                </a:cxn>
                <a:cxn ang="0">
                  <a:pos x="1404" y="4045"/>
                </a:cxn>
                <a:cxn ang="0">
                  <a:pos x="1366" y="4090"/>
                </a:cxn>
                <a:cxn ang="0">
                  <a:pos x="1339" y="4140"/>
                </a:cxn>
                <a:cxn ang="0">
                  <a:pos x="1321" y="4194"/>
                </a:cxn>
                <a:cxn ang="0">
                  <a:pos x="1314" y="4250"/>
                </a:cxn>
                <a:cxn ang="0">
                  <a:pos x="1318" y="4308"/>
                </a:cxn>
                <a:cxn ang="0">
                  <a:pos x="1334" y="4364"/>
                </a:cxn>
                <a:cxn ang="0">
                  <a:pos x="3296" y="7824"/>
                </a:cxn>
                <a:cxn ang="0">
                  <a:pos x="1026" y="281"/>
                </a:cxn>
                <a:cxn ang="0">
                  <a:pos x="1017" y="223"/>
                </a:cxn>
                <a:cxn ang="0">
                  <a:pos x="998" y="169"/>
                </a:cxn>
                <a:cxn ang="0">
                  <a:pos x="968" y="120"/>
                </a:cxn>
                <a:cxn ang="0">
                  <a:pos x="929" y="78"/>
                </a:cxn>
                <a:cxn ang="0">
                  <a:pos x="884" y="43"/>
                </a:cxn>
                <a:cxn ang="0">
                  <a:pos x="832" y="19"/>
                </a:cxn>
                <a:cxn ang="0">
                  <a:pos x="776" y="4"/>
                </a:cxn>
                <a:cxn ang="0">
                  <a:pos x="296" y="0"/>
                </a:cxn>
                <a:cxn ang="0">
                  <a:pos x="236" y="7"/>
                </a:cxn>
                <a:cxn ang="0">
                  <a:pos x="181" y="24"/>
                </a:cxn>
                <a:cxn ang="0">
                  <a:pos x="131" y="51"/>
                </a:cxn>
                <a:cxn ang="0">
                  <a:pos x="87" y="87"/>
                </a:cxn>
                <a:cxn ang="0">
                  <a:pos x="51" y="131"/>
                </a:cxn>
                <a:cxn ang="0">
                  <a:pos x="23" y="181"/>
                </a:cxn>
                <a:cxn ang="0">
                  <a:pos x="6" y="238"/>
                </a:cxn>
                <a:cxn ang="0">
                  <a:pos x="0" y="297"/>
                </a:cxn>
                <a:cxn ang="0">
                  <a:pos x="7" y="5110"/>
                </a:cxn>
                <a:cxn ang="0">
                  <a:pos x="20" y="5186"/>
                </a:cxn>
                <a:cxn ang="0">
                  <a:pos x="48" y="5259"/>
                </a:cxn>
                <a:cxn ang="0">
                  <a:pos x="2184" y="11020"/>
                </a:cxn>
                <a:cxn ang="0">
                  <a:pos x="2193" y="11079"/>
                </a:cxn>
                <a:cxn ang="0">
                  <a:pos x="2214" y="11133"/>
                </a:cxn>
                <a:cxn ang="0">
                  <a:pos x="2243" y="11182"/>
                </a:cxn>
                <a:cxn ang="0">
                  <a:pos x="2281" y="11224"/>
                </a:cxn>
                <a:cxn ang="0">
                  <a:pos x="2327" y="11258"/>
                </a:cxn>
                <a:cxn ang="0">
                  <a:pos x="2378" y="11283"/>
                </a:cxn>
                <a:cxn ang="0">
                  <a:pos x="2435" y="11298"/>
                </a:cxn>
                <a:cxn ang="0">
                  <a:pos x="4414" y="11301"/>
                </a:cxn>
                <a:cxn ang="0">
                  <a:pos x="4475" y="11295"/>
                </a:cxn>
                <a:cxn ang="0">
                  <a:pos x="4530" y="11277"/>
                </a:cxn>
                <a:cxn ang="0">
                  <a:pos x="4581" y="11251"/>
                </a:cxn>
                <a:cxn ang="0">
                  <a:pos x="4625" y="11214"/>
                </a:cxn>
                <a:cxn ang="0">
                  <a:pos x="4661" y="11171"/>
                </a:cxn>
                <a:cxn ang="0">
                  <a:pos x="4688" y="11120"/>
                </a:cxn>
                <a:cxn ang="0">
                  <a:pos x="4705" y="11065"/>
                </a:cxn>
                <a:cxn ang="0">
                  <a:pos x="4712" y="11005"/>
                </a:cxn>
                <a:cxn ang="0">
                  <a:pos x="4709" y="8081"/>
                </a:cxn>
                <a:cxn ang="0">
                  <a:pos x="4697" y="8032"/>
                </a:cxn>
                <a:cxn ang="0">
                  <a:pos x="4661" y="7955"/>
                </a:cxn>
                <a:cxn ang="0">
                  <a:pos x="4593" y="7884"/>
                </a:cxn>
                <a:cxn ang="0">
                  <a:pos x="4518" y="7843"/>
                </a:cxn>
              </a:cxnLst>
              <a:rect l="0" t="0" r="r" b="b"/>
              <a:pathLst>
                <a:path w="4712" h="11301">
                  <a:moveTo>
                    <a:pt x="4482" y="7832"/>
                  </a:moveTo>
                  <a:lnTo>
                    <a:pt x="2246" y="3897"/>
                  </a:lnTo>
                  <a:lnTo>
                    <a:pt x="2237" y="3884"/>
                  </a:lnTo>
                  <a:lnTo>
                    <a:pt x="2229" y="3871"/>
                  </a:lnTo>
                  <a:lnTo>
                    <a:pt x="2220" y="3860"/>
                  </a:lnTo>
                  <a:lnTo>
                    <a:pt x="2211" y="3849"/>
                  </a:lnTo>
                  <a:lnTo>
                    <a:pt x="2201" y="3837"/>
                  </a:lnTo>
                  <a:lnTo>
                    <a:pt x="2190" y="3827"/>
                  </a:lnTo>
                  <a:lnTo>
                    <a:pt x="2179" y="3818"/>
                  </a:lnTo>
                  <a:lnTo>
                    <a:pt x="2168" y="3809"/>
                  </a:lnTo>
                  <a:lnTo>
                    <a:pt x="2157" y="3800"/>
                  </a:lnTo>
                  <a:lnTo>
                    <a:pt x="2144" y="3792"/>
                  </a:lnTo>
                  <a:lnTo>
                    <a:pt x="2132" y="3785"/>
                  </a:lnTo>
                  <a:lnTo>
                    <a:pt x="2119" y="3778"/>
                  </a:lnTo>
                  <a:lnTo>
                    <a:pt x="2107" y="3772"/>
                  </a:lnTo>
                  <a:lnTo>
                    <a:pt x="2093" y="3767"/>
                  </a:lnTo>
                  <a:lnTo>
                    <a:pt x="2080" y="3762"/>
                  </a:lnTo>
                  <a:lnTo>
                    <a:pt x="2066" y="3758"/>
                  </a:lnTo>
                  <a:lnTo>
                    <a:pt x="2053" y="3755"/>
                  </a:lnTo>
                  <a:lnTo>
                    <a:pt x="2038" y="3752"/>
                  </a:lnTo>
                  <a:lnTo>
                    <a:pt x="2025" y="3750"/>
                  </a:lnTo>
                  <a:lnTo>
                    <a:pt x="2011" y="3749"/>
                  </a:lnTo>
                  <a:lnTo>
                    <a:pt x="1996" y="3747"/>
                  </a:lnTo>
                  <a:lnTo>
                    <a:pt x="1982" y="3747"/>
                  </a:lnTo>
                  <a:lnTo>
                    <a:pt x="1968" y="3747"/>
                  </a:lnTo>
                  <a:lnTo>
                    <a:pt x="1953" y="3750"/>
                  </a:lnTo>
                  <a:lnTo>
                    <a:pt x="1939" y="3752"/>
                  </a:lnTo>
                  <a:lnTo>
                    <a:pt x="1925" y="3754"/>
                  </a:lnTo>
                  <a:lnTo>
                    <a:pt x="1911" y="3758"/>
                  </a:lnTo>
                  <a:lnTo>
                    <a:pt x="1896" y="3762"/>
                  </a:lnTo>
                  <a:lnTo>
                    <a:pt x="1883" y="3767"/>
                  </a:lnTo>
                  <a:lnTo>
                    <a:pt x="1869" y="3772"/>
                  </a:lnTo>
                  <a:lnTo>
                    <a:pt x="1855" y="3779"/>
                  </a:lnTo>
                  <a:lnTo>
                    <a:pt x="1842" y="3786"/>
                  </a:lnTo>
                  <a:lnTo>
                    <a:pt x="1464" y="4001"/>
                  </a:lnTo>
                  <a:lnTo>
                    <a:pt x="1451" y="4008"/>
                  </a:lnTo>
                  <a:lnTo>
                    <a:pt x="1439" y="4017"/>
                  </a:lnTo>
                  <a:lnTo>
                    <a:pt x="1427" y="4026"/>
                  </a:lnTo>
                  <a:lnTo>
                    <a:pt x="1415" y="4036"/>
                  </a:lnTo>
                  <a:lnTo>
                    <a:pt x="1404" y="4045"/>
                  </a:lnTo>
                  <a:lnTo>
                    <a:pt x="1394" y="4056"/>
                  </a:lnTo>
                  <a:lnTo>
                    <a:pt x="1385" y="4066"/>
                  </a:lnTo>
                  <a:lnTo>
                    <a:pt x="1376" y="4078"/>
                  </a:lnTo>
                  <a:lnTo>
                    <a:pt x="1366" y="4090"/>
                  </a:lnTo>
                  <a:lnTo>
                    <a:pt x="1359" y="4101"/>
                  </a:lnTo>
                  <a:lnTo>
                    <a:pt x="1352" y="4114"/>
                  </a:lnTo>
                  <a:lnTo>
                    <a:pt x="1345" y="4127"/>
                  </a:lnTo>
                  <a:lnTo>
                    <a:pt x="1339" y="4140"/>
                  </a:lnTo>
                  <a:lnTo>
                    <a:pt x="1334" y="4153"/>
                  </a:lnTo>
                  <a:lnTo>
                    <a:pt x="1329" y="4167"/>
                  </a:lnTo>
                  <a:lnTo>
                    <a:pt x="1324" y="4180"/>
                  </a:lnTo>
                  <a:lnTo>
                    <a:pt x="1321" y="4194"/>
                  </a:lnTo>
                  <a:lnTo>
                    <a:pt x="1318" y="4207"/>
                  </a:lnTo>
                  <a:lnTo>
                    <a:pt x="1316" y="4222"/>
                  </a:lnTo>
                  <a:lnTo>
                    <a:pt x="1315" y="4236"/>
                  </a:lnTo>
                  <a:lnTo>
                    <a:pt x="1314" y="4250"/>
                  </a:lnTo>
                  <a:lnTo>
                    <a:pt x="1314" y="4265"/>
                  </a:lnTo>
                  <a:lnTo>
                    <a:pt x="1315" y="4279"/>
                  </a:lnTo>
                  <a:lnTo>
                    <a:pt x="1316" y="4293"/>
                  </a:lnTo>
                  <a:lnTo>
                    <a:pt x="1318" y="4308"/>
                  </a:lnTo>
                  <a:lnTo>
                    <a:pt x="1321" y="4322"/>
                  </a:lnTo>
                  <a:lnTo>
                    <a:pt x="1324" y="4336"/>
                  </a:lnTo>
                  <a:lnTo>
                    <a:pt x="1329" y="4351"/>
                  </a:lnTo>
                  <a:lnTo>
                    <a:pt x="1334" y="4364"/>
                  </a:lnTo>
                  <a:lnTo>
                    <a:pt x="1340" y="4378"/>
                  </a:lnTo>
                  <a:lnTo>
                    <a:pt x="1346" y="4391"/>
                  </a:lnTo>
                  <a:lnTo>
                    <a:pt x="1353" y="4405"/>
                  </a:lnTo>
                  <a:lnTo>
                    <a:pt x="3296" y="7824"/>
                  </a:lnTo>
                  <a:lnTo>
                    <a:pt x="3095" y="7824"/>
                  </a:lnTo>
                  <a:lnTo>
                    <a:pt x="1026" y="4868"/>
                  </a:lnTo>
                  <a:lnTo>
                    <a:pt x="1026" y="297"/>
                  </a:lnTo>
                  <a:lnTo>
                    <a:pt x="1026" y="281"/>
                  </a:lnTo>
                  <a:lnTo>
                    <a:pt x="1025" y="266"/>
                  </a:lnTo>
                  <a:lnTo>
                    <a:pt x="1023" y="252"/>
                  </a:lnTo>
                  <a:lnTo>
                    <a:pt x="1021" y="238"/>
                  </a:lnTo>
                  <a:lnTo>
                    <a:pt x="1017" y="223"/>
                  </a:lnTo>
                  <a:lnTo>
                    <a:pt x="1013" y="209"/>
                  </a:lnTo>
                  <a:lnTo>
                    <a:pt x="1009" y="196"/>
                  </a:lnTo>
                  <a:lnTo>
                    <a:pt x="1004" y="181"/>
                  </a:lnTo>
                  <a:lnTo>
                    <a:pt x="998" y="169"/>
                  </a:lnTo>
                  <a:lnTo>
                    <a:pt x="991" y="156"/>
                  </a:lnTo>
                  <a:lnTo>
                    <a:pt x="983" y="143"/>
                  </a:lnTo>
                  <a:lnTo>
                    <a:pt x="976" y="131"/>
                  </a:lnTo>
                  <a:lnTo>
                    <a:pt x="968" y="120"/>
                  </a:lnTo>
                  <a:lnTo>
                    <a:pt x="959" y="109"/>
                  </a:lnTo>
                  <a:lnTo>
                    <a:pt x="950" y="97"/>
                  </a:lnTo>
                  <a:lnTo>
                    <a:pt x="939" y="87"/>
                  </a:lnTo>
                  <a:lnTo>
                    <a:pt x="929" y="78"/>
                  </a:lnTo>
                  <a:lnTo>
                    <a:pt x="919" y="69"/>
                  </a:lnTo>
                  <a:lnTo>
                    <a:pt x="908" y="60"/>
                  </a:lnTo>
                  <a:lnTo>
                    <a:pt x="897" y="51"/>
                  </a:lnTo>
                  <a:lnTo>
                    <a:pt x="884" y="43"/>
                  </a:lnTo>
                  <a:lnTo>
                    <a:pt x="872" y="36"/>
                  </a:lnTo>
                  <a:lnTo>
                    <a:pt x="859" y="30"/>
                  </a:lnTo>
                  <a:lnTo>
                    <a:pt x="846" y="24"/>
                  </a:lnTo>
                  <a:lnTo>
                    <a:pt x="832" y="19"/>
                  </a:lnTo>
                  <a:lnTo>
                    <a:pt x="819" y="14"/>
                  </a:lnTo>
                  <a:lnTo>
                    <a:pt x="805" y="10"/>
                  </a:lnTo>
                  <a:lnTo>
                    <a:pt x="790" y="7"/>
                  </a:lnTo>
                  <a:lnTo>
                    <a:pt x="776" y="4"/>
                  </a:lnTo>
                  <a:lnTo>
                    <a:pt x="761" y="2"/>
                  </a:lnTo>
                  <a:lnTo>
                    <a:pt x="746" y="1"/>
                  </a:lnTo>
                  <a:lnTo>
                    <a:pt x="731" y="0"/>
                  </a:lnTo>
                  <a:lnTo>
                    <a:pt x="296" y="0"/>
                  </a:lnTo>
                  <a:lnTo>
                    <a:pt x="281" y="1"/>
                  </a:lnTo>
                  <a:lnTo>
                    <a:pt x="266" y="2"/>
                  </a:lnTo>
                  <a:lnTo>
                    <a:pt x="251" y="4"/>
                  </a:lnTo>
                  <a:lnTo>
                    <a:pt x="236" y="7"/>
                  </a:lnTo>
                  <a:lnTo>
                    <a:pt x="222" y="10"/>
                  </a:lnTo>
                  <a:lnTo>
                    <a:pt x="208" y="14"/>
                  </a:lnTo>
                  <a:lnTo>
                    <a:pt x="194" y="19"/>
                  </a:lnTo>
                  <a:lnTo>
                    <a:pt x="181" y="24"/>
                  </a:lnTo>
                  <a:lnTo>
                    <a:pt x="167" y="30"/>
                  </a:lnTo>
                  <a:lnTo>
                    <a:pt x="155" y="36"/>
                  </a:lnTo>
                  <a:lnTo>
                    <a:pt x="143" y="43"/>
                  </a:lnTo>
                  <a:lnTo>
                    <a:pt x="131" y="51"/>
                  </a:lnTo>
                  <a:lnTo>
                    <a:pt x="118" y="60"/>
                  </a:lnTo>
                  <a:lnTo>
                    <a:pt x="108" y="69"/>
                  </a:lnTo>
                  <a:lnTo>
                    <a:pt x="97" y="78"/>
                  </a:lnTo>
                  <a:lnTo>
                    <a:pt x="87" y="87"/>
                  </a:lnTo>
                  <a:lnTo>
                    <a:pt x="77" y="97"/>
                  </a:lnTo>
                  <a:lnTo>
                    <a:pt x="67" y="109"/>
                  </a:lnTo>
                  <a:lnTo>
                    <a:pt x="59" y="120"/>
                  </a:lnTo>
                  <a:lnTo>
                    <a:pt x="51" y="131"/>
                  </a:lnTo>
                  <a:lnTo>
                    <a:pt x="43" y="143"/>
                  </a:lnTo>
                  <a:lnTo>
                    <a:pt x="36" y="156"/>
                  </a:lnTo>
                  <a:lnTo>
                    <a:pt x="30" y="169"/>
                  </a:lnTo>
                  <a:lnTo>
                    <a:pt x="23" y="181"/>
                  </a:lnTo>
                  <a:lnTo>
                    <a:pt x="18" y="196"/>
                  </a:lnTo>
                  <a:lnTo>
                    <a:pt x="13" y="209"/>
                  </a:lnTo>
                  <a:lnTo>
                    <a:pt x="9" y="223"/>
                  </a:lnTo>
                  <a:lnTo>
                    <a:pt x="6" y="238"/>
                  </a:lnTo>
                  <a:lnTo>
                    <a:pt x="3" y="252"/>
                  </a:lnTo>
                  <a:lnTo>
                    <a:pt x="2" y="266"/>
                  </a:lnTo>
                  <a:lnTo>
                    <a:pt x="0" y="281"/>
                  </a:lnTo>
                  <a:lnTo>
                    <a:pt x="0" y="297"/>
                  </a:lnTo>
                  <a:lnTo>
                    <a:pt x="0" y="5052"/>
                  </a:lnTo>
                  <a:lnTo>
                    <a:pt x="1" y="5072"/>
                  </a:lnTo>
                  <a:lnTo>
                    <a:pt x="3" y="5092"/>
                  </a:lnTo>
                  <a:lnTo>
                    <a:pt x="7" y="5110"/>
                  </a:lnTo>
                  <a:lnTo>
                    <a:pt x="11" y="5129"/>
                  </a:lnTo>
                  <a:lnTo>
                    <a:pt x="13" y="5148"/>
                  </a:lnTo>
                  <a:lnTo>
                    <a:pt x="16" y="5167"/>
                  </a:lnTo>
                  <a:lnTo>
                    <a:pt x="20" y="5186"/>
                  </a:lnTo>
                  <a:lnTo>
                    <a:pt x="25" y="5205"/>
                  </a:lnTo>
                  <a:lnTo>
                    <a:pt x="32" y="5223"/>
                  </a:lnTo>
                  <a:lnTo>
                    <a:pt x="39" y="5241"/>
                  </a:lnTo>
                  <a:lnTo>
                    <a:pt x="48" y="5259"/>
                  </a:lnTo>
                  <a:lnTo>
                    <a:pt x="59" y="5276"/>
                  </a:lnTo>
                  <a:lnTo>
                    <a:pt x="2184" y="8314"/>
                  </a:lnTo>
                  <a:lnTo>
                    <a:pt x="2184" y="11005"/>
                  </a:lnTo>
                  <a:lnTo>
                    <a:pt x="2184" y="11020"/>
                  </a:lnTo>
                  <a:lnTo>
                    <a:pt x="2186" y="11035"/>
                  </a:lnTo>
                  <a:lnTo>
                    <a:pt x="2187" y="11051"/>
                  </a:lnTo>
                  <a:lnTo>
                    <a:pt x="2190" y="11065"/>
                  </a:lnTo>
                  <a:lnTo>
                    <a:pt x="2193" y="11079"/>
                  </a:lnTo>
                  <a:lnTo>
                    <a:pt x="2198" y="11094"/>
                  </a:lnTo>
                  <a:lnTo>
                    <a:pt x="2203" y="11107"/>
                  </a:lnTo>
                  <a:lnTo>
                    <a:pt x="2208" y="11120"/>
                  </a:lnTo>
                  <a:lnTo>
                    <a:pt x="2214" y="11133"/>
                  </a:lnTo>
                  <a:lnTo>
                    <a:pt x="2220" y="11147"/>
                  </a:lnTo>
                  <a:lnTo>
                    <a:pt x="2227" y="11159"/>
                  </a:lnTo>
                  <a:lnTo>
                    <a:pt x="2235" y="11171"/>
                  </a:lnTo>
                  <a:lnTo>
                    <a:pt x="2243" y="11182"/>
                  </a:lnTo>
                  <a:lnTo>
                    <a:pt x="2252" y="11194"/>
                  </a:lnTo>
                  <a:lnTo>
                    <a:pt x="2261" y="11204"/>
                  </a:lnTo>
                  <a:lnTo>
                    <a:pt x="2271" y="11214"/>
                  </a:lnTo>
                  <a:lnTo>
                    <a:pt x="2281" y="11224"/>
                  </a:lnTo>
                  <a:lnTo>
                    <a:pt x="2293" y="11234"/>
                  </a:lnTo>
                  <a:lnTo>
                    <a:pt x="2304" y="11243"/>
                  </a:lnTo>
                  <a:lnTo>
                    <a:pt x="2315" y="11251"/>
                  </a:lnTo>
                  <a:lnTo>
                    <a:pt x="2327" y="11258"/>
                  </a:lnTo>
                  <a:lnTo>
                    <a:pt x="2339" y="11265"/>
                  </a:lnTo>
                  <a:lnTo>
                    <a:pt x="2352" y="11272"/>
                  </a:lnTo>
                  <a:lnTo>
                    <a:pt x="2365" y="11277"/>
                  </a:lnTo>
                  <a:lnTo>
                    <a:pt x="2378" y="11283"/>
                  </a:lnTo>
                  <a:lnTo>
                    <a:pt x="2393" y="11288"/>
                  </a:lnTo>
                  <a:lnTo>
                    <a:pt x="2407" y="11292"/>
                  </a:lnTo>
                  <a:lnTo>
                    <a:pt x="2421" y="11295"/>
                  </a:lnTo>
                  <a:lnTo>
                    <a:pt x="2435" y="11298"/>
                  </a:lnTo>
                  <a:lnTo>
                    <a:pt x="2450" y="11300"/>
                  </a:lnTo>
                  <a:lnTo>
                    <a:pt x="2465" y="11301"/>
                  </a:lnTo>
                  <a:lnTo>
                    <a:pt x="2480" y="11301"/>
                  </a:lnTo>
                  <a:lnTo>
                    <a:pt x="4414" y="11301"/>
                  </a:lnTo>
                  <a:lnTo>
                    <a:pt x="4430" y="11301"/>
                  </a:lnTo>
                  <a:lnTo>
                    <a:pt x="4445" y="11300"/>
                  </a:lnTo>
                  <a:lnTo>
                    <a:pt x="4460" y="11298"/>
                  </a:lnTo>
                  <a:lnTo>
                    <a:pt x="4475" y="11295"/>
                  </a:lnTo>
                  <a:lnTo>
                    <a:pt x="4489" y="11292"/>
                  </a:lnTo>
                  <a:lnTo>
                    <a:pt x="4503" y="11288"/>
                  </a:lnTo>
                  <a:lnTo>
                    <a:pt x="4517" y="11283"/>
                  </a:lnTo>
                  <a:lnTo>
                    <a:pt x="4530" y="11277"/>
                  </a:lnTo>
                  <a:lnTo>
                    <a:pt x="4543" y="11272"/>
                  </a:lnTo>
                  <a:lnTo>
                    <a:pt x="4556" y="11265"/>
                  </a:lnTo>
                  <a:lnTo>
                    <a:pt x="4569" y="11258"/>
                  </a:lnTo>
                  <a:lnTo>
                    <a:pt x="4581" y="11251"/>
                  </a:lnTo>
                  <a:lnTo>
                    <a:pt x="4592" y="11243"/>
                  </a:lnTo>
                  <a:lnTo>
                    <a:pt x="4603" y="11234"/>
                  </a:lnTo>
                  <a:lnTo>
                    <a:pt x="4615" y="11224"/>
                  </a:lnTo>
                  <a:lnTo>
                    <a:pt x="4625" y="11214"/>
                  </a:lnTo>
                  <a:lnTo>
                    <a:pt x="4634" y="11204"/>
                  </a:lnTo>
                  <a:lnTo>
                    <a:pt x="4643" y="11194"/>
                  </a:lnTo>
                  <a:lnTo>
                    <a:pt x="4652" y="11182"/>
                  </a:lnTo>
                  <a:lnTo>
                    <a:pt x="4661" y="11171"/>
                  </a:lnTo>
                  <a:lnTo>
                    <a:pt x="4669" y="11159"/>
                  </a:lnTo>
                  <a:lnTo>
                    <a:pt x="4676" y="11147"/>
                  </a:lnTo>
                  <a:lnTo>
                    <a:pt x="4682" y="11133"/>
                  </a:lnTo>
                  <a:lnTo>
                    <a:pt x="4688" y="11120"/>
                  </a:lnTo>
                  <a:lnTo>
                    <a:pt x="4693" y="11107"/>
                  </a:lnTo>
                  <a:lnTo>
                    <a:pt x="4698" y="11094"/>
                  </a:lnTo>
                  <a:lnTo>
                    <a:pt x="4701" y="11079"/>
                  </a:lnTo>
                  <a:lnTo>
                    <a:pt x="4705" y="11065"/>
                  </a:lnTo>
                  <a:lnTo>
                    <a:pt x="4708" y="11051"/>
                  </a:lnTo>
                  <a:lnTo>
                    <a:pt x="4710" y="11035"/>
                  </a:lnTo>
                  <a:lnTo>
                    <a:pt x="4711" y="11020"/>
                  </a:lnTo>
                  <a:lnTo>
                    <a:pt x="4712" y="11005"/>
                  </a:lnTo>
                  <a:lnTo>
                    <a:pt x="4712" y="8120"/>
                  </a:lnTo>
                  <a:lnTo>
                    <a:pt x="4711" y="8107"/>
                  </a:lnTo>
                  <a:lnTo>
                    <a:pt x="4710" y="8094"/>
                  </a:lnTo>
                  <a:lnTo>
                    <a:pt x="4709" y="8081"/>
                  </a:lnTo>
                  <a:lnTo>
                    <a:pt x="4707" y="8069"/>
                  </a:lnTo>
                  <a:lnTo>
                    <a:pt x="4704" y="8057"/>
                  </a:lnTo>
                  <a:lnTo>
                    <a:pt x="4701" y="8045"/>
                  </a:lnTo>
                  <a:lnTo>
                    <a:pt x="4697" y="8032"/>
                  </a:lnTo>
                  <a:lnTo>
                    <a:pt x="4694" y="8020"/>
                  </a:lnTo>
                  <a:lnTo>
                    <a:pt x="4684" y="7997"/>
                  </a:lnTo>
                  <a:lnTo>
                    <a:pt x="4673" y="7975"/>
                  </a:lnTo>
                  <a:lnTo>
                    <a:pt x="4661" y="7955"/>
                  </a:lnTo>
                  <a:lnTo>
                    <a:pt x="4645" y="7935"/>
                  </a:lnTo>
                  <a:lnTo>
                    <a:pt x="4630" y="7917"/>
                  </a:lnTo>
                  <a:lnTo>
                    <a:pt x="4612" y="7899"/>
                  </a:lnTo>
                  <a:lnTo>
                    <a:pt x="4593" y="7884"/>
                  </a:lnTo>
                  <a:lnTo>
                    <a:pt x="4573" y="7871"/>
                  </a:lnTo>
                  <a:lnTo>
                    <a:pt x="4551" y="7858"/>
                  </a:lnTo>
                  <a:lnTo>
                    <a:pt x="4529" y="7847"/>
                  </a:lnTo>
                  <a:lnTo>
                    <a:pt x="4518" y="7843"/>
                  </a:lnTo>
                  <a:lnTo>
                    <a:pt x="4506" y="7839"/>
                  </a:lnTo>
                  <a:lnTo>
                    <a:pt x="4494" y="7835"/>
                  </a:lnTo>
                  <a:lnTo>
                    <a:pt x="4482" y="78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17">
              <a:extLst>
                <a:ext uri="{FF2B5EF4-FFF2-40B4-BE49-F238E27FC236}">
                  <a16:creationId xmlns="" xmlns:a16="http://schemas.microsoft.com/office/drawing/2014/main" id="{94393086-7523-45CC-BDC2-CE8E3B67D792}"/>
                </a:ext>
              </a:extLst>
            </p:cNvPr>
            <p:cNvSpPr>
              <a:spLocks/>
            </p:cNvSpPr>
            <p:nvPr/>
          </p:nvSpPr>
          <p:spPr bwMode="auto">
            <a:xfrm>
              <a:off x="772" y="1128"/>
              <a:ext cx="277" cy="665"/>
            </a:xfrm>
            <a:custGeom>
              <a:avLst/>
              <a:gdLst/>
              <a:ahLst/>
              <a:cxnLst>
                <a:cxn ang="0">
                  <a:pos x="3950" y="2"/>
                </a:cxn>
                <a:cxn ang="0">
                  <a:pos x="3893" y="14"/>
                </a:cxn>
                <a:cxn ang="0">
                  <a:pos x="3840" y="36"/>
                </a:cxn>
                <a:cxn ang="0">
                  <a:pos x="3792" y="69"/>
                </a:cxn>
                <a:cxn ang="0">
                  <a:pos x="3752" y="109"/>
                </a:cxn>
                <a:cxn ang="0">
                  <a:pos x="3720" y="156"/>
                </a:cxn>
                <a:cxn ang="0">
                  <a:pos x="3698" y="209"/>
                </a:cxn>
                <a:cxn ang="0">
                  <a:pos x="3687" y="266"/>
                </a:cxn>
                <a:cxn ang="0">
                  <a:pos x="1616" y="7825"/>
                </a:cxn>
                <a:cxn ang="0">
                  <a:pos x="3372" y="4378"/>
                </a:cxn>
                <a:cxn ang="0">
                  <a:pos x="3391" y="4322"/>
                </a:cxn>
                <a:cxn ang="0">
                  <a:pos x="3397" y="4265"/>
                </a:cxn>
                <a:cxn ang="0">
                  <a:pos x="3393" y="4208"/>
                </a:cxn>
                <a:cxn ang="0">
                  <a:pos x="3377" y="4153"/>
                </a:cxn>
                <a:cxn ang="0">
                  <a:pos x="3352" y="4102"/>
                </a:cxn>
                <a:cxn ang="0">
                  <a:pos x="3317" y="4056"/>
                </a:cxn>
                <a:cxn ang="0">
                  <a:pos x="3272" y="4017"/>
                </a:cxn>
                <a:cxn ang="0">
                  <a:pos x="2856" y="3779"/>
                </a:cxn>
                <a:cxn ang="0">
                  <a:pos x="2800" y="3758"/>
                </a:cxn>
                <a:cxn ang="0">
                  <a:pos x="2743" y="3747"/>
                </a:cxn>
                <a:cxn ang="0">
                  <a:pos x="2687" y="3750"/>
                </a:cxn>
                <a:cxn ang="0">
                  <a:pos x="2631" y="3762"/>
                </a:cxn>
                <a:cxn ang="0">
                  <a:pos x="2579" y="3785"/>
                </a:cxn>
                <a:cxn ang="0">
                  <a:pos x="2532" y="3818"/>
                </a:cxn>
                <a:cxn ang="0">
                  <a:pos x="2491" y="3860"/>
                </a:cxn>
                <a:cxn ang="0">
                  <a:pos x="229" y="7832"/>
                </a:cxn>
                <a:cxn ang="0">
                  <a:pos x="182" y="7848"/>
                </a:cxn>
                <a:cxn ang="0">
                  <a:pos x="99" y="7900"/>
                </a:cxn>
                <a:cxn ang="0">
                  <a:pos x="38" y="7976"/>
                </a:cxn>
                <a:cxn ang="0">
                  <a:pos x="10" y="8045"/>
                </a:cxn>
                <a:cxn ang="0">
                  <a:pos x="1" y="8094"/>
                </a:cxn>
                <a:cxn ang="0">
                  <a:pos x="0" y="11020"/>
                </a:cxn>
                <a:cxn ang="0">
                  <a:pos x="10" y="11079"/>
                </a:cxn>
                <a:cxn ang="0">
                  <a:pos x="29" y="11133"/>
                </a:cxn>
                <a:cxn ang="0">
                  <a:pos x="59" y="11182"/>
                </a:cxn>
                <a:cxn ang="0">
                  <a:pos x="97" y="11224"/>
                </a:cxn>
                <a:cxn ang="0">
                  <a:pos x="142" y="11258"/>
                </a:cxn>
                <a:cxn ang="0">
                  <a:pos x="194" y="11283"/>
                </a:cxn>
                <a:cxn ang="0">
                  <a:pos x="251" y="11298"/>
                </a:cxn>
                <a:cxn ang="0">
                  <a:pos x="2231" y="11301"/>
                </a:cxn>
                <a:cxn ang="0">
                  <a:pos x="2291" y="11295"/>
                </a:cxn>
                <a:cxn ang="0">
                  <a:pos x="2346" y="11277"/>
                </a:cxn>
                <a:cxn ang="0">
                  <a:pos x="2396" y="11251"/>
                </a:cxn>
                <a:cxn ang="0">
                  <a:pos x="2440" y="11214"/>
                </a:cxn>
                <a:cxn ang="0">
                  <a:pos x="2477" y="11171"/>
                </a:cxn>
                <a:cxn ang="0">
                  <a:pos x="2503" y="11120"/>
                </a:cxn>
                <a:cxn ang="0">
                  <a:pos x="2521" y="11065"/>
                </a:cxn>
                <a:cxn ang="0">
                  <a:pos x="2527" y="11005"/>
                </a:cxn>
                <a:cxn ang="0">
                  <a:pos x="4672" y="5241"/>
                </a:cxn>
                <a:cxn ang="0">
                  <a:pos x="4695" y="5167"/>
                </a:cxn>
                <a:cxn ang="0">
                  <a:pos x="4708" y="5092"/>
                </a:cxn>
                <a:cxn ang="0">
                  <a:pos x="4711" y="281"/>
                </a:cxn>
                <a:cxn ang="0">
                  <a:pos x="4702" y="223"/>
                </a:cxn>
                <a:cxn ang="0">
                  <a:pos x="4681" y="169"/>
                </a:cxn>
                <a:cxn ang="0">
                  <a:pos x="4652" y="120"/>
                </a:cxn>
                <a:cxn ang="0">
                  <a:pos x="4614" y="78"/>
                </a:cxn>
                <a:cxn ang="0">
                  <a:pos x="4569" y="43"/>
                </a:cxn>
                <a:cxn ang="0">
                  <a:pos x="4517" y="19"/>
                </a:cxn>
                <a:cxn ang="0">
                  <a:pos x="4460" y="4"/>
                </a:cxn>
              </a:cxnLst>
              <a:rect l="0" t="0" r="r" b="b"/>
              <a:pathLst>
                <a:path w="4711" h="11301">
                  <a:moveTo>
                    <a:pt x="4415" y="0"/>
                  </a:moveTo>
                  <a:lnTo>
                    <a:pt x="3981" y="0"/>
                  </a:lnTo>
                  <a:lnTo>
                    <a:pt x="3966" y="1"/>
                  </a:lnTo>
                  <a:lnTo>
                    <a:pt x="3950" y="2"/>
                  </a:lnTo>
                  <a:lnTo>
                    <a:pt x="3936" y="4"/>
                  </a:lnTo>
                  <a:lnTo>
                    <a:pt x="3921" y="7"/>
                  </a:lnTo>
                  <a:lnTo>
                    <a:pt x="3906" y="10"/>
                  </a:lnTo>
                  <a:lnTo>
                    <a:pt x="3893" y="14"/>
                  </a:lnTo>
                  <a:lnTo>
                    <a:pt x="3879" y="19"/>
                  </a:lnTo>
                  <a:lnTo>
                    <a:pt x="3865" y="24"/>
                  </a:lnTo>
                  <a:lnTo>
                    <a:pt x="3852" y="30"/>
                  </a:lnTo>
                  <a:lnTo>
                    <a:pt x="3840" y="36"/>
                  </a:lnTo>
                  <a:lnTo>
                    <a:pt x="3828" y="43"/>
                  </a:lnTo>
                  <a:lnTo>
                    <a:pt x="3815" y="51"/>
                  </a:lnTo>
                  <a:lnTo>
                    <a:pt x="3803" y="60"/>
                  </a:lnTo>
                  <a:lnTo>
                    <a:pt x="3792" y="69"/>
                  </a:lnTo>
                  <a:lnTo>
                    <a:pt x="3782" y="78"/>
                  </a:lnTo>
                  <a:lnTo>
                    <a:pt x="3772" y="87"/>
                  </a:lnTo>
                  <a:lnTo>
                    <a:pt x="3761" y="97"/>
                  </a:lnTo>
                  <a:lnTo>
                    <a:pt x="3752" y="109"/>
                  </a:lnTo>
                  <a:lnTo>
                    <a:pt x="3744" y="120"/>
                  </a:lnTo>
                  <a:lnTo>
                    <a:pt x="3736" y="131"/>
                  </a:lnTo>
                  <a:lnTo>
                    <a:pt x="3728" y="143"/>
                  </a:lnTo>
                  <a:lnTo>
                    <a:pt x="3720" y="156"/>
                  </a:lnTo>
                  <a:lnTo>
                    <a:pt x="3714" y="169"/>
                  </a:lnTo>
                  <a:lnTo>
                    <a:pt x="3708" y="181"/>
                  </a:lnTo>
                  <a:lnTo>
                    <a:pt x="3703" y="196"/>
                  </a:lnTo>
                  <a:lnTo>
                    <a:pt x="3698" y="209"/>
                  </a:lnTo>
                  <a:lnTo>
                    <a:pt x="3694" y="223"/>
                  </a:lnTo>
                  <a:lnTo>
                    <a:pt x="3691" y="238"/>
                  </a:lnTo>
                  <a:lnTo>
                    <a:pt x="3688" y="252"/>
                  </a:lnTo>
                  <a:lnTo>
                    <a:pt x="3687" y="266"/>
                  </a:lnTo>
                  <a:lnTo>
                    <a:pt x="3685" y="281"/>
                  </a:lnTo>
                  <a:lnTo>
                    <a:pt x="3685" y="297"/>
                  </a:lnTo>
                  <a:lnTo>
                    <a:pt x="3685" y="4868"/>
                  </a:lnTo>
                  <a:lnTo>
                    <a:pt x="1616" y="7825"/>
                  </a:lnTo>
                  <a:lnTo>
                    <a:pt x="1415" y="7825"/>
                  </a:lnTo>
                  <a:lnTo>
                    <a:pt x="3358" y="4405"/>
                  </a:lnTo>
                  <a:lnTo>
                    <a:pt x="3365" y="4391"/>
                  </a:lnTo>
                  <a:lnTo>
                    <a:pt x="3372" y="4378"/>
                  </a:lnTo>
                  <a:lnTo>
                    <a:pt x="3377" y="4364"/>
                  </a:lnTo>
                  <a:lnTo>
                    <a:pt x="3382" y="4351"/>
                  </a:lnTo>
                  <a:lnTo>
                    <a:pt x="3387" y="4336"/>
                  </a:lnTo>
                  <a:lnTo>
                    <a:pt x="3391" y="4322"/>
                  </a:lnTo>
                  <a:lnTo>
                    <a:pt x="3393" y="4308"/>
                  </a:lnTo>
                  <a:lnTo>
                    <a:pt x="3395" y="4293"/>
                  </a:lnTo>
                  <a:lnTo>
                    <a:pt x="3396" y="4279"/>
                  </a:lnTo>
                  <a:lnTo>
                    <a:pt x="3397" y="4265"/>
                  </a:lnTo>
                  <a:lnTo>
                    <a:pt x="3397" y="4250"/>
                  </a:lnTo>
                  <a:lnTo>
                    <a:pt x="3396" y="4236"/>
                  </a:lnTo>
                  <a:lnTo>
                    <a:pt x="3395" y="4222"/>
                  </a:lnTo>
                  <a:lnTo>
                    <a:pt x="3393" y="4208"/>
                  </a:lnTo>
                  <a:lnTo>
                    <a:pt x="3390" y="4194"/>
                  </a:lnTo>
                  <a:lnTo>
                    <a:pt x="3387" y="4181"/>
                  </a:lnTo>
                  <a:lnTo>
                    <a:pt x="3382" y="4167"/>
                  </a:lnTo>
                  <a:lnTo>
                    <a:pt x="3377" y="4153"/>
                  </a:lnTo>
                  <a:lnTo>
                    <a:pt x="3372" y="4140"/>
                  </a:lnTo>
                  <a:lnTo>
                    <a:pt x="3366" y="4128"/>
                  </a:lnTo>
                  <a:lnTo>
                    <a:pt x="3359" y="4114"/>
                  </a:lnTo>
                  <a:lnTo>
                    <a:pt x="3352" y="4102"/>
                  </a:lnTo>
                  <a:lnTo>
                    <a:pt x="3345" y="4090"/>
                  </a:lnTo>
                  <a:lnTo>
                    <a:pt x="3335" y="4079"/>
                  </a:lnTo>
                  <a:lnTo>
                    <a:pt x="3326" y="4067"/>
                  </a:lnTo>
                  <a:lnTo>
                    <a:pt x="3317" y="4056"/>
                  </a:lnTo>
                  <a:lnTo>
                    <a:pt x="3307" y="4046"/>
                  </a:lnTo>
                  <a:lnTo>
                    <a:pt x="3296" y="4036"/>
                  </a:lnTo>
                  <a:lnTo>
                    <a:pt x="3284" y="4027"/>
                  </a:lnTo>
                  <a:lnTo>
                    <a:pt x="3272" y="4017"/>
                  </a:lnTo>
                  <a:lnTo>
                    <a:pt x="3260" y="4009"/>
                  </a:lnTo>
                  <a:lnTo>
                    <a:pt x="3247" y="4002"/>
                  </a:lnTo>
                  <a:lnTo>
                    <a:pt x="2869" y="3786"/>
                  </a:lnTo>
                  <a:lnTo>
                    <a:pt x="2856" y="3779"/>
                  </a:lnTo>
                  <a:lnTo>
                    <a:pt x="2842" y="3772"/>
                  </a:lnTo>
                  <a:lnTo>
                    <a:pt x="2829" y="3767"/>
                  </a:lnTo>
                  <a:lnTo>
                    <a:pt x="2815" y="3762"/>
                  </a:lnTo>
                  <a:lnTo>
                    <a:pt x="2800" y="3758"/>
                  </a:lnTo>
                  <a:lnTo>
                    <a:pt x="2786" y="3754"/>
                  </a:lnTo>
                  <a:lnTo>
                    <a:pt x="2772" y="3752"/>
                  </a:lnTo>
                  <a:lnTo>
                    <a:pt x="2758" y="3750"/>
                  </a:lnTo>
                  <a:lnTo>
                    <a:pt x="2743" y="3747"/>
                  </a:lnTo>
                  <a:lnTo>
                    <a:pt x="2729" y="3747"/>
                  </a:lnTo>
                  <a:lnTo>
                    <a:pt x="2715" y="3747"/>
                  </a:lnTo>
                  <a:lnTo>
                    <a:pt x="2700" y="3749"/>
                  </a:lnTo>
                  <a:lnTo>
                    <a:pt x="2687" y="3750"/>
                  </a:lnTo>
                  <a:lnTo>
                    <a:pt x="2673" y="3752"/>
                  </a:lnTo>
                  <a:lnTo>
                    <a:pt x="2658" y="3755"/>
                  </a:lnTo>
                  <a:lnTo>
                    <a:pt x="2645" y="3758"/>
                  </a:lnTo>
                  <a:lnTo>
                    <a:pt x="2631" y="3762"/>
                  </a:lnTo>
                  <a:lnTo>
                    <a:pt x="2618" y="3767"/>
                  </a:lnTo>
                  <a:lnTo>
                    <a:pt x="2604" y="3772"/>
                  </a:lnTo>
                  <a:lnTo>
                    <a:pt x="2592" y="3778"/>
                  </a:lnTo>
                  <a:lnTo>
                    <a:pt x="2579" y="3785"/>
                  </a:lnTo>
                  <a:lnTo>
                    <a:pt x="2567" y="3792"/>
                  </a:lnTo>
                  <a:lnTo>
                    <a:pt x="2555" y="3800"/>
                  </a:lnTo>
                  <a:lnTo>
                    <a:pt x="2543" y="3809"/>
                  </a:lnTo>
                  <a:lnTo>
                    <a:pt x="2532" y="3818"/>
                  </a:lnTo>
                  <a:lnTo>
                    <a:pt x="2522" y="3827"/>
                  </a:lnTo>
                  <a:lnTo>
                    <a:pt x="2510" y="3837"/>
                  </a:lnTo>
                  <a:lnTo>
                    <a:pt x="2501" y="3849"/>
                  </a:lnTo>
                  <a:lnTo>
                    <a:pt x="2491" y="3860"/>
                  </a:lnTo>
                  <a:lnTo>
                    <a:pt x="2483" y="3871"/>
                  </a:lnTo>
                  <a:lnTo>
                    <a:pt x="2474" y="3884"/>
                  </a:lnTo>
                  <a:lnTo>
                    <a:pt x="2466" y="3897"/>
                  </a:lnTo>
                  <a:lnTo>
                    <a:pt x="229" y="7832"/>
                  </a:lnTo>
                  <a:lnTo>
                    <a:pt x="217" y="7836"/>
                  </a:lnTo>
                  <a:lnTo>
                    <a:pt x="205" y="7839"/>
                  </a:lnTo>
                  <a:lnTo>
                    <a:pt x="193" y="7843"/>
                  </a:lnTo>
                  <a:lnTo>
                    <a:pt x="182" y="7848"/>
                  </a:lnTo>
                  <a:lnTo>
                    <a:pt x="160" y="7858"/>
                  </a:lnTo>
                  <a:lnTo>
                    <a:pt x="138" y="7871"/>
                  </a:lnTo>
                  <a:lnTo>
                    <a:pt x="118" y="7885"/>
                  </a:lnTo>
                  <a:lnTo>
                    <a:pt x="99" y="7900"/>
                  </a:lnTo>
                  <a:lnTo>
                    <a:pt x="82" y="7917"/>
                  </a:lnTo>
                  <a:lnTo>
                    <a:pt x="66" y="7935"/>
                  </a:lnTo>
                  <a:lnTo>
                    <a:pt x="50" y="7955"/>
                  </a:lnTo>
                  <a:lnTo>
                    <a:pt x="38" y="7976"/>
                  </a:lnTo>
                  <a:lnTo>
                    <a:pt x="27" y="7997"/>
                  </a:lnTo>
                  <a:lnTo>
                    <a:pt x="18" y="8020"/>
                  </a:lnTo>
                  <a:lnTo>
                    <a:pt x="14" y="8032"/>
                  </a:lnTo>
                  <a:lnTo>
                    <a:pt x="10" y="8045"/>
                  </a:lnTo>
                  <a:lnTo>
                    <a:pt x="8" y="8057"/>
                  </a:lnTo>
                  <a:lnTo>
                    <a:pt x="4" y="8069"/>
                  </a:lnTo>
                  <a:lnTo>
                    <a:pt x="2" y="8081"/>
                  </a:lnTo>
                  <a:lnTo>
                    <a:pt x="1" y="8094"/>
                  </a:lnTo>
                  <a:lnTo>
                    <a:pt x="0" y="8107"/>
                  </a:lnTo>
                  <a:lnTo>
                    <a:pt x="0" y="8120"/>
                  </a:lnTo>
                  <a:lnTo>
                    <a:pt x="0" y="11005"/>
                  </a:lnTo>
                  <a:lnTo>
                    <a:pt x="0" y="11020"/>
                  </a:lnTo>
                  <a:lnTo>
                    <a:pt x="1" y="11035"/>
                  </a:lnTo>
                  <a:lnTo>
                    <a:pt x="3" y="11051"/>
                  </a:lnTo>
                  <a:lnTo>
                    <a:pt x="7" y="11065"/>
                  </a:lnTo>
                  <a:lnTo>
                    <a:pt x="10" y="11079"/>
                  </a:lnTo>
                  <a:lnTo>
                    <a:pt x="14" y="11094"/>
                  </a:lnTo>
                  <a:lnTo>
                    <a:pt x="18" y="11107"/>
                  </a:lnTo>
                  <a:lnTo>
                    <a:pt x="23" y="11120"/>
                  </a:lnTo>
                  <a:lnTo>
                    <a:pt x="29" y="11133"/>
                  </a:lnTo>
                  <a:lnTo>
                    <a:pt x="36" y="11147"/>
                  </a:lnTo>
                  <a:lnTo>
                    <a:pt x="43" y="11159"/>
                  </a:lnTo>
                  <a:lnTo>
                    <a:pt x="50" y="11171"/>
                  </a:lnTo>
                  <a:lnTo>
                    <a:pt x="59" y="11182"/>
                  </a:lnTo>
                  <a:lnTo>
                    <a:pt x="68" y="11194"/>
                  </a:lnTo>
                  <a:lnTo>
                    <a:pt x="77" y="11204"/>
                  </a:lnTo>
                  <a:lnTo>
                    <a:pt x="87" y="11214"/>
                  </a:lnTo>
                  <a:lnTo>
                    <a:pt x="97" y="11224"/>
                  </a:lnTo>
                  <a:lnTo>
                    <a:pt x="108" y="11234"/>
                  </a:lnTo>
                  <a:lnTo>
                    <a:pt x="119" y="11243"/>
                  </a:lnTo>
                  <a:lnTo>
                    <a:pt x="131" y="11251"/>
                  </a:lnTo>
                  <a:lnTo>
                    <a:pt x="142" y="11258"/>
                  </a:lnTo>
                  <a:lnTo>
                    <a:pt x="155" y="11265"/>
                  </a:lnTo>
                  <a:lnTo>
                    <a:pt x="168" y="11272"/>
                  </a:lnTo>
                  <a:lnTo>
                    <a:pt x="181" y="11277"/>
                  </a:lnTo>
                  <a:lnTo>
                    <a:pt x="194" y="11283"/>
                  </a:lnTo>
                  <a:lnTo>
                    <a:pt x="208" y="11288"/>
                  </a:lnTo>
                  <a:lnTo>
                    <a:pt x="222" y="11292"/>
                  </a:lnTo>
                  <a:lnTo>
                    <a:pt x="236" y="11295"/>
                  </a:lnTo>
                  <a:lnTo>
                    <a:pt x="251" y="11298"/>
                  </a:lnTo>
                  <a:lnTo>
                    <a:pt x="266" y="11300"/>
                  </a:lnTo>
                  <a:lnTo>
                    <a:pt x="281" y="11301"/>
                  </a:lnTo>
                  <a:lnTo>
                    <a:pt x="297" y="11301"/>
                  </a:lnTo>
                  <a:lnTo>
                    <a:pt x="2231" y="11301"/>
                  </a:lnTo>
                  <a:lnTo>
                    <a:pt x="2246" y="11301"/>
                  </a:lnTo>
                  <a:lnTo>
                    <a:pt x="2261" y="11300"/>
                  </a:lnTo>
                  <a:lnTo>
                    <a:pt x="2276" y="11298"/>
                  </a:lnTo>
                  <a:lnTo>
                    <a:pt x="2291" y="11295"/>
                  </a:lnTo>
                  <a:lnTo>
                    <a:pt x="2305" y="11292"/>
                  </a:lnTo>
                  <a:lnTo>
                    <a:pt x="2318" y="11288"/>
                  </a:lnTo>
                  <a:lnTo>
                    <a:pt x="2333" y="11283"/>
                  </a:lnTo>
                  <a:lnTo>
                    <a:pt x="2346" y="11277"/>
                  </a:lnTo>
                  <a:lnTo>
                    <a:pt x="2359" y="11272"/>
                  </a:lnTo>
                  <a:lnTo>
                    <a:pt x="2372" y="11265"/>
                  </a:lnTo>
                  <a:lnTo>
                    <a:pt x="2385" y="11258"/>
                  </a:lnTo>
                  <a:lnTo>
                    <a:pt x="2396" y="11251"/>
                  </a:lnTo>
                  <a:lnTo>
                    <a:pt x="2408" y="11243"/>
                  </a:lnTo>
                  <a:lnTo>
                    <a:pt x="2420" y="11234"/>
                  </a:lnTo>
                  <a:lnTo>
                    <a:pt x="2430" y="11224"/>
                  </a:lnTo>
                  <a:lnTo>
                    <a:pt x="2440" y="11214"/>
                  </a:lnTo>
                  <a:lnTo>
                    <a:pt x="2450" y="11204"/>
                  </a:lnTo>
                  <a:lnTo>
                    <a:pt x="2459" y="11194"/>
                  </a:lnTo>
                  <a:lnTo>
                    <a:pt x="2469" y="11182"/>
                  </a:lnTo>
                  <a:lnTo>
                    <a:pt x="2477" y="11171"/>
                  </a:lnTo>
                  <a:lnTo>
                    <a:pt x="2484" y="11159"/>
                  </a:lnTo>
                  <a:lnTo>
                    <a:pt x="2491" y="11147"/>
                  </a:lnTo>
                  <a:lnTo>
                    <a:pt x="2498" y="11133"/>
                  </a:lnTo>
                  <a:lnTo>
                    <a:pt x="2503" y="11120"/>
                  </a:lnTo>
                  <a:lnTo>
                    <a:pt x="2509" y="11107"/>
                  </a:lnTo>
                  <a:lnTo>
                    <a:pt x="2513" y="11094"/>
                  </a:lnTo>
                  <a:lnTo>
                    <a:pt x="2518" y="11079"/>
                  </a:lnTo>
                  <a:lnTo>
                    <a:pt x="2521" y="11065"/>
                  </a:lnTo>
                  <a:lnTo>
                    <a:pt x="2524" y="11051"/>
                  </a:lnTo>
                  <a:lnTo>
                    <a:pt x="2526" y="11035"/>
                  </a:lnTo>
                  <a:lnTo>
                    <a:pt x="2527" y="11020"/>
                  </a:lnTo>
                  <a:lnTo>
                    <a:pt x="2527" y="11005"/>
                  </a:lnTo>
                  <a:lnTo>
                    <a:pt x="2527" y="8314"/>
                  </a:lnTo>
                  <a:lnTo>
                    <a:pt x="4652" y="5276"/>
                  </a:lnTo>
                  <a:lnTo>
                    <a:pt x="4663" y="5259"/>
                  </a:lnTo>
                  <a:lnTo>
                    <a:pt x="4672" y="5241"/>
                  </a:lnTo>
                  <a:lnTo>
                    <a:pt x="4679" y="5223"/>
                  </a:lnTo>
                  <a:lnTo>
                    <a:pt x="4686" y="5205"/>
                  </a:lnTo>
                  <a:lnTo>
                    <a:pt x="4691" y="5186"/>
                  </a:lnTo>
                  <a:lnTo>
                    <a:pt x="4695" y="5167"/>
                  </a:lnTo>
                  <a:lnTo>
                    <a:pt x="4698" y="5148"/>
                  </a:lnTo>
                  <a:lnTo>
                    <a:pt x="4700" y="5129"/>
                  </a:lnTo>
                  <a:lnTo>
                    <a:pt x="4704" y="5110"/>
                  </a:lnTo>
                  <a:lnTo>
                    <a:pt x="4708" y="5092"/>
                  </a:lnTo>
                  <a:lnTo>
                    <a:pt x="4710" y="5072"/>
                  </a:lnTo>
                  <a:lnTo>
                    <a:pt x="4711" y="5052"/>
                  </a:lnTo>
                  <a:lnTo>
                    <a:pt x="4711" y="297"/>
                  </a:lnTo>
                  <a:lnTo>
                    <a:pt x="4711" y="281"/>
                  </a:lnTo>
                  <a:lnTo>
                    <a:pt x="4709" y="266"/>
                  </a:lnTo>
                  <a:lnTo>
                    <a:pt x="4708" y="252"/>
                  </a:lnTo>
                  <a:lnTo>
                    <a:pt x="4705" y="238"/>
                  </a:lnTo>
                  <a:lnTo>
                    <a:pt x="4702" y="223"/>
                  </a:lnTo>
                  <a:lnTo>
                    <a:pt x="4698" y="209"/>
                  </a:lnTo>
                  <a:lnTo>
                    <a:pt x="4693" y="196"/>
                  </a:lnTo>
                  <a:lnTo>
                    <a:pt x="4688" y="181"/>
                  </a:lnTo>
                  <a:lnTo>
                    <a:pt x="4681" y="169"/>
                  </a:lnTo>
                  <a:lnTo>
                    <a:pt x="4675" y="156"/>
                  </a:lnTo>
                  <a:lnTo>
                    <a:pt x="4668" y="143"/>
                  </a:lnTo>
                  <a:lnTo>
                    <a:pt x="4661" y="131"/>
                  </a:lnTo>
                  <a:lnTo>
                    <a:pt x="4652" y="120"/>
                  </a:lnTo>
                  <a:lnTo>
                    <a:pt x="4644" y="109"/>
                  </a:lnTo>
                  <a:lnTo>
                    <a:pt x="4634" y="97"/>
                  </a:lnTo>
                  <a:lnTo>
                    <a:pt x="4624" y="87"/>
                  </a:lnTo>
                  <a:lnTo>
                    <a:pt x="4614" y="78"/>
                  </a:lnTo>
                  <a:lnTo>
                    <a:pt x="4604" y="69"/>
                  </a:lnTo>
                  <a:lnTo>
                    <a:pt x="4593" y="60"/>
                  </a:lnTo>
                  <a:lnTo>
                    <a:pt x="4580" y="51"/>
                  </a:lnTo>
                  <a:lnTo>
                    <a:pt x="4569" y="43"/>
                  </a:lnTo>
                  <a:lnTo>
                    <a:pt x="4556" y="36"/>
                  </a:lnTo>
                  <a:lnTo>
                    <a:pt x="4544" y="30"/>
                  </a:lnTo>
                  <a:lnTo>
                    <a:pt x="4530" y="24"/>
                  </a:lnTo>
                  <a:lnTo>
                    <a:pt x="4517" y="19"/>
                  </a:lnTo>
                  <a:lnTo>
                    <a:pt x="4503" y="14"/>
                  </a:lnTo>
                  <a:lnTo>
                    <a:pt x="4489" y="10"/>
                  </a:lnTo>
                  <a:lnTo>
                    <a:pt x="4475" y="7"/>
                  </a:lnTo>
                  <a:lnTo>
                    <a:pt x="4460" y="4"/>
                  </a:lnTo>
                  <a:lnTo>
                    <a:pt x="4445" y="2"/>
                  </a:lnTo>
                  <a:lnTo>
                    <a:pt x="4430" y="1"/>
                  </a:lnTo>
                  <a:lnTo>
                    <a:pt x="44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a:extLst>
              <a:ext uri="{FF2B5EF4-FFF2-40B4-BE49-F238E27FC236}">
                <a16:creationId xmlns="" xmlns:a16="http://schemas.microsoft.com/office/drawing/2014/main" id="{8BBAC43C-DDF2-4CEC-A02A-77ECA06DA3D7}"/>
              </a:ext>
            </a:extLst>
          </p:cNvPr>
          <p:cNvSpPr>
            <a:spLocks noGrp="1"/>
          </p:cNvSpPr>
          <p:nvPr>
            <p:ph type="title"/>
          </p:nvPr>
        </p:nvSpPr>
        <p:spPr/>
        <p:txBody>
          <a:bodyPr/>
          <a:lstStyle/>
          <a:p>
            <a:r>
              <a:rPr lang="en-IN" dirty="0"/>
              <a:t>Capabilities (Specialities)</a:t>
            </a:r>
          </a:p>
        </p:txBody>
      </p:sp>
      <p:grpSp>
        <p:nvGrpSpPr>
          <p:cNvPr id="90" name="Group 89">
            <a:extLst>
              <a:ext uri="{FF2B5EF4-FFF2-40B4-BE49-F238E27FC236}">
                <a16:creationId xmlns="" xmlns:a16="http://schemas.microsoft.com/office/drawing/2014/main" id="{21C96641-EF7E-4A36-BF24-C5E1A09CCD8F}"/>
              </a:ext>
            </a:extLst>
          </p:cNvPr>
          <p:cNvGrpSpPr/>
          <p:nvPr/>
        </p:nvGrpSpPr>
        <p:grpSpPr>
          <a:xfrm>
            <a:off x="3441344" y="1741248"/>
            <a:ext cx="1918451" cy="1919076"/>
            <a:chOff x="3262406" y="1508801"/>
            <a:chExt cx="2225204" cy="2225929"/>
          </a:xfrm>
        </p:grpSpPr>
        <p:sp>
          <p:nvSpPr>
            <p:cNvPr id="20" name="Oval 32">
              <a:extLst>
                <a:ext uri="{FF2B5EF4-FFF2-40B4-BE49-F238E27FC236}">
                  <a16:creationId xmlns="" xmlns:a16="http://schemas.microsoft.com/office/drawing/2014/main" id="{B298D45E-F36E-4969-997E-ED64318EBDEC}"/>
                </a:ext>
              </a:extLst>
            </p:cNvPr>
            <p:cNvSpPr>
              <a:spLocks noChangeArrowheads="1"/>
            </p:cNvSpPr>
            <p:nvPr/>
          </p:nvSpPr>
          <p:spPr bwMode="auto">
            <a:xfrm>
              <a:off x="3262406" y="1508801"/>
              <a:ext cx="2225204" cy="2225929"/>
            </a:xfrm>
            <a:prstGeom prst="ellipse">
              <a:avLst/>
            </a:prstGeom>
            <a:gradFill flip="none" rotWithShape="1">
              <a:gsLst>
                <a:gs pos="0">
                  <a:srgbClr val="8B72AA">
                    <a:shade val="30000"/>
                    <a:satMod val="115000"/>
                  </a:srgbClr>
                </a:gs>
                <a:gs pos="50000">
                  <a:srgbClr val="8B72AA">
                    <a:shade val="67500"/>
                    <a:satMod val="115000"/>
                  </a:srgbClr>
                </a:gs>
                <a:gs pos="100000">
                  <a:srgbClr val="8B72AA">
                    <a:shade val="100000"/>
                    <a:satMod val="115000"/>
                  </a:srgbClr>
                </a:gs>
              </a:gsLst>
              <a:lin ang="2700000" scaled="1"/>
              <a:tileRect/>
            </a:gradFill>
            <a:ln w="12700">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dirty="0">
                <a:solidFill>
                  <a:srgbClr val="4D4F53"/>
                </a:solidFill>
                <a:cs typeface="Arial" pitchFamily="34" charset="0"/>
              </a:endParaRPr>
            </a:p>
          </p:txBody>
        </p:sp>
        <p:sp>
          <p:nvSpPr>
            <p:cNvPr id="29" name="Oval 28">
              <a:extLst>
                <a:ext uri="{FF2B5EF4-FFF2-40B4-BE49-F238E27FC236}">
                  <a16:creationId xmlns="" xmlns:a16="http://schemas.microsoft.com/office/drawing/2014/main" id="{F147BD02-E995-4B5D-B7FB-2B1CB320392B}"/>
                </a:ext>
              </a:extLst>
            </p:cNvPr>
            <p:cNvSpPr/>
            <p:nvPr/>
          </p:nvSpPr>
          <p:spPr>
            <a:xfrm>
              <a:off x="3378137" y="1624892"/>
              <a:ext cx="1993744" cy="1993744"/>
            </a:xfrm>
            <a:prstGeom prst="ellipse">
              <a:avLst/>
            </a:prstGeom>
            <a:noFill/>
            <a:ln w="31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 xmlns:a16="http://schemas.microsoft.com/office/drawing/2014/main" id="{1639F17B-0177-4769-83CA-6DEE9E60B78E}"/>
              </a:ext>
            </a:extLst>
          </p:cNvPr>
          <p:cNvSpPr/>
          <p:nvPr/>
        </p:nvSpPr>
        <p:spPr>
          <a:xfrm>
            <a:off x="3245982" y="2531509"/>
            <a:ext cx="2309174" cy="338554"/>
          </a:xfrm>
          <a:prstGeom prst="rect">
            <a:avLst/>
          </a:prstGeom>
        </p:spPr>
        <p:txBody>
          <a:bodyPr wrap="square">
            <a:spAutoFit/>
          </a:bodyPr>
          <a:lstStyle/>
          <a:p>
            <a:pPr algn="ctr">
              <a:spcBef>
                <a:spcPct val="0"/>
              </a:spcBef>
            </a:pPr>
            <a:r>
              <a:rPr lang="en-US" sz="16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CAPABILITIES</a:t>
            </a:r>
          </a:p>
        </p:txBody>
      </p:sp>
      <p:sp>
        <p:nvSpPr>
          <p:cNvPr id="114" name="Google Shape;4699;p63">
            <a:extLst>
              <a:ext uri="{FF2B5EF4-FFF2-40B4-BE49-F238E27FC236}">
                <a16:creationId xmlns="" xmlns:a16="http://schemas.microsoft.com/office/drawing/2014/main" id="{BD59126B-987B-4EEB-B170-F5E5CBF03AA6}"/>
              </a:ext>
            </a:extLst>
          </p:cNvPr>
          <p:cNvSpPr/>
          <p:nvPr/>
        </p:nvSpPr>
        <p:spPr>
          <a:xfrm>
            <a:off x="8056105" y="2051949"/>
            <a:ext cx="290309" cy="174821"/>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bg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4068111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 xmlns:a16="http://schemas.microsoft.com/office/drawing/2014/main" id="{31E93E47-A93E-4E2D-97F8-7502F81978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5910" y="971934"/>
            <a:ext cx="2765947" cy="904030"/>
          </a:xfrm>
          <a:prstGeom prst="rect">
            <a:avLst/>
          </a:prstGeom>
        </p:spPr>
      </p:pic>
      <p:pic>
        <p:nvPicPr>
          <p:cNvPr id="58" name="Picture 6" descr="C:\Documents and Settings\asia\Desktop\bottom-left-shadow.png">
            <a:extLst>
              <a:ext uri="{FF2B5EF4-FFF2-40B4-BE49-F238E27FC236}">
                <a16:creationId xmlns="" xmlns:a16="http://schemas.microsoft.com/office/drawing/2014/main" id="{6248F08D-1395-48CA-842B-B1FA7FE6B68E}"/>
              </a:ext>
            </a:extLst>
          </p:cNvPr>
          <p:cNvPicPr>
            <a:picLocks noChangeAspect="1" noChangeArrowheads="1"/>
          </p:cNvPicPr>
          <p:nvPr/>
        </p:nvPicPr>
        <p:blipFill rotWithShape="1">
          <a:blip r:embed="rId3"/>
          <a:srcRect t="83025" b="2265"/>
          <a:stretch/>
        </p:blipFill>
        <p:spPr bwMode="auto">
          <a:xfrm>
            <a:off x="5091393" y="915593"/>
            <a:ext cx="2922853" cy="167373"/>
          </a:xfrm>
          <a:prstGeom prst="rect">
            <a:avLst/>
          </a:prstGeom>
          <a:noFill/>
        </p:spPr>
      </p:pic>
      <p:pic>
        <p:nvPicPr>
          <p:cNvPr id="52" name="Picture 51">
            <a:extLst>
              <a:ext uri="{FF2B5EF4-FFF2-40B4-BE49-F238E27FC236}">
                <a16:creationId xmlns="" xmlns:a16="http://schemas.microsoft.com/office/drawing/2014/main" id="{F122B7CD-8CF4-4C9F-AA87-3867A8566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090" y="3856858"/>
            <a:ext cx="1836610" cy="816714"/>
          </a:xfrm>
          <a:prstGeom prst="rect">
            <a:avLst/>
          </a:prstGeom>
        </p:spPr>
      </p:pic>
      <p:pic>
        <p:nvPicPr>
          <p:cNvPr id="57" name="Picture 6" descr="C:\Documents and Settings\asia\Desktop\bottom-left-shadow.png">
            <a:extLst>
              <a:ext uri="{FF2B5EF4-FFF2-40B4-BE49-F238E27FC236}">
                <a16:creationId xmlns="" xmlns:a16="http://schemas.microsoft.com/office/drawing/2014/main" id="{FECB9569-6E08-4C7A-8C8B-CA96AAEFAEAB}"/>
              </a:ext>
            </a:extLst>
          </p:cNvPr>
          <p:cNvPicPr>
            <a:picLocks noChangeAspect="1" noChangeArrowheads="1"/>
          </p:cNvPicPr>
          <p:nvPr/>
        </p:nvPicPr>
        <p:blipFill rotWithShape="1">
          <a:blip r:embed="rId3"/>
          <a:srcRect t="83025" b="2265"/>
          <a:stretch/>
        </p:blipFill>
        <p:spPr bwMode="auto">
          <a:xfrm>
            <a:off x="5085653" y="3774394"/>
            <a:ext cx="2922853" cy="167373"/>
          </a:xfrm>
          <a:prstGeom prst="rect">
            <a:avLst/>
          </a:prstGeom>
          <a:noFill/>
        </p:spPr>
      </p:pic>
      <p:pic>
        <p:nvPicPr>
          <p:cNvPr id="56" name="Picture 6" descr="C:\Documents and Settings\asia\Desktop\bottom-left-shadow.png">
            <a:extLst>
              <a:ext uri="{FF2B5EF4-FFF2-40B4-BE49-F238E27FC236}">
                <a16:creationId xmlns="" xmlns:a16="http://schemas.microsoft.com/office/drawing/2014/main" id="{9ADB04A9-3A77-4EA7-BDC5-89E96ADFDBDF}"/>
              </a:ext>
            </a:extLst>
          </p:cNvPr>
          <p:cNvPicPr>
            <a:picLocks noChangeAspect="1" noChangeArrowheads="1"/>
          </p:cNvPicPr>
          <p:nvPr/>
        </p:nvPicPr>
        <p:blipFill rotWithShape="1">
          <a:blip r:embed="rId3"/>
          <a:srcRect t="83025" b="2265"/>
          <a:stretch/>
        </p:blipFill>
        <p:spPr bwMode="auto">
          <a:xfrm>
            <a:off x="5069368" y="2341388"/>
            <a:ext cx="2922853" cy="167373"/>
          </a:xfrm>
          <a:prstGeom prst="rect">
            <a:avLst/>
          </a:prstGeom>
          <a:noFill/>
        </p:spPr>
      </p:pic>
      <p:pic>
        <p:nvPicPr>
          <p:cNvPr id="44" name="Picture 43">
            <a:extLst>
              <a:ext uri="{FF2B5EF4-FFF2-40B4-BE49-F238E27FC236}">
                <a16:creationId xmlns="" xmlns:a16="http://schemas.microsoft.com/office/drawing/2014/main" id="{7C609A2A-75B5-4082-9E1E-A872D34C6E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16" t="10391" r="2636" b="13126"/>
          <a:stretch/>
        </p:blipFill>
        <p:spPr>
          <a:xfrm>
            <a:off x="660710" y="4161097"/>
            <a:ext cx="2570040" cy="644136"/>
          </a:xfrm>
          <a:prstGeom prst="rect">
            <a:avLst/>
          </a:prstGeom>
        </p:spPr>
      </p:pic>
      <p:pic>
        <p:nvPicPr>
          <p:cNvPr id="55" name="Picture 6" descr="C:\Documents and Settings\asia\Desktop\bottom-left-shadow.png">
            <a:extLst>
              <a:ext uri="{FF2B5EF4-FFF2-40B4-BE49-F238E27FC236}">
                <a16:creationId xmlns="" xmlns:a16="http://schemas.microsoft.com/office/drawing/2014/main" id="{33EA6B63-C7CA-476A-A4E5-B50D527CD931}"/>
              </a:ext>
            </a:extLst>
          </p:cNvPr>
          <p:cNvPicPr>
            <a:picLocks noChangeAspect="1" noChangeArrowheads="1"/>
          </p:cNvPicPr>
          <p:nvPr/>
        </p:nvPicPr>
        <p:blipFill rotWithShape="1">
          <a:blip r:embed="rId3"/>
          <a:srcRect t="83025" b="2265"/>
          <a:stretch/>
        </p:blipFill>
        <p:spPr bwMode="auto">
          <a:xfrm>
            <a:off x="647523" y="4070436"/>
            <a:ext cx="2922853" cy="167373"/>
          </a:xfrm>
          <a:prstGeom prst="rect">
            <a:avLst/>
          </a:prstGeom>
          <a:noFill/>
        </p:spPr>
      </p:pic>
      <p:pic>
        <p:nvPicPr>
          <p:cNvPr id="42" name="Picture 41">
            <a:extLst>
              <a:ext uri="{FF2B5EF4-FFF2-40B4-BE49-F238E27FC236}">
                <a16:creationId xmlns="" xmlns:a16="http://schemas.microsoft.com/office/drawing/2014/main" id="{8650B767-C659-4A6B-A7DE-B41B0BAAFE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327" y="2891019"/>
            <a:ext cx="2729881" cy="759619"/>
          </a:xfrm>
          <a:prstGeom prst="rect">
            <a:avLst/>
          </a:prstGeom>
        </p:spPr>
      </p:pic>
      <p:pic>
        <p:nvPicPr>
          <p:cNvPr id="53" name="Picture 6" descr="C:\Documents and Settings\asia\Desktop\bottom-left-shadow.png">
            <a:extLst>
              <a:ext uri="{FF2B5EF4-FFF2-40B4-BE49-F238E27FC236}">
                <a16:creationId xmlns="" xmlns:a16="http://schemas.microsoft.com/office/drawing/2014/main" id="{241FD55B-34B4-40AF-8D6A-347B3A37672F}"/>
              </a:ext>
            </a:extLst>
          </p:cNvPr>
          <p:cNvPicPr>
            <a:picLocks noChangeAspect="1" noChangeArrowheads="1"/>
          </p:cNvPicPr>
          <p:nvPr/>
        </p:nvPicPr>
        <p:blipFill rotWithShape="1">
          <a:blip r:embed="rId3"/>
          <a:srcRect t="83025" b="2265"/>
          <a:stretch/>
        </p:blipFill>
        <p:spPr bwMode="auto">
          <a:xfrm>
            <a:off x="652285" y="2824634"/>
            <a:ext cx="2922853" cy="167373"/>
          </a:xfrm>
          <a:prstGeom prst="rect">
            <a:avLst/>
          </a:prstGeom>
          <a:noFill/>
        </p:spPr>
      </p:pic>
      <p:pic>
        <p:nvPicPr>
          <p:cNvPr id="40" name="Picture 39">
            <a:extLst>
              <a:ext uri="{FF2B5EF4-FFF2-40B4-BE49-F238E27FC236}">
                <a16:creationId xmlns="" xmlns:a16="http://schemas.microsoft.com/office/drawing/2014/main" id="{A3C660A1-E8AD-46C8-AB1D-C67E3FC379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848" y="987917"/>
            <a:ext cx="3607418" cy="1420162"/>
          </a:xfrm>
          <a:prstGeom prst="rect">
            <a:avLst/>
          </a:prstGeom>
        </p:spPr>
      </p:pic>
      <p:pic>
        <p:nvPicPr>
          <p:cNvPr id="51" name="Picture 6" descr="C:\Documents and Settings\asia\Desktop\bottom-left-shadow.png">
            <a:extLst>
              <a:ext uri="{FF2B5EF4-FFF2-40B4-BE49-F238E27FC236}">
                <a16:creationId xmlns="" xmlns:a16="http://schemas.microsoft.com/office/drawing/2014/main" id="{7740399B-6BD5-469C-BC30-3F8DC05DD7A1}"/>
              </a:ext>
            </a:extLst>
          </p:cNvPr>
          <p:cNvPicPr>
            <a:picLocks noChangeAspect="1" noChangeArrowheads="1"/>
          </p:cNvPicPr>
          <p:nvPr/>
        </p:nvPicPr>
        <p:blipFill rotWithShape="1">
          <a:blip r:embed="rId3"/>
          <a:srcRect t="83025" b="2265"/>
          <a:stretch/>
        </p:blipFill>
        <p:spPr bwMode="auto">
          <a:xfrm>
            <a:off x="658541" y="915658"/>
            <a:ext cx="2922853" cy="167373"/>
          </a:xfrm>
          <a:prstGeom prst="rect">
            <a:avLst/>
          </a:prstGeom>
          <a:noFill/>
        </p:spPr>
      </p:pic>
      <p:sp>
        <p:nvSpPr>
          <p:cNvPr id="2" name="Title 1">
            <a:extLst>
              <a:ext uri="{FF2B5EF4-FFF2-40B4-BE49-F238E27FC236}">
                <a16:creationId xmlns="" xmlns:a16="http://schemas.microsoft.com/office/drawing/2014/main" id="{FA308171-C94E-4A53-B5F5-2625ED0CA4E7}"/>
              </a:ext>
            </a:extLst>
          </p:cNvPr>
          <p:cNvSpPr>
            <a:spLocks noGrp="1"/>
          </p:cNvSpPr>
          <p:nvPr>
            <p:ph type="title"/>
          </p:nvPr>
        </p:nvSpPr>
        <p:spPr/>
        <p:txBody>
          <a:bodyPr/>
          <a:lstStyle/>
          <a:p>
            <a:r>
              <a:rPr lang="en-IN" dirty="0"/>
              <a:t>Tools and Skillsets</a:t>
            </a:r>
          </a:p>
        </p:txBody>
      </p:sp>
      <p:grpSp>
        <p:nvGrpSpPr>
          <p:cNvPr id="3" name="Group 2">
            <a:extLst>
              <a:ext uri="{FF2B5EF4-FFF2-40B4-BE49-F238E27FC236}">
                <a16:creationId xmlns="" xmlns:a16="http://schemas.microsoft.com/office/drawing/2014/main" id="{DC072786-FF11-4AC1-A7EC-ED7689D6714B}"/>
              </a:ext>
            </a:extLst>
          </p:cNvPr>
          <p:cNvGrpSpPr/>
          <p:nvPr/>
        </p:nvGrpSpPr>
        <p:grpSpPr>
          <a:xfrm>
            <a:off x="508673" y="650381"/>
            <a:ext cx="3113895" cy="273521"/>
            <a:chOff x="232037" y="766063"/>
            <a:chExt cx="5751342" cy="505191"/>
          </a:xfrm>
        </p:grpSpPr>
        <p:grpSp>
          <p:nvGrpSpPr>
            <p:cNvPr id="4" name="Group 3">
              <a:extLst>
                <a:ext uri="{FF2B5EF4-FFF2-40B4-BE49-F238E27FC236}">
                  <a16:creationId xmlns="" xmlns:a16="http://schemas.microsoft.com/office/drawing/2014/main" id="{C3856D39-48F7-436B-9296-6F523C38B044}"/>
                </a:ext>
              </a:extLst>
            </p:cNvPr>
            <p:cNvGrpSpPr/>
            <p:nvPr/>
          </p:nvGrpSpPr>
          <p:grpSpPr>
            <a:xfrm>
              <a:off x="232037" y="766063"/>
              <a:ext cx="5751342" cy="498648"/>
              <a:chOff x="647148" y="3043238"/>
              <a:chExt cx="8916972" cy="773112"/>
            </a:xfrm>
          </p:grpSpPr>
          <p:sp>
            <p:nvSpPr>
              <p:cNvPr id="6" name="Freeform 6">
                <a:extLst>
                  <a:ext uri="{FF2B5EF4-FFF2-40B4-BE49-F238E27FC236}">
                    <a16:creationId xmlns="" xmlns:a16="http://schemas.microsoft.com/office/drawing/2014/main" id="{36B210EA-CE3D-44B6-AC77-F71A849FB7F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7" name="Freeform 7">
                <a:extLst>
                  <a:ext uri="{FF2B5EF4-FFF2-40B4-BE49-F238E27FC236}">
                    <a16:creationId xmlns="" xmlns:a16="http://schemas.microsoft.com/office/drawing/2014/main" id="{9346E8A8-4A2B-4147-AB07-D7EBEC3A0180}"/>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8">
                <a:extLst>
                  <a:ext uri="{FF2B5EF4-FFF2-40B4-BE49-F238E27FC236}">
                    <a16:creationId xmlns="" xmlns:a16="http://schemas.microsoft.com/office/drawing/2014/main" id="{B6B6C16C-A88E-4B38-BFA7-AB1BCDDA66E0}"/>
                  </a:ext>
                </a:extLst>
              </p:cNvPr>
              <p:cNvSpPr>
                <a:spLocks/>
              </p:cNvSpPr>
              <p:nvPr/>
            </p:nvSpPr>
            <p:spPr bwMode="auto">
              <a:xfrm>
                <a:off x="1077915" y="3136901"/>
                <a:ext cx="8486205" cy="679449"/>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5" name="Rectangle 4">
              <a:extLst>
                <a:ext uri="{FF2B5EF4-FFF2-40B4-BE49-F238E27FC236}">
                  <a16:creationId xmlns="" xmlns:a16="http://schemas.microsoft.com/office/drawing/2014/main" id="{D931234C-F60F-4ECC-B937-0CC69F7600E8}"/>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ORCHESTRATION &amp; CI/CD TOOLS</a:t>
              </a:r>
            </a:p>
          </p:txBody>
        </p:sp>
      </p:grpSp>
      <p:grpSp>
        <p:nvGrpSpPr>
          <p:cNvPr id="9" name="Group 8">
            <a:extLst>
              <a:ext uri="{FF2B5EF4-FFF2-40B4-BE49-F238E27FC236}">
                <a16:creationId xmlns="" xmlns:a16="http://schemas.microsoft.com/office/drawing/2014/main" id="{62E301CA-FA27-4778-B710-22F1D319C77E}"/>
              </a:ext>
            </a:extLst>
          </p:cNvPr>
          <p:cNvGrpSpPr/>
          <p:nvPr/>
        </p:nvGrpSpPr>
        <p:grpSpPr>
          <a:xfrm>
            <a:off x="508673" y="2560751"/>
            <a:ext cx="3113895" cy="273521"/>
            <a:chOff x="232037" y="766063"/>
            <a:chExt cx="5751342" cy="505191"/>
          </a:xfrm>
        </p:grpSpPr>
        <p:grpSp>
          <p:nvGrpSpPr>
            <p:cNvPr id="10" name="Group 9">
              <a:extLst>
                <a:ext uri="{FF2B5EF4-FFF2-40B4-BE49-F238E27FC236}">
                  <a16:creationId xmlns="" xmlns:a16="http://schemas.microsoft.com/office/drawing/2014/main" id="{7ABDE2F8-7898-4F39-A117-F204AA2FE3F5}"/>
                </a:ext>
              </a:extLst>
            </p:cNvPr>
            <p:cNvGrpSpPr/>
            <p:nvPr/>
          </p:nvGrpSpPr>
          <p:grpSpPr>
            <a:xfrm>
              <a:off x="232037" y="766063"/>
              <a:ext cx="5751342" cy="498648"/>
              <a:chOff x="647148" y="3043238"/>
              <a:chExt cx="8916972" cy="773112"/>
            </a:xfrm>
          </p:grpSpPr>
          <p:sp>
            <p:nvSpPr>
              <p:cNvPr id="12" name="Freeform 6">
                <a:extLst>
                  <a:ext uri="{FF2B5EF4-FFF2-40B4-BE49-F238E27FC236}">
                    <a16:creationId xmlns="" xmlns:a16="http://schemas.microsoft.com/office/drawing/2014/main" id="{EB77770B-459F-4E03-BF9E-95CE57F27920}"/>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3" name="Freeform 7">
                <a:extLst>
                  <a:ext uri="{FF2B5EF4-FFF2-40B4-BE49-F238E27FC236}">
                    <a16:creationId xmlns="" xmlns:a16="http://schemas.microsoft.com/office/drawing/2014/main" id="{DC441BDE-A7AC-45A6-AE6D-064C00767ACC}"/>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4" name="Freeform 8">
                <a:extLst>
                  <a:ext uri="{FF2B5EF4-FFF2-40B4-BE49-F238E27FC236}">
                    <a16:creationId xmlns="" xmlns:a16="http://schemas.microsoft.com/office/drawing/2014/main" id="{5DAB97BB-720C-4A4C-803E-F6DA96FF1557}"/>
                  </a:ext>
                </a:extLst>
              </p:cNvPr>
              <p:cNvSpPr>
                <a:spLocks/>
              </p:cNvSpPr>
              <p:nvPr/>
            </p:nvSpPr>
            <p:spPr bwMode="auto">
              <a:xfrm>
                <a:off x="1077915" y="3136901"/>
                <a:ext cx="8486205" cy="679449"/>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1" name="Rectangle 10">
              <a:extLst>
                <a:ext uri="{FF2B5EF4-FFF2-40B4-BE49-F238E27FC236}">
                  <a16:creationId xmlns="" xmlns:a16="http://schemas.microsoft.com/office/drawing/2014/main" id="{FFDAF367-6D93-4660-BEC1-6421457B55C7}"/>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CONTAINERIZATION</a:t>
              </a:r>
            </a:p>
          </p:txBody>
        </p:sp>
      </p:grpSp>
      <p:grpSp>
        <p:nvGrpSpPr>
          <p:cNvPr id="15" name="Group 14">
            <a:extLst>
              <a:ext uri="{FF2B5EF4-FFF2-40B4-BE49-F238E27FC236}">
                <a16:creationId xmlns="" xmlns:a16="http://schemas.microsoft.com/office/drawing/2014/main" id="{D8C21996-CA5E-4B59-B274-F9E66C55AE53}"/>
              </a:ext>
            </a:extLst>
          </p:cNvPr>
          <p:cNvGrpSpPr/>
          <p:nvPr/>
        </p:nvGrpSpPr>
        <p:grpSpPr>
          <a:xfrm>
            <a:off x="508673" y="3805221"/>
            <a:ext cx="3113895" cy="273521"/>
            <a:chOff x="232037" y="766063"/>
            <a:chExt cx="5751342" cy="505191"/>
          </a:xfrm>
        </p:grpSpPr>
        <p:grpSp>
          <p:nvGrpSpPr>
            <p:cNvPr id="16" name="Group 15">
              <a:extLst>
                <a:ext uri="{FF2B5EF4-FFF2-40B4-BE49-F238E27FC236}">
                  <a16:creationId xmlns="" xmlns:a16="http://schemas.microsoft.com/office/drawing/2014/main" id="{1D695F58-0A0E-41B0-AB99-EAA727F7833D}"/>
                </a:ext>
              </a:extLst>
            </p:cNvPr>
            <p:cNvGrpSpPr/>
            <p:nvPr/>
          </p:nvGrpSpPr>
          <p:grpSpPr>
            <a:xfrm>
              <a:off x="232037" y="766063"/>
              <a:ext cx="5751342" cy="498648"/>
              <a:chOff x="647148" y="3043238"/>
              <a:chExt cx="8916972" cy="773112"/>
            </a:xfrm>
          </p:grpSpPr>
          <p:sp>
            <p:nvSpPr>
              <p:cNvPr id="18" name="Freeform 6">
                <a:extLst>
                  <a:ext uri="{FF2B5EF4-FFF2-40B4-BE49-F238E27FC236}">
                    <a16:creationId xmlns="" xmlns:a16="http://schemas.microsoft.com/office/drawing/2014/main" id="{E0633AB6-EAE0-40C4-A930-E4C91AEE4364}"/>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9" name="Freeform 7">
                <a:extLst>
                  <a:ext uri="{FF2B5EF4-FFF2-40B4-BE49-F238E27FC236}">
                    <a16:creationId xmlns="" xmlns:a16="http://schemas.microsoft.com/office/drawing/2014/main" id="{E40516E9-54BB-4E1F-8045-0576869F062E}"/>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0" name="Freeform 8">
                <a:extLst>
                  <a:ext uri="{FF2B5EF4-FFF2-40B4-BE49-F238E27FC236}">
                    <a16:creationId xmlns="" xmlns:a16="http://schemas.microsoft.com/office/drawing/2014/main" id="{A227D790-5C52-4911-80D5-52765A1EFCEF}"/>
                  </a:ext>
                </a:extLst>
              </p:cNvPr>
              <p:cNvSpPr>
                <a:spLocks/>
              </p:cNvSpPr>
              <p:nvPr/>
            </p:nvSpPr>
            <p:spPr bwMode="auto">
              <a:xfrm>
                <a:off x="1077915" y="3136901"/>
                <a:ext cx="8486205" cy="679449"/>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7" name="Rectangle 16">
              <a:extLst>
                <a:ext uri="{FF2B5EF4-FFF2-40B4-BE49-F238E27FC236}">
                  <a16:creationId xmlns="" xmlns:a16="http://schemas.microsoft.com/office/drawing/2014/main" id="{4CD5D102-34F1-4A31-B476-DA1AD5DB4A80}"/>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CONFIGURATION MANAGEMENT</a:t>
              </a:r>
            </a:p>
          </p:txBody>
        </p:sp>
      </p:grpSp>
      <p:grpSp>
        <p:nvGrpSpPr>
          <p:cNvPr id="21" name="Group 20">
            <a:extLst>
              <a:ext uri="{FF2B5EF4-FFF2-40B4-BE49-F238E27FC236}">
                <a16:creationId xmlns="" xmlns:a16="http://schemas.microsoft.com/office/drawing/2014/main" id="{5E5B7676-33C7-41B4-8649-4AA3C232F576}"/>
              </a:ext>
            </a:extLst>
          </p:cNvPr>
          <p:cNvGrpSpPr/>
          <p:nvPr/>
        </p:nvGrpSpPr>
        <p:grpSpPr>
          <a:xfrm>
            <a:off x="4946803" y="650381"/>
            <a:ext cx="3113895" cy="273521"/>
            <a:chOff x="232037" y="766063"/>
            <a:chExt cx="5751342" cy="505191"/>
          </a:xfrm>
        </p:grpSpPr>
        <p:grpSp>
          <p:nvGrpSpPr>
            <p:cNvPr id="22" name="Group 21">
              <a:extLst>
                <a:ext uri="{FF2B5EF4-FFF2-40B4-BE49-F238E27FC236}">
                  <a16:creationId xmlns="" xmlns:a16="http://schemas.microsoft.com/office/drawing/2014/main" id="{FE700DFF-59FE-43BA-B326-B40A560ADFBC}"/>
                </a:ext>
              </a:extLst>
            </p:cNvPr>
            <p:cNvGrpSpPr/>
            <p:nvPr/>
          </p:nvGrpSpPr>
          <p:grpSpPr>
            <a:xfrm>
              <a:off x="232037" y="766063"/>
              <a:ext cx="5751342" cy="498648"/>
              <a:chOff x="647148" y="3043238"/>
              <a:chExt cx="8916972" cy="773112"/>
            </a:xfrm>
          </p:grpSpPr>
          <p:sp>
            <p:nvSpPr>
              <p:cNvPr id="24" name="Freeform 6">
                <a:extLst>
                  <a:ext uri="{FF2B5EF4-FFF2-40B4-BE49-F238E27FC236}">
                    <a16:creationId xmlns="" xmlns:a16="http://schemas.microsoft.com/office/drawing/2014/main" id="{8A21AA42-B1D4-4B47-8B2A-02C7A7EFB8C6}"/>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7">
                <a:extLst>
                  <a:ext uri="{FF2B5EF4-FFF2-40B4-BE49-F238E27FC236}">
                    <a16:creationId xmlns="" xmlns:a16="http://schemas.microsoft.com/office/drawing/2014/main" id="{54DD6666-D1CA-4A45-B143-02C427D64126}"/>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6" name="Freeform 8">
                <a:extLst>
                  <a:ext uri="{FF2B5EF4-FFF2-40B4-BE49-F238E27FC236}">
                    <a16:creationId xmlns="" xmlns:a16="http://schemas.microsoft.com/office/drawing/2014/main" id="{8D83B0D9-0BCB-4E71-BD3F-1FB760D44641}"/>
                  </a:ext>
                </a:extLst>
              </p:cNvPr>
              <p:cNvSpPr>
                <a:spLocks/>
              </p:cNvSpPr>
              <p:nvPr/>
            </p:nvSpPr>
            <p:spPr bwMode="auto">
              <a:xfrm>
                <a:off x="1077915" y="3136901"/>
                <a:ext cx="8486205" cy="679449"/>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3" name="Rectangle 22">
              <a:extLst>
                <a:ext uri="{FF2B5EF4-FFF2-40B4-BE49-F238E27FC236}">
                  <a16:creationId xmlns="" xmlns:a16="http://schemas.microsoft.com/office/drawing/2014/main" id="{6EB2B6E6-E3B2-4123-92E4-73A91B6390CD}"/>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MULTI-CLOUD DEPLOYMENT &amp; IAC</a:t>
              </a:r>
            </a:p>
          </p:txBody>
        </p:sp>
      </p:grpSp>
      <p:grpSp>
        <p:nvGrpSpPr>
          <p:cNvPr id="27" name="Group 26">
            <a:extLst>
              <a:ext uri="{FF2B5EF4-FFF2-40B4-BE49-F238E27FC236}">
                <a16:creationId xmlns="" xmlns:a16="http://schemas.microsoft.com/office/drawing/2014/main" id="{FA2F15E6-8F77-4320-8020-1B0E352B54AE}"/>
              </a:ext>
            </a:extLst>
          </p:cNvPr>
          <p:cNvGrpSpPr/>
          <p:nvPr/>
        </p:nvGrpSpPr>
        <p:grpSpPr>
          <a:xfrm>
            <a:off x="4946803" y="2077398"/>
            <a:ext cx="3113895" cy="273521"/>
            <a:chOff x="232037" y="766063"/>
            <a:chExt cx="5751342" cy="505191"/>
          </a:xfrm>
        </p:grpSpPr>
        <p:grpSp>
          <p:nvGrpSpPr>
            <p:cNvPr id="28" name="Group 27">
              <a:extLst>
                <a:ext uri="{FF2B5EF4-FFF2-40B4-BE49-F238E27FC236}">
                  <a16:creationId xmlns="" xmlns:a16="http://schemas.microsoft.com/office/drawing/2014/main" id="{EFA89DBB-BC45-4063-BAA1-7FD148F86676}"/>
                </a:ext>
              </a:extLst>
            </p:cNvPr>
            <p:cNvGrpSpPr/>
            <p:nvPr/>
          </p:nvGrpSpPr>
          <p:grpSpPr>
            <a:xfrm>
              <a:off x="232037" y="766063"/>
              <a:ext cx="5751342" cy="498648"/>
              <a:chOff x="647148" y="3043238"/>
              <a:chExt cx="8916972" cy="773112"/>
            </a:xfrm>
          </p:grpSpPr>
          <p:sp>
            <p:nvSpPr>
              <p:cNvPr id="30" name="Freeform 6">
                <a:extLst>
                  <a:ext uri="{FF2B5EF4-FFF2-40B4-BE49-F238E27FC236}">
                    <a16:creationId xmlns="" xmlns:a16="http://schemas.microsoft.com/office/drawing/2014/main" id="{8024F21B-B5C8-4187-925C-89BFEB36E261}"/>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4C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1" name="Freeform 7">
                <a:extLst>
                  <a:ext uri="{FF2B5EF4-FFF2-40B4-BE49-F238E27FC236}">
                    <a16:creationId xmlns="" xmlns:a16="http://schemas.microsoft.com/office/drawing/2014/main" id="{FE514FDE-525C-447A-93F2-85AF4EF90150}"/>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2" name="Freeform 8">
                <a:extLst>
                  <a:ext uri="{FF2B5EF4-FFF2-40B4-BE49-F238E27FC236}">
                    <a16:creationId xmlns="" xmlns:a16="http://schemas.microsoft.com/office/drawing/2014/main" id="{EDB03B22-3BC0-4772-ACA6-53C05C7BA51D}"/>
                  </a:ext>
                </a:extLst>
              </p:cNvPr>
              <p:cNvSpPr>
                <a:spLocks/>
              </p:cNvSpPr>
              <p:nvPr/>
            </p:nvSpPr>
            <p:spPr bwMode="auto">
              <a:xfrm>
                <a:off x="1077915" y="3136901"/>
                <a:ext cx="8486205" cy="679449"/>
              </a:xfrm>
              <a:prstGeom prst="parallelogram">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9" name="Rectangle 28">
              <a:extLst>
                <a:ext uri="{FF2B5EF4-FFF2-40B4-BE49-F238E27FC236}">
                  <a16:creationId xmlns="" xmlns:a16="http://schemas.microsoft.com/office/drawing/2014/main" id="{FEEEE53E-8F57-4FCA-AB76-7692F7C65A46}"/>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CLOUD AND INFRA MANAGEMENT</a:t>
              </a:r>
            </a:p>
          </p:txBody>
        </p:sp>
      </p:grpSp>
      <p:grpSp>
        <p:nvGrpSpPr>
          <p:cNvPr id="33" name="Group 32">
            <a:extLst>
              <a:ext uri="{FF2B5EF4-FFF2-40B4-BE49-F238E27FC236}">
                <a16:creationId xmlns="" xmlns:a16="http://schemas.microsoft.com/office/drawing/2014/main" id="{A6F68F02-1FEB-48BE-B506-93A575F235E9}"/>
              </a:ext>
            </a:extLst>
          </p:cNvPr>
          <p:cNvGrpSpPr/>
          <p:nvPr/>
        </p:nvGrpSpPr>
        <p:grpSpPr>
          <a:xfrm>
            <a:off x="4946803" y="3504416"/>
            <a:ext cx="3113895" cy="273521"/>
            <a:chOff x="232037" y="766063"/>
            <a:chExt cx="5751342" cy="505191"/>
          </a:xfrm>
        </p:grpSpPr>
        <p:grpSp>
          <p:nvGrpSpPr>
            <p:cNvPr id="34" name="Group 33">
              <a:extLst>
                <a:ext uri="{FF2B5EF4-FFF2-40B4-BE49-F238E27FC236}">
                  <a16:creationId xmlns="" xmlns:a16="http://schemas.microsoft.com/office/drawing/2014/main" id="{ABFF5DF6-214A-453E-BDA3-27B94DA9916D}"/>
                </a:ext>
              </a:extLst>
            </p:cNvPr>
            <p:cNvGrpSpPr/>
            <p:nvPr/>
          </p:nvGrpSpPr>
          <p:grpSpPr>
            <a:xfrm>
              <a:off x="232037" y="766063"/>
              <a:ext cx="5751342" cy="498648"/>
              <a:chOff x="647148" y="3043238"/>
              <a:chExt cx="8916972" cy="773112"/>
            </a:xfrm>
          </p:grpSpPr>
          <p:sp>
            <p:nvSpPr>
              <p:cNvPr id="36" name="Freeform 6">
                <a:extLst>
                  <a:ext uri="{FF2B5EF4-FFF2-40B4-BE49-F238E27FC236}">
                    <a16:creationId xmlns="" xmlns:a16="http://schemas.microsoft.com/office/drawing/2014/main" id="{34D13D98-43A9-4E5E-9824-FD131D699F4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7" name="Freeform 7">
                <a:extLst>
                  <a:ext uri="{FF2B5EF4-FFF2-40B4-BE49-F238E27FC236}">
                    <a16:creationId xmlns="" xmlns:a16="http://schemas.microsoft.com/office/drawing/2014/main" id="{12A99B2D-ABD9-46D2-A2B8-3648E4B9A8B9}"/>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8" name="Freeform 8">
                <a:extLst>
                  <a:ext uri="{FF2B5EF4-FFF2-40B4-BE49-F238E27FC236}">
                    <a16:creationId xmlns="" xmlns:a16="http://schemas.microsoft.com/office/drawing/2014/main" id="{8BF2F165-694C-415D-AD0D-2FCEAEA6719D}"/>
                  </a:ext>
                </a:extLst>
              </p:cNvPr>
              <p:cNvSpPr>
                <a:spLocks/>
              </p:cNvSpPr>
              <p:nvPr/>
            </p:nvSpPr>
            <p:spPr bwMode="auto">
              <a:xfrm>
                <a:off x="1077915" y="3136901"/>
                <a:ext cx="8486205" cy="679449"/>
              </a:xfrm>
              <a:prstGeom prst="parallelogram">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5" name="Rectangle 34">
              <a:extLst>
                <a:ext uri="{FF2B5EF4-FFF2-40B4-BE49-F238E27FC236}">
                  <a16:creationId xmlns="" xmlns:a16="http://schemas.microsoft.com/office/drawing/2014/main" id="{9B960A7D-92C0-4F88-A9C2-CB00B48CF4FB}"/>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LOG AND SEARCH FRAMEWORKS</a:t>
              </a:r>
            </a:p>
          </p:txBody>
        </p:sp>
      </p:grpSp>
      <p:pic>
        <p:nvPicPr>
          <p:cNvPr id="48" name="Picture 47">
            <a:extLst>
              <a:ext uri="{FF2B5EF4-FFF2-40B4-BE49-F238E27FC236}">
                <a16:creationId xmlns="" xmlns:a16="http://schemas.microsoft.com/office/drawing/2014/main" id="{D4FFDFDA-58F6-4B8E-BA3F-00510716E9A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8431" t="26044" r="1103" b="20454"/>
          <a:stretch/>
        </p:blipFill>
        <p:spPr>
          <a:xfrm>
            <a:off x="6904253" y="2727134"/>
            <a:ext cx="1428751" cy="449454"/>
          </a:xfrm>
          <a:prstGeom prst="rect">
            <a:avLst/>
          </a:prstGeom>
        </p:spPr>
      </p:pic>
      <p:pic>
        <p:nvPicPr>
          <p:cNvPr id="49" name="Picture 48">
            <a:extLst>
              <a:ext uri="{FF2B5EF4-FFF2-40B4-BE49-F238E27FC236}">
                <a16:creationId xmlns="" xmlns:a16="http://schemas.microsoft.com/office/drawing/2014/main" id="{D7A8508E-57E6-441A-8CF1-A9815D5B404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916" t="21998" r="82103" b="15966"/>
          <a:stretch/>
        </p:blipFill>
        <p:spPr>
          <a:xfrm>
            <a:off x="5140830" y="2626436"/>
            <a:ext cx="662438" cy="611885"/>
          </a:xfrm>
          <a:prstGeom prst="rect">
            <a:avLst/>
          </a:prstGeom>
        </p:spPr>
      </p:pic>
      <p:pic>
        <p:nvPicPr>
          <p:cNvPr id="50" name="Picture 49">
            <a:extLst>
              <a:ext uri="{FF2B5EF4-FFF2-40B4-BE49-F238E27FC236}">
                <a16:creationId xmlns="" xmlns:a16="http://schemas.microsoft.com/office/drawing/2014/main" id="{98B75EF2-014F-4371-A8BB-34B21ABDD7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7208" r="48150"/>
          <a:stretch/>
        </p:blipFill>
        <p:spPr>
          <a:xfrm>
            <a:off x="5923970" y="2522734"/>
            <a:ext cx="870016" cy="840070"/>
          </a:xfrm>
          <a:prstGeom prst="rect">
            <a:avLst/>
          </a:prstGeom>
        </p:spPr>
      </p:pic>
      <p:cxnSp>
        <p:nvCxnSpPr>
          <p:cNvPr id="54" name="Straight Connector 53">
            <a:extLst>
              <a:ext uri="{FF2B5EF4-FFF2-40B4-BE49-F238E27FC236}">
                <a16:creationId xmlns="" xmlns:a16="http://schemas.microsoft.com/office/drawing/2014/main" id="{A119AC52-A81F-47CA-8394-BC6F8DF5578F}"/>
              </a:ext>
            </a:extLst>
          </p:cNvPr>
          <p:cNvCxnSpPr/>
          <p:nvPr/>
        </p:nvCxnSpPr>
        <p:spPr>
          <a:xfrm>
            <a:off x="4427275" y="946671"/>
            <a:ext cx="0" cy="35398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building, brick, table&#10;&#10;Description automatically generated">
            <a:extLst>
              <a:ext uri="{FF2B5EF4-FFF2-40B4-BE49-F238E27FC236}">
                <a16:creationId xmlns="" xmlns:a16="http://schemas.microsoft.com/office/drawing/2014/main" id="{5AFEB49D-E1AC-47D3-9987-2294484256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1103" y="2907983"/>
            <a:ext cx="698500" cy="698500"/>
          </a:xfrm>
          <a:prstGeom prst="rect">
            <a:avLst/>
          </a:prstGeom>
        </p:spPr>
      </p:pic>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89208" y="2992007"/>
            <a:ext cx="546611" cy="546611"/>
          </a:xfrm>
          <a:prstGeom prst="rect">
            <a:avLst/>
          </a:prstGeom>
        </p:spPr>
      </p:pic>
    </p:spTree>
    <p:extLst>
      <p:ext uri="{BB962C8B-B14F-4D97-AF65-F5344CB8AC3E}">
        <p14:creationId xmlns:p14="http://schemas.microsoft.com/office/powerpoint/2010/main" val="7565377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1D636C-6A28-479E-825D-59BC6C6A5E43}"/>
              </a:ext>
            </a:extLst>
          </p:cNvPr>
          <p:cNvSpPr>
            <a:spLocks noGrp="1"/>
          </p:cNvSpPr>
          <p:nvPr>
            <p:ph type="title"/>
          </p:nvPr>
        </p:nvSpPr>
        <p:spPr/>
        <p:txBody>
          <a:bodyPr/>
          <a:lstStyle/>
          <a:p>
            <a:r>
              <a:rPr lang="en-IN" dirty="0"/>
              <a:t>Philosophy &amp; Approach</a:t>
            </a:r>
          </a:p>
        </p:txBody>
      </p:sp>
      <p:pic>
        <p:nvPicPr>
          <p:cNvPr id="3" name="Picture 2" descr="Image result for devops">
            <a:extLst>
              <a:ext uri="{FF2B5EF4-FFF2-40B4-BE49-F238E27FC236}">
                <a16:creationId xmlns="" xmlns:a16="http://schemas.microsoft.com/office/drawing/2014/main" id="{57FE91FC-B8EB-4B58-8C4F-D9CB908DEB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3512548" y="2197548"/>
            <a:ext cx="2165715" cy="101993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 xmlns:a16="http://schemas.microsoft.com/office/drawing/2014/main" id="{9D3CE3A4-5DE3-4E25-9E9B-ED3CBD85081B}"/>
              </a:ext>
            </a:extLst>
          </p:cNvPr>
          <p:cNvGrpSpPr/>
          <p:nvPr/>
        </p:nvGrpSpPr>
        <p:grpSpPr>
          <a:xfrm>
            <a:off x="1329162" y="1551349"/>
            <a:ext cx="6228150" cy="2304300"/>
            <a:chOff x="1927225" y="1765245"/>
            <a:chExt cx="5044596" cy="1866407"/>
          </a:xfrm>
        </p:grpSpPr>
        <p:sp>
          <p:nvSpPr>
            <p:cNvPr id="5" name="Freeform 11">
              <a:extLst>
                <a:ext uri="{FF2B5EF4-FFF2-40B4-BE49-F238E27FC236}">
                  <a16:creationId xmlns="" xmlns:a16="http://schemas.microsoft.com/office/drawing/2014/main" id="{A30AD1A5-23C5-4080-8FC2-120DF39DE304}"/>
                </a:ext>
              </a:extLst>
            </p:cNvPr>
            <p:cNvSpPr>
              <a:spLocks/>
            </p:cNvSpPr>
            <p:nvPr/>
          </p:nvSpPr>
          <p:spPr bwMode="auto">
            <a:xfrm>
              <a:off x="2107486" y="1765245"/>
              <a:ext cx="4864335" cy="1866407"/>
            </a:xfrm>
            <a:custGeom>
              <a:avLst/>
              <a:gdLst>
                <a:gd name="T0" fmla="*/ 1141 w 1496"/>
                <a:gd name="T1" fmla="*/ 0 h 710"/>
                <a:gd name="T2" fmla="*/ 352 w 1496"/>
                <a:gd name="T3" fmla="*/ 0 h 710"/>
                <a:gd name="T4" fmla="*/ 1 w 1496"/>
                <a:gd name="T5" fmla="*/ 306 h 710"/>
                <a:gd name="T6" fmla="*/ 199 w 1496"/>
                <a:gd name="T7" fmla="*/ 306 h 710"/>
                <a:gd name="T8" fmla="*/ 355 w 1496"/>
                <a:gd name="T9" fmla="*/ 191 h 710"/>
                <a:gd name="T10" fmla="*/ 1138 w 1496"/>
                <a:gd name="T11" fmla="*/ 191 h 710"/>
                <a:gd name="T12" fmla="*/ 1302 w 1496"/>
                <a:gd name="T13" fmla="*/ 355 h 710"/>
                <a:gd name="T14" fmla="*/ 1302 w 1496"/>
                <a:gd name="T15" fmla="*/ 355 h 710"/>
                <a:gd name="T16" fmla="*/ 1138 w 1496"/>
                <a:gd name="T17" fmla="*/ 519 h 710"/>
                <a:gd name="T18" fmla="*/ 355 w 1496"/>
                <a:gd name="T19" fmla="*/ 519 h 710"/>
                <a:gd name="T20" fmla="*/ 196 w 1496"/>
                <a:gd name="T21" fmla="*/ 395 h 710"/>
                <a:gd name="T22" fmla="*/ 0 w 1496"/>
                <a:gd name="T23" fmla="*/ 395 h 710"/>
                <a:gd name="T24" fmla="*/ 352 w 1496"/>
                <a:gd name="T25" fmla="*/ 710 h 710"/>
                <a:gd name="T26" fmla="*/ 1141 w 1496"/>
                <a:gd name="T27" fmla="*/ 710 h 710"/>
                <a:gd name="T28" fmla="*/ 1496 w 1496"/>
                <a:gd name="T29" fmla="*/ 355 h 710"/>
                <a:gd name="T30" fmla="*/ 1496 w 1496"/>
                <a:gd name="T31" fmla="*/ 355 h 710"/>
                <a:gd name="T32" fmla="*/ 1141 w 1496"/>
                <a:gd name="T3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710">
                  <a:moveTo>
                    <a:pt x="1141" y="0"/>
                  </a:moveTo>
                  <a:cubicBezTo>
                    <a:pt x="352" y="0"/>
                    <a:pt x="352" y="0"/>
                    <a:pt x="352" y="0"/>
                  </a:cubicBezTo>
                  <a:cubicBezTo>
                    <a:pt x="174" y="0"/>
                    <a:pt x="25" y="134"/>
                    <a:pt x="1" y="306"/>
                  </a:cubicBezTo>
                  <a:cubicBezTo>
                    <a:pt x="199" y="306"/>
                    <a:pt x="199" y="306"/>
                    <a:pt x="199" y="306"/>
                  </a:cubicBezTo>
                  <a:cubicBezTo>
                    <a:pt x="220" y="240"/>
                    <a:pt x="282" y="191"/>
                    <a:pt x="355" y="191"/>
                  </a:cubicBezTo>
                  <a:cubicBezTo>
                    <a:pt x="1138" y="191"/>
                    <a:pt x="1138" y="191"/>
                    <a:pt x="1138" y="191"/>
                  </a:cubicBezTo>
                  <a:cubicBezTo>
                    <a:pt x="1228" y="191"/>
                    <a:pt x="1302" y="265"/>
                    <a:pt x="1302" y="355"/>
                  </a:cubicBezTo>
                  <a:cubicBezTo>
                    <a:pt x="1302" y="355"/>
                    <a:pt x="1302" y="355"/>
                    <a:pt x="1302" y="355"/>
                  </a:cubicBezTo>
                  <a:cubicBezTo>
                    <a:pt x="1302" y="445"/>
                    <a:pt x="1228" y="519"/>
                    <a:pt x="1138" y="519"/>
                  </a:cubicBezTo>
                  <a:cubicBezTo>
                    <a:pt x="355" y="519"/>
                    <a:pt x="355" y="519"/>
                    <a:pt x="355" y="519"/>
                  </a:cubicBezTo>
                  <a:cubicBezTo>
                    <a:pt x="279" y="519"/>
                    <a:pt x="214" y="466"/>
                    <a:pt x="196" y="395"/>
                  </a:cubicBezTo>
                  <a:cubicBezTo>
                    <a:pt x="0" y="395"/>
                    <a:pt x="0" y="395"/>
                    <a:pt x="0" y="395"/>
                  </a:cubicBezTo>
                  <a:cubicBezTo>
                    <a:pt x="20" y="572"/>
                    <a:pt x="171" y="710"/>
                    <a:pt x="352" y="710"/>
                  </a:cubicBezTo>
                  <a:cubicBezTo>
                    <a:pt x="1141" y="710"/>
                    <a:pt x="1141" y="710"/>
                    <a:pt x="1141" y="710"/>
                  </a:cubicBezTo>
                  <a:cubicBezTo>
                    <a:pt x="1336" y="710"/>
                    <a:pt x="1496" y="550"/>
                    <a:pt x="1496" y="355"/>
                  </a:cubicBezTo>
                  <a:cubicBezTo>
                    <a:pt x="1496" y="355"/>
                    <a:pt x="1496" y="355"/>
                    <a:pt x="1496" y="355"/>
                  </a:cubicBezTo>
                  <a:cubicBezTo>
                    <a:pt x="1496" y="160"/>
                    <a:pt x="1336" y="0"/>
                    <a:pt x="1141" y="0"/>
                  </a:cubicBez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6" name="Freeform 5">
              <a:extLst>
                <a:ext uri="{FF2B5EF4-FFF2-40B4-BE49-F238E27FC236}">
                  <a16:creationId xmlns="" xmlns:a16="http://schemas.microsoft.com/office/drawing/2014/main" id="{24208390-C26B-431E-BD9B-DE762B629CBC}"/>
                </a:ext>
              </a:extLst>
            </p:cNvPr>
            <p:cNvSpPr/>
            <p:nvPr/>
          </p:nvSpPr>
          <p:spPr>
            <a:xfrm>
              <a:off x="1927225" y="2579370"/>
              <a:ext cx="987425" cy="234950"/>
            </a:xfrm>
            <a:custGeom>
              <a:avLst/>
              <a:gdLst>
                <a:gd name="connsiteX0" fmla="*/ 498475 w 987425"/>
                <a:gd name="connsiteY0" fmla="*/ 0 h 234950"/>
                <a:gd name="connsiteX1" fmla="*/ 0 w 987425"/>
                <a:gd name="connsiteY1" fmla="*/ 234950 h 234950"/>
                <a:gd name="connsiteX2" fmla="*/ 987425 w 987425"/>
                <a:gd name="connsiteY2" fmla="*/ 234950 h 234950"/>
                <a:gd name="connsiteX3" fmla="*/ 498475 w 987425"/>
                <a:gd name="connsiteY3" fmla="*/ 0 h 234950"/>
              </a:gdLst>
              <a:ahLst/>
              <a:cxnLst>
                <a:cxn ang="0">
                  <a:pos x="connsiteX0" y="connsiteY0"/>
                </a:cxn>
                <a:cxn ang="0">
                  <a:pos x="connsiteX1" y="connsiteY1"/>
                </a:cxn>
                <a:cxn ang="0">
                  <a:pos x="connsiteX2" y="connsiteY2"/>
                </a:cxn>
                <a:cxn ang="0">
                  <a:pos x="connsiteX3" y="connsiteY3"/>
                </a:cxn>
              </a:cxnLst>
              <a:rect l="l" t="t" r="r" b="b"/>
              <a:pathLst>
                <a:path w="987425" h="234950">
                  <a:moveTo>
                    <a:pt x="498475" y="0"/>
                  </a:moveTo>
                  <a:lnTo>
                    <a:pt x="0" y="234950"/>
                  </a:lnTo>
                  <a:lnTo>
                    <a:pt x="987425" y="234950"/>
                  </a:lnTo>
                  <a:lnTo>
                    <a:pt x="498475"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grpSp>
      <p:sp>
        <p:nvSpPr>
          <p:cNvPr id="7" name="Freeform 12">
            <a:extLst>
              <a:ext uri="{FF2B5EF4-FFF2-40B4-BE49-F238E27FC236}">
                <a16:creationId xmlns="" xmlns:a16="http://schemas.microsoft.com/office/drawing/2014/main" id="{50F4EA72-FAF9-495D-9D11-CB616B96B74D}"/>
              </a:ext>
            </a:extLst>
          </p:cNvPr>
          <p:cNvSpPr>
            <a:spLocks/>
          </p:cNvSpPr>
          <p:nvPr/>
        </p:nvSpPr>
        <p:spPr bwMode="auto">
          <a:xfrm>
            <a:off x="1672372" y="1581579"/>
            <a:ext cx="5964812" cy="2274070"/>
          </a:xfrm>
          <a:custGeom>
            <a:avLst/>
            <a:gdLst>
              <a:gd name="T0" fmla="*/ 0 w 1486"/>
              <a:gd name="T1" fmla="*/ 270 h 701"/>
              <a:gd name="T2" fmla="*/ 154 w 1486"/>
              <a:gd name="T3" fmla="*/ 270 h 701"/>
              <a:gd name="T4" fmla="*/ 344 w 1486"/>
              <a:gd name="T5" fmla="*/ 155 h 701"/>
              <a:gd name="T6" fmla="*/ 1131 w 1486"/>
              <a:gd name="T7" fmla="*/ 155 h 701"/>
              <a:gd name="T8" fmla="*/ 1299 w 1486"/>
              <a:gd name="T9" fmla="*/ 330 h 701"/>
              <a:gd name="T10" fmla="*/ 1151 w 1486"/>
              <a:gd name="T11" fmla="*/ 537 h 701"/>
              <a:gd name="T12" fmla="*/ 800 w 1486"/>
              <a:gd name="T13" fmla="*/ 537 h 701"/>
              <a:gd name="T14" fmla="*/ 800 w 1486"/>
              <a:gd name="T15" fmla="*/ 675 h 701"/>
              <a:gd name="T16" fmla="*/ 1110 w 1486"/>
              <a:gd name="T17" fmla="*/ 674 h 701"/>
              <a:gd name="T18" fmla="*/ 1396 w 1486"/>
              <a:gd name="T19" fmla="*/ 507 h 701"/>
              <a:gd name="T20" fmla="*/ 1390 w 1486"/>
              <a:gd name="T21" fmla="*/ 177 h 701"/>
              <a:gd name="T22" fmla="*/ 1084 w 1486"/>
              <a:gd name="T23" fmla="*/ 13 h 701"/>
              <a:gd name="T24" fmla="*/ 346 w 1486"/>
              <a:gd name="T25" fmla="*/ 13 h 701"/>
              <a:gd name="T26" fmla="*/ 11 w 1486"/>
              <a:gd name="T27" fmla="*/ 237 h 701"/>
              <a:gd name="T28" fmla="*/ 0 w 1486"/>
              <a:gd name="T29" fmla="*/ 27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6" h="701">
                <a:moveTo>
                  <a:pt x="0" y="270"/>
                </a:moveTo>
                <a:cubicBezTo>
                  <a:pt x="154" y="270"/>
                  <a:pt x="154" y="270"/>
                  <a:pt x="154" y="270"/>
                </a:cubicBezTo>
                <a:cubicBezTo>
                  <a:pt x="154" y="270"/>
                  <a:pt x="174" y="155"/>
                  <a:pt x="344" y="155"/>
                </a:cubicBezTo>
                <a:cubicBezTo>
                  <a:pt x="515" y="155"/>
                  <a:pt x="1131" y="155"/>
                  <a:pt x="1131" y="155"/>
                </a:cubicBezTo>
                <a:cubicBezTo>
                  <a:pt x="1131" y="155"/>
                  <a:pt x="1290" y="174"/>
                  <a:pt x="1299" y="330"/>
                </a:cubicBezTo>
                <a:cubicBezTo>
                  <a:pt x="1307" y="473"/>
                  <a:pt x="1199" y="524"/>
                  <a:pt x="1151" y="537"/>
                </a:cubicBezTo>
                <a:cubicBezTo>
                  <a:pt x="1099" y="550"/>
                  <a:pt x="800" y="537"/>
                  <a:pt x="800" y="537"/>
                </a:cubicBezTo>
                <a:cubicBezTo>
                  <a:pt x="800" y="675"/>
                  <a:pt x="800" y="675"/>
                  <a:pt x="800" y="675"/>
                </a:cubicBezTo>
                <a:cubicBezTo>
                  <a:pt x="1110" y="674"/>
                  <a:pt x="1110" y="674"/>
                  <a:pt x="1110" y="674"/>
                </a:cubicBezTo>
                <a:cubicBezTo>
                  <a:pt x="1110" y="674"/>
                  <a:pt x="1268" y="701"/>
                  <a:pt x="1396" y="507"/>
                </a:cubicBezTo>
                <a:cubicBezTo>
                  <a:pt x="1396" y="507"/>
                  <a:pt x="1486" y="341"/>
                  <a:pt x="1390" y="177"/>
                </a:cubicBezTo>
                <a:cubicBezTo>
                  <a:pt x="1390" y="177"/>
                  <a:pt x="1307" y="21"/>
                  <a:pt x="1084" y="13"/>
                </a:cubicBezTo>
                <a:cubicBezTo>
                  <a:pt x="346" y="13"/>
                  <a:pt x="346" y="13"/>
                  <a:pt x="346" y="13"/>
                </a:cubicBezTo>
                <a:cubicBezTo>
                  <a:pt x="346" y="13"/>
                  <a:pt x="112" y="0"/>
                  <a:pt x="11" y="237"/>
                </a:cubicBezTo>
                <a:lnTo>
                  <a:pt x="0" y="270"/>
                </a:lnTo>
                <a:close/>
              </a:path>
            </a:pathLst>
          </a:custGeom>
          <a:solidFill>
            <a:srgbClr val="CBD414"/>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8" name="Freeform 7">
            <a:extLst>
              <a:ext uri="{FF2B5EF4-FFF2-40B4-BE49-F238E27FC236}">
                <a16:creationId xmlns="" xmlns:a16="http://schemas.microsoft.com/office/drawing/2014/main" id="{761B7AB9-5592-4D6F-904E-6BBDC0061C11}"/>
              </a:ext>
            </a:extLst>
          </p:cNvPr>
          <p:cNvSpPr/>
          <p:nvPr/>
        </p:nvSpPr>
        <p:spPr>
          <a:xfrm>
            <a:off x="4651287" y="3268339"/>
            <a:ext cx="237155" cy="564467"/>
          </a:xfrm>
          <a:custGeom>
            <a:avLst/>
            <a:gdLst>
              <a:gd name="connsiteX0" fmla="*/ 0 w 177800"/>
              <a:gd name="connsiteY0" fmla="*/ 200025 h 457200"/>
              <a:gd name="connsiteX1" fmla="*/ 177800 w 177800"/>
              <a:gd name="connsiteY1" fmla="*/ 457200 h 457200"/>
              <a:gd name="connsiteX2" fmla="*/ 177800 w 177800"/>
              <a:gd name="connsiteY2" fmla="*/ 0 h 457200"/>
              <a:gd name="connsiteX3" fmla="*/ 0 w 177800"/>
              <a:gd name="connsiteY3" fmla="*/ 200025 h 457200"/>
              <a:gd name="connsiteX0" fmla="*/ 0 w 194469"/>
              <a:gd name="connsiteY0" fmla="*/ 219075 h 457200"/>
              <a:gd name="connsiteX1" fmla="*/ 194469 w 194469"/>
              <a:gd name="connsiteY1" fmla="*/ 457200 h 457200"/>
              <a:gd name="connsiteX2" fmla="*/ 194469 w 194469"/>
              <a:gd name="connsiteY2" fmla="*/ 0 h 457200"/>
              <a:gd name="connsiteX3" fmla="*/ 0 w 194469"/>
              <a:gd name="connsiteY3" fmla="*/ 219075 h 457200"/>
              <a:gd name="connsiteX0" fmla="*/ 0 w 192088"/>
              <a:gd name="connsiteY0" fmla="*/ 230981 h 457200"/>
              <a:gd name="connsiteX1" fmla="*/ 192088 w 192088"/>
              <a:gd name="connsiteY1" fmla="*/ 457200 h 457200"/>
              <a:gd name="connsiteX2" fmla="*/ 192088 w 192088"/>
              <a:gd name="connsiteY2" fmla="*/ 0 h 457200"/>
              <a:gd name="connsiteX3" fmla="*/ 0 w 192088"/>
              <a:gd name="connsiteY3" fmla="*/ 230981 h 457200"/>
            </a:gdLst>
            <a:ahLst/>
            <a:cxnLst>
              <a:cxn ang="0">
                <a:pos x="connsiteX0" y="connsiteY0"/>
              </a:cxn>
              <a:cxn ang="0">
                <a:pos x="connsiteX1" y="connsiteY1"/>
              </a:cxn>
              <a:cxn ang="0">
                <a:pos x="connsiteX2" y="connsiteY2"/>
              </a:cxn>
              <a:cxn ang="0">
                <a:pos x="connsiteX3" y="connsiteY3"/>
              </a:cxn>
            </a:cxnLst>
            <a:rect l="l" t="t" r="r" b="b"/>
            <a:pathLst>
              <a:path w="192088" h="457200">
                <a:moveTo>
                  <a:pt x="0" y="230981"/>
                </a:moveTo>
                <a:lnTo>
                  <a:pt x="192088" y="457200"/>
                </a:lnTo>
                <a:lnTo>
                  <a:pt x="192088" y="0"/>
                </a:lnTo>
                <a:lnTo>
                  <a:pt x="0" y="230981"/>
                </a:lnTo>
                <a:close/>
              </a:path>
            </a:pathLst>
          </a:custGeom>
          <a:solidFill>
            <a:srgbClr val="CBD414"/>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9" name="Freeform 40">
            <a:extLst>
              <a:ext uri="{FF2B5EF4-FFF2-40B4-BE49-F238E27FC236}">
                <a16:creationId xmlns="" xmlns:a16="http://schemas.microsoft.com/office/drawing/2014/main" id="{0E490C4C-F2AC-43C6-9789-2A0C454A7996}"/>
              </a:ext>
            </a:extLst>
          </p:cNvPr>
          <p:cNvSpPr>
            <a:spLocks noEditPoints="1"/>
          </p:cNvSpPr>
          <p:nvPr/>
        </p:nvSpPr>
        <p:spPr bwMode="auto">
          <a:xfrm>
            <a:off x="2936180" y="17433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0" name="Freeform 40">
            <a:extLst>
              <a:ext uri="{FF2B5EF4-FFF2-40B4-BE49-F238E27FC236}">
                <a16:creationId xmlns="" xmlns:a16="http://schemas.microsoft.com/office/drawing/2014/main" id="{6DAF814E-71B7-4A89-B18B-FE86DF720022}"/>
              </a:ext>
            </a:extLst>
          </p:cNvPr>
          <p:cNvSpPr>
            <a:spLocks noEditPoints="1"/>
          </p:cNvSpPr>
          <p:nvPr/>
        </p:nvSpPr>
        <p:spPr bwMode="auto">
          <a:xfrm>
            <a:off x="3742132" y="17306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1" name="Freeform 40">
            <a:extLst>
              <a:ext uri="{FF2B5EF4-FFF2-40B4-BE49-F238E27FC236}">
                <a16:creationId xmlns="" xmlns:a16="http://schemas.microsoft.com/office/drawing/2014/main" id="{D5F79C97-121C-43B7-B614-0A6A1524DB75}"/>
              </a:ext>
            </a:extLst>
          </p:cNvPr>
          <p:cNvSpPr>
            <a:spLocks noEditPoints="1"/>
          </p:cNvSpPr>
          <p:nvPr/>
        </p:nvSpPr>
        <p:spPr bwMode="auto">
          <a:xfrm>
            <a:off x="4554434" y="17306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2" name="Freeform 40">
            <a:extLst>
              <a:ext uri="{FF2B5EF4-FFF2-40B4-BE49-F238E27FC236}">
                <a16:creationId xmlns="" xmlns:a16="http://schemas.microsoft.com/office/drawing/2014/main" id="{77FC37E4-8A0D-4DC0-BA7B-8F5201C24803}"/>
              </a:ext>
            </a:extLst>
          </p:cNvPr>
          <p:cNvSpPr>
            <a:spLocks noEditPoints="1"/>
          </p:cNvSpPr>
          <p:nvPr/>
        </p:nvSpPr>
        <p:spPr bwMode="auto">
          <a:xfrm>
            <a:off x="5394100" y="173845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3" name="Freeform 40">
            <a:extLst>
              <a:ext uri="{FF2B5EF4-FFF2-40B4-BE49-F238E27FC236}">
                <a16:creationId xmlns="" xmlns:a16="http://schemas.microsoft.com/office/drawing/2014/main" id="{2D4B7577-C61A-47BF-9762-149A4E95BA01}"/>
              </a:ext>
            </a:extLst>
          </p:cNvPr>
          <p:cNvSpPr>
            <a:spLocks noEditPoints="1"/>
          </p:cNvSpPr>
          <p:nvPr/>
        </p:nvSpPr>
        <p:spPr bwMode="auto">
          <a:xfrm>
            <a:off x="6809557" y="205005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4" name="Freeform 40">
            <a:extLst>
              <a:ext uri="{FF2B5EF4-FFF2-40B4-BE49-F238E27FC236}">
                <a16:creationId xmlns="" xmlns:a16="http://schemas.microsoft.com/office/drawing/2014/main" id="{1DC31D7A-BF73-4DFC-98CE-65522D58C889}"/>
              </a:ext>
            </a:extLst>
          </p:cNvPr>
          <p:cNvSpPr>
            <a:spLocks noEditPoints="1"/>
          </p:cNvSpPr>
          <p:nvPr/>
        </p:nvSpPr>
        <p:spPr bwMode="auto">
          <a:xfrm>
            <a:off x="7031730" y="269714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5" name="Freeform 40">
            <a:extLst>
              <a:ext uri="{FF2B5EF4-FFF2-40B4-BE49-F238E27FC236}">
                <a16:creationId xmlns="" xmlns:a16="http://schemas.microsoft.com/office/drawing/2014/main" id="{881290E7-C413-46EB-AE6B-F366BF5CFE80}"/>
              </a:ext>
            </a:extLst>
          </p:cNvPr>
          <p:cNvSpPr>
            <a:spLocks noEditPoints="1"/>
          </p:cNvSpPr>
          <p:nvPr/>
        </p:nvSpPr>
        <p:spPr bwMode="auto">
          <a:xfrm>
            <a:off x="6606248" y="327468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6" name="Freeform 40">
            <a:extLst>
              <a:ext uri="{FF2B5EF4-FFF2-40B4-BE49-F238E27FC236}">
                <a16:creationId xmlns="" xmlns:a16="http://schemas.microsoft.com/office/drawing/2014/main" id="{112D0708-3076-47CB-B276-7364DA94C5D2}"/>
              </a:ext>
            </a:extLst>
          </p:cNvPr>
          <p:cNvSpPr>
            <a:spLocks noEditPoints="1"/>
          </p:cNvSpPr>
          <p:nvPr/>
        </p:nvSpPr>
        <p:spPr bwMode="auto">
          <a:xfrm>
            <a:off x="5011433" y="3429961"/>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7" name="Freeform 40">
            <a:extLst>
              <a:ext uri="{FF2B5EF4-FFF2-40B4-BE49-F238E27FC236}">
                <a16:creationId xmlns="" xmlns:a16="http://schemas.microsoft.com/office/drawing/2014/main" id="{79E44773-0C00-4E6D-A9A9-91AAEBE987E1}"/>
              </a:ext>
            </a:extLst>
          </p:cNvPr>
          <p:cNvSpPr>
            <a:spLocks noEditPoints="1"/>
          </p:cNvSpPr>
          <p:nvPr/>
        </p:nvSpPr>
        <p:spPr bwMode="auto">
          <a:xfrm>
            <a:off x="2970138" y="343841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8" name="Freeform 56">
            <a:extLst>
              <a:ext uri="{FF2B5EF4-FFF2-40B4-BE49-F238E27FC236}">
                <a16:creationId xmlns="" xmlns:a16="http://schemas.microsoft.com/office/drawing/2014/main" id="{5D3466BD-B473-434E-A87E-9E2D882E3A5A}"/>
              </a:ext>
            </a:extLst>
          </p:cNvPr>
          <p:cNvSpPr>
            <a:spLocks/>
          </p:cNvSpPr>
          <p:nvPr/>
        </p:nvSpPr>
        <p:spPr bwMode="auto">
          <a:xfrm>
            <a:off x="2415653" y="1847496"/>
            <a:ext cx="203748" cy="213935"/>
          </a:xfrm>
          <a:custGeom>
            <a:avLst/>
            <a:gdLst/>
            <a:ahLst/>
            <a:cxnLst>
              <a:cxn ang="0">
                <a:pos x="0" y="2668"/>
              </a:cxn>
              <a:cxn ang="0">
                <a:pos x="1181" y="2668"/>
              </a:cxn>
              <a:cxn ang="0">
                <a:pos x="1673" y="3488"/>
              </a:cxn>
              <a:cxn ang="0">
                <a:pos x="3842" y="0"/>
              </a:cxn>
              <a:cxn ang="0">
                <a:pos x="5023" y="0"/>
              </a:cxn>
              <a:cxn ang="0">
                <a:pos x="1696" y="5286"/>
              </a:cxn>
              <a:cxn ang="0">
                <a:pos x="0" y="2668"/>
              </a:cxn>
            </a:cxnLst>
            <a:rect l="0" t="0" r="r" b="b"/>
            <a:pathLst>
              <a:path w="5023" h="5286">
                <a:moveTo>
                  <a:pt x="0" y="2668"/>
                </a:moveTo>
                <a:lnTo>
                  <a:pt x="1181" y="2668"/>
                </a:lnTo>
                <a:lnTo>
                  <a:pt x="1673" y="3488"/>
                </a:lnTo>
                <a:lnTo>
                  <a:pt x="3842" y="0"/>
                </a:lnTo>
                <a:lnTo>
                  <a:pt x="5023" y="0"/>
                </a:lnTo>
                <a:lnTo>
                  <a:pt x="1696" y="5286"/>
                </a:lnTo>
                <a:lnTo>
                  <a:pt x="0" y="2668"/>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nvGrpSpPr>
          <p:cNvPr id="19" name="Group 443">
            <a:extLst>
              <a:ext uri="{FF2B5EF4-FFF2-40B4-BE49-F238E27FC236}">
                <a16:creationId xmlns="" xmlns:a16="http://schemas.microsoft.com/office/drawing/2014/main" id="{8B5BBA81-30CC-4F6B-84B2-50118CFFA98F}"/>
              </a:ext>
            </a:extLst>
          </p:cNvPr>
          <p:cNvGrpSpPr/>
          <p:nvPr/>
        </p:nvGrpSpPr>
        <p:grpSpPr>
          <a:xfrm>
            <a:off x="6132208" y="1760349"/>
            <a:ext cx="253134" cy="253135"/>
            <a:chOff x="5283200" y="5156200"/>
            <a:chExt cx="1295400" cy="1295401"/>
          </a:xfrm>
          <a:solidFill>
            <a:srgbClr val="3EABD8"/>
          </a:solidFill>
        </p:grpSpPr>
        <p:sp>
          <p:nvSpPr>
            <p:cNvPr id="20" name="Freeform 20">
              <a:extLst>
                <a:ext uri="{FF2B5EF4-FFF2-40B4-BE49-F238E27FC236}">
                  <a16:creationId xmlns="" xmlns:a16="http://schemas.microsoft.com/office/drawing/2014/main" id="{70BA77D5-2ED5-4DE2-BF11-D305648D01A3}"/>
                </a:ext>
              </a:extLst>
            </p:cNvPr>
            <p:cNvSpPr>
              <a:spLocks noEditPoints="1"/>
            </p:cNvSpPr>
            <p:nvPr/>
          </p:nvSpPr>
          <p:spPr bwMode="auto">
            <a:xfrm>
              <a:off x="5403850" y="5156200"/>
              <a:ext cx="1174750" cy="1184275"/>
            </a:xfrm>
            <a:custGeom>
              <a:avLst/>
              <a:gdLst/>
              <a:ahLst/>
              <a:cxnLst>
                <a:cxn ang="0">
                  <a:pos x="2112" y="238"/>
                </a:cxn>
                <a:cxn ang="0">
                  <a:pos x="1806" y="343"/>
                </a:cxn>
                <a:cxn ang="0">
                  <a:pos x="1569" y="500"/>
                </a:cxn>
                <a:cxn ang="0">
                  <a:pos x="1398" y="678"/>
                </a:cxn>
                <a:cxn ang="0">
                  <a:pos x="1292" y="852"/>
                </a:cxn>
                <a:cxn ang="0">
                  <a:pos x="1197" y="1171"/>
                </a:cxn>
                <a:cxn ang="0">
                  <a:pos x="1193" y="1516"/>
                </a:cxn>
                <a:cxn ang="0">
                  <a:pos x="1286" y="1820"/>
                </a:cxn>
                <a:cxn ang="0">
                  <a:pos x="1458" y="2079"/>
                </a:cxn>
                <a:cxn ang="0">
                  <a:pos x="1691" y="2281"/>
                </a:cxn>
                <a:cxn ang="0">
                  <a:pos x="1968" y="2421"/>
                </a:cxn>
                <a:cxn ang="0">
                  <a:pos x="2270" y="2492"/>
                </a:cxn>
                <a:cxn ang="0">
                  <a:pos x="2579" y="2484"/>
                </a:cxn>
                <a:cxn ang="0">
                  <a:pos x="2880" y="2390"/>
                </a:cxn>
                <a:cxn ang="0">
                  <a:pos x="3132" y="2218"/>
                </a:cxn>
                <a:cxn ang="0">
                  <a:pos x="3313" y="1993"/>
                </a:cxn>
                <a:cxn ang="0">
                  <a:pos x="3426" y="1730"/>
                </a:cxn>
                <a:cxn ang="0">
                  <a:pos x="3472" y="1446"/>
                </a:cxn>
                <a:cxn ang="0">
                  <a:pos x="3453" y="1156"/>
                </a:cxn>
                <a:cxn ang="0">
                  <a:pos x="3372" y="878"/>
                </a:cxn>
                <a:cxn ang="0">
                  <a:pos x="3231" y="628"/>
                </a:cxn>
                <a:cxn ang="0">
                  <a:pos x="3030" y="423"/>
                </a:cxn>
                <a:cxn ang="0">
                  <a:pos x="2774" y="278"/>
                </a:cxn>
                <a:cxn ang="0">
                  <a:pos x="2465" y="212"/>
                </a:cxn>
                <a:cxn ang="0">
                  <a:pos x="2591" y="24"/>
                </a:cxn>
                <a:cxn ang="0">
                  <a:pos x="2964" y="160"/>
                </a:cxn>
                <a:cxn ang="0">
                  <a:pos x="3264" y="370"/>
                </a:cxn>
                <a:cxn ang="0">
                  <a:pos x="3492" y="652"/>
                </a:cxn>
                <a:cxn ang="0">
                  <a:pos x="3646" y="1007"/>
                </a:cxn>
                <a:cxn ang="0">
                  <a:pos x="3689" y="1556"/>
                </a:cxn>
                <a:cxn ang="0">
                  <a:pos x="3593" y="1891"/>
                </a:cxn>
                <a:cxn ang="0">
                  <a:pos x="3409" y="2181"/>
                </a:cxn>
                <a:cxn ang="0">
                  <a:pos x="3153" y="2414"/>
                </a:cxn>
                <a:cxn ang="0">
                  <a:pos x="2846" y="2577"/>
                </a:cxn>
                <a:cxn ang="0">
                  <a:pos x="2505" y="2662"/>
                </a:cxn>
                <a:cxn ang="0">
                  <a:pos x="2148" y="2656"/>
                </a:cxn>
                <a:cxn ang="0">
                  <a:pos x="1795" y="2548"/>
                </a:cxn>
                <a:cxn ang="0">
                  <a:pos x="1408" y="2650"/>
                </a:cxn>
                <a:cxn ang="0">
                  <a:pos x="1006" y="3076"/>
                </a:cxn>
                <a:cxn ang="0">
                  <a:pos x="617" y="3516"/>
                </a:cxn>
                <a:cxn ang="0">
                  <a:pos x="356" y="3650"/>
                </a:cxn>
                <a:cxn ang="0">
                  <a:pos x="181" y="3483"/>
                </a:cxn>
                <a:cxn ang="0">
                  <a:pos x="49" y="3340"/>
                </a:cxn>
                <a:cxn ang="0">
                  <a:pos x="209" y="3055"/>
                </a:cxn>
                <a:cxn ang="0">
                  <a:pos x="744" y="2582"/>
                </a:cxn>
                <a:cxn ang="0">
                  <a:pos x="1150" y="2180"/>
                </a:cxn>
                <a:cxn ang="0">
                  <a:pos x="1110" y="1809"/>
                </a:cxn>
                <a:cxn ang="0">
                  <a:pos x="1031" y="1446"/>
                </a:cxn>
                <a:cxn ang="0">
                  <a:pos x="1055" y="1082"/>
                </a:cxn>
                <a:cxn ang="0">
                  <a:pos x="1168" y="741"/>
                </a:cxn>
                <a:cxn ang="0">
                  <a:pos x="1361" y="442"/>
                </a:cxn>
                <a:cxn ang="0">
                  <a:pos x="1620" y="204"/>
                </a:cxn>
                <a:cxn ang="0">
                  <a:pos x="1935" y="50"/>
                </a:cxn>
              </a:cxnLst>
              <a:rect l="0" t="0" r="r" b="b"/>
              <a:pathLst>
                <a:path w="3697" h="3729">
                  <a:moveTo>
                    <a:pt x="2380" y="209"/>
                  </a:moveTo>
                  <a:lnTo>
                    <a:pt x="2291" y="213"/>
                  </a:lnTo>
                  <a:lnTo>
                    <a:pt x="2200" y="223"/>
                  </a:lnTo>
                  <a:lnTo>
                    <a:pt x="2112" y="238"/>
                  </a:lnTo>
                  <a:lnTo>
                    <a:pt x="2029" y="257"/>
                  </a:lnTo>
                  <a:lnTo>
                    <a:pt x="1950" y="282"/>
                  </a:lnTo>
                  <a:lnTo>
                    <a:pt x="1876" y="311"/>
                  </a:lnTo>
                  <a:lnTo>
                    <a:pt x="1806" y="343"/>
                  </a:lnTo>
                  <a:lnTo>
                    <a:pt x="1741" y="379"/>
                  </a:lnTo>
                  <a:lnTo>
                    <a:pt x="1679" y="417"/>
                  </a:lnTo>
                  <a:lnTo>
                    <a:pt x="1622" y="456"/>
                  </a:lnTo>
                  <a:lnTo>
                    <a:pt x="1569" y="500"/>
                  </a:lnTo>
                  <a:lnTo>
                    <a:pt x="1520" y="543"/>
                  </a:lnTo>
                  <a:lnTo>
                    <a:pt x="1475" y="588"/>
                  </a:lnTo>
                  <a:lnTo>
                    <a:pt x="1434" y="633"/>
                  </a:lnTo>
                  <a:lnTo>
                    <a:pt x="1398" y="678"/>
                  </a:lnTo>
                  <a:lnTo>
                    <a:pt x="1366" y="724"/>
                  </a:lnTo>
                  <a:lnTo>
                    <a:pt x="1337" y="768"/>
                  </a:lnTo>
                  <a:lnTo>
                    <a:pt x="1313" y="810"/>
                  </a:lnTo>
                  <a:lnTo>
                    <a:pt x="1292" y="852"/>
                  </a:lnTo>
                  <a:lnTo>
                    <a:pt x="1275" y="892"/>
                  </a:lnTo>
                  <a:lnTo>
                    <a:pt x="1241" y="987"/>
                  </a:lnTo>
                  <a:lnTo>
                    <a:pt x="1215" y="1080"/>
                  </a:lnTo>
                  <a:lnTo>
                    <a:pt x="1197" y="1171"/>
                  </a:lnTo>
                  <a:lnTo>
                    <a:pt x="1186" y="1261"/>
                  </a:lnTo>
                  <a:lnTo>
                    <a:pt x="1182" y="1348"/>
                  </a:lnTo>
                  <a:lnTo>
                    <a:pt x="1184" y="1433"/>
                  </a:lnTo>
                  <a:lnTo>
                    <a:pt x="1193" y="1516"/>
                  </a:lnTo>
                  <a:lnTo>
                    <a:pt x="1208" y="1596"/>
                  </a:lnTo>
                  <a:lnTo>
                    <a:pt x="1228" y="1674"/>
                  </a:lnTo>
                  <a:lnTo>
                    <a:pt x="1255" y="1748"/>
                  </a:lnTo>
                  <a:lnTo>
                    <a:pt x="1286" y="1820"/>
                  </a:lnTo>
                  <a:lnTo>
                    <a:pt x="1322" y="1889"/>
                  </a:lnTo>
                  <a:lnTo>
                    <a:pt x="1363" y="1956"/>
                  </a:lnTo>
                  <a:lnTo>
                    <a:pt x="1408" y="2019"/>
                  </a:lnTo>
                  <a:lnTo>
                    <a:pt x="1458" y="2079"/>
                  </a:lnTo>
                  <a:lnTo>
                    <a:pt x="1511" y="2134"/>
                  </a:lnTo>
                  <a:lnTo>
                    <a:pt x="1568" y="2187"/>
                  </a:lnTo>
                  <a:lnTo>
                    <a:pt x="1628" y="2236"/>
                  </a:lnTo>
                  <a:lnTo>
                    <a:pt x="1691" y="2281"/>
                  </a:lnTo>
                  <a:lnTo>
                    <a:pt x="1757" y="2322"/>
                  </a:lnTo>
                  <a:lnTo>
                    <a:pt x="1825" y="2359"/>
                  </a:lnTo>
                  <a:lnTo>
                    <a:pt x="1895" y="2393"/>
                  </a:lnTo>
                  <a:lnTo>
                    <a:pt x="1968" y="2421"/>
                  </a:lnTo>
                  <a:lnTo>
                    <a:pt x="2041" y="2446"/>
                  </a:lnTo>
                  <a:lnTo>
                    <a:pt x="2117" y="2466"/>
                  </a:lnTo>
                  <a:lnTo>
                    <a:pt x="2193" y="2480"/>
                  </a:lnTo>
                  <a:lnTo>
                    <a:pt x="2270" y="2492"/>
                  </a:lnTo>
                  <a:lnTo>
                    <a:pt x="2347" y="2496"/>
                  </a:lnTo>
                  <a:lnTo>
                    <a:pt x="2425" y="2498"/>
                  </a:lnTo>
                  <a:lnTo>
                    <a:pt x="2502" y="2493"/>
                  </a:lnTo>
                  <a:lnTo>
                    <a:pt x="2579" y="2484"/>
                  </a:lnTo>
                  <a:lnTo>
                    <a:pt x="2656" y="2469"/>
                  </a:lnTo>
                  <a:lnTo>
                    <a:pt x="2731" y="2448"/>
                  </a:lnTo>
                  <a:lnTo>
                    <a:pt x="2805" y="2422"/>
                  </a:lnTo>
                  <a:lnTo>
                    <a:pt x="2880" y="2390"/>
                  </a:lnTo>
                  <a:lnTo>
                    <a:pt x="2950" y="2353"/>
                  </a:lnTo>
                  <a:lnTo>
                    <a:pt x="3016" y="2312"/>
                  </a:lnTo>
                  <a:lnTo>
                    <a:pt x="3076" y="2268"/>
                  </a:lnTo>
                  <a:lnTo>
                    <a:pt x="3132" y="2218"/>
                  </a:lnTo>
                  <a:lnTo>
                    <a:pt x="3185" y="2166"/>
                  </a:lnTo>
                  <a:lnTo>
                    <a:pt x="3232" y="2112"/>
                  </a:lnTo>
                  <a:lnTo>
                    <a:pt x="3275" y="2054"/>
                  </a:lnTo>
                  <a:lnTo>
                    <a:pt x="3313" y="1993"/>
                  </a:lnTo>
                  <a:lnTo>
                    <a:pt x="3348" y="1930"/>
                  </a:lnTo>
                  <a:lnTo>
                    <a:pt x="3379" y="1865"/>
                  </a:lnTo>
                  <a:lnTo>
                    <a:pt x="3405" y="1798"/>
                  </a:lnTo>
                  <a:lnTo>
                    <a:pt x="3426" y="1730"/>
                  </a:lnTo>
                  <a:lnTo>
                    <a:pt x="3443" y="1661"/>
                  </a:lnTo>
                  <a:lnTo>
                    <a:pt x="3457" y="1589"/>
                  </a:lnTo>
                  <a:lnTo>
                    <a:pt x="3467" y="1517"/>
                  </a:lnTo>
                  <a:lnTo>
                    <a:pt x="3472" y="1446"/>
                  </a:lnTo>
                  <a:lnTo>
                    <a:pt x="3473" y="1373"/>
                  </a:lnTo>
                  <a:lnTo>
                    <a:pt x="3471" y="1300"/>
                  </a:lnTo>
                  <a:lnTo>
                    <a:pt x="3464" y="1228"/>
                  </a:lnTo>
                  <a:lnTo>
                    <a:pt x="3453" y="1156"/>
                  </a:lnTo>
                  <a:lnTo>
                    <a:pt x="3438" y="1085"/>
                  </a:lnTo>
                  <a:lnTo>
                    <a:pt x="3420" y="1014"/>
                  </a:lnTo>
                  <a:lnTo>
                    <a:pt x="3398" y="946"/>
                  </a:lnTo>
                  <a:lnTo>
                    <a:pt x="3372" y="878"/>
                  </a:lnTo>
                  <a:lnTo>
                    <a:pt x="3342" y="813"/>
                  </a:lnTo>
                  <a:lnTo>
                    <a:pt x="3309" y="748"/>
                  </a:lnTo>
                  <a:lnTo>
                    <a:pt x="3271" y="688"/>
                  </a:lnTo>
                  <a:lnTo>
                    <a:pt x="3231" y="628"/>
                  </a:lnTo>
                  <a:lnTo>
                    <a:pt x="3186" y="573"/>
                  </a:lnTo>
                  <a:lnTo>
                    <a:pt x="3138" y="520"/>
                  </a:lnTo>
                  <a:lnTo>
                    <a:pt x="3086" y="469"/>
                  </a:lnTo>
                  <a:lnTo>
                    <a:pt x="3030" y="423"/>
                  </a:lnTo>
                  <a:lnTo>
                    <a:pt x="2972" y="381"/>
                  </a:lnTo>
                  <a:lnTo>
                    <a:pt x="2909" y="343"/>
                  </a:lnTo>
                  <a:lnTo>
                    <a:pt x="2844" y="308"/>
                  </a:lnTo>
                  <a:lnTo>
                    <a:pt x="2774" y="278"/>
                  </a:lnTo>
                  <a:lnTo>
                    <a:pt x="2703" y="254"/>
                  </a:lnTo>
                  <a:lnTo>
                    <a:pt x="2627" y="235"/>
                  </a:lnTo>
                  <a:lnTo>
                    <a:pt x="2548" y="220"/>
                  </a:lnTo>
                  <a:lnTo>
                    <a:pt x="2465" y="212"/>
                  </a:lnTo>
                  <a:lnTo>
                    <a:pt x="2380" y="209"/>
                  </a:lnTo>
                  <a:close/>
                  <a:moveTo>
                    <a:pt x="2200" y="0"/>
                  </a:moveTo>
                  <a:lnTo>
                    <a:pt x="2486" y="0"/>
                  </a:lnTo>
                  <a:lnTo>
                    <a:pt x="2591" y="24"/>
                  </a:lnTo>
                  <a:lnTo>
                    <a:pt x="2690" y="51"/>
                  </a:lnTo>
                  <a:lnTo>
                    <a:pt x="2787" y="83"/>
                  </a:lnTo>
                  <a:lnTo>
                    <a:pt x="2877" y="119"/>
                  </a:lnTo>
                  <a:lnTo>
                    <a:pt x="2964" y="160"/>
                  </a:lnTo>
                  <a:lnTo>
                    <a:pt x="3045" y="205"/>
                  </a:lnTo>
                  <a:lnTo>
                    <a:pt x="3123" y="256"/>
                  </a:lnTo>
                  <a:lnTo>
                    <a:pt x="3195" y="311"/>
                  </a:lnTo>
                  <a:lnTo>
                    <a:pt x="3264" y="370"/>
                  </a:lnTo>
                  <a:lnTo>
                    <a:pt x="3327" y="433"/>
                  </a:lnTo>
                  <a:lnTo>
                    <a:pt x="3386" y="502"/>
                  </a:lnTo>
                  <a:lnTo>
                    <a:pt x="3441" y="574"/>
                  </a:lnTo>
                  <a:lnTo>
                    <a:pt x="3492" y="652"/>
                  </a:lnTo>
                  <a:lnTo>
                    <a:pt x="3537" y="733"/>
                  </a:lnTo>
                  <a:lnTo>
                    <a:pt x="3578" y="820"/>
                  </a:lnTo>
                  <a:lnTo>
                    <a:pt x="3614" y="910"/>
                  </a:lnTo>
                  <a:lnTo>
                    <a:pt x="3646" y="1007"/>
                  </a:lnTo>
                  <a:lnTo>
                    <a:pt x="3673" y="1106"/>
                  </a:lnTo>
                  <a:lnTo>
                    <a:pt x="3697" y="1211"/>
                  </a:lnTo>
                  <a:lnTo>
                    <a:pt x="3697" y="1465"/>
                  </a:lnTo>
                  <a:lnTo>
                    <a:pt x="3689" y="1556"/>
                  </a:lnTo>
                  <a:lnTo>
                    <a:pt x="3675" y="1643"/>
                  </a:lnTo>
                  <a:lnTo>
                    <a:pt x="3653" y="1729"/>
                  </a:lnTo>
                  <a:lnTo>
                    <a:pt x="3626" y="1812"/>
                  </a:lnTo>
                  <a:lnTo>
                    <a:pt x="3593" y="1891"/>
                  </a:lnTo>
                  <a:lnTo>
                    <a:pt x="3555" y="1969"/>
                  </a:lnTo>
                  <a:lnTo>
                    <a:pt x="3511" y="2043"/>
                  </a:lnTo>
                  <a:lnTo>
                    <a:pt x="3462" y="2113"/>
                  </a:lnTo>
                  <a:lnTo>
                    <a:pt x="3409" y="2181"/>
                  </a:lnTo>
                  <a:lnTo>
                    <a:pt x="3351" y="2244"/>
                  </a:lnTo>
                  <a:lnTo>
                    <a:pt x="3289" y="2305"/>
                  </a:lnTo>
                  <a:lnTo>
                    <a:pt x="3223" y="2360"/>
                  </a:lnTo>
                  <a:lnTo>
                    <a:pt x="3153" y="2414"/>
                  </a:lnTo>
                  <a:lnTo>
                    <a:pt x="3081" y="2461"/>
                  </a:lnTo>
                  <a:lnTo>
                    <a:pt x="3004" y="2504"/>
                  </a:lnTo>
                  <a:lnTo>
                    <a:pt x="2927" y="2543"/>
                  </a:lnTo>
                  <a:lnTo>
                    <a:pt x="2846" y="2577"/>
                  </a:lnTo>
                  <a:lnTo>
                    <a:pt x="2763" y="2606"/>
                  </a:lnTo>
                  <a:lnTo>
                    <a:pt x="2678" y="2630"/>
                  </a:lnTo>
                  <a:lnTo>
                    <a:pt x="2591" y="2649"/>
                  </a:lnTo>
                  <a:lnTo>
                    <a:pt x="2505" y="2662"/>
                  </a:lnTo>
                  <a:lnTo>
                    <a:pt x="2416" y="2670"/>
                  </a:lnTo>
                  <a:lnTo>
                    <a:pt x="2327" y="2671"/>
                  </a:lnTo>
                  <a:lnTo>
                    <a:pt x="2238" y="2667"/>
                  </a:lnTo>
                  <a:lnTo>
                    <a:pt x="2148" y="2656"/>
                  </a:lnTo>
                  <a:lnTo>
                    <a:pt x="2059" y="2639"/>
                  </a:lnTo>
                  <a:lnTo>
                    <a:pt x="1970" y="2615"/>
                  </a:lnTo>
                  <a:lnTo>
                    <a:pt x="1882" y="2585"/>
                  </a:lnTo>
                  <a:lnTo>
                    <a:pt x="1795" y="2548"/>
                  </a:lnTo>
                  <a:lnTo>
                    <a:pt x="1710" y="2504"/>
                  </a:lnTo>
                  <a:lnTo>
                    <a:pt x="1626" y="2453"/>
                  </a:lnTo>
                  <a:lnTo>
                    <a:pt x="1516" y="2550"/>
                  </a:lnTo>
                  <a:lnTo>
                    <a:pt x="1408" y="2650"/>
                  </a:lnTo>
                  <a:lnTo>
                    <a:pt x="1304" y="2754"/>
                  </a:lnTo>
                  <a:lnTo>
                    <a:pt x="1203" y="2860"/>
                  </a:lnTo>
                  <a:lnTo>
                    <a:pt x="1104" y="2968"/>
                  </a:lnTo>
                  <a:lnTo>
                    <a:pt x="1006" y="3076"/>
                  </a:lnTo>
                  <a:lnTo>
                    <a:pt x="909" y="3186"/>
                  </a:lnTo>
                  <a:lnTo>
                    <a:pt x="812" y="3298"/>
                  </a:lnTo>
                  <a:lnTo>
                    <a:pt x="715" y="3408"/>
                  </a:lnTo>
                  <a:lnTo>
                    <a:pt x="617" y="3516"/>
                  </a:lnTo>
                  <a:lnTo>
                    <a:pt x="517" y="3624"/>
                  </a:lnTo>
                  <a:lnTo>
                    <a:pt x="415" y="3729"/>
                  </a:lnTo>
                  <a:lnTo>
                    <a:pt x="387" y="3688"/>
                  </a:lnTo>
                  <a:lnTo>
                    <a:pt x="356" y="3650"/>
                  </a:lnTo>
                  <a:lnTo>
                    <a:pt x="323" y="3614"/>
                  </a:lnTo>
                  <a:lnTo>
                    <a:pt x="288" y="3581"/>
                  </a:lnTo>
                  <a:lnTo>
                    <a:pt x="252" y="3547"/>
                  </a:lnTo>
                  <a:lnTo>
                    <a:pt x="181" y="3483"/>
                  </a:lnTo>
                  <a:lnTo>
                    <a:pt x="145" y="3450"/>
                  </a:lnTo>
                  <a:lnTo>
                    <a:pt x="110" y="3415"/>
                  </a:lnTo>
                  <a:lnTo>
                    <a:pt x="78" y="3378"/>
                  </a:lnTo>
                  <a:lnTo>
                    <a:pt x="49" y="3340"/>
                  </a:lnTo>
                  <a:lnTo>
                    <a:pt x="22" y="3296"/>
                  </a:lnTo>
                  <a:lnTo>
                    <a:pt x="0" y="3251"/>
                  </a:lnTo>
                  <a:lnTo>
                    <a:pt x="103" y="3152"/>
                  </a:lnTo>
                  <a:lnTo>
                    <a:pt x="209" y="3055"/>
                  </a:lnTo>
                  <a:lnTo>
                    <a:pt x="315" y="2960"/>
                  </a:lnTo>
                  <a:lnTo>
                    <a:pt x="423" y="2865"/>
                  </a:lnTo>
                  <a:lnTo>
                    <a:pt x="638" y="2677"/>
                  </a:lnTo>
                  <a:lnTo>
                    <a:pt x="744" y="2582"/>
                  </a:lnTo>
                  <a:lnTo>
                    <a:pt x="849" y="2484"/>
                  </a:lnTo>
                  <a:lnTo>
                    <a:pt x="952" y="2385"/>
                  </a:lnTo>
                  <a:lnTo>
                    <a:pt x="1053" y="2284"/>
                  </a:lnTo>
                  <a:lnTo>
                    <a:pt x="1150" y="2180"/>
                  </a:lnTo>
                  <a:lnTo>
                    <a:pt x="1244" y="2071"/>
                  </a:lnTo>
                  <a:lnTo>
                    <a:pt x="1192" y="1986"/>
                  </a:lnTo>
                  <a:lnTo>
                    <a:pt x="1147" y="1898"/>
                  </a:lnTo>
                  <a:lnTo>
                    <a:pt x="1110" y="1809"/>
                  </a:lnTo>
                  <a:lnTo>
                    <a:pt x="1079" y="1720"/>
                  </a:lnTo>
                  <a:lnTo>
                    <a:pt x="1057" y="1629"/>
                  </a:lnTo>
                  <a:lnTo>
                    <a:pt x="1041" y="1537"/>
                  </a:lnTo>
                  <a:lnTo>
                    <a:pt x="1031" y="1446"/>
                  </a:lnTo>
                  <a:lnTo>
                    <a:pt x="1027" y="1354"/>
                  </a:lnTo>
                  <a:lnTo>
                    <a:pt x="1030" y="1263"/>
                  </a:lnTo>
                  <a:lnTo>
                    <a:pt x="1040" y="1172"/>
                  </a:lnTo>
                  <a:lnTo>
                    <a:pt x="1055" y="1082"/>
                  </a:lnTo>
                  <a:lnTo>
                    <a:pt x="1074" y="994"/>
                  </a:lnTo>
                  <a:lnTo>
                    <a:pt x="1100" y="908"/>
                  </a:lnTo>
                  <a:lnTo>
                    <a:pt x="1131" y="824"/>
                  </a:lnTo>
                  <a:lnTo>
                    <a:pt x="1168" y="741"/>
                  </a:lnTo>
                  <a:lnTo>
                    <a:pt x="1209" y="662"/>
                  </a:lnTo>
                  <a:lnTo>
                    <a:pt x="1255" y="585"/>
                  </a:lnTo>
                  <a:lnTo>
                    <a:pt x="1306" y="512"/>
                  </a:lnTo>
                  <a:lnTo>
                    <a:pt x="1361" y="442"/>
                  </a:lnTo>
                  <a:lnTo>
                    <a:pt x="1419" y="376"/>
                  </a:lnTo>
                  <a:lnTo>
                    <a:pt x="1482" y="314"/>
                  </a:lnTo>
                  <a:lnTo>
                    <a:pt x="1549" y="257"/>
                  </a:lnTo>
                  <a:lnTo>
                    <a:pt x="1620" y="204"/>
                  </a:lnTo>
                  <a:lnTo>
                    <a:pt x="1694" y="157"/>
                  </a:lnTo>
                  <a:lnTo>
                    <a:pt x="1772" y="115"/>
                  </a:lnTo>
                  <a:lnTo>
                    <a:pt x="1852" y="79"/>
                  </a:lnTo>
                  <a:lnTo>
                    <a:pt x="1935" y="50"/>
                  </a:lnTo>
                  <a:lnTo>
                    <a:pt x="2020" y="26"/>
                  </a:lnTo>
                  <a:lnTo>
                    <a:pt x="2109" y="10"/>
                  </a:lnTo>
                  <a:lnTo>
                    <a:pt x="2200"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1" name="Freeform 23">
              <a:extLst>
                <a:ext uri="{FF2B5EF4-FFF2-40B4-BE49-F238E27FC236}">
                  <a16:creationId xmlns="" xmlns:a16="http://schemas.microsoft.com/office/drawing/2014/main" id="{8C0142B4-6F65-4439-8DDD-F9281C094F15}"/>
                </a:ext>
              </a:extLst>
            </p:cNvPr>
            <p:cNvSpPr>
              <a:spLocks/>
            </p:cNvSpPr>
            <p:nvPr/>
          </p:nvSpPr>
          <p:spPr bwMode="auto">
            <a:xfrm>
              <a:off x="5283200" y="6249988"/>
              <a:ext cx="203200" cy="201613"/>
            </a:xfrm>
            <a:custGeom>
              <a:avLst/>
              <a:gdLst/>
              <a:ahLst/>
              <a:cxnLst>
                <a:cxn ang="0">
                  <a:pos x="223" y="0"/>
                </a:cxn>
                <a:cxn ang="0">
                  <a:pos x="265" y="53"/>
                </a:cxn>
                <a:cxn ang="0">
                  <a:pos x="309" y="104"/>
                </a:cxn>
                <a:cxn ang="0">
                  <a:pos x="357" y="152"/>
                </a:cxn>
                <a:cxn ang="0">
                  <a:pos x="406" y="199"/>
                </a:cxn>
                <a:cxn ang="0">
                  <a:pos x="455" y="246"/>
                </a:cxn>
                <a:cxn ang="0">
                  <a:pos x="503" y="293"/>
                </a:cxn>
                <a:cxn ang="0">
                  <a:pos x="551" y="342"/>
                </a:cxn>
                <a:cxn ang="0">
                  <a:pos x="596" y="392"/>
                </a:cxn>
                <a:cxn ang="0">
                  <a:pos x="638" y="445"/>
                </a:cxn>
                <a:cxn ang="0">
                  <a:pos x="624" y="471"/>
                </a:cxn>
                <a:cxn ang="0">
                  <a:pos x="608" y="494"/>
                </a:cxn>
                <a:cxn ang="0">
                  <a:pos x="589" y="513"/>
                </a:cxn>
                <a:cxn ang="0">
                  <a:pos x="569" y="532"/>
                </a:cxn>
                <a:cxn ang="0">
                  <a:pos x="527" y="569"/>
                </a:cxn>
                <a:cxn ang="0">
                  <a:pos x="508" y="589"/>
                </a:cxn>
                <a:cxn ang="0">
                  <a:pos x="491" y="611"/>
                </a:cxn>
                <a:cxn ang="0">
                  <a:pos x="478" y="637"/>
                </a:cxn>
                <a:cxn ang="0">
                  <a:pos x="382" y="637"/>
                </a:cxn>
                <a:cxn ang="0">
                  <a:pos x="318" y="606"/>
                </a:cxn>
                <a:cxn ang="0">
                  <a:pos x="258" y="569"/>
                </a:cxn>
                <a:cxn ang="0">
                  <a:pos x="204" y="528"/>
                </a:cxn>
                <a:cxn ang="0">
                  <a:pos x="153" y="484"/>
                </a:cxn>
                <a:cxn ang="0">
                  <a:pos x="109" y="433"/>
                </a:cxn>
                <a:cxn ang="0">
                  <a:pos x="68" y="379"/>
                </a:cxn>
                <a:cxn ang="0">
                  <a:pos x="31" y="319"/>
                </a:cxn>
                <a:cxn ang="0">
                  <a:pos x="0" y="255"/>
                </a:cxn>
                <a:cxn ang="0">
                  <a:pos x="0" y="160"/>
                </a:cxn>
                <a:cxn ang="0">
                  <a:pos x="21" y="151"/>
                </a:cxn>
                <a:cxn ang="0">
                  <a:pos x="40" y="140"/>
                </a:cxn>
                <a:cxn ang="0">
                  <a:pos x="56" y="126"/>
                </a:cxn>
                <a:cxn ang="0">
                  <a:pos x="83" y="94"/>
                </a:cxn>
                <a:cxn ang="0">
                  <a:pos x="95" y="78"/>
                </a:cxn>
                <a:cxn ang="0">
                  <a:pos x="122" y="46"/>
                </a:cxn>
                <a:cxn ang="0">
                  <a:pos x="137" y="32"/>
                </a:cxn>
                <a:cxn ang="0">
                  <a:pos x="155" y="20"/>
                </a:cxn>
                <a:cxn ang="0">
                  <a:pos x="174" y="10"/>
                </a:cxn>
                <a:cxn ang="0">
                  <a:pos x="197" y="3"/>
                </a:cxn>
                <a:cxn ang="0">
                  <a:pos x="223" y="0"/>
                </a:cxn>
              </a:cxnLst>
              <a:rect l="0" t="0" r="r" b="b"/>
              <a:pathLst>
                <a:path w="638" h="637">
                  <a:moveTo>
                    <a:pt x="223" y="0"/>
                  </a:moveTo>
                  <a:lnTo>
                    <a:pt x="265" y="53"/>
                  </a:lnTo>
                  <a:lnTo>
                    <a:pt x="309" y="104"/>
                  </a:lnTo>
                  <a:lnTo>
                    <a:pt x="357" y="152"/>
                  </a:lnTo>
                  <a:lnTo>
                    <a:pt x="406" y="199"/>
                  </a:lnTo>
                  <a:lnTo>
                    <a:pt x="455" y="246"/>
                  </a:lnTo>
                  <a:lnTo>
                    <a:pt x="503" y="293"/>
                  </a:lnTo>
                  <a:lnTo>
                    <a:pt x="551" y="342"/>
                  </a:lnTo>
                  <a:lnTo>
                    <a:pt x="596" y="392"/>
                  </a:lnTo>
                  <a:lnTo>
                    <a:pt x="638" y="445"/>
                  </a:lnTo>
                  <a:lnTo>
                    <a:pt x="624" y="471"/>
                  </a:lnTo>
                  <a:lnTo>
                    <a:pt x="608" y="494"/>
                  </a:lnTo>
                  <a:lnTo>
                    <a:pt x="589" y="513"/>
                  </a:lnTo>
                  <a:lnTo>
                    <a:pt x="569" y="532"/>
                  </a:lnTo>
                  <a:lnTo>
                    <a:pt x="527" y="569"/>
                  </a:lnTo>
                  <a:lnTo>
                    <a:pt x="508" y="589"/>
                  </a:lnTo>
                  <a:lnTo>
                    <a:pt x="491" y="611"/>
                  </a:lnTo>
                  <a:lnTo>
                    <a:pt x="478" y="637"/>
                  </a:lnTo>
                  <a:lnTo>
                    <a:pt x="382" y="637"/>
                  </a:lnTo>
                  <a:lnTo>
                    <a:pt x="318" y="606"/>
                  </a:lnTo>
                  <a:lnTo>
                    <a:pt x="258" y="569"/>
                  </a:lnTo>
                  <a:lnTo>
                    <a:pt x="204" y="528"/>
                  </a:lnTo>
                  <a:lnTo>
                    <a:pt x="153" y="484"/>
                  </a:lnTo>
                  <a:lnTo>
                    <a:pt x="109" y="433"/>
                  </a:lnTo>
                  <a:lnTo>
                    <a:pt x="68" y="379"/>
                  </a:lnTo>
                  <a:lnTo>
                    <a:pt x="31" y="319"/>
                  </a:lnTo>
                  <a:lnTo>
                    <a:pt x="0" y="255"/>
                  </a:lnTo>
                  <a:lnTo>
                    <a:pt x="0" y="160"/>
                  </a:lnTo>
                  <a:lnTo>
                    <a:pt x="21" y="151"/>
                  </a:lnTo>
                  <a:lnTo>
                    <a:pt x="40" y="140"/>
                  </a:lnTo>
                  <a:lnTo>
                    <a:pt x="56" y="126"/>
                  </a:lnTo>
                  <a:lnTo>
                    <a:pt x="83" y="94"/>
                  </a:lnTo>
                  <a:lnTo>
                    <a:pt x="95" y="78"/>
                  </a:lnTo>
                  <a:lnTo>
                    <a:pt x="122" y="46"/>
                  </a:lnTo>
                  <a:lnTo>
                    <a:pt x="137" y="32"/>
                  </a:lnTo>
                  <a:lnTo>
                    <a:pt x="155" y="20"/>
                  </a:lnTo>
                  <a:lnTo>
                    <a:pt x="174" y="10"/>
                  </a:lnTo>
                  <a:lnTo>
                    <a:pt x="197" y="3"/>
                  </a:lnTo>
                  <a:lnTo>
                    <a:pt x="223"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22" name="Rectangle 21">
            <a:extLst>
              <a:ext uri="{FF2B5EF4-FFF2-40B4-BE49-F238E27FC236}">
                <a16:creationId xmlns="" xmlns:a16="http://schemas.microsoft.com/office/drawing/2014/main" id="{C6A54BBA-A296-46DC-ABA6-E409D0F3954C}"/>
              </a:ext>
            </a:extLst>
          </p:cNvPr>
          <p:cNvSpPr/>
          <p:nvPr/>
        </p:nvSpPr>
        <p:spPr>
          <a:xfrm>
            <a:off x="1882095" y="1180119"/>
            <a:ext cx="920066" cy="400110"/>
          </a:xfrm>
          <a:prstGeom prst="rect">
            <a:avLst/>
          </a:prstGeom>
        </p:spPr>
        <p:txBody>
          <a:bodyPr wrap="square">
            <a:spAutoFit/>
          </a:bodyPr>
          <a:lstStyle/>
          <a:p>
            <a:pPr algn="ctr"/>
            <a:r>
              <a:rPr lang="en-US" sz="1000" dirty="0" err="1">
                <a:solidFill>
                  <a:schemeClr val="tx1">
                    <a:lumMod val="65000"/>
                    <a:lumOff val="35000"/>
                  </a:schemeClr>
                </a:solidFill>
                <a:latin typeface="Arial" pitchFamily="34" charset="0"/>
                <a:cs typeface="Arial" pitchFamily="34" charset="0"/>
              </a:rPr>
              <a:t>Precommit</a:t>
            </a:r>
            <a:r>
              <a:rPr lang="en-US" sz="1000" dirty="0">
                <a:solidFill>
                  <a:schemeClr val="tx1">
                    <a:lumMod val="65000"/>
                    <a:lumOff val="35000"/>
                  </a:schemeClr>
                </a:solidFill>
                <a:latin typeface="Arial" pitchFamily="34" charset="0"/>
                <a:cs typeface="Arial" pitchFamily="34" charset="0"/>
              </a:rPr>
              <a:t> checks</a:t>
            </a:r>
          </a:p>
        </p:txBody>
      </p:sp>
      <p:sp>
        <p:nvSpPr>
          <p:cNvPr id="23" name="Rectangle 22">
            <a:extLst>
              <a:ext uri="{FF2B5EF4-FFF2-40B4-BE49-F238E27FC236}">
                <a16:creationId xmlns="" xmlns:a16="http://schemas.microsoft.com/office/drawing/2014/main" id="{5C7170D2-EFF3-4FF5-82D0-C0EADAB2B41D}"/>
              </a:ext>
            </a:extLst>
          </p:cNvPr>
          <p:cNvSpPr/>
          <p:nvPr/>
        </p:nvSpPr>
        <p:spPr>
          <a:xfrm>
            <a:off x="2804306" y="1273258"/>
            <a:ext cx="46839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Build</a:t>
            </a:r>
          </a:p>
        </p:txBody>
      </p:sp>
      <p:sp>
        <p:nvSpPr>
          <p:cNvPr id="24" name="Rectangle 23">
            <a:extLst>
              <a:ext uri="{FF2B5EF4-FFF2-40B4-BE49-F238E27FC236}">
                <a16:creationId xmlns="" xmlns:a16="http://schemas.microsoft.com/office/drawing/2014/main" id="{A8EF7D78-BEAC-4DD1-9CC1-1FB308EDCAB2}"/>
              </a:ext>
            </a:extLst>
          </p:cNvPr>
          <p:cNvSpPr/>
          <p:nvPr/>
        </p:nvSpPr>
        <p:spPr>
          <a:xfrm>
            <a:off x="3671024" y="1273258"/>
            <a:ext cx="383438" cy="246221"/>
          </a:xfrm>
          <a:prstGeom prst="rect">
            <a:avLst/>
          </a:prstGeom>
        </p:spPr>
        <p:txBody>
          <a:bodyPr wrap="none">
            <a:spAutoFit/>
          </a:bodyPr>
          <a:lstStyle/>
          <a:p>
            <a:pPr algn="ctr"/>
            <a:r>
              <a:rPr lang="en-US" sz="1000" dirty="0" err="1">
                <a:solidFill>
                  <a:schemeClr val="tx1">
                    <a:lumMod val="65000"/>
                    <a:lumOff val="35000"/>
                  </a:schemeClr>
                </a:solidFill>
                <a:latin typeface="Arial" pitchFamily="34" charset="0"/>
                <a:cs typeface="Arial" pitchFamily="34" charset="0"/>
              </a:rPr>
              <a:t>IaC</a:t>
            </a:r>
            <a:endParaRPr lang="en-US" sz="1000" dirty="0">
              <a:solidFill>
                <a:schemeClr val="tx1">
                  <a:lumMod val="65000"/>
                  <a:lumOff val="35000"/>
                </a:schemeClr>
              </a:solidFill>
              <a:latin typeface="Arial" pitchFamily="34" charset="0"/>
              <a:cs typeface="Arial" pitchFamily="34" charset="0"/>
            </a:endParaRPr>
          </a:p>
        </p:txBody>
      </p:sp>
      <p:sp>
        <p:nvSpPr>
          <p:cNvPr id="25" name="Rectangle 24">
            <a:extLst>
              <a:ext uri="{FF2B5EF4-FFF2-40B4-BE49-F238E27FC236}">
                <a16:creationId xmlns="" xmlns:a16="http://schemas.microsoft.com/office/drawing/2014/main" id="{3F942113-C4AA-4A43-B88C-B1B704592BCE}"/>
              </a:ext>
            </a:extLst>
          </p:cNvPr>
          <p:cNvSpPr/>
          <p:nvPr/>
        </p:nvSpPr>
        <p:spPr>
          <a:xfrm>
            <a:off x="4328406" y="1273258"/>
            <a:ext cx="652743"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Unit test</a:t>
            </a:r>
          </a:p>
        </p:txBody>
      </p:sp>
      <p:sp>
        <p:nvSpPr>
          <p:cNvPr id="26" name="Rectangle 25">
            <a:extLst>
              <a:ext uri="{FF2B5EF4-FFF2-40B4-BE49-F238E27FC236}">
                <a16:creationId xmlns="" xmlns:a16="http://schemas.microsoft.com/office/drawing/2014/main" id="{DF310BC9-B88B-46F4-9F4B-978380BCA4AD}"/>
              </a:ext>
            </a:extLst>
          </p:cNvPr>
          <p:cNvSpPr/>
          <p:nvPr/>
        </p:nvSpPr>
        <p:spPr>
          <a:xfrm>
            <a:off x="5094527" y="1119369"/>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Static code analysis</a:t>
            </a:r>
          </a:p>
        </p:txBody>
      </p:sp>
      <p:sp>
        <p:nvSpPr>
          <p:cNvPr id="27" name="Rectangle 26">
            <a:extLst>
              <a:ext uri="{FF2B5EF4-FFF2-40B4-BE49-F238E27FC236}">
                <a16:creationId xmlns="" xmlns:a16="http://schemas.microsoft.com/office/drawing/2014/main" id="{C859607F-0526-484A-8C01-7F718216486B}"/>
              </a:ext>
            </a:extLst>
          </p:cNvPr>
          <p:cNvSpPr/>
          <p:nvPr/>
        </p:nvSpPr>
        <p:spPr>
          <a:xfrm>
            <a:off x="6282950" y="1119369"/>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Peer code review</a:t>
            </a:r>
          </a:p>
        </p:txBody>
      </p:sp>
      <p:sp>
        <p:nvSpPr>
          <p:cNvPr id="28" name="Rectangle 27">
            <a:extLst>
              <a:ext uri="{FF2B5EF4-FFF2-40B4-BE49-F238E27FC236}">
                <a16:creationId xmlns="" xmlns:a16="http://schemas.microsoft.com/office/drawing/2014/main" id="{BD55687D-D0A5-4035-B81D-0BB4FC9C04B1}"/>
              </a:ext>
            </a:extLst>
          </p:cNvPr>
          <p:cNvSpPr/>
          <p:nvPr/>
        </p:nvSpPr>
        <p:spPr>
          <a:xfrm>
            <a:off x="7378118" y="1813365"/>
            <a:ext cx="854005" cy="400110"/>
          </a:xfrm>
          <a:prstGeom prst="rect">
            <a:avLst/>
          </a:prstGeom>
        </p:spPr>
        <p:txBody>
          <a:bodyPr wrap="square">
            <a:spAutoFit/>
          </a:bodyPr>
          <a:lstStyle/>
          <a:p>
            <a:r>
              <a:rPr lang="en-US" sz="1000" dirty="0">
                <a:solidFill>
                  <a:schemeClr val="tx1">
                    <a:lumMod val="65000"/>
                    <a:lumOff val="35000"/>
                  </a:schemeClr>
                </a:solidFill>
                <a:latin typeface="Arial" pitchFamily="34" charset="0"/>
                <a:cs typeface="Arial" pitchFamily="34" charset="0"/>
              </a:rPr>
              <a:t>Merge to trunk</a:t>
            </a:r>
          </a:p>
        </p:txBody>
      </p:sp>
      <p:sp>
        <p:nvSpPr>
          <p:cNvPr id="29" name="Rectangle 28">
            <a:extLst>
              <a:ext uri="{FF2B5EF4-FFF2-40B4-BE49-F238E27FC236}">
                <a16:creationId xmlns="" xmlns:a16="http://schemas.microsoft.com/office/drawing/2014/main" id="{E1036FFB-9BFB-4EC8-B2E6-A5859A539037}"/>
              </a:ext>
            </a:extLst>
          </p:cNvPr>
          <p:cNvSpPr/>
          <p:nvPr/>
        </p:nvSpPr>
        <p:spPr>
          <a:xfrm>
            <a:off x="7550813" y="2627450"/>
            <a:ext cx="805512" cy="400110"/>
          </a:xfrm>
          <a:prstGeom prst="rect">
            <a:avLst/>
          </a:prstGeom>
        </p:spPr>
        <p:txBody>
          <a:bodyPr wrap="square">
            <a:spAutoFit/>
          </a:bodyPr>
          <a:lstStyle/>
          <a:p>
            <a:r>
              <a:rPr lang="en-US" sz="1000" dirty="0">
                <a:solidFill>
                  <a:schemeClr val="tx1">
                    <a:lumMod val="65000"/>
                    <a:lumOff val="35000"/>
                  </a:schemeClr>
                </a:solidFill>
                <a:latin typeface="Arial" pitchFamily="34" charset="0"/>
                <a:cs typeface="Arial" pitchFamily="34" charset="0"/>
              </a:rPr>
              <a:t>Integrated build</a:t>
            </a:r>
          </a:p>
        </p:txBody>
      </p:sp>
      <p:sp>
        <p:nvSpPr>
          <p:cNvPr id="30" name="Rectangle 29">
            <a:extLst>
              <a:ext uri="{FF2B5EF4-FFF2-40B4-BE49-F238E27FC236}">
                <a16:creationId xmlns="" xmlns:a16="http://schemas.microsoft.com/office/drawing/2014/main" id="{22AF73F9-C3DE-48A0-B428-0CBF4E4CEE34}"/>
              </a:ext>
            </a:extLst>
          </p:cNvPr>
          <p:cNvSpPr/>
          <p:nvPr/>
        </p:nvSpPr>
        <p:spPr>
          <a:xfrm>
            <a:off x="6946004" y="3639391"/>
            <a:ext cx="662544" cy="246221"/>
          </a:xfrm>
          <a:prstGeom prst="rect">
            <a:avLst/>
          </a:prstGeom>
        </p:spPr>
        <p:txBody>
          <a:bodyPr wrap="square">
            <a:spAutoFit/>
          </a:bodyPr>
          <a:lstStyle/>
          <a:p>
            <a:r>
              <a:rPr lang="en-US" sz="1000" dirty="0" err="1">
                <a:solidFill>
                  <a:schemeClr val="tx1">
                    <a:lumMod val="65000"/>
                    <a:lumOff val="35000"/>
                  </a:schemeClr>
                </a:solidFill>
                <a:latin typeface="Arial" pitchFamily="34" charset="0"/>
                <a:cs typeface="Arial" pitchFamily="34" charset="0"/>
              </a:rPr>
              <a:t>laC</a:t>
            </a:r>
            <a:endParaRPr lang="en-US" sz="1000" dirty="0">
              <a:solidFill>
                <a:schemeClr val="tx1">
                  <a:lumMod val="65000"/>
                  <a:lumOff val="35000"/>
                </a:schemeClr>
              </a:solidFill>
              <a:latin typeface="Arial" pitchFamily="34" charset="0"/>
              <a:cs typeface="Arial" pitchFamily="34" charset="0"/>
            </a:endParaRPr>
          </a:p>
        </p:txBody>
      </p:sp>
      <p:sp>
        <p:nvSpPr>
          <p:cNvPr id="31" name="Rectangle 30">
            <a:extLst>
              <a:ext uri="{FF2B5EF4-FFF2-40B4-BE49-F238E27FC236}">
                <a16:creationId xmlns="" xmlns:a16="http://schemas.microsoft.com/office/drawing/2014/main" id="{DF92D48B-7453-4A18-95EF-535B519F8FDA}"/>
              </a:ext>
            </a:extLst>
          </p:cNvPr>
          <p:cNvSpPr/>
          <p:nvPr/>
        </p:nvSpPr>
        <p:spPr>
          <a:xfrm>
            <a:off x="6024848" y="3869333"/>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automation</a:t>
            </a:r>
          </a:p>
        </p:txBody>
      </p:sp>
      <p:sp>
        <p:nvSpPr>
          <p:cNvPr id="32" name="Rectangle 31">
            <a:extLst>
              <a:ext uri="{FF2B5EF4-FFF2-40B4-BE49-F238E27FC236}">
                <a16:creationId xmlns="" xmlns:a16="http://schemas.microsoft.com/office/drawing/2014/main" id="{5D43CD2D-3052-4E6C-B898-08AD6FDD6D66}"/>
              </a:ext>
            </a:extLst>
          </p:cNvPr>
          <p:cNvSpPr/>
          <p:nvPr/>
        </p:nvSpPr>
        <p:spPr>
          <a:xfrm>
            <a:off x="4781072" y="3878858"/>
            <a:ext cx="1022441"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API-based test automation</a:t>
            </a:r>
          </a:p>
        </p:txBody>
      </p:sp>
      <p:grpSp>
        <p:nvGrpSpPr>
          <p:cNvPr id="33" name="Group 443">
            <a:extLst>
              <a:ext uri="{FF2B5EF4-FFF2-40B4-BE49-F238E27FC236}">
                <a16:creationId xmlns="" xmlns:a16="http://schemas.microsoft.com/office/drawing/2014/main" id="{97D2F0DE-6BE4-461E-B294-E3175179CE8A}"/>
              </a:ext>
            </a:extLst>
          </p:cNvPr>
          <p:cNvGrpSpPr/>
          <p:nvPr/>
        </p:nvGrpSpPr>
        <p:grpSpPr>
          <a:xfrm>
            <a:off x="4260519" y="3424004"/>
            <a:ext cx="253134" cy="253135"/>
            <a:chOff x="5283200" y="5156200"/>
            <a:chExt cx="1295400" cy="1295401"/>
          </a:xfrm>
          <a:solidFill>
            <a:srgbClr val="3EABD8"/>
          </a:solidFill>
        </p:grpSpPr>
        <p:sp>
          <p:nvSpPr>
            <p:cNvPr id="34" name="Freeform 20">
              <a:extLst>
                <a:ext uri="{FF2B5EF4-FFF2-40B4-BE49-F238E27FC236}">
                  <a16:creationId xmlns="" xmlns:a16="http://schemas.microsoft.com/office/drawing/2014/main" id="{DF3F8215-1194-4289-A237-8B0DAC36B4A4}"/>
                </a:ext>
              </a:extLst>
            </p:cNvPr>
            <p:cNvSpPr>
              <a:spLocks noEditPoints="1"/>
            </p:cNvSpPr>
            <p:nvPr/>
          </p:nvSpPr>
          <p:spPr bwMode="auto">
            <a:xfrm>
              <a:off x="5403850" y="5156200"/>
              <a:ext cx="1174750" cy="1184275"/>
            </a:xfrm>
            <a:custGeom>
              <a:avLst/>
              <a:gdLst/>
              <a:ahLst/>
              <a:cxnLst>
                <a:cxn ang="0">
                  <a:pos x="2112" y="238"/>
                </a:cxn>
                <a:cxn ang="0">
                  <a:pos x="1806" y="343"/>
                </a:cxn>
                <a:cxn ang="0">
                  <a:pos x="1569" y="500"/>
                </a:cxn>
                <a:cxn ang="0">
                  <a:pos x="1398" y="678"/>
                </a:cxn>
                <a:cxn ang="0">
                  <a:pos x="1292" y="852"/>
                </a:cxn>
                <a:cxn ang="0">
                  <a:pos x="1197" y="1171"/>
                </a:cxn>
                <a:cxn ang="0">
                  <a:pos x="1193" y="1516"/>
                </a:cxn>
                <a:cxn ang="0">
                  <a:pos x="1286" y="1820"/>
                </a:cxn>
                <a:cxn ang="0">
                  <a:pos x="1458" y="2079"/>
                </a:cxn>
                <a:cxn ang="0">
                  <a:pos x="1691" y="2281"/>
                </a:cxn>
                <a:cxn ang="0">
                  <a:pos x="1968" y="2421"/>
                </a:cxn>
                <a:cxn ang="0">
                  <a:pos x="2270" y="2492"/>
                </a:cxn>
                <a:cxn ang="0">
                  <a:pos x="2579" y="2484"/>
                </a:cxn>
                <a:cxn ang="0">
                  <a:pos x="2880" y="2390"/>
                </a:cxn>
                <a:cxn ang="0">
                  <a:pos x="3132" y="2218"/>
                </a:cxn>
                <a:cxn ang="0">
                  <a:pos x="3313" y="1993"/>
                </a:cxn>
                <a:cxn ang="0">
                  <a:pos x="3426" y="1730"/>
                </a:cxn>
                <a:cxn ang="0">
                  <a:pos x="3472" y="1446"/>
                </a:cxn>
                <a:cxn ang="0">
                  <a:pos x="3453" y="1156"/>
                </a:cxn>
                <a:cxn ang="0">
                  <a:pos x="3372" y="878"/>
                </a:cxn>
                <a:cxn ang="0">
                  <a:pos x="3231" y="628"/>
                </a:cxn>
                <a:cxn ang="0">
                  <a:pos x="3030" y="423"/>
                </a:cxn>
                <a:cxn ang="0">
                  <a:pos x="2774" y="278"/>
                </a:cxn>
                <a:cxn ang="0">
                  <a:pos x="2465" y="212"/>
                </a:cxn>
                <a:cxn ang="0">
                  <a:pos x="2591" y="24"/>
                </a:cxn>
                <a:cxn ang="0">
                  <a:pos x="2964" y="160"/>
                </a:cxn>
                <a:cxn ang="0">
                  <a:pos x="3264" y="370"/>
                </a:cxn>
                <a:cxn ang="0">
                  <a:pos x="3492" y="652"/>
                </a:cxn>
                <a:cxn ang="0">
                  <a:pos x="3646" y="1007"/>
                </a:cxn>
                <a:cxn ang="0">
                  <a:pos x="3689" y="1556"/>
                </a:cxn>
                <a:cxn ang="0">
                  <a:pos x="3593" y="1891"/>
                </a:cxn>
                <a:cxn ang="0">
                  <a:pos x="3409" y="2181"/>
                </a:cxn>
                <a:cxn ang="0">
                  <a:pos x="3153" y="2414"/>
                </a:cxn>
                <a:cxn ang="0">
                  <a:pos x="2846" y="2577"/>
                </a:cxn>
                <a:cxn ang="0">
                  <a:pos x="2505" y="2662"/>
                </a:cxn>
                <a:cxn ang="0">
                  <a:pos x="2148" y="2656"/>
                </a:cxn>
                <a:cxn ang="0">
                  <a:pos x="1795" y="2548"/>
                </a:cxn>
                <a:cxn ang="0">
                  <a:pos x="1408" y="2650"/>
                </a:cxn>
                <a:cxn ang="0">
                  <a:pos x="1006" y="3076"/>
                </a:cxn>
                <a:cxn ang="0">
                  <a:pos x="617" y="3516"/>
                </a:cxn>
                <a:cxn ang="0">
                  <a:pos x="356" y="3650"/>
                </a:cxn>
                <a:cxn ang="0">
                  <a:pos x="181" y="3483"/>
                </a:cxn>
                <a:cxn ang="0">
                  <a:pos x="49" y="3340"/>
                </a:cxn>
                <a:cxn ang="0">
                  <a:pos x="209" y="3055"/>
                </a:cxn>
                <a:cxn ang="0">
                  <a:pos x="744" y="2582"/>
                </a:cxn>
                <a:cxn ang="0">
                  <a:pos x="1150" y="2180"/>
                </a:cxn>
                <a:cxn ang="0">
                  <a:pos x="1110" y="1809"/>
                </a:cxn>
                <a:cxn ang="0">
                  <a:pos x="1031" y="1446"/>
                </a:cxn>
                <a:cxn ang="0">
                  <a:pos x="1055" y="1082"/>
                </a:cxn>
                <a:cxn ang="0">
                  <a:pos x="1168" y="741"/>
                </a:cxn>
                <a:cxn ang="0">
                  <a:pos x="1361" y="442"/>
                </a:cxn>
                <a:cxn ang="0">
                  <a:pos x="1620" y="204"/>
                </a:cxn>
                <a:cxn ang="0">
                  <a:pos x="1935" y="50"/>
                </a:cxn>
              </a:cxnLst>
              <a:rect l="0" t="0" r="r" b="b"/>
              <a:pathLst>
                <a:path w="3697" h="3729">
                  <a:moveTo>
                    <a:pt x="2380" y="209"/>
                  </a:moveTo>
                  <a:lnTo>
                    <a:pt x="2291" y="213"/>
                  </a:lnTo>
                  <a:lnTo>
                    <a:pt x="2200" y="223"/>
                  </a:lnTo>
                  <a:lnTo>
                    <a:pt x="2112" y="238"/>
                  </a:lnTo>
                  <a:lnTo>
                    <a:pt x="2029" y="257"/>
                  </a:lnTo>
                  <a:lnTo>
                    <a:pt x="1950" y="282"/>
                  </a:lnTo>
                  <a:lnTo>
                    <a:pt x="1876" y="311"/>
                  </a:lnTo>
                  <a:lnTo>
                    <a:pt x="1806" y="343"/>
                  </a:lnTo>
                  <a:lnTo>
                    <a:pt x="1741" y="379"/>
                  </a:lnTo>
                  <a:lnTo>
                    <a:pt x="1679" y="417"/>
                  </a:lnTo>
                  <a:lnTo>
                    <a:pt x="1622" y="456"/>
                  </a:lnTo>
                  <a:lnTo>
                    <a:pt x="1569" y="500"/>
                  </a:lnTo>
                  <a:lnTo>
                    <a:pt x="1520" y="543"/>
                  </a:lnTo>
                  <a:lnTo>
                    <a:pt x="1475" y="588"/>
                  </a:lnTo>
                  <a:lnTo>
                    <a:pt x="1434" y="633"/>
                  </a:lnTo>
                  <a:lnTo>
                    <a:pt x="1398" y="678"/>
                  </a:lnTo>
                  <a:lnTo>
                    <a:pt x="1366" y="724"/>
                  </a:lnTo>
                  <a:lnTo>
                    <a:pt x="1337" y="768"/>
                  </a:lnTo>
                  <a:lnTo>
                    <a:pt x="1313" y="810"/>
                  </a:lnTo>
                  <a:lnTo>
                    <a:pt x="1292" y="852"/>
                  </a:lnTo>
                  <a:lnTo>
                    <a:pt x="1275" y="892"/>
                  </a:lnTo>
                  <a:lnTo>
                    <a:pt x="1241" y="987"/>
                  </a:lnTo>
                  <a:lnTo>
                    <a:pt x="1215" y="1080"/>
                  </a:lnTo>
                  <a:lnTo>
                    <a:pt x="1197" y="1171"/>
                  </a:lnTo>
                  <a:lnTo>
                    <a:pt x="1186" y="1261"/>
                  </a:lnTo>
                  <a:lnTo>
                    <a:pt x="1182" y="1348"/>
                  </a:lnTo>
                  <a:lnTo>
                    <a:pt x="1184" y="1433"/>
                  </a:lnTo>
                  <a:lnTo>
                    <a:pt x="1193" y="1516"/>
                  </a:lnTo>
                  <a:lnTo>
                    <a:pt x="1208" y="1596"/>
                  </a:lnTo>
                  <a:lnTo>
                    <a:pt x="1228" y="1674"/>
                  </a:lnTo>
                  <a:lnTo>
                    <a:pt x="1255" y="1748"/>
                  </a:lnTo>
                  <a:lnTo>
                    <a:pt x="1286" y="1820"/>
                  </a:lnTo>
                  <a:lnTo>
                    <a:pt x="1322" y="1889"/>
                  </a:lnTo>
                  <a:lnTo>
                    <a:pt x="1363" y="1956"/>
                  </a:lnTo>
                  <a:lnTo>
                    <a:pt x="1408" y="2019"/>
                  </a:lnTo>
                  <a:lnTo>
                    <a:pt x="1458" y="2079"/>
                  </a:lnTo>
                  <a:lnTo>
                    <a:pt x="1511" y="2134"/>
                  </a:lnTo>
                  <a:lnTo>
                    <a:pt x="1568" y="2187"/>
                  </a:lnTo>
                  <a:lnTo>
                    <a:pt x="1628" y="2236"/>
                  </a:lnTo>
                  <a:lnTo>
                    <a:pt x="1691" y="2281"/>
                  </a:lnTo>
                  <a:lnTo>
                    <a:pt x="1757" y="2322"/>
                  </a:lnTo>
                  <a:lnTo>
                    <a:pt x="1825" y="2359"/>
                  </a:lnTo>
                  <a:lnTo>
                    <a:pt x="1895" y="2393"/>
                  </a:lnTo>
                  <a:lnTo>
                    <a:pt x="1968" y="2421"/>
                  </a:lnTo>
                  <a:lnTo>
                    <a:pt x="2041" y="2446"/>
                  </a:lnTo>
                  <a:lnTo>
                    <a:pt x="2117" y="2466"/>
                  </a:lnTo>
                  <a:lnTo>
                    <a:pt x="2193" y="2480"/>
                  </a:lnTo>
                  <a:lnTo>
                    <a:pt x="2270" y="2492"/>
                  </a:lnTo>
                  <a:lnTo>
                    <a:pt x="2347" y="2496"/>
                  </a:lnTo>
                  <a:lnTo>
                    <a:pt x="2425" y="2498"/>
                  </a:lnTo>
                  <a:lnTo>
                    <a:pt x="2502" y="2493"/>
                  </a:lnTo>
                  <a:lnTo>
                    <a:pt x="2579" y="2484"/>
                  </a:lnTo>
                  <a:lnTo>
                    <a:pt x="2656" y="2469"/>
                  </a:lnTo>
                  <a:lnTo>
                    <a:pt x="2731" y="2448"/>
                  </a:lnTo>
                  <a:lnTo>
                    <a:pt x="2805" y="2422"/>
                  </a:lnTo>
                  <a:lnTo>
                    <a:pt x="2880" y="2390"/>
                  </a:lnTo>
                  <a:lnTo>
                    <a:pt x="2950" y="2353"/>
                  </a:lnTo>
                  <a:lnTo>
                    <a:pt x="3016" y="2312"/>
                  </a:lnTo>
                  <a:lnTo>
                    <a:pt x="3076" y="2268"/>
                  </a:lnTo>
                  <a:lnTo>
                    <a:pt x="3132" y="2218"/>
                  </a:lnTo>
                  <a:lnTo>
                    <a:pt x="3185" y="2166"/>
                  </a:lnTo>
                  <a:lnTo>
                    <a:pt x="3232" y="2112"/>
                  </a:lnTo>
                  <a:lnTo>
                    <a:pt x="3275" y="2054"/>
                  </a:lnTo>
                  <a:lnTo>
                    <a:pt x="3313" y="1993"/>
                  </a:lnTo>
                  <a:lnTo>
                    <a:pt x="3348" y="1930"/>
                  </a:lnTo>
                  <a:lnTo>
                    <a:pt x="3379" y="1865"/>
                  </a:lnTo>
                  <a:lnTo>
                    <a:pt x="3405" y="1798"/>
                  </a:lnTo>
                  <a:lnTo>
                    <a:pt x="3426" y="1730"/>
                  </a:lnTo>
                  <a:lnTo>
                    <a:pt x="3443" y="1661"/>
                  </a:lnTo>
                  <a:lnTo>
                    <a:pt x="3457" y="1589"/>
                  </a:lnTo>
                  <a:lnTo>
                    <a:pt x="3467" y="1517"/>
                  </a:lnTo>
                  <a:lnTo>
                    <a:pt x="3472" y="1446"/>
                  </a:lnTo>
                  <a:lnTo>
                    <a:pt x="3473" y="1373"/>
                  </a:lnTo>
                  <a:lnTo>
                    <a:pt x="3471" y="1300"/>
                  </a:lnTo>
                  <a:lnTo>
                    <a:pt x="3464" y="1228"/>
                  </a:lnTo>
                  <a:lnTo>
                    <a:pt x="3453" y="1156"/>
                  </a:lnTo>
                  <a:lnTo>
                    <a:pt x="3438" y="1085"/>
                  </a:lnTo>
                  <a:lnTo>
                    <a:pt x="3420" y="1014"/>
                  </a:lnTo>
                  <a:lnTo>
                    <a:pt x="3398" y="946"/>
                  </a:lnTo>
                  <a:lnTo>
                    <a:pt x="3372" y="878"/>
                  </a:lnTo>
                  <a:lnTo>
                    <a:pt x="3342" y="813"/>
                  </a:lnTo>
                  <a:lnTo>
                    <a:pt x="3309" y="748"/>
                  </a:lnTo>
                  <a:lnTo>
                    <a:pt x="3271" y="688"/>
                  </a:lnTo>
                  <a:lnTo>
                    <a:pt x="3231" y="628"/>
                  </a:lnTo>
                  <a:lnTo>
                    <a:pt x="3186" y="573"/>
                  </a:lnTo>
                  <a:lnTo>
                    <a:pt x="3138" y="520"/>
                  </a:lnTo>
                  <a:lnTo>
                    <a:pt x="3086" y="469"/>
                  </a:lnTo>
                  <a:lnTo>
                    <a:pt x="3030" y="423"/>
                  </a:lnTo>
                  <a:lnTo>
                    <a:pt x="2972" y="381"/>
                  </a:lnTo>
                  <a:lnTo>
                    <a:pt x="2909" y="343"/>
                  </a:lnTo>
                  <a:lnTo>
                    <a:pt x="2844" y="308"/>
                  </a:lnTo>
                  <a:lnTo>
                    <a:pt x="2774" y="278"/>
                  </a:lnTo>
                  <a:lnTo>
                    <a:pt x="2703" y="254"/>
                  </a:lnTo>
                  <a:lnTo>
                    <a:pt x="2627" y="235"/>
                  </a:lnTo>
                  <a:lnTo>
                    <a:pt x="2548" y="220"/>
                  </a:lnTo>
                  <a:lnTo>
                    <a:pt x="2465" y="212"/>
                  </a:lnTo>
                  <a:lnTo>
                    <a:pt x="2380" y="209"/>
                  </a:lnTo>
                  <a:close/>
                  <a:moveTo>
                    <a:pt x="2200" y="0"/>
                  </a:moveTo>
                  <a:lnTo>
                    <a:pt x="2486" y="0"/>
                  </a:lnTo>
                  <a:lnTo>
                    <a:pt x="2591" y="24"/>
                  </a:lnTo>
                  <a:lnTo>
                    <a:pt x="2690" y="51"/>
                  </a:lnTo>
                  <a:lnTo>
                    <a:pt x="2787" y="83"/>
                  </a:lnTo>
                  <a:lnTo>
                    <a:pt x="2877" y="119"/>
                  </a:lnTo>
                  <a:lnTo>
                    <a:pt x="2964" y="160"/>
                  </a:lnTo>
                  <a:lnTo>
                    <a:pt x="3045" y="205"/>
                  </a:lnTo>
                  <a:lnTo>
                    <a:pt x="3123" y="256"/>
                  </a:lnTo>
                  <a:lnTo>
                    <a:pt x="3195" y="311"/>
                  </a:lnTo>
                  <a:lnTo>
                    <a:pt x="3264" y="370"/>
                  </a:lnTo>
                  <a:lnTo>
                    <a:pt x="3327" y="433"/>
                  </a:lnTo>
                  <a:lnTo>
                    <a:pt x="3386" y="502"/>
                  </a:lnTo>
                  <a:lnTo>
                    <a:pt x="3441" y="574"/>
                  </a:lnTo>
                  <a:lnTo>
                    <a:pt x="3492" y="652"/>
                  </a:lnTo>
                  <a:lnTo>
                    <a:pt x="3537" y="733"/>
                  </a:lnTo>
                  <a:lnTo>
                    <a:pt x="3578" y="820"/>
                  </a:lnTo>
                  <a:lnTo>
                    <a:pt x="3614" y="910"/>
                  </a:lnTo>
                  <a:lnTo>
                    <a:pt x="3646" y="1007"/>
                  </a:lnTo>
                  <a:lnTo>
                    <a:pt x="3673" y="1106"/>
                  </a:lnTo>
                  <a:lnTo>
                    <a:pt x="3697" y="1211"/>
                  </a:lnTo>
                  <a:lnTo>
                    <a:pt x="3697" y="1465"/>
                  </a:lnTo>
                  <a:lnTo>
                    <a:pt x="3689" y="1556"/>
                  </a:lnTo>
                  <a:lnTo>
                    <a:pt x="3675" y="1643"/>
                  </a:lnTo>
                  <a:lnTo>
                    <a:pt x="3653" y="1729"/>
                  </a:lnTo>
                  <a:lnTo>
                    <a:pt x="3626" y="1812"/>
                  </a:lnTo>
                  <a:lnTo>
                    <a:pt x="3593" y="1891"/>
                  </a:lnTo>
                  <a:lnTo>
                    <a:pt x="3555" y="1969"/>
                  </a:lnTo>
                  <a:lnTo>
                    <a:pt x="3511" y="2043"/>
                  </a:lnTo>
                  <a:lnTo>
                    <a:pt x="3462" y="2113"/>
                  </a:lnTo>
                  <a:lnTo>
                    <a:pt x="3409" y="2181"/>
                  </a:lnTo>
                  <a:lnTo>
                    <a:pt x="3351" y="2244"/>
                  </a:lnTo>
                  <a:lnTo>
                    <a:pt x="3289" y="2305"/>
                  </a:lnTo>
                  <a:lnTo>
                    <a:pt x="3223" y="2360"/>
                  </a:lnTo>
                  <a:lnTo>
                    <a:pt x="3153" y="2414"/>
                  </a:lnTo>
                  <a:lnTo>
                    <a:pt x="3081" y="2461"/>
                  </a:lnTo>
                  <a:lnTo>
                    <a:pt x="3004" y="2504"/>
                  </a:lnTo>
                  <a:lnTo>
                    <a:pt x="2927" y="2543"/>
                  </a:lnTo>
                  <a:lnTo>
                    <a:pt x="2846" y="2577"/>
                  </a:lnTo>
                  <a:lnTo>
                    <a:pt x="2763" y="2606"/>
                  </a:lnTo>
                  <a:lnTo>
                    <a:pt x="2678" y="2630"/>
                  </a:lnTo>
                  <a:lnTo>
                    <a:pt x="2591" y="2649"/>
                  </a:lnTo>
                  <a:lnTo>
                    <a:pt x="2505" y="2662"/>
                  </a:lnTo>
                  <a:lnTo>
                    <a:pt x="2416" y="2670"/>
                  </a:lnTo>
                  <a:lnTo>
                    <a:pt x="2327" y="2671"/>
                  </a:lnTo>
                  <a:lnTo>
                    <a:pt x="2238" y="2667"/>
                  </a:lnTo>
                  <a:lnTo>
                    <a:pt x="2148" y="2656"/>
                  </a:lnTo>
                  <a:lnTo>
                    <a:pt x="2059" y="2639"/>
                  </a:lnTo>
                  <a:lnTo>
                    <a:pt x="1970" y="2615"/>
                  </a:lnTo>
                  <a:lnTo>
                    <a:pt x="1882" y="2585"/>
                  </a:lnTo>
                  <a:lnTo>
                    <a:pt x="1795" y="2548"/>
                  </a:lnTo>
                  <a:lnTo>
                    <a:pt x="1710" y="2504"/>
                  </a:lnTo>
                  <a:lnTo>
                    <a:pt x="1626" y="2453"/>
                  </a:lnTo>
                  <a:lnTo>
                    <a:pt x="1516" y="2550"/>
                  </a:lnTo>
                  <a:lnTo>
                    <a:pt x="1408" y="2650"/>
                  </a:lnTo>
                  <a:lnTo>
                    <a:pt x="1304" y="2754"/>
                  </a:lnTo>
                  <a:lnTo>
                    <a:pt x="1203" y="2860"/>
                  </a:lnTo>
                  <a:lnTo>
                    <a:pt x="1104" y="2968"/>
                  </a:lnTo>
                  <a:lnTo>
                    <a:pt x="1006" y="3076"/>
                  </a:lnTo>
                  <a:lnTo>
                    <a:pt x="909" y="3186"/>
                  </a:lnTo>
                  <a:lnTo>
                    <a:pt x="812" y="3298"/>
                  </a:lnTo>
                  <a:lnTo>
                    <a:pt x="715" y="3408"/>
                  </a:lnTo>
                  <a:lnTo>
                    <a:pt x="617" y="3516"/>
                  </a:lnTo>
                  <a:lnTo>
                    <a:pt x="517" y="3624"/>
                  </a:lnTo>
                  <a:lnTo>
                    <a:pt x="415" y="3729"/>
                  </a:lnTo>
                  <a:lnTo>
                    <a:pt x="387" y="3688"/>
                  </a:lnTo>
                  <a:lnTo>
                    <a:pt x="356" y="3650"/>
                  </a:lnTo>
                  <a:lnTo>
                    <a:pt x="323" y="3614"/>
                  </a:lnTo>
                  <a:lnTo>
                    <a:pt x="288" y="3581"/>
                  </a:lnTo>
                  <a:lnTo>
                    <a:pt x="252" y="3547"/>
                  </a:lnTo>
                  <a:lnTo>
                    <a:pt x="181" y="3483"/>
                  </a:lnTo>
                  <a:lnTo>
                    <a:pt x="145" y="3450"/>
                  </a:lnTo>
                  <a:lnTo>
                    <a:pt x="110" y="3415"/>
                  </a:lnTo>
                  <a:lnTo>
                    <a:pt x="78" y="3378"/>
                  </a:lnTo>
                  <a:lnTo>
                    <a:pt x="49" y="3340"/>
                  </a:lnTo>
                  <a:lnTo>
                    <a:pt x="22" y="3296"/>
                  </a:lnTo>
                  <a:lnTo>
                    <a:pt x="0" y="3251"/>
                  </a:lnTo>
                  <a:lnTo>
                    <a:pt x="103" y="3152"/>
                  </a:lnTo>
                  <a:lnTo>
                    <a:pt x="209" y="3055"/>
                  </a:lnTo>
                  <a:lnTo>
                    <a:pt x="315" y="2960"/>
                  </a:lnTo>
                  <a:lnTo>
                    <a:pt x="423" y="2865"/>
                  </a:lnTo>
                  <a:lnTo>
                    <a:pt x="638" y="2677"/>
                  </a:lnTo>
                  <a:lnTo>
                    <a:pt x="744" y="2582"/>
                  </a:lnTo>
                  <a:lnTo>
                    <a:pt x="849" y="2484"/>
                  </a:lnTo>
                  <a:lnTo>
                    <a:pt x="952" y="2385"/>
                  </a:lnTo>
                  <a:lnTo>
                    <a:pt x="1053" y="2284"/>
                  </a:lnTo>
                  <a:lnTo>
                    <a:pt x="1150" y="2180"/>
                  </a:lnTo>
                  <a:lnTo>
                    <a:pt x="1244" y="2071"/>
                  </a:lnTo>
                  <a:lnTo>
                    <a:pt x="1192" y="1986"/>
                  </a:lnTo>
                  <a:lnTo>
                    <a:pt x="1147" y="1898"/>
                  </a:lnTo>
                  <a:lnTo>
                    <a:pt x="1110" y="1809"/>
                  </a:lnTo>
                  <a:lnTo>
                    <a:pt x="1079" y="1720"/>
                  </a:lnTo>
                  <a:lnTo>
                    <a:pt x="1057" y="1629"/>
                  </a:lnTo>
                  <a:lnTo>
                    <a:pt x="1041" y="1537"/>
                  </a:lnTo>
                  <a:lnTo>
                    <a:pt x="1031" y="1446"/>
                  </a:lnTo>
                  <a:lnTo>
                    <a:pt x="1027" y="1354"/>
                  </a:lnTo>
                  <a:lnTo>
                    <a:pt x="1030" y="1263"/>
                  </a:lnTo>
                  <a:lnTo>
                    <a:pt x="1040" y="1172"/>
                  </a:lnTo>
                  <a:lnTo>
                    <a:pt x="1055" y="1082"/>
                  </a:lnTo>
                  <a:lnTo>
                    <a:pt x="1074" y="994"/>
                  </a:lnTo>
                  <a:lnTo>
                    <a:pt x="1100" y="908"/>
                  </a:lnTo>
                  <a:lnTo>
                    <a:pt x="1131" y="824"/>
                  </a:lnTo>
                  <a:lnTo>
                    <a:pt x="1168" y="741"/>
                  </a:lnTo>
                  <a:lnTo>
                    <a:pt x="1209" y="662"/>
                  </a:lnTo>
                  <a:lnTo>
                    <a:pt x="1255" y="585"/>
                  </a:lnTo>
                  <a:lnTo>
                    <a:pt x="1306" y="512"/>
                  </a:lnTo>
                  <a:lnTo>
                    <a:pt x="1361" y="442"/>
                  </a:lnTo>
                  <a:lnTo>
                    <a:pt x="1419" y="376"/>
                  </a:lnTo>
                  <a:lnTo>
                    <a:pt x="1482" y="314"/>
                  </a:lnTo>
                  <a:lnTo>
                    <a:pt x="1549" y="257"/>
                  </a:lnTo>
                  <a:lnTo>
                    <a:pt x="1620" y="204"/>
                  </a:lnTo>
                  <a:lnTo>
                    <a:pt x="1694" y="157"/>
                  </a:lnTo>
                  <a:lnTo>
                    <a:pt x="1772" y="115"/>
                  </a:lnTo>
                  <a:lnTo>
                    <a:pt x="1852" y="79"/>
                  </a:lnTo>
                  <a:lnTo>
                    <a:pt x="1935" y="50"/>
                  </a:lnTo>
                  <a:lnTo>
                    <a:pt x="2020" y="26"/>
                  </a:lnTo>
                  <a:lnTo>
                    <a:pt x="2109" y="10"/>
                  </a:lnTo>
                  <a:lnTo>
                    <a:pt x="2200"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35" name="Freeform 23">
              <a:extLst>
                <a:ext uri="{FF2B5EF4-FFF2-40B4-BE49-F238E27FC236}">
                  <a16:creationId xmlns="" xmlns:a16="http://schemas.microsoft.com/office/drawing/2014/main" id="{C60CE735-ACB3-4657-BA2F-658B43A0B9B0}"/>
                </a:ext>
              </a:extLst>
            </p:cNvPr>
            <p:cNvSpPr>
              <a:spLocks/>
            </p:cNvSpPr>
            <p:nvPr/>
          </p:nvSpPr>
          <p:spPr bwMode="auto">
            <a:xfrm>
              <a:off x="5283200" y="6249988"/>
              <a:ext cx="203200" cy="201613"/>
            </a:xfrm>
            <a:custGeom>
              <a:avLst/>
              <a:gdLst/>
              <a:ahLst/>
              <a:cxnLst>
                <a:cxn ang="0">
                  <a:pos x="223" y="0"/>
                </a:cxn>
                <a:cxn ang="0">
                  <a:pos x="265" y="53"/>
                </a:cxn>
                <a:cxn ang="0">
                  <a:pos x="309" y="104"/>
                </a:cxn>
                <a:cxn ang="0">
                  <a:pos x="357" y="152"/>
                </a:cxn>
                <a:cxn ang="0">
                  <a:pos x="406" y="199"/>
                </a:cxn>
                <a:cxn ang="0">
                  <a:pos x="455" y="246"/>
                </a:cxn>
                <a:cxn ang="0">
                  <a:pos x="503" y="293"/>
                </a:cxn>
                <a:cxn ang="0">
                  <a:pos x="551" y="342"/>
                </a:cxn>
                <a:cxn ang="0">
                  <a:pos x="596" y="392"/>
                </a:cxn>
                <a:cxn ang="0">
                  <a:pos x="638" y="445"/>
                </a:cxn>
                <a:cxn ang="0">
                  <a:pos x="624" y="471"/>
                </a:cxn>
                <a:cxn ang="0">
                  <a:pos x="608" y="494"/>
                </a:cxn>
                <a:cxn ang="0">
                  <a:pos x="589" y="513"/>
                </a:cxn>
                <a:cxn ang="0">
                  <a:pos x="569" y="532"/>
                </a:cxn>
                <a:cxn ang="0">
                  <a:pos x="527" y="569"/>
                </a:cxn>
                <a:cxn ang="0">
                  <a:pos x="508" y="589"/>
                </a:cxn>
                <a:cxn ang="0">
                  <a:pos x="491" y="611"/>
                </a:cxn>
                <a:cxn ang="0">
                  <a:pos x="478" y="637"/>
                </a:cxn>
                <a:cxn ang="0">
                  <a:pos x="382" y="637"/>
                </a:cxn>
                <a:cxn ang="0">
                  <a:pos x="318" y="606"/>
                </a:cxn>
                <a:cxn ang="0">
                  <a:pos x="258" y="569"/>
                </a:cxn>
                <a:cxn ang="0">
                  <a:pos x="204" y="528"/>
                </a:cxn>
                <a:cxn ang="0">
                  <a:pos x="153" y="484"/>
                </a:cxn>
                <a:cxn ang="0">
                  <a:pos x="109" y="433"/>
                </a:cxn>
                <a:cxn ang="0">
                  <a:pos x="68" y="379"/>
                </a:cxn>
                <a:cxn ang="0">
                  <a:pos x="31" y="319"/>
                </a:cxn>
                <a:cxn ang="0">
                  <a:pos x="0" y="255"/>
                </a:cxn>
                <a:cxn ang="0">
                  <a:pos x="0" y="160"/>
                </a:cxn>
                <a:cxn ang="0">
                  <a:pos x="21" y="151"/>
                </a:cxn>
                <a:cxn ang="0">
                  <a:pos x="40" y="140"/>
                </a:cxn>
                <a:cxn ang="0">
                  <a:pos x="56" y="126"/>
                </a:cxn>
                <a:cxn ang="0">
                  <a:pos x="83" y="94"/>
                </a:cxn>
                <a:cxn ang="0">
                  <a:pos x="95" y="78"/>
                </a:cxn>
                <a:cxn ang="0">
                  <a:pos x="122" y="46"/>
                </a:cxn>
                <a:cxn ang="0">
                  <a:pos x="137" y="32"/>
                </a:cxn>
                <a:cxn ang="0">
                  <a:pos x="155" y="20"/>
                </a:cxn>
                <a:cxn ang="0">
                  <a:pos x="174" y="10"/>
                </a:cxn>
                <a:cxn ang="0">
                  <a:pos x="197" y="3"/>
                </a:cxn>
                <a:cxn ang="0">
                  <a:pos x="223" y="0"/>
                </a:cxn>
              </a:cxnLst>
              <a:rect l="0" t="0" r="r" b="b"/>
              <a:pathLst>
                <a:path w="638" h="637">
                  <a:moveTo>
                    <a:pt x="223" y="0"/>
                  </a:moveTo>
                  <a:lnTo>
                    <a:pt x="265" y="53"/>
                  </a:lnTo>
                  <a:lnTo>
                    <a:pt x="309" y="104"/>
                  </a:lnTo>
                  <a:lnTo>
                    <a:pt x="357" y="152"/>
                  </a:lnTo>
                  <a:lnTo>
                    <a:pt x="406" y="199"/>
                  </a:lnTo>
                  <a:lnTo>
                    <a:pt x="455" y="246"/>
                  </a:lnTo>
                  <a:lnTo>
                    <a:pt x="503" y="293"/>
                  </a:lnTo>
                  <a:lnTo>
                    <a:pt x="551" y="342"/>
                  </a:lnTo>
                  <a:lnTo>
                    <a:pt x="596" y="392"/>
                  </a:lnTo>
                  <a:lnTo>
                    <a:pt x="638" y="445"/>
                  </a:lnTo>
                  <a:lnTo>
                    <a:pt x="624" y="471"/>
                  </a:lnTo>
                  <a:lnTo>
                    <a:pt x="608" y="494"/>
                  </a:lnTo>
                  <a:lnTo>
                    <a:pt x="589" y="513"/>
                  </a:lnTo>
                  <a:lnTo>
                    <a:pt x="569" y="532"/>
                  </a:lnTo>
                  <a:lnTo>
                    <a:pt x="527" y="569"/>
                  </a:lnTo>
                  <a:lnTo>
                    <a:pt x="508" y="589"/>
                  </a:lnTo>
                  <a:lnTo>
                    <a:pt x="491" y="611"/>
                  </a:lnTo>
                  <a:lnTo>
                    <a:pt x="478" y="637"/>
                  </a:lnTo>
                  <a:lnTo>
                    <a:pt x="382" y="637"/>
                  </a:lnTo>
                  <a:lnTo>
                    <a:pt x="318" y="606"/>
                  </a:lnTo>
                  <a:lnTo>
                    <a:pt x="258" y="569"/>
                  </a:lnTo>
                  <a:lnTo>
                    <a:pt x="204" y="528"/>
                  </a:lnTo>
                  <a:lnTo>
                    <a:pt x="153" y="484"/>
                  </a:lnTo>
                  <a:lnTo>
                    <a:pt x="109" y="433"/>
                  </a:lnTo>
                  <a:lnTo>
                    <a:pt x="68" y="379"/>
                  </a:lnTo>
                  <a:lnTo>
                    <a:pt x="31" y="319"/>
                  </a:lnTo>
                  <a:lnTo>
                    <a:pt x="0" y="255"/>
                  </a:lnTo>
                  <a:lnTo>
                    <a:pt x="0" y="160"/>
                  </a:lnTo>
                  <a:lnTo>
                    <a:pt x="21" y="151"/>
                  </a:lnTo>
                  <a:lnTo>
                    <a:pt x="40" y="140"/>
                  </a:lnTo>
                  <a:lnTo>
                    <a:pt x="56" y="126"/>
                  </a:lnTo>
                  <a:lnTo>
                    <a:pt x="83" y="94"/>
                  </a:lnTo>
                  <a:lnTo>
                    <a:pt x="95" y="78"/>
                  </a:lnTo>
                  <a:lnTo>
                    <a:pt x="122" y="46"/>
                  </a:lnTo>
                  <a:lnTo>
                    <a:pt x="137" y="32"/>
                  </a:lnTo>
                  <a:lnTo>
                    <a:pt x="155" y="20"/>
                  </a:lnTo>
                  <a:lnTo>
                    <a:pt x="174" y="10"/>
                  </a:lnTo>
                  <a:lnTo>
                    <a:pt x="197" y="3"/>
                  </a:lnTo>
                  <a:lnTo>
                    <a:pt x="223"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36" name="Rectangle 35">
            <a:extLst>
              <a:ext uri="{FF2B5EF4-FFF2-40B4-BE49-F238E27FC236}">
                <a16:creationId xmlns="" xmlns:a16="http://schemas.microsoft.com/office/drawing/2014/main" id="{86EECD3C-7732-4271-85CD-0141C7826C21}"/>
              </a:ext>
            </a:extLst>
          </p:cNvPr>
          <p:cNvSpPr/>
          <p:nvPr/>
        </p:nvSpPr>
        <p:spPr>
          <a:xfrm>
            <a:off x="4089464" y="3885208"/>
            <a:ext cx="662544"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Manual QA</a:t>
            </a:r>
          </a:p>
        </p:txBody>
      </p:sp>
      <p:sp>
        <p:nvSpPr>
          <p:cNvPr id="37" name="Diamond 36">
            <a:extLst>
              <a:ext uri="{FF2B5EF4-FFF2-40B4-BE49-F238E27FC236}">
                <a16:creationId xmlns="" xmlns:a16="http://schemas.microsoft.com/office/drawing/2014/main" id="{7672C522-0FFC-4D46-9276-781DB810022D}"/>
              </a:ext>
            </a:extLst>
          </p:cNvPr>
          <p:cNvSpPr/>
          <p:nvPr/>
        </p:nvSpPr>
        <p:spPr>
          <a:xfrm>
            <a:off x="3603141" y="3402920"/>
            <a:ext cx="312213" cy="312213"/>
          </a:xfrm>
          <a:prstGeom prst="diamond">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Rectangle 37">
            <a:extLst>
              <a:ext uri="{FF2B5EF4-FFF2-40B4-BE49-F238E27FC236}">
                <a16:creationId xmlns="" xmlns:a16="http://schemas.microsoft.com/office/drawing/2014/main" id="{AAACF304-F759-44CB-9114-985DC6238BF4}"/>
              </a:ext>
            </a:extLst>
          </p:cNvPr>
          <p:cNvSpPr/>
          <p:nvPr/>
        </p:nvSpPr>
        <p:spPr>
          <a:xfrm>
            <a:off x="3300569" y="3885614"/>
            <a:ext cx="936629"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decision</a:t>
            </a:r>
          </a:p>
        </p:txBody>
      </p:sp>
      <p:sp>
        <p:nvSpPr>
          <p:cNvPr id="39" name="Rectangle 38">
            <a:extLst>
              <a:ext uri="{FF2B5EF4-FFF2-40B4-BE49-F238E27FC236}">
                <a16:creationId xmlns="" xmlns:a16="http://schemas.microsoft.com/office/drawing/2014/main" id="{27974CFB-9296-4D89-A649-24C2A052AD14}"/>
              </a:ext>
            </a:extLst>
          </p:cNvPr>
          <p:cNvSpPr/>
          <p:nvPr/>
        </p:nvSpPr>
        <p:spPr>
          <a:xfrm>
            <a:off x="2486113" y="3885614"/>
            <a:ext cx="936629"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automation</a:t>
            </a:r>
          </a:p>
        </p:txBody>
      </p:sp>
      <p:sp>
        <p:nvSpPr>
          <p:cNvPr id="40" name="Freeform 40">
            <a:extLst>
              <a:ext uri="{FF2B5EF4-FFF2-40B4-BE49-F238E27FC236}">
                <a16:creationId xmlns="" xmlns:a16="http://schemas.microsoft.com/office/drawing/2014/main" id="{17C71E64-17F0-418D-B289-0D4C3C256B1E}"/>
              </a:ext>
            </a:extLst>
          </p:cNvPr>
          <p:cNvSpPr>
            <a:spLocks noEditPoints="1"/>
          </p:cNvSpPr>
          <p:nvPr/>
        </p:nvSpPr>
        <p:spPr bwMode="auto">
          <a:xfrm>
            <a:off x="5870452" y="343841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nvGrpSpPr>
          <p:cNvPr id="41" name="Group 40">
            <a:extLst>
              <a:ext uri="{FF2B5EF4-FFF2-40B4-BE49-F238E27FC236}">
                <a16:creationId xmlns="" xmlns:a16="http://schemas.microsoft.com/office/drawing/2014/main" id="{23564A1C-2310-42CA-A347-DE45A37394F5}"/>
              </a:ext>
            </a:extLst>
          </p:cNvPr>
          <p:cNvGrpSpPr/>
          <p:nvPr/>
        </p:nvGrpSpPr>
        <p:grpSpPr>
          <a:xfrm>
            <a:off x="2357101" y="3339082"/>
            <a:ext cx="284511" cy="259088"/>
            <a:chOff x="3503931" y="729985"/>
            <a:chExt cx="217909" cy="198437"/>
          </a:xfrm>
          <a:solidFill>
            <a:schemeClr val="bg1"/>
          </a:solidFill>
        </p:grpSpPr>
        <p:sp>
          <p:nvSpPr>
            <p:cNvPr id="42" name="Freeform 31">
              <a:extLst>
                <a:ext uri="{FF2B5EF4-FFF2-40B4-BE49-F238E27FC236}">
                  <a16:creationId xmlns="" xmlns:a16="http://schemas.microsoft.com/office/drawing/2014/main" id="{6B69BE3A-89E7-4BF9-A020-F1D830A17DC2}"/>
                </a:ext>
              </a:extLst>
            </p:cNvPr>
            <p:cNvSpPr>
              <a:spLocks noEditPoints="1"/>
            </p:cNvSpPr>
            <p:nvPr/>
          </p:nvSpPr>
          <p:spPr bwMode="auto">
            <a:xfrm>
              <a:off x="3503931" y="729985"/>
              <a:ext cx="217909" cy="156104"/>
            </a:xfrm>
            <a:custGeom>
              <a:avLst/>
              <a:gdLst/>
              <a:ahLst/>
              <a:cxnLst>
                <a:cxn ang="0">
                  <a:pos x="85" y="101"/>
                </a:cxn>
                <a:cxn ang="0">
                  <a:pos x="84" y="102"/>
                </a:cxn>
                <a:cxn ang="0">
                  <a:pos x="84" y="110"/>
                </a:cxn>
                <a:cxn ang="0">
                  <a:pos x="87" y="111"/>
                </a:cxn>
                <a:cxn ang="0">
                  <a:pos x="92" y="111"/>
                </a:cxn>
                <a:cxn ang="0">
                  <a:pos x="95" y="108"/>
                </a:cxn>
                <a:cxn ang="0">
                  <a:pos x="95" y="105"/>
                </a:cxn>
                <a:cxn ang="0">
                  <a:pos x="94" y="104"/>
                </a:cxn>
                <a:cxn ang="0">
                  <a:pos x="92" y="101"/>
                </a:cxn>
                <a:cxn ang="0">
                  <a:pos x="85" y="101"/>
                </a:cxn>
                <a:cxn ang="0">
                  <a:pos x="10" y="6"/>
                </a:cxn>
                <a:cxn ang="0">
                  <a:pos x="7" y="9"/>
                </a:cxn>
                <a:cxn ang="0">
                  <a:pos x="6" y="12"/>
                </a:cxn>
                <a:cxn ang="0">
                  <a:pos x="6" y="94"/>
                </a:cxn>
                <a:cxn ang="0">
                  <a:pos x="173" y="94"/>
                </a:cxn>
                <a:cxn ang="0">
                  <a:pos x="173" y="10"/>
                </a:cxn>
                <a:cxn ang="0">
                  <a:pos x="171" y="7"/>
                </a:cxn>
                <a:cxn ang="0">
                  <a:pos x="170" y="6"/>
                </a:cxn>
                <a:cxn ang="0">
                  <a:pos x="10" y="6"/>
                </a:cxn>
                <a:cxn ang="0">
                  <a:pos x="12" y="0"/>
                </a:cxn>
                <a:cxn ang="0">
                  <a:pos x="170" y="0"/>
                </a:cxn>
                <a:cxn ang="0">
                  <a:pos x="176" y="3"/>
                </a:cxn>
                <a:cxn ang="0">
                  <a:pos x="179" y="12"/>
                </a:cxn>
                <a:cxn ang="0">
                  <a:pos x="179" y="102"/>
                </a:cxn>
                <a:cxn ang="0">
                  <a:pos x="177" y="111"/>
                </a:cxn>
                <a:cxn ang="0">
                  <a:pos x="173" y="117"/>
                </a:cxn>
                <a:cxn ang="0">
                  <a:pos x="170" y="118"/>
                </a:cxn>
                <a:cxn ang="0">
                  <a:pos x="9" y="118"/>
                </a:cxn>
                <a:cxn ang="0">
                  <a:pos x="3" y="114"/>
                </a:cxn>
                <a:cxn ang="0">
                  <a:pos x="0" y="107"/>
                </a:cxn>
                <a:cxn ang="0">
                  <a:pos x="0" y="12"/>
                </a:cxn>
                <a:cxn ang="0">
                  <a:pos x="4" y="4"/>
                </a:cxn>
                <a:cxn ang="0">
                  <a:pos x="12" y="0"/>
                </a:cxn>
              </a:cxnLst>
              <a:rect l="0" t="0" r="r" b="b"/>
              <a:pathLst>
                <a:path w="179" h="118">
                  <a:moveTo>
                    <a:pt x="85" y="101"/>
                  </a:moveTo>
                  <a:lnTo>
                    <a:pt x="84" y="102"/>
                  </a:lnTo>
                  <a:lnTo>
                    <a:pt x="84" y="110"/>
                  </a:lnTo>
                  <a:lnTo>
                    <a:pt x="87" y="111"/>
                  </a:lnTo>
                  <a:lnTo>
                    <a:pt x="92" y="111"/>
                  </a:lnTo>
                  <a:lnTo>
                    <a:pt x="95" y="108"/>
                  </a:lnTo>
                  <a:lnTo>
                    <a:pt x="95" y="105"/>
                  </a:lnTo>
                  <a:lnTo>
                    <a:pt x="94" y="104"/>
                  </a:lnTo>
                  <a:lnTo>
                    <a:pt x="92" y="101"/>
                  </a:lnTo>
                  <a:lnTo>
                    <a:pt x="85" y="101"/>
                  </a:lnTo>
                  <a:close/>
                  <a:moveTo>
                    <a:pt x="10" y="6"/>
                  </a:moveTo>
                  <a:lnTo>
                    <a:pt x="7" y="9"/>
                  </a:lnTo>
                  <a:lnTo>
                    <a:pt x="6" y="12"/>
                  </a:lnTo>
                  <a:lnTo>
                    <a:pt x="6" y="94"/>
                  </a:lnTo>
                  <a:lnTo>
                    <a:pt x="173" y="94"/>
                  </a:lnTo>
                  <a:lnTo>
                    <a:pt x="173" y="10"/>
                  </a:lnTo>
                  <a:lnTo>
                    <a:pt x="171" y="7"/>
                  </a:lnTo>
                  <a:lnTo>
                    <a:pt x="170" y="6"/>
                  </a:lnTo>
                  <a:lnTo>
                    <a:pt x="10" y="6"/>
                  </a:lnTo>
                  <a:close/>
                  <a:moveTo>
                    <a:pt x="12" y="0"/>
                  </a:moveTo>
                  <a:lnTo>
                    <a:pt x="170" y="0"/>
                  </a:lnTo>
                  <a:lnTo>
                    <a:pt x="176" y="3"/>
                  </a:lnTo>
                  <a:lnTo>
                    <a:pt x="179" y="12"/>
                  </a:lnTo>
                  <a:lnTo>
                    <a:pt x="179" y="102"/>
                  </a:lnTo>
                  <a:lnTo>
                    <a:pt x="177" y="111"/>
                  </a:lnTo>
                  <a:lnTo>
                    <a:pt x="173" y="117"/>
                  </a:lnTo>
                  <a:lnTo>
                    <a:pt x="170" y="118"/>
                  </a:lnTo>
                  <a:lnTo>
                    <a:pt x="9" y="118"/>
                  </a:lnTo>
                  <a:lnTo>
                    <a:pt x="3" y="114"/>
                  </a:lnTo>
                  <a:lnTo>
                    <a:pt x="0" y="107"/>
                  </a:lnTo>
                  <a:lnTo>
                    <a:pt x="0" y="12"/>
                  </a:lnTo>
                  <a:lnTo>
                    <a:pt x="4" y="4"/>
                  </a:lnTo>
                  <a:lnTo>
                    <a:pt x="12"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3" name="Freeform 32">
              <a:extLst>
                <a:ext uri="{FF2B5EF4-FFF2-40B4-BE49-F238E27FC236}">
                  <a16:creationId xmlns="" xmlns:a16="http://schemas.microsoft.com/office/drawing/2014/main" id="{6393975B-B979-4874-A56E-D9EB4F183A8D}"/>
                </a:ext>
              </a:extLst>
            </p:cNvPr>
            <p:cNvSpPr>
              <a:spLocks noEditPoints="1"/>
            </p:cNvSpPr>
            <p:nvPr/>
          </p:nvSpPr>
          <p:spPr bwMode="auto">
            <a:xfrm>
              <a:off x="3611058" y="745859"/>
              <a:ext cx="45043" cy="95250"/>
            </a:xfrm>
            <a:custGeom>
              <a:avLst/>
              <a:gdLst/>
              <a:ahLst/>
              <a:cxnLst>
                <a:cxn ang="0">
                  <a:pos x="13" y="64"/>
                </a:cxn>
                <a:cxn ang="0">
                  <a:pos x="17" y="67"/>
                </a:cxn>
                <a:cxn ang="0">
                  <a:pos x="19" y="66"/>
                </a:cxn>
                <a:cxn ang="0">
                  <a:pos x="14" y="63"/>
                </a:cxn>
                <a:cxn ang="0">
                  <a:pos x="4" y="50"/>
                </a:cxn>
                <a:cxn ang="0">
                  <a:pos x="10" y="57"/>
                </a:cxn>
                <a:cxn ang="0">
                  <a:pos x="17" y="62"/>
                </a:cxn>
                <a:cxn ang="0">
                  <a:pos x="22" y="63"/>
                </a:cxn>
                <a:cxn ang="0">
                  <a:pos x="23" y="62"/>
                </a:cxn>
                <a:cxn ang="0">
                  <a:pos x="13" y="56"/>
                </a:cxn>
                <a:cxn ang="0">
                  <a:pos x="3" y="41"/>
                </a:cxn>
                <a:cxn ang="0">
                  <a:pos x="4" y="46"/>
                </a:cxn>
                <a:cxn ang="0">
                  <a:pos x="24" y="59"/>
                </a:cxn>
                <a:cxn ang="0">
                  <a:pos x="26" y="56"/>
                </a:cxn>
                <a:cxn ang="0">
                  <a:pos x="3" y="34"/>
                </a:cxn>
                <a:cxn ang="0">
                  <a:pos x="27" y="53"/>
                </a:cxn>
                <a:cxn ang="0">
                  <a:pos x="29" y="50"/>
                </a:cxn>
                <a:cxn ang="0">
                  <a:pos x="4" y="27"/>
                </a:cxn>
                <a:cxn ang="0">
                  <a:pos x="3" y="31"/>
                </a:cxn>
                <a:cxn ang="0">
                  <a:pos x="30" y="47"/>
                </a:cxn>
                <a:cxn ang="0">
                  <a:pos x="4" y="27"/>
                </a:cxn>
                <a:cxn ang="0">
                  <a:pos x="6" y="23"/>
                </a:cxn>
                <a:cxn ang="0">
                  <a:pos x="32" y="41"/>
                </a:cxn>
                <a:cxn ang="0">
                  <a:pos x="7" y="21"/>
                </a:cxn>
                <a:cxn ang="0">
                  <a:pos x="10" y="17"/>
                </a:cxn>
                <a:cxn ang="0">
                  <a:pos x="7" y="18"/>
                </a:cxn>
                <a:cxn ang="0">
                  <a:pos x="35" y="31"/>
                </a:cxn>
                <a:cxn ang="0">
                  <a:pos x="10" y="16"/>
                </a:cxn>
                <a:cxn ang="0">
                  <a:pos x="11" y="14"/>
                </a:cxn>
                <a:cxn ang="0">
                  <a:pos x="35" y="23"/>
                </a:cxn>
                <a:cxn ang="0">
                  <a:pos x="22" y="14"/>
                </a:cxn>
                <a:cxn ang="0">
                  <a:pos x="22" y="7"/>
                </a:cxn>
                <a:cxn ang="0">
                  <a:pos x="17" y="10"/>
                </a:cxn>
                <a:cxn ang="0">
                  <a:pos x="35" y="20"/>
                </a:cxn>
                <a:cxn ang="0">
                  <a:pos x="29" y="13"/>
                </a:cxn>
                <a:cxn ang="0">
                  <a:pos x="22" y="7"/>
                </a:cxn>
                <a:cxn ang="0">
                  <a:pos x="23" y="5"/>
                </a:cxn>
                <a:cxn ang="0">
                  <a:pos x="30" y="10"/>
                </a:cxn>
                <a:cxn ang="0">
                  <a:pos x="35" y="7"/>
                </a:cxn>
                <a:cxn ang="0">
                  <a:pos x="26" y="4"/>
                </a:cxn>
                <a:cxn ang="0">
                  <a:pos x="33" y="4"/>
                </a:cxn>
                <a:cxn ang="0">
                  <a:pos x="35" y="3"/>
                </a:cxn>
                <a:cxn ang="0">
                  <a:pos x="37" y="0"/>
                </a:cxn>
                <a:cxn ang="0">
                  <a:pos x="36" y="41"/>
                </a:cxn>
                <a:cxn ang="0">
                  <a:pos x="32" y="50"/>
                </a:cxn>
                <a:cxn ang="0">
                  <a:pos x="24" y="63"/>
                </a:cxn>
                <a:cxn ang="0">
                  <a:pos x="11" y="64"/>
                </a:cxn>
                <a:cxn ang="0">
                  <a:pos x="0" y="43"/>
                </a:cxn>
                <a:cxn ang="0">
                  <a:pos x="4" y="18"/>
                </a:cxn>
                <a:cxn ang="0">
                  <a:pos x="24" y="3"/>
                </a:cxn>
              </a:cxnLst>
              <a:rect l="0" t="0" r="r" b="b"/>
              <a:pathLst>
                <a:path w="37" h="72">
                  <a:moveTo>
                    <a:pt x="11" y="62"/>
                  </a:moveTo>
                  <a:lnTo>
                    <a:pt x="13" y="64"/>
                  </a:lnTo>
                  <a:lnTo>
                    <a:pt x="16" y="66"/>
                  </a:lnTo>
                  <a:lnTo>
                    <a:pt x="17" y="67"/>
                  </a:lnTo>
                  <a:lnTo>
                    <a:pt x="20" y="67"/>
                  </a:lnTo>
                  <a:lnTo>
                    <a:pt x="19" y="66"/>
                  </a:lnTo>
                  <a:lnTo>
                    <a:pt x="16" y="64"/>
                  </a:lnTo>
                  <a:lnTo>
                    <a:pt x="14" y="63"/>
                  </a:lnTo>
                  <a:lnTo>
                    <a:pt x="11" y="62"/>
                  </a:lnTo>
                  <a:close/>
                  <a:moveTo>
                    <a:pt x="4" y="50"/>
                  </a:moveTo>
                  <a:lnTo>
                    <a:pt x="7" y="54"/>
                  </a:lnTo>
                  <a:lnTo>
                    <a:pt x="10" y="57"/>
                  </a:lnTo>
                  <a:lnTo>
                    <a:pt x="14" y="60"/>
                  </a:lnTo>
                  <a:lnTo>
                    <a:pt x="17" y="62"/>
                  </a:lnTo>
                  <a:lnTo>
                    <a:pt x="22" y="64"/>
                  </a:lnTo>
                  <a:lnTo>
                    <a:pt x="22" y="63"/>
                  </a:lnTo>
                  <a:lnTo>
                    <a:pt x="23" y="63"/>
                  </a:lnTo>
                  <a:lnTo>
                    <a:pt x="23" y="62"/>
                  </a:lnTo>
                  <a:lnTo>
                    <a:pt x="19" y="59"/>
                  </a:lnTo>
                  <a:lnTo>
                    <a:pt x="13" y="56"/>
                  </a:lnTo>
                  <a:lnTo>
                    <a:pt x="4" y="50"/>
                  </a:lnTo>
                  <a:close/>
                  <a:moveTo>
                    <a:pt x="3" y="41"/>
                  </a:moveTo>
                  <a:lnTo>
                    <a:pt x="3" y="43"/>
                  </a:lnTo>
                  <a:lnTo>
                    <a:pt x="4" y="46"/>
                  </a:lnTo>
                  <a:lnTo>
                    <a:pt x="14" y="52"/>
                  </a:lnTo>
                  <a:lnTo>
                    <a:pt x="24" y="59"/>
                  </a:lnTo>
                  <a:lnTo>
                    <a:pt x="24" y="57"/>
                  </a:lnTo>
                  <a:lnTo>
                    <a:pt x="26" y="56"/>
                  </a:lnTo>
                  <a:lnTo>
                    <a:pt x="3" y="41"/>
                  </a:lnTo>
                  <a:close/>
                  <a:moveTo>
                    <a:pt x="3" y="34"/>
                  </a:moveTo>
                  <a:lnTo>
                    <a:pt x="3" y="37"/>
                  </a:lnTo>
                  <a:lnTo>
                    <a:pt x="27" y="53"/>
                  </a:lnTo>
                  <a:lnTo>
                    <a:pt x="27" y="52"/>
                  </a:lnTo>
                  <a:lnTo>
                    <a:pt x="29" y="50"/>
                  </a:lnTo>
                  <a:lnTo>
                    <a:pt x="3" y="34"/>
                  </a:lnTo>
                  <a:close/>
                  <a:moveTo>
                    <a:pt x="4" y="27"/>
                  </a:moveTo>
                  <a:lnTo>
                    <a:pt x="3" y="28"/>
                  </a:lnTo>
                  <a:lnTo>
                    <a:pt x="3" y="31"/>
                  </a:lnTo>
                  <a:lnTo>
                    <a:pt x="16" y="39"/>
                  </a:lnTo>
                  <a:lnTo>
                    <a:pt x="30" y="47"/>
                  </a:lnTo>
                  <a:lnTo>
                    <a:pt x="30" y="44"/>
                  </a:lnTo>
                  <a:lnTo>
                    <a:pt x="4" y="27"/>
                  </a:lnTo>
                  <a:close/>
                  <a:moveTo>
                    <a:pt x="7" y="21"/>
                  </a:moveTo>
                  <a:lnTo>
                    <a:pt x="6" y="23"/>
                  </a:lnTo>
                  <a:lnTo>
                    <a:pt x="6" y="24"/>
                  </a:lnTo>
                  <a:lnTo>
                    <a:pt x="32" y="41"/>
                  </a:lnTo>
                  <a:lnTo>
                    <a:pt x="35" y="39"/>
                  </a:lnTo>
                  <a:lnTo>
                    <a:pt x="7" y="21"/>
                  </a:lnTo>
                  <a:close/>
                  <a:moveTo>
                    <a:pt x="10" y="16"/>
                  </a:moveTo>
                  <a:lnTo>
                    <a:pt x="10" y="17"/>
                  </a:lnTo>
                  <a:lnTo>
                    <a:pt x="9" y="17"/>
                  </a:lnTo>
                  <a:lnTo>
                    <a:pt x="7" y="18"/>
                  </a:lnTo>
                  <a:lnTo>
                    <a:pt x="35" y="36"/>
                  </a:lnTo>
                  <a:lnTo>
                    <a:pt x="35" y="31"/>
                  </a:lnTo>
                  <a:lnTo>
                    <a:pt x="22" y="23"/>
                  </a:lnTo>
                  <a:lnTo>
                    <a:pt x="10" y="16"/>
                  </a:lnTo>
                  <a:close/>
                  <a:moveTo>
                    <a:pt x="14" y="11"/>
                  </a:moveTo>
                  <a:lnTo>
                    <a:pt x="11" y="14"/>
                  </a:lnTo>
                  <a:lnTo>
                    <a:pt x="35" y="28"/>
                  </a:lnTo>
                  <a:lnTo>
                    <a:pt x="35" y="23"/>
                  </a:lnTo>
                  <a:lnTo>
                    <a:pt x="27" y="18"/>
                  </a:lnTo>
                  <a:lnTo>
                    <a:pt x="22" y="14"/>
                  </a:lnTo>
                  <a:lnTo>
                    <a:pt x="14" y="11"/>
                  </a:lnTo>
                  <a:close/>
                  <a:moveTo>
                    <a:pt x="22" y="7"/>
                  </a:moveTo>
                  <a:lnTo>
                    <a:pt x="19" y="8"/>
                  </a:lnTo>
                  <a:lnTo>
                    <a:pt x="17" y="10"/>
                  </a:lnTo>
                  <a:lnTo>
                    <a:pt x="26" y="14"/>
                  </a:lnTo>
                  <a:lnTo>
                    <a:pt x="35" y="20"/>
                  </a:lnTo>
                  <a:lnTo>
                    <a:pt x="35" y="16"/>
                  </a:lnTo>
                  <a:lnTo>
                    <a:pt x="29" y="13"/>
                  </a:lnTo>
                  <a:lnTo>
                    <a:pt x="27" y="10"/>
                  </a:lnTo>
                  <a:lnTo>
                    <a:pt x="22" y="7"/>
                  </a:lnTo>
                  <a:close/>
                  <a:moveTo>
                    <a:pt x="26" y="4"/>
                  </a:moveTo>
                  <a:lnTo>
                    <a:pt x="23" y="5"/>
                  </a:lnTo>
                  <a:lnTo>
                    <a:pt x="27" y="8"/>
                  </a:lnTo>
                  <a:lnTo>
                    <a:pt x="30" y="10"/>
                  </a:lnTo>
                  <a:lnTo>
                    <a:pt x="35" y="13"/>
                  </a:lnTo>
                  <a:lnTo>
                    <a:pt x="35" y="7"/>
                  </a:lnTo>
                  <a:lnTo>
                    <a:pt x="29" y="4"/>
                  </a:lnTo>
                  <a:lnTo>
                    <a:pt x="26" y="4"/>
                  </a:lnTo>
                  <a:close/>
                  <a:moveTo>
                    <a:pt x="33" y="3"/>
                  </a:moveTo>
                  <a:lnTo>
                    <a:pt x="33" y="4"/>
                  </a:lnTo>
                  <a:lnTo>
                    <a:pt x="35" y="4"/>
                  </a:lnTo>
                  <a:lnTo>
                    <a:pt x="35" y="3"/>
                  </a:lnTo>
                  <a:lnTo>
                    <a:pt x="33" y="3"/>
                  </a:lnTo>
                  <a:close/>
                  <a:moveTo>
                    <a:pt x="37" y="0"/>
                  </a:moveTo>
                  <a:lnTo>
                    <a:pt x="37" y="37"/>
                  </a:lnTo>
                  <a:lnTo>
                    <a:pt x="36" y="41"/>
                  </a:lnTo>
                  <a:lnTo>
                    <a:pt x="33" y="46"/>
                  </a:lnTo>
                  <a:lnTo>
                    <a:pt x="32" y="50"/>
                  </a:lnTo>
                  <a:lnTo>
                    <a:pt x="29" y="54"/>
                  </a:lnTo>
                  <a:lnTo>
                    <a:pt x="24" y="63"/>
                  </a:lnTo>
                  <a:lnTo>
                    <a:pt x="22" y="72"/>
                  </a:lnTo>
                  <a:lnTo>
                    <a:pt x="11" y="64"/>
                  </a:lnTo>
                  <a:lnTo>
                    <a:pt x="4" y="54"/>
                  </a:lnTo>
                  <a:lnTo>
                    <a:pt x="0" y="43"/>
                  </a:lnTo>
                  <a:lnTo>
                    <a:pt x="0" y="31"/>
                  </a:lnTo>
                  <a:lnTo>
                    <a:pt x="4" y="18"/>
                  </a:lnTo>
                  <a:lnTo>
                    <a:pt x="13" y="10"/>
                  </a:lnTo>
                  <a:lnTo>
                    <a:pt x="24" y="3"/>
                  </a:lnTo>
                  <a:lnTo>
                    <a:pt x="37"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4" name="Freeform 33">
              <a:extLst>
                <a:ext uri="{FF2B5EF4-FFF2-40B4-BE49-F238E27FC236}">
                  <a16:creationId xmlns="" xmlns:a16="http://schemas.microsoft.com/office/drawing/2014/main" id="{1B4C855B-8C56-4F21-A7EC-EEB41390EEC0}"/>
                </a:ext>
              </a:extLst>
            </p:cNvPr>
            <p:cNvSpPr>
              <a:spLocks/>
            </p:cNvSpPr>
            <p:nvPr/>
          </p:nvSpPr>
          <p:spPr bwMode="auto">
            <a:xfrm>
              <a:off x="3658535" y="745859"/>
              <a:ext cx="35304" cy="47625"/>
            </a:xfrm>
            <a:custGeom>
              <a:avLst/>
              <a:gdLst/>
              <a:ahLst/>
              <a:cxnLst>
                <a:cxn ang="0">
                  <a:pos x="0" y="0"/>
                </a:cxn>
                <a:cxn ang="0">
                  <a:pos x="13" y="1"/>
                </a:cxn>
                <a:cxn ang="0">
                  <a:pos x="21" y="7"/>
                </a:cxn>
                <a:cxn ang="0">
                  <a:pos x="29" y="14"/>
                </a:cxn>
                <a:cxn ang="0">
                  <a:pos x="0" y="36"/>
                </a:cxn>
                <a:cxn ang="0">
                  <a:pos x="0" y="0"/>
                </a:cxn>
              </a:cxnLst>
              <a:rect l="0" t="0" r="r" b="b"/>
              <a:pathLst>
                <a:path w="29" h="36">
                  <a:moveTo>
                    <a:pt x="0" y="0"/>
                  </a:moveTo>
                  <a:lnTo>
                    <a:pt x="13" y="1"/>
                  </a:lnTo>
                  <a:lnTo>
                    <a:pt x="21" y="7"/>
                  </a:lnTo>
                  <a:lnTo>
                    <a:pt x="29" y="14"/>
                  </a:lnTo>
                  <a:lnTo>
                    <a:pt x="0" y="36"/>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5" name="Freeform 34">
              <a:extLst>
                <a:ext uri="{FF2B5EF4-FFF2-40B4-BE49-F238E27FC236}">
                  <a16:creationId xmlns="" xmlns:a16="http://schemas.microsoft.com/office/drawing/2014/main" id="{69E3D154-BEFE-4F89-94D1-1F1C65A013D6}"/>
                </a:ext>
              </a:extLst>
            </p:cNvPr>
            <p:cNvSpPr>
              <a:spLocks/>
            </p:cNvSpPr>
            <p:nvPr/>
          </p:nvSpPr>
          <p:spPr bwMode="auto">
            <a:xfrm>
              <a:off x="3586711" y="759089"/>
              <a:ext cx="13391" cy="87313"/>
            </a:xfrm>
            <a:custGeom>
              <a:avLst/>
              <a:gdLst/>
              <a:ahLst/>
              <a:cxnLst>
                <a:cxn ang="0">
                  <a:pos x="1" y="0"/>
                </a:cxn>
                <a:cxn ang="0">
                  <a:pos x="11" y="0"/>
                </a:cxn>
                <a:cxn ang="0">
                  <a:pos x="11" y="66"/>
                </a:cxn>
                <a:cxn ang="0">
                  <a:pos x="0" y="66"/>
                </a:cxn>
                <a:cxn ang="0">
                  <a:pos x="0" y="33"/>
                </a:cxn>
                <a:cxn ang="0">
                  <a:pos x="1" y="0"/>
                </a:cxn>
              </a:cxnLst>
              <a:rect l="0" t="0" r="r" b="b"/>
              <a:pathLst>
                <a:path w="11" h="66">
                  <a:moveTo>
                    <a:pt x="1" y="0"/>
                  </a:moveTo>
                  <a:lnTo>
                    <a:pt x="11" y="0"/>
                  </a:lnTo>
                  <a:lnTo>
                    <a:pt x="11" y="66"/>
                  </a:lnTo>
                  <a:lnTo>
                    <a:pt x="0" y="66"/>
                  </a:lnTo>
                  <a:lnTo>
                    <a:pt x="0" y="33"/>
                  </a:lnTo>
                  <a:lnTo>
                    <a:pt x="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6" name="Freeform 35">
              <a:extLst>
                <a:ext uri="{FF2B5EF4-FFF2-40B4-BE49-F238E27FC236}">
                  <a16:creationId xmlns="" xmlns:a16="http://schemas.microsoft.com/office/drawing/2014/main" id="{4F5227A4-BA15-40EE-987B-91D68CBE0B6C}"/>
                </a:ext>
              </a:extLst>
            </p:cNvPr>
            <p:cNvSpPr>
              <a:spLocks/>
            </p:cNvSpPr>
            <p:nvPr/>
          </p:nvSpPr>
          <p:spPr bwMode="auto">
            <a:xfrm>
              <a:off x="3663404" y="768350"/>
              <a:ext cx="40174" cy="25136"/>
            </a:xfrm>
            <a:custGeom>
              <a:avLst/>
              <a:gdLst/>
              <a:ahLst/>
              <a:cxnLst>
                <a:cxn ang="0">
                  <a:pos x="26" y="0"/>
                </a:cxn>
                <a:cxn ang="0">
                  <a:pos x="29" y="3"/>
                </a:cxn>
                <a:cxn ang="0">
                  <a:pos x="30" y="6"/>
                </a:cxn>
                <a:cxn ang="0">
                  <a:pos x="32" y="10"/>
                </a:cxn>
                <a:cxn ang="0">
                  <a:pos x="33" y="13"/>
                </a:cxn>
                <a:cxn ang="0">
                  <a:pos x="17" y="16"/>
                </a:cxn>
                <a:cxn ang="0">
                  <a:pos x="0" y="19"/>
                </a:cxn>
                <a:cxn ang="0">
                  <a:pos x="26" y="0"/>
                </a:cxn>
              </a:cxnLst>
              <a:rect l="0" t="0" r="r" b="b"/>
              <a:pathLst>
                <a:path w="33" h="19">
                  <a:moveTo>
                    <a:pt x="26" y="0"/>
                  </a:moveTo>
                  <a:lnTo>
                    <a:pt x="29" y="3"/>
                  </a:lnTo>
                  <a:lnTo>
                    <a:pt x="30" y="6"/>
                  </a:lnTo>
                  <a:lnTo>
                    <a:pt x="32" y="10"/>
                  </a:lnTo>
                  <a:lnTo>
                    <a:pt x="33" y="13"/>
                  </a:lnTo>
                  <a:lnTo>
                    <a:pt x="17" y="16"/>
                  </a:lnTo>
                  <a:lnTo>
                    <a:pt x="0" y="19"/>
                  </a:lnTo>
                  <a:lnTo>
                    <a:pt x="2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7" name="Rectangle 36">
              <a:extLst>
                <a:ext uri="{FF2B5EF4-FFF2-40B4-BE49-F238E27FC236}">
                  <a16:creationId xmlns="" xmlns:a16="http://schemas.microsoft.com/office/drawing/2014/main" id="{491CB3EF-89E2-4DD3-B719-E922EA90934C}"/>
                </a:ext>
              </a:extLst>
            </p:cNvPr>
            <p:cNvSpPr>
              <a:spLocks noChangeArrowheads="1"/>
            </p:cNvSpPr>
            <p:nvPr/>
          </p:nvSpPr>
          <p:spPr bwMode="auto">
            <a:xfrm>
              <a:off x="3546538" y="782901"/>
              <a:ext cx="13391" cy="63500"/>
            </a:xfrm>
            <a:prstGeom prst="rect">
              <a:avLst/>
            </a:prstGeom>
            <a:grpFill/>
            <a:ln w="0">
              <a:noFill/>
              <a:prstDash val="solid"/>
              <a:miter lim="800000"/>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8" name="Freeform 37">
              <a:extLst>
                <a:ext uri="{FF2B5EF4-FFF2-40B4-BE49-F238E27FC236}">
                  <a16:creationId xmlns="" xmlns:a16="http://schemas.microsoft.com/office/drawing/2014/main" id="{F9F8D74F-652B-49DE-93DA-D32829F83E8B}"/>
                </a:ext>
              </a:extLst>
            </p:cNvPr>
            <p:cNvSpPr>
              <a:spLocks noEditPoints="1"/>
            </p:cNvSpPr>
            <p:nvPr/>
          </p:nvSpPr>
          <p:spPr bwMode="auto">
            <a:xfrm>
              <a:off x="3639058" y="789516"/>
              <a:ext cx="64520" cy="56886"/>
            </a:xfrm>
            <a:custGeom>
              <a:avLst/>
              <a:gdLst/>
              <a:ahLst/>
              <a:cxnLst>
                <a:cxn ang="0">
                  <a:pos x="50" y="3"/>
                </a:cxn>
                <a:cxn ang="0">
                  <a:pos x="35" y="6"/>
                </a:cxn>
                <a:cxn ang="0">
                  <a:pos x="17" y="8"/>
                </a:cxn>
                <a:cxn ang="0">
                  <a:pos x="3" y="39"/>
                </a:cxn>
                <a:cxn ang="0">
                  <a:pos x="19" y="40"/>
                </a:cxn>
                <a:cxn ang="0">
                  <a:pos x="32" y="36"/>
                </a:cxn>
                <a:cxn ang="0">
                  <a:pos x="42" y="29"/>
                </a:cxn>
                <a:cxn ang="0">
                  <a:pos x="49" y="17"/>
                </a:cxn>
                <a:cxn ang="0">
                  <a:pos x="50" y="3"/>
                </a:cxn>
                <a:cxn ang="0">
                  <a:pos x="53" y="0"/>
                </a:cxn>
                <a:cxn ang="0">
                  <a:pos x="52" y="17"/>
                </a:cxn>
                <a:cxn ang="0">
                  <a:pos x="45" y="30"/>
                </a:cxn>
                <a:cxn ang="0">
                  <a:pos x="32" y="40"/>
                </a:cxn>
                <a:cxn ang="0">
                  <a:pos x="17" y="43"/>
                </a:cxn>
                <a:cxn ang="0">
                  <a:pos x="0" y="40"/>
                </a:cxn>
                <a:cxn ang="0">
                  <a:pos x="16" y="6"/>
                </a:cxn>
                <a:cxn ang="0">
                  <a:pos x="53" y="0"/>
                </a:cxn>
              </a:cxnLst>
              <a:rect l="0" t="0" r="r" b="b"/>
              <a:pathLst>
                <a:path w="53" h="43">
                  <a:moveTo>
                    <a:pt x="50" y="3"/>
                  </a:moveTo>
                  <a:lnTo>
                    <a:pt x="35" y="6"/>
                  </a:lnTo>
                  <a:lnTo>
                    <a:pt x="17" y="8"/>
                  </a:lnTo>
                  <a:lnTo>
                    <a:pt x="3" y="39"/>
                  </a:lnTo>
                  <a:lnTo>
                    <a:pt x="19" y="40"/>
                  </a:lnTo>
                  <a:lnTo>
                    <a:pt x="32" y="36"/>
                  </a:lnTo>
                  <a:lnTo>
                    <a:pt x="42" y="29"/>
                  </a:lnTo>
                  <a:lnTo>
                    <a:pt x="49" y="17"/>
                  </a:lnTo>
                  <a:lnTo>
                    <a:pt x="50" y="3"/>
                  </a:lnTo>
                  <a:close/>
                  <a:moveTo>
                    <a:pt x="53" y="0"/>
                  </a:moveTo>
                  <a:lnTo>
                    <a:pt x="52" y="17"/>
                  </a:lnTo>
                  <a:lnTo>
                    <a:pt x="45" y="30"/>
                  </a:lnTo>
                  <a:lnTo>
                    <a:pt x="32" y="40"/>
                  </a:lnTo>
                  <a:lnTo>
                    <a:pt x="17" y="43"/>
                  </a:lnTo>
                  <a:lnTo>
                    <a:pt x="0" y="40"/>
                  </a:lnTo>
                  <a:lnTo>
                    <a:pt x="16" y="6"/>
                  </a:lnTo>
                  <a:lnTo>
                    <a:pt x="53"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9" name="Rectangle 38">
              <a:extLst>
                <a:ext uri="{FF2B5EF4-FFF2-40B4-BE49-F238E27FC236}">
                  <a16:creationId xmlns="" xmlns:a16="http://schemas.microsoft.com/office/drawing/2014/main" id="{02E24FBE-D520-4973-823F-775AEC01DCE9}"/>
                </a:ext>
              </a:extLst>
            </p:cNvPr>
            <p:cNvSpPr>
              <a:spLocks noChangeArrowheads="1"/>
            </p:cNvSpPr>
            <p:nvPr/>
          </p:nvSpPr>
          <p:spPr bwMode="auto">
            <a:xfrm>
              <a:off x="3524626" y="804068"/>
              <a:ext cx="14608" cy="42333"/>
            </a:xfrm>
            <a:prstGeom prst="rect">
              <a:avLst/>
            </a:prstGeom>
            <a:grpFill/>
            <a:ln w="0">
              <a:noFill/>
              <a:prstDash val="solid"/>
              <a:miter lim="800000"/>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50" name="Freeform 39">
              <a:extLst>
                <a:ext uri="{FF2B5EF4-FFF2-40B4-BE49-F238E27FC236}">
                  <a16:creationId xmlns="" xmlns:a16="http://schemas.microsoft.com/office/drawing/2014/main" id="{04C35427-9F1B-4712-B47C-1B5C786CC78A}"/>
                </a:ext>
              </a:extLst>
            </p:cNvPr>
            <p:cNvSpPr>
              <a:spLocks/>
            </p:cNvSpPr>
            <p:nvPr/>
          </p:nvSpPr>
          <p:spPr bwMode="auto">
            <a:xfrm>
              <a:off x="3566016" y="810683"/>
              <a:ext cx="14608" cy="35719"/>
            </a:xfrm>
            <a:custGeom>
              <a:avLst/>
              <a:gdLst/>
              <a:ahLst/>
              <a:cxnLst>
                <a:cxn ang="0">
                  <a:pos x="0" y="0"/>
                </a:cxn>
                <a:cxn ang="0">
                  <a:pos x="11" y="0"/>
                </a:cxn>
                <a:cxn ang="0">
                  <a:pos x="11" y="13"/>
                </a:cxn>
                <a:cxn ang="0">
                  <a:pos x="12" y="27"/>
                </a:cxn>
                <a:cxn ang="0">
                  <a:pos x="1" y="27"/>
                </a:cxn>
                <a:cxn ang="0">
                  <a:pos x="0" y="14"/>
                </a:cxn>
                <a:cxn ang="0">
                  <a:pos x="0" y="0"/>
                </a:cxn>
              </a:cxnLst>
              <a:rect l="0" t="0" r="r" b="b"/>
              <a:pathLst>
                <a:path w="12" h="27">
                  <a:moveTo>
                    <a:pt x="0" y="0"/>
                  </a:moveTo>
                  <a:lnTo>
                    <a:pt x="11" y="0"/>
                  </a:lnTo>
                  <a:lnTo>
                    <a:pt x="11" y="13"/>
                  </a:lnTo>
                  <a:lnTo>
                    <a:pt x="12" y="27"/>
                  </a:lnTo>
                  <a:lnTo>
                    <a:pt x="1" y="27"/>
                  </a:lnTo>
                  <a:lnTo>
                    <a:pt x="0" y="14"/>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51" name="Freeform 40">
              <a:extLst>
                <a:ext uri="{FF2B5EF4-FFF2-40B4-BE49-F238E27FC236}">
                  <a16:creationId xmlns="" xmlns:a16="http://schemas.microsoft.com/office/drawing/2014/main" id="{83E4BA55-7760-487D-9E68-57CC9DAA31A8}"/>
                </a:ext>
              </a:extLst>
            </p:cNvPr>
            <p:cNvSpPr>
              <a:spLocks/>
            </p:cNvSpPr>
            <p:nvPr/>
          </p:nvSpPr>
          <p:spPr bwMode="auto">
            <a:xfrm>
              <a:off x="3580624" y="894026"/>
              <a:ext cx="62087" cy="34396"/>
            </a:xfrm>
            <a:custGeom>
              <a:avLst/>
              <a:gdLst/>
              <a:ahLst/>
              <a:cxnLst>
                <a:cxn ang="0">
                  <a:pos x="21" y="0"/>
                </a:cxn>
                <a:cxn ang="0">
                  <a:pos x="32" y="0"/>
                </a:cxn>
                <a:cxn ang="0">
                  <a:pos x="32" y="20"/>
                </a:cxn>
                <a:cxn ang="0">
                  <a:pos x="51" y="20"/>
                </a:cxn>
                <a:cxn ang="0">
                  <a:pos x="51" y="26"/>
                </a:cxn>
                <a:cxn ang="0">
                  <a:pos x="2" y="26"/>
                </a:cxn>
                <a:cxn ang="0">
                  <a:pos x="0" y="24"/>
                </a:cxn>
                <a:cxn ang="0">
                  <a:pos x="0" y="20"/>
                </a:cxn>
                <a:cxn ang="0">
                  <a:pos x="19" y="20"/>
                </a:cxn>
                <a:cxn ang="0">
                  <a:pos x="19" y="12"/>
                </a:cxn>
                <a:cxn ang="0">
                  <a:pos x="21" y="7"/>
                </a:cxn>
                <a:cxn ang="0">
                  <a:pos x="21" y="0"/>
                </a:cxn>
              </a:cxnLst>
              <a:rect l="0" t="0" r="r" b="b"/>
              <a:pathLst>
                <a:path w="51" h="26">
                  <a:moveTo>
                    <a:pt x="21" y="0"/>
                  </a:moveTo>
                  <a:lnTo>
                    <a:pt x="32" y="0"/>
                  </a:lnTo>
                  <a:lnTo>
                    <a:pt x="32" y="20"/>
                  </a:lnTo>
                  <a:lnTo>
                    <a:pt x="51" y="20"/>
                  </a:lnTo>
                  <a:lnTo>
                    <a:pt x="51" y="26"/>
                  </a:lnTo>
                  <a:lnTo>
                    <a:pt x="2" y="26"/>
                  </a:lnTo>
                  <a:lnTo>
                    <a:pt x="0" y="24"/>
                  </a:lnTo>
                  <a:lnTo>
                    <a:pt x="0" y="20"/>
                  </a:lnTo>
                  <a:lnTo>
                    <a:pt x="19" y="20"/>
                  </a:lnTo>
                  <a:lnTo>
                    <a:pt x="19" y="12"/>
                  </a:lnTo>
                  <a:lnTo>
                    <a:pt x="21" y="7"/>
                  </a:lnTo>
                  <a:lnTo>
                    <a:pt x="2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grpSp>
      <p:sp>
        <p:nvSpPr>
          <p:cNvPr id="52" name="Rectangle 51">
            <a:extLst>
              <a:ext uri="{FF2B5EF4-FFF2-40B4-BE49-F238E27FC236}">
                <a16:creationId xmlns="" xmlns:a16="http://schemas.microsoft.com/office/drawing/2014/main" id="{8907BD8B-AF2D-440B-90EC-2D991654066D}"/>
              </a:ext>
            </a:extLst>
          </p:cNvPr>
          <p:cNvSpPr/>
          <p:nvPr/>
        </p:nvSpPr>
        <p:spPr>
          <a:xfrm>
            <a:off x="1433608" y="3749811"/>
            <a:ext cx="1121878" cy="553998"/>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Application and operational analytics</a:t>
            </a:r>
          </a:p>
        </p:txBody>
      </p:sp>
      <p:sp>
        <p:nvSpPr>
          <p:cNvPr id="53" name="Rectangle 52">
            <a:extLst>
              <a:ext uri="{FF2B5EF4-FFF2-40B4-BE49-F238E27FC236}">
                <a16:creationId xmlns="" xmlns:a16="http://schemas.microsoft.com/office/drawing/2014/main" id="{74A15BE1-7490-4D13-901F-A5C47D0F27A1}"/>
              </a:ext>
            </a:extLst>
          </p:cNvPr>
          <p:cNvSpPr/>
          <p:nvPr/>
        </p:nvSpPr>
        <p:spPr>
          <a:xfrm>
            <a:off x="1141938" y="3297729"/>
            <a:ext cx="632629" cy="400110"/>
          </a:xfrm>
          <a:prstGeom prst="rect">
            <a:avLst/>
          </a:prstGeom>
        </p:spPr>
        <p:txBody>
          <a:bodyPr wrap="square">
            <a:spAutoFit/>
          </a:bodyPr>
          <a:lstStyle/>
          <a:p>
            <a:pPr algn="r"/>
            <a:r>
              <a:rPr lang="en-US" sz="1000" dirty="0">
                <a:solidFill>
                  <a:schemeClr val="tx1">
                    <a:lumMod val="65000"/>
                    <a:lumOff val="35000"/>
                  </a:schemeClr>
                </a:solidFill>
                <a:latin typeface="Arial" pitchFamily="34" charset="0"/>
                <a:cs typeface="Arial" pitchFamily="34" charset="0"/>
              </a:rPr>
              <a:t>Design ideas</a:t>
            </a:r>
          </a:p>
        </p:txBody>
      </p:sp>
      <p:grpSp>
        <p:nvGrpSpPr>
          <p:cNvPr id="54" name="Group 53">
            <a:extLst>
              <a:ext uri="{FF2B5EF4-FFF2-40B4-BE49-F238E27FC236}">
                <a16:creationId xmlns="" xmlns:a16="http://schemas.microsoft.com/office/drawing/2014/main" id="{C47A0A71-2A5B-4539-A3D9-20DD58DBC64D}"/>
              </a:ext>
            </a:extLst>
          </p:cNvPr>
          <p:cNvGrpSpPr/>
          <p:nvPr/>
        </p:nvGrpSpPr>
        <p:grpSpPr>
          <a:xfrm>
            <a:off x="1907687" y="3016514"/>
            <a:ext cx="242941" cy="306545"/>
            <a:chOff x="3331928" y="1342777"/>
            <a:chExt cx="353149" cy="445606"/>
          </a:xfrm>
          <a:solidFill>
            <a:srgbClr val="CBD414"/>
          </a:solidFill>
        </p:grpSpPr>
        <p:sp>
          <p:nvSpPr>
            <p:cNvPr id="55" name="Freeform 5">
              <a:extLst>
                <a:ext uri="{FF2B5EF4-FFF2-40B4-BE49-F238E27FC236}">
                  <a16:creationId xmlns="" xmlns:a16="http://schemas.microsoft.com/office/drawing/2014/main" id="{0FE2C3ED-82AB-4601-9009-702E2AD2EC11}"/>
                </a:ext>
              </a:extLst>
            </p:cNvPr>
            <p:cNvSpPr>
              <a:spLocks/>
            </p:cNvSpPr>
            <p:nvPr/>
          </p:nvSpPr>
          <p:spPr bwMode="auto">
            <a:xfrm>
              <a:off x="3463791" y="1647426"/>
              <a:ext cx="99276" cy="140957"/>
            </a:xfrm>
            <a:custGeom>
              <a:avLst/>
              <a:gdLst/>
              <a:ahLst/>
              <a:cxnLst>
                <a:cxn ang="0">
                  <a:pos x="2221" y="2568"/>
                </a:cxn>
                <a:cxn ang="0">
                  <a:pos x="2215" y="2605"/>
                </a:cxn>
                <a:cxn ang="0">
                  <a:pos x="2203" y="2641"/>
                </a:cxn>
                <a:cxn ang="0">
                  <a:pos x="2187" y="2674"/>
                </a:cxn>
                <a:cxn ang="0">
                  <a:pos x="2165" y="2703"/>
                </a:cxn>
                <a:cxn ang="0">
                  <a:pos x="2140" y="2730"/>
                </a:cxn>
                <a:cxn ang="0">
                  <a:pos x="2111" y="2752"/>
                </a:cxn>
                <a:cxn ang="0">
                  <a:pos x="2079" y="2771"/>
                </a:cxn>
                <a:cxn ang="0">
                  <a:pos x="2045" y="2785"/>
                </a:cxn>
                <a:cxn ang="0">
                  <a:pos x="2008" y="2793"/>
                </a:cxn>
                <a:cxn ang="0">
                  <a:pos x="1969" y="2796"/>
                </a:cxn>
                <a:cxn ang="0">
                  <a:pos x="1854" y="3039"/>
                </a:cxn>
                <a:cxn ang="0">
                  <a:pos x="1842" y="3079"/>
                </a:cxn>
                <a:cxn ang="0">
                  <a:pos x="1821" y="3115"/>
                </a:cxn>
                <a:cxn ang="0">
                  <a:pos x="1790" y="3143"/>
                </a:cxn>
                <a:cxn ang="0">
                  <a:pos x="1753" y="3161"/>
                </a:cxn>
                <a:cxn ang="0">
                  <a:pos x="1710" y="3167"/>
                </a:cxn>
                <a:cxn ang="0">
                  <a:pos x="529" y="3164"/>
                </a:cxn>
                <a:cxn ang="0">
                  <a:pos x="489" y="3150"/>
                </a:cxn>
                <a:cxn ang="0">
                  <a:pos x="456" y="3125"/>
                </a:cxn>
                <a:cxn ang="0">
                  <a:pos x="431" y="3092"/>
                </a:cxn>
                <a:cxn ang="0">
                  <a:pos x="417" y="3053"/>
                </a:cxn>
                <a:cxn ang="0">
                  <a:pos x="414" y="2796"/>
                </a:cxn>
                <a:cxn ang="0">
                  <a:pos x="229" y="2795"/>
                </a:cxn>
                <a:cxn ang="0">
                  <a:pos x="191" y="2788"/>
                </a:cxn>
                <a:cxn ang="0">
                  <a:pos x="156" y="2776"/>
                </a:cxn>
                <a:cxn ang="0">
                  <a:pos x="123" y="2760"/>
                </a:cxn>
                <a:cxn ang="0">
                  <a:pos x="93" y="2738"/>
                </a:cxn>
                <a:cxn ang="0">
                  <a:pos x="67" y="2713"/>
                </a:cxn>
                <a:cxn ang="0">
                  <a:pos x="44" y="2684"/>
                </a:cxn>
                <a:cxn ang="0">
                  <a:pos x="26" y="2652"/>
                </a:cxn>
                <a:cxn ang="0">
                  <a:pos x="12" y="2617"/>
                </a:cxn>
                <a:cxn ang="0">
                  <a:pos x="3" y="2581"/>
                </a:cxn>
                <a:cxn ang="0">
                  <a:pos x="0" y="2542"/>
                </a:cxn>
                <a:cxn ang="0">
                  <a:pos x="2" y="228"/>
                </a:cxn>
                <a:cxn ang="0">
                  <a:pos x="8" y="191"/>
                </a:cxn>
                <a:cxn ang="0">
                  <a:pos x="21" y="155"/>
                </a:cxn>
                <a:cxn ang="0">
                  <a:pos x="37" y="122"/>
                </a:cxn>
                <a:cxn ang="0">
                  <a:pos x="59" y="93"/>
                </a:cxn>
                <a:cxn ang="0">
                  <a:pos x="84" y="66"/>
                </a:cxn>
                <a:cxn ang="0">
                  <a:pos x="113" y="43"/>
                </a:cxn>
                <a:cxn ang="0">
                  <a:pos x="144" y="24"/>
                </a:cxn>
                <a:cxn ang="0">
                  <a:pos x="179" y="11"/>
                </a:cxn>
                <a:cxn ang="0">
                  <a:pos x="216" y="3"/>
                </a:cxn>
                <a:cxn ang="0">
                  <a:pos x="255" y="0"/>
                </a:cxn>
                <a:cxn ang="0">
                  <a:pos x="1995" y="1"/>
                </a:cxn>
                <a:cxn ang="0">
                  <a:pos x="2032" y="8"/>
                </a:cxn>
                <a:cxn ang="0">
                  <a:pos x="2068" y="19"/>
                </a:cxn>
                <a:cxn ang="0">
                  <a:pos x="2101" y="37"/>
                </a:cxn>
                <a:cxn ang="0">
                  <a:pos x="2130" y="58"/>
                </a:cxn>
                <a:cxn ang="0">
                  <a:pos x="2157" y="83"/>
                </a:cxn>
                <a:cxn ang="0">
                  <a:pos x="2179" y="112"/>
                </a:cxn>
                <a:cxn ang="0">
                  <a:pos x="2198" y="144"/>
                </a:cxn>
                <a:cxn ang="0">
                  <a:pos x="2212" y="179"/>
                </a:cxn>
                <a:cxn ang="0">
                  <a:pos x="2220" y="215"/>
                </a:cxn>
                <a:cxn ang="0">
                  <a:pos x="2223" y="254"/>
                </a:cxn>
              </a:cxnLst>
              <a:rect l="0" t="0" r="r" b="b"/>
              <a:pathLst>
                <a:path w="2223" h="3167">
                  <a:moveTo>
                    <a:pt x="2223" y="2542"/>
                  </a:moveTo>
                  <a:lnTo>
                    <a:pt x="2222" y="2555"/>
                  </a:lnTo>
                  <a:lnTo>
                    <a:pt x="2221" y="2568"/>
                  </a:lnTo>
                  <a:lnTo>
                    <a:pt x="2220" y="2581"/>
                  </a:lnTo>
                  <a:lnTo>
                    <a:pt x="2218" y="2593"/>
                  </a:lnTo>
                  <a:lnTo>
                    <a:pt x="2215" y="2605"/>
                  </a:lnTo>
                  <a:lnTo>
                    <a:pt x="2212" y="2617"/>
                  </a:lnTo>
                  <a:lnTo>
                    <a:pt x="2208" y="2630"/>
                  </a:lnTo>
                  <a:lnTo>
                    <a:pt x="2203" y="2641"/>
                  </a:lnTo>
                  <a:lnTo>
                    <a:pt x="2198" y="2652"/>
                  </a:lnTo>
                  <a:lnTo>
                    <a:pt x="2193" y="2663"/>
                  </a:lnTo>
                  <a:lnTo>
                    <a:pt x="2187" y="2674"/>
                  </a:lnTo>
                  <a:lnTo>
                    <a:pt x="2179" y="2684"/>
                  </a:lnTo>
                  <a:lnTo>
                    <a:pt x="2172" y="2694"/>
                  </a:lnTo>
                  <a:lnTo>
                    <a:pt x="2165" y="2703"/>
                  </a:lnTo>
                  <a:lnTo>
                    <a:pt x="2157" y="2713"/>
                  </a:lnTo>
                  <a:lnTo>
                    <a:pt x="2149" y="2722"/>
                  </a:lnTo>
                  <a:lnTo>
                    <a:pt x="2140" y="2730"/>
                  </a:lnTo>
                  <a:lnTo>
                    <a:pt x="2130" y="2738"/>
                  </a:lnTo>
                  <a:lnTo>
                    <a:pt x="2121" y="2746"/>
                  </a:lnTo>
                  <a:lnTo>
                    <a:pt x="2111" y="2752"/>
                  </a:lnTo>
                  <a:lnTo>
                    <a:pt x="2101" y="2760"/>
                  </a:lnTo>
                  <a:lnTo>
                    <a:pt x="2091" y="2766"/>
                  </a:lnTo>
                  <a:lnTo>
                    <a:pt x="2079" y="2771"/>
                  </a:lnTo>
                  <a:lnTo>
                    <a:pt x="2068" y="2776"/>
                  </a:lnTo>
                  <a:lnTo>
                    <a:pt x="2057" y="2781"/>
                  </a:lnTo>
                  <a:lnTo>
                    <a:pt x="2045" y="2785"/>
                  </a:lnTo>
                  <a:lnTo>
                    <a:pt x="2032" y="2788"/>
                  </a:lnTo>
                  <a:lnTo>
                    <a:pt x="2020" y="2791"/>
                  </a:lnTo>
                  <a:lnTo>
                    <a:pt x="2008" y="2793"/>
                  </a:lnTo>
                  <a:lnTo>
                    <a:pt x="1995" y="2795"/>
                  </a:lnTo>
                  <a:lnTo>
                    <a:pt x="1982" y="2796"/>
                  </a:lnTo>
                  <a:lnTo>
                    <a:pt x="1969" y="2796"/>
                  </a:lnTo>
                  <a:lnTo>
                    <a:pt x="1854" y="2796"/>
                  </a:lnTo>
                  <a:lnTo>
                    <a:pt x="1854" y="3023"/>
                  </a:lnTo>
                  <a:lnTo>
                    <a:pt x="1854" y="3039"/>
                  </a:lnTo>
                  <a:lnTo>
                    <a:pt x="1852" y="3053"/>
                  </a:lnTo>
                  <a:lnTo>
                    <a:pt x="1848" y="3066"/>
                  </a:lnTo>
                  <a:lnTo>
                    <a:pt x="1842" y="3079"/>
                  </a:lnTo>
                  <a:lnTo>
                    <a:pt x="1836" y="3092"/>
                  </a:lnTo>
                  <a:lnTo>
                    <a:pt x="1829" y="3104"/>
                  </a:lnTo>
                  <a:lnTo>
                    <a:pt x="1821" y="3115"/>
                  </a:lnTo>
                  <a:lnTo>
                    <a:pt x="1812" y="3125"/>
                  </a:lnTo>
                  <a:lnTo>
                    <a:pt x="1802" y="3135"/>
                  </a:lnTo>
                  <a:lnTo>
                    <a:pt x="1790" y="3143"/>
                  </a:lnTo>
                  <a:lnTo>
                    <a:pt x="1779" y="3150"/>
                  </a:lnTo>
                  <a:lnTo>
                    <a:pt x="1766" y="3156"/>
                  </a:lnTo>
                  <a:lnTo>
                    <a:pt x="1753" y="3161"/>
                  </a:lnTo>
                  <a:lnTo>
                    <a:pt x="1739" y="3164"/>
                  </a:lnTo>
                  <a:lnTo>
                    <a:pt x="1725" y="3166"/>
                  </a:lnTo>
                  <a:lnTo>
                    <a:pt x="1710" y="3167"/>
                  </a:lnTo>
                  <a:lnTo>
                    <a:pt x="558" y="3167"/>
                  </a:lnTo>
                  <a:lnTo>
                    <a:pt x="544" y="3166"/>
                  </a:lnTo>
                  <a:lnTo>
                    <a:pt x="529" y="3164"/>
                  </a:lnTo>
                  <a:lnTo>
                    <a:pt x="515" y="3161"/>
                  </a:lnTo>
                  <a:lnTo>
                    <a:pt x="502" y="3156"/>
                  </a:lnTo>
                  <a:lnTo>
                    <a:pt x="489" y="3150"/>
                  </a:lnTo>
                  <a:lnTo>
                    <a:pt x="477" y="3143"/>
                  </a:lnTo>
                  <a:lnTo>
                    <a:pt x="466" y="3135"/>
                  </a:lnTo>
                  <a:lnTo>
                    <a:pt x="456" y="3125"/>
                  </a:lnTo>
                  <a:lnTo>
                    <a:pt x="447" y="3115"/>
                  </a:lnTo>
                  <a:lnTo>
                    <a:pt x="438" y="3104"/>
                  </a:lnTo>
                  <a:lnTo>
                    <a:pt x="431" y="3092"/>
                  </a:lnTo>
                  <a:lnTo>
                    <a:pt x="425" y="3079"/>
                  </a:lnTo>
                  <a:lnTo>
                    <a:pt x="421" y="3066"/>
                  </a:lnTo>
                  <a:lnTo>
                    <a:pt x="417" y="3053"/>
                  </a:lnTo>
                  <a:lnTo>
                    <a:pt x="415" y="3039"/>
                  </a:lnTo>
                  <a:lnTo>
                    <a:pt x="414" y="3023"/>
                  </a:lnTo>
                  <a:lnTo>
                    <a:pt x="414" y="2796"/>
                  </a:lnTo>
                  <a:lnTo>
                    <a:pt x="255" y="2796"/>
                  </a:lnTo>
                  <a:lnTo>
                    <a:pt x="241" y="2796"/>
                  </a:lnTo>
                  <a:lnTo>
                    <a:pt x="229" y="2795"/>
                  </a:lnTo>
                  <a:lnTo>
                    <a:pt x="216" y="2793"/>
                  </a:lnTo>
                  <a:lnTo>
                    <a:pt x="204" y="2791"/>
                  </a:lnTo>
                  <a:lnTo>
                    <a:pt x="191" y="2788"/>
                  </a:lnTo>
                  <a:lnTo>
                    <a:pt x="179" y="2785"/>
                  </a:lnTo>
                  <a:lnTo>
                    <a:pt x="168" y="2781"/>
                  </a:lnTo>
                  <a:lnTo>
                    <a:pt x="156" y="2776"/>
                  </a:lnTo>
                  <a:lnTo>
                    <a:pt x="144" y="2771"/>
                  </a:lnTo>
                  <a:lnTo>
                    <a:pt x="133" y="2766"/>
                  </a:lnTo>
                  <a:lnTo>
                    <a:pt x="123" y="2760"/>
                  </a:lnTo>
                  <a:lnTo>
                    <a:pt x="113" y="2752"/>
                  </a:lnTo>
                  <a:lnTo>
                    <a:pt x="102" y="2746"/>
                  </a:lnTo>
                  <a:lnTo>
                    <a:pt x="93" y="2738"/>
                  </a:lnTo>
                  <a:lnTo>
                    <a:pt x="84" y="2730"/>
                  </a:lnTo>
                  <a:lnTo>
                    <a:pt x="75" y="2722"/>
                  </a:lnTo>
                  <a:lnTo>
                    <a:pt x="67" y="2713"/>
                  </a:lnTo>
                  <a:lnTo>
                    <a:pt x="59" y="2703"/>
                  </a:lnTo>
                  <a:lnTo>
                    <a:pt x="51" y="2694"/>
                  </a:lnTo>
                  <a:lnTo>
                    <a:pt x="44" y="2684"/>
                  </a:lnTo>
                  <a:lnTo>
                    <a:pt x="37" y="2674"/>
                  </a:lnTo>
                  <a:lnTo>
                    <a:pt x="31" y="2663"/>
                  </a:lnTo>
                  <a:lnTo>
                    <a:pt x="26" y="2652"/>
                  </a:lnTo>
                  <a:lnTo>
                    <a:pt x="21" y="2641"/>
                  </a:lnTo>
                  <a:lnTo>
                    <a:pt x="16" y="2630"/>
                  </a:lnTo>
                  <a:lnTo>
                    <a:pt x="12" y="2617"/>
                  </a:lnTo>
                  <a:lnTo>
                    <a:pt x="8" y="2605"/>
                  </a:lnTo>
                  <a:lnTo>
                    <a:pt x="5" y="2593"/>
                  </a:lnTo>
                  <a:lnTo>
                    <a:pt x="3" y="2581"/>
                  </a:lnTo>
                  <a:lnTo>
                    <a:pt x="2" y="2568"/>
                  </a:lnTo>
                  <a:lnTo>
                    <a:pt x="1" y="2555"/>
                  </a:lnTo>
                  <a:lnTo>
                    <a:pt x="0" y="2542"/>
                  </a:lnTo>
                  <a:lnTo>
                    <a:pt x="0" y="254"/>
                  </a:lnTo>
                  <a:lnTo>
                    <a:pt x="1" y="241"/>
                  </a:lnTo>
                  <a:lnTo>
                    <a:pt x="2" y="228"/>
                  </a:lnTo>
                  <a:lnTo>
                    <a:pt x="3" y="215"/>
                  </a:lnTo>
                  <a:lnTo>
                    <a:pt x="5" y="203"/>
                  </a:lnTo>
                  <a:lnTo>
                    <a:pt x="8" y="191"/>
                  </a:lnTo>
                  <a:lnTo>
                    <a:pt x="12" y="179"/>
                  </a:lnTo>
                  <a:lnTo>
                    <a:pt x="16" y="166"/>
                  </a:lnTo>
                  <a:lnTo>
                    <a:pt x="21" y="155"/>
                  </a:lnTo>
                  <a:lnTo>
                    <a:pt x="26" y="144"/>
                  </a:lnTo>
                  <a:lnTo>
                    <a:pt x="31" y="133"/>
                  </a:lnTo>
                  <a:lnTo>
                    <a:pt x="37" y="122"/>
                  </a:lnTo>
                  <a:lnTo>
                    <a:pt x="44" y="112"/>
                  </a:lnTo>
                  <a:lnTo>
                    <a:pt x="51" y="102"/>
                  </a:lnTo>
                  <a:lnTo>
                    <a:pt x="59" y="93"/>
                  </a:lnTo>
                  <a:lnTo>
                    <a:pt x="67" y="83"/>
                  </a:lnTo>
                  <a:lnTo>
                    <a:pt x="75" y="74"/>
                  </a:lnTo>
                  <a:lnTo>
                    <a:pt x="84" y="66"/>
                  </a:lnTo>
                  <a:lnTo>
                    <a:pt x="93" y="58"/>
                  </a:lnTo>
                  <a:lnTo>
                    <a:pt x="102" y="50"/>
                  </a:lnTo>
                  <a:lnTo>
                    <a:pt x="113" y="43"/>
                  </a:lnTo>
                  <a:lnTo>
                    <a:pt x="123" y="37"/>
                  </a:lnTo>
                  <a:lnTo>
                    <a:pt x="133" y="30"/>
                  </a:lnTo>
                  <a:lnTo>
                    <a:pt x="144" y="24"/>
                  </a:lnTo>
                  <a:lnTo>
                    <a:pt x="156" y="19"/>
                  </a:lnTo>
                  <a:lnTo>
                    <a:pt x="168" y="15"/>
                  </a:lnTo>
                  <a:lnTo>
                    <a:pt x="179" y="11"/>
                  </a:lnTo>
                  <a:lnTo>
                    <a:pt x="191" y="8"/>
                  </a:lnTo>
                  <a:lnTo>
                    <a:pt x="204" y="5"/>
                  </a:lnTo>
                  <a:lnTo>
                    <a:pt x="216" y="3"/>
                  </a:lnTo>
                  <a:lnTo>
                    <a:pt x="229" y="1"/>
                  </a:lnTo>
                  <a:lnTo>
                    <a:pt x="241" y="0"/>
                  </a:lnTo>
                  <a:lnTo>
                    <a:pt x="255" y="0"/>
                  </a:lnTo>
                  <a:lnTo>
                    <a:pt x="1969" y="0"/>
                  </a:lnTo>
                  <a:lnTo>
                    <a:pt x="1982" y="0"/>
                  </a:lnTo>
                  <a:lnTo>
                    <a:pt x="1995" y="1"/>
                  </a:lnTo>
                  <a:lnTo>
                    <a:pt x="2008" y="3"/>
                  </a:lnTo>
                  <a:lnTo>
                    <a:pt x="2020" y="5"/>
                  </a:lnTo>
                  <a:lnTo>
                    <a:pt x="2032" y="8"/>
                  </a:lnTo>
                  <a:lnTo>
                    <a:pt x="2045" y="11"/>
                  </a:lnTo>
                  <a:lnTo>
                    <a:pt x="2057" y="15"/>
                  </a:lnTo>
                  <a:lnTo>
                    <a:pt x="2068" y="19"/>
                  </a:lnTo>
                  <a:lnTo>
                    <a:pt x="2079" y="24"/>
                  </a:lnTo>
                  <a:lnTo>
                    <a:pt x="2091" y="30"/>
                  </a:lnTo>
                  <a:lnTo>
                    <a:pt x="2101" y="37"/>
                  </a:lnTo>
                  <a:lnTo>
                    <a:pt x="2111" y="43"/>
                  </a:lnTo>
                  <a:lnTo>
                    <a:pt x="2121" y="50"/>
                  </a:lnTo>
                  <a:lnTo>
                    <a:pt x="2130" y="58"/>
                  </a:lnTo>
                  <a:lnTo>
                    <a:pt x="2140" y="66"/>
                  </a:lnTo>
                  <a:lnTo>
                    <a:pt x="2149" y="74"/>
                  </a:lnTo>
                  <a:lnTo>
                    <a:pt x="2157" y="83"/>
                  </a:lnTo>
                  <a:lnTo>
                    <a:pt x="2165" y="93"/>
                  </a:lnTo>
                  <a:lnTo>
                    <a:pt x="2172" y="102"/>
                  </a:lnTo>
                  <a:lnTo>
                    <a:pt x="2179" y="112"/>
                  </a:lnTo>
                  <a:lnTo>
                    <a:pt x="2187" y="122"/>
                  </a:lnTo>
                  <a:lnTo>
                    <a:pt x="2193" y="133"/>
                  </a:lnTo>
                  <a:lnTo>
                    <a:pt x="2198" y="144"/>
                  </a:lnTo>
                  <a:lnTo>
                    <a:pt x="2203" y="155"/>
                  </a:lnTo>
                  <a:lnTo>
                    <a:pt x="2208" y="166"/>
                  </a:lnTo>
                  <a:lnTo>
                    <a:pt x="2212" y="179"/>
                  </a:lnTo>
                  <a:lnTo>
                    <a:pt x="2215" y="191"/>
                  </a:lnTo>
                  <a:lnTo>
                    <a:pt x="2218" y="203"/>
                  </a:lnTo>
                  <a:lnTo>
                    <a:pt x="2220" y="215"/>
                  </a:lnTo>
                  <a:lnTo>
                    <a:pt x="2221" y="228"/>
                  </a:lnTo>
                  <a:lnTo>
                    <a:pt x="2222" y="241"/>
                  </a:lnTo>
                  <a:lnTo>
                    <a:pt x="2223" y="254"/>
                  </a:lnTo>
                  <a:lnTo>
                    <a:pt x="2223" y="25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6" name="Freeform 6">
              <a:extLst>
                <a:ext uri="{FF2B5EF4-FFF2-40B4-BE49-F238E27FC236}">
                  <a16:creationId xmlns="" xmlns:a16="http://schemas.microsoft.com/office/drawing/2014/main" id="{BD933F31-FCCB-4591-B59C-995D829FF4DD}"/>
                </a:ext>
              </a:extLst>
            </p:cNvPr>
            <p:cNvSpPr>
              <a:spLocks noEditPoints="1"/>
            </p:cNvSpPr>
            <p:nvPr/>
          </p:nvSpPr>
          <p:spPr bwMode="auto">
            <a:xfrm>
              <a:off x="3404680" y="1417045"/>
              <a:ext cx="211434" cy="212193"/>
            </a:xfrm>
            <a:custGeom>
              <a:avLst/>
              <a:gdLst/>
              <a:ahLst/>
              <a:cxnLst>
                <a:cxn ang="0">
                  <a:pos x="1896" y="49"/>
                </a:cxn>
                <a:cxn ang="0">
                  <a:pos x="1345" y="235"/>
                </a:cxn>
                <a:cxn ang="0">
                  <a:pos x="864" y="543"/>
                </a:cxn>
                <a:cxn ang="0">
                  <a:pos x="471" y="956"/>
                </a:cxn>
                <a:cxn ang="0">
                  <a:pos x="186" y="1453"/>
                </a:cxn>
                <a:cxn ang="0">
                  <a:pos x="26" y="2016"/>
                </a:cxn>
                <a:cxn ang="0">
                  <a:pos x="12" y="2621"/>
                </a:cxn>
                <a:cxn ang="0">
                  <a:pos x="144" y="3195"/>
                </a:cxn>
                <a:cxn ang="0">
                  <a:pos x="405" y="3706"/>
                </a:cxn>
                <a:cxn ang="0">
                  <a:pos x="778" y="4138"/>
                </a:cxn>
                <a:cxn ang="0">
                  <a:pos x="1242" y="4468"/>
                </a:cxn>
                <a:cxn ang="0">
                  <a:pos x="1781" y="4681"/>
                </a:cxn>
                <a:cxn ang="0">
                  <a:pos x="2375" y="4755"/>
                </a:cxn>
                <a:cxn ang="0">
                  <a:pos x="2968" y="4681"/>
                </a:cxn>
                <a:cxn ang="0">
                  <a:pos x="3506" y="4468"/>
                </a:cxn>
                <a:cxn ang="0">
                  <a:pos x="3971" y="4138"/>
                </a:cxn>
                <a:cxn ang="0">
                  <a:pos x="4344" y="3706"/>
                </a:cxn>
                <a:cxn ang="0">
                  <a:pos x="4605" y="3195"/>
                </a:cxn>
                <a:cxn ang="0">
                  <a:pos x="4737" y="2621"/>
                </a:cxn>
                <a:cxn ang="0">
                  <a:pos x="4723" y="2016"/>
                </a:cxn>
                <a:cxn ang="0">
                  <a:pos x="4563" y="1453"/>
                </a:cxn>
                <a:cxn ang="0">
                  <a:pos x="4277" y="956"/>
                </a:cxn>
                <a:cxn ang="0">
                  <a:pos x="3885" y="543"/>
                </a:cxn>
                <a:cxn ang="0">
                  <a:pos x="3404" y="235"/>
                </a:cxn>
                <a:cxn ang="0">
                  <a:pos x="2853" y="49"/>
                </a:cxn>
                <a:cxn ang="0">
                  <a:pos x="2375" y="4227"/>
                </a:cxn>
                <a:cxn ang="0">
                  <a:pos x="1913" y="4168"/>
                </a:cxn>
                <a:cxn ang="0">
                  <a:pos x="1494" y="4004"/>
                </a:cxn>
                <a:cxn ang="0">
                  <a:pos x="1132" y="3746"/>
                </a:cxn>
                <a:cxn ang="0">
                  <a:pos x="843" y="3412"/>
                </a:cxn>
                <a:cxn ang="0">
                  <a:pos x="639" y="3013"/>
                </a:cxn>
                <a:cxn ang="0">
                  <a:pos x="537" y="2567"/>
                </a:cxn>
                <a:cxn ang="0">
                  <a:pos x="548" y="2097"/>
                </a:cxn>
                <a:cxn ang="0">
                  <a:pos x="673" y="1658"/>
                </a:cxn>
                <a:cxn ang="0">
                  <a:pos x="894" y="1272"/>
                </a:cxn>
                <a:cxn ang="0">
                  <a:pos x="1200" y="951"/>
                </a:cxn>
                <a:cxn ang="0">
                  <a:pos x="1573" y="712"/>
                </a:cxn>
                <a:cxn ang="0">
                  <a:pos x="2002" y="566"/>
                </a:cxn>
                <a:cxn ang="0">
                  <a:pos x="2470" y="532"/>
                </a:cxn>
                <a:cxn ang="0">
                  <a:pos x="2924" y="612"/>
                </a:cxn>
                <a:cxn ang="0">
                  <a:pos x="3333" y="796"/>
                </a:cxn>
                <a:cxn ang="0">
                  <a:pos x="3681" y="1070"/>
                </a:cxn>
                <a:cxn ang="0">
                  <a:pos x="3955" y="1419"/>
                </a:cxn>
                <a:cxn ang="0">
                  <a:pos x="4138" y="1828"/>
                </a:cxn>
                <a:cxn ang="0">
                  <a:pos x="4219" y="2283"/>
                </a:cxn>
                <a:cxn ang="0">
                  <a:pos x="4184" y="2751"/>
                </a:cxn>
                <a:cxn ang="0">
                  <a:pos x="4039" y="3179"/>
                </a:cxn>
                <a:cxn ang="0">
                  <a:pos x="3799" y="3554"/>
                </a:cxn>
                <a:cxn ang="0">
                  <a:pos x="3480" y="3860"/>
                </a:cxn>
                <a:cxn ang="0">
                  <a:pos x="3094" y="4082"/>
                </a:cxn>
                <a:cxn ang="0">
                  <a:pos x="2656" y="4205"/>
                </a:cxn>
              </a:cxnLst>
              <a:rect l="0" t="0" r="r" b="b"/>
              <a:pathLst>
                <a:path w="4749" h="4755">
                  <a:moveTo>
                    <a:pt x="2375" y="0"/>
                  </a:moveTo>
                  <a:lnTo>
                    <a:pt x="2252" y="3"/>
                  </a:lnTo>
                  <a:lnTo>
                    <a:pt x="2132" y="12"/>
                  </a:lnTo>
                  <a:lnTo>
                    <a:pt x="2012" y="28"/>
                  </a:lnTo>
                  <a:lnTo>
                    <a:pt x="1896" y="49"/>
                  </a:lnTo>
                  <a:lnTo>
                    <a:pt x="1781" y="76"/>
                  </a:lnTo>
                  <a:lnTo>
                    <a:pt x="1668" y="108"/>
                  </a:lnTo>
                  <a:lnTo>
                    <a:pt x="1558" y="145"/>
                  </a:lnTo>
                  <a:lnTo>
                    <a:pt x="1450" y="187"/>
                  </a:lnTo>
                  <a:lnTo>
                    <a:pt x="1345" y="235"/>
                  </a:lnTo>
                  <a:lnTo>
                    <a:pt x="1242" y="287"/>
                  </a:lnTo>
                  <a:lnTo>
                    <a:pt x="1143" y="345"/>
                  </a:lnTo>
                  <a:lnTo>
                    <a:pt x="1046" y="407"/>
                  </a:lnTo>
                  <a:lnTo>
                    <a:pt x="953" y="472"/>
                  </a:lnTo>
                  <a:lnTo>
                    <a:pt x="864" y="543"/>
                  </a:lnTo>
                  <a:lnTo>
                    <a:pt x="778" y="619"/>
                  </a:lnTo>
                  <a:lnTo>
                    <a:pt x="695" y="697"/>
                  </a:lnTo>
                  <a:lnTo>
                    <a:pt x="616" y="779"/>
                  </a:lnTo>
                  <a:lnTo>
                    <a:pt x="542" y="866"/>
                  </a:lnTo>
                  <a:lnTo>
                    <a:pt x="471" y="956"/>
                  </a:lnTo>
                  <a:lnTo>
                    <a:pt x="405" y="1049"/>
                  </a:lnTo>
                  <a:lnTo>
                    <a:pt x="343" y="1145"/>
                  </a:lnTo>
                  <a:lnTo>
                    <a:pt x="286" y="1244"/>
                  </a:lnTo>
                  <a:lnTo>
                    <a:pt x="234" y="1347"/>
                  </a:lnTo>
                  <a:lnTo>
                    <a:pt x="186" y="1453"/>
                  </a:lnTo>
                  <a:lnTo>
                    <a:pt x="144" y="1560"/>
                  </a:lnTo>
                  <a:lnTo>
                    <a:pt x="106" y="1670"/>
                  </a:lnTo>
                  <a:lnTo>
                    <a:pt x="74" y="1784"/>
                  </a:lnTo>
                  <a:lnTo>
                    <a:pt x="48" y="1898"/>
                  </a:lnTo>
                  <a:lnTo>
                    <a:pt x="26" y="2016"/>
                  </a:lnTo>
                  <a:lnTo>
                    <a:pt x="12" y="2134"/>
                  </a:lnTo>
                  <a:lnTo>
                    <a:pt x="3" y="2255"/>
                  </a:lnTo>
                  <a:lnTo>
                    <a:pt x="0" y="2378"/>
                  </a:lnTo>
                  <a:lnTo>
                    <a:pt x="3" y="2500"/>
                  </a:lnTo>
                  <a:lnTo>
                    <a:pt x="12" y="2621"/>
                  </a:lnTo>
                  <a:lnTo>
                    <a:pt x="26" y="2740"/>
                  </a:lnTo>
                  <a:lnTo>
                    <a:pt x="48" y="2857"/>
                  </a:lnTo>
                  <a:lnTo>
                    <a:pt x="74" y="2972"/>
                  </a:lnTo>
                  <a:lnTo>
                    <a:pt x="106" y="3085"/>
                  </a:lnTo>
                  <a:lnTo>
                    <a:pt x="144" y="3195"/>
                  </a:lnTo>
                  <a:lnTo>
                    <a:pt x="186" y="3303"/>
                  </a:lnTo>
                  <a:lnTo>
                    <a:pt x="234" y="3408"/>
                  </a:lnTo>
                  <a:lnTo>
                    <a:pt x="286" y="3511"/>
                  </a:lnTo>
                  <a:lnTo>
                    <a:pt x="343" y="3610"/>
                  </a:lnTo>
                  <a:lnTo>
                    <a:pt x="405" y="3706"/>
                  </a:lnTo>
                  <a:lnTo>
                    <a:pt x="471" y="3800"/>
                  </a:lnTo>
                  <a:lnTo>
                    <a:pt x="542" y="3890"/>
                  </a:lnTo>
                  <a:lnTo>
                    <a:pt x="616" y="3976"/>
                  </a:lnTo>
                  <a:lnTo>
                    <a:pt x="695" y="4059"/>
                  </a:lnTo>
                  <a:lnTo>
                    <a:pt x="778" y="4138"/>
                  </a:lnTo>
                  <a:lnTo>
                    <a:pt x="864" y="4212"/>
                  </a:lnTo>
                  <a:lnTo>
                    <a:pt x="953" y="4283"/>
                  </a:lnTo>
                  <a:lnTo>
                    <a:pt x="1046" y="4349"/>
                  </a:lnTo>
                  <a:lnTo>
                    <a:pt x="1143" y="4411"/>
                  </a:lnTo>
                  <a:lnTo>
                    <a:pt x="1242" y="4468"/>
                  </a:lnTo>
                  <a:lnTo>
                    <a:pt x="1345" y="4521"/>
                  </a:lnTo>
                  <a:lnTo>
                    <a:pt x="1450" y="4568"/>
                  </a:lnTo>
                  <a:lnTo>
                    <a:pt x="1558" y="4611"/>
                  </a:lnTo>
                  <a:lnTo>
                    <a:pt x="1668" y="4648"/>
                  </a:lnTo>
                  <a:lnTo>
                    <a:pt x="1781" y="4681"/>
                  </a:lnTo>
                  <a:lnTo>
                    <a:pt x="1896" y="4707"/>
                  </a:lnTo>
                  <a:lnTo>
                    <a:pt x="2012" y="4728"/>
                  </a:lnTo>
                  <a:lnTo>
                    <a:pt x="2132" y="4743"/>
                  </a:lnTo>
                  <a:lnTo>
                    <a:pt x="2252" y="4752"/>
                  </a:lnTo>
                  <a:lnTo>
                    <a:pt x="2375" y="4755"/>
                  </a:lnTo>
                  <a:lnTo>
                    <a:pt x="2496" y="4752"/>
                  </a:lnTo>
                  <a:lnTo>
                    <a:pt x="2617" y="4743"/>
                  </a:lnTo>
                  <a:lnTo>
                    <a:pt x="2736" y="4728"/>
                  </a:lnTo>
                  <a:lnTo>
                    <a:pt x="2853" y="4707"/>
                  </a:lnTo>
                  <a:lnTo>
                    <a:pt x="2968" y="4681"/>
                  </a:lnTo>
                  <a:lnTo>
                    <a:pt x="3081" y="4648"/>
                  </a:lnTo>
                  <a:lnTo>
                    <a:pt x="3191" y="4611"/>
                  </a:lnTo>
                  <a:lnTo>
                    <a:pt x="3299" y="4568"/>
                  </a:lnTo>
                  <a:lnTo>
                    <a:pt x="3404" y="4521"/>
                  </a:lnTo>
                  <a:lnTo>
                    <a:pt x="3506" y="4468"/>
                  </a:lnTo>
                  <a:lnTo>
                    <a:pt x="3606" y="4411"/>
                  </a:lnTo>
                  <a:lnTo>
                    <a:pt x="3702" y="4349"/>
                  </a:lnTo>
                  <a:lnTo>
                    <a:pt x="3795" y="4283"/>
                  </a:lnTo>
                  <a:lnTo>
                    <a:pt x="3885" y="4212"/>
                  </a:lnTo>
                  <a:lnTo>
                    <a:pt x="3971" y="4138"/>
                  </a:lnTo>
                  <a:lnTo>
                    <a:pt x="4054" y="4059"/>
                  </a:lnTo>
                  <a:lnTo>
                    <a:pt x="4132" y="3976"/>
                  </a:lnTo>
                  <a:lnTo>
                    <a:pt x="4207" y="3890"/>
                  </a:lnTo>
                  <a:lnTo>
                    <a:pt x="4277" y="3800"/>
                  </a:lnTo>
                  <a:lnTo>
                    <a:pt x="4344" y="3706"/>
                  </a:lnTo>
                  <a:lnTo>
                    <a:pt x="4406" y="3610"/>
                  </a:lnTo>
                  <a:lnTo>
                    <a:pt x="4463" y="3511"/>
                  </a:lnTo>
                  <a:lnTo>
                    <a:pt x="4515" y="3408"/>
                  </a:lnTo>
                  <a:lnTo>
                    <a:pt x="4563" y="3303"/>
                  </a:lnTo>
                  <a:lnTo>
                    <a:pt x="4605" y="3195"/>
                  </a:lnTo>
                  <a:lnTo>
                    <a:pt x="4643" y="3085"/>
                  </a:lnTo>
                  <a:lnTo>
                    <a:pt x="4675" y="2972"/>
                  </a:lnTo>
                  <a:lnTo>
                    <a:pt x="4701" y="2857"/>
                  </a:lnTo>
                  <a:lnTo>
                    <a:pt x="4723" y="2740"/>
                  </a:lnTo>
                  <a:lnTo>
                    <a:pt x="4737" y="2621"/>
                  </a:lnTo>
                  <a:lnTo>
                    <a:pt x="4746" y="2500"/>
                  </a:lnTo>
                  <a:lnTo>
                    <a:pt x="4749" y="2378"/>
                  </a:lnTo>
                  <a:lnTo>
                    <a:pt x="4746" y="2255"/>
                  </a:lnTo>
                  <a:lnTo>
                    <a:pt x="4737" y="2134"/>
                  </a:lnTo>
                  <a:lnTo>
                    <a:pt x="4723" y="2016"/>
                  </a:lnTo>
                  <a:lnTo>
                    <a:pt x="4701" y="1898"/>
                  </a:lnTo>
                  <a:lnTo>
                    <a:pt x="4675" y="1784"/>
                  </a:lnTo>
                  <a:lnTo>
                    <a:pt x="4643" y="1670"/>
                  </a:lnTo>
                  <a:lnTo>
                    <a:pt x="4605" y="1560"/>
                  </a:lnTo>
                  <a:lnTo>
                    <a:pt x="4563" y="1453"/>
                  </a:lnTo>
                  <a:lnTo>
                    <a:pt x="4515" y="1347"/>
                  </a:lnTo>
                  <a:lnTo>
                    <a:pt x="4463" y="1244"/>
                  </a:lnTo>
                  <a:lnTo>
                    <a:pt x="4406" y="1145"/>
                  </a:lnTo>
                  <a:lnTo>
                    <a:pt x="4344" y="1049"/>
                  </a:lnTo>
                  <a:lnTo>
                    <a:pt x="4277" y="956"/>
                  </a:lnTo>
                  <a:lnTo>
                    <a:pt x="4207" y="866"/>
                  </a:lnTo>
                  <a:lnTo>
                    <a:pt x="4132" y="779"/>
                  </a:lnTo>
                  <a:lnTo>
                    <a:pt x="4054" y="697"/>
                  </a:lnTo>
                  <a:lnTo>
                    <a:pt x="3971" y="619"/>
                  </a:lnTo>
                  <a:lnTo>
                    <a:pt x="3885" y="543"/>
                  </a:lnTo>
                  <a:lnTo>
                    <a:pt x="3795" y="472"/>
                  </a:lnTo>
                  <a:lnTo>
                    <a:pt x="3702" y="407"/>
                  </a:lnTo>
                  <a:lnTo>
                    <a:pt x="3606" y="345"/>
                  </a:lnTo>
                  <a:lnTo>
                    <a:pt x="3506" y="287"/>
                  </a:lnTo>
                  <a:lnTo>
                    <a:pt x="3404" y="235"/>
                  </a:lnTo>
                  <a:lnTo>
                    <a:pt x="3299" y="187"/>
                  </a:lnTo>
                  <a:lnTo>
                    <a:pt x="3191" y="145"/>
                  </a:lnTo>
                  <a:lnTo>
                    <a:pt x="3081" y="108"/>
                  </a:lnTo>
                  <a:lnTo>
                    <a:pt x="2968" y="76"/>
                  </a:lnTo>
                  <a:lnTo>
                    <a:pt x="2853" y="49"/>
                  </a:lnTo>
                  <a:lnTo>
                    <a:pt x="2736" y="28"/>
                  </a:lnTo>
                  <a:lnTo>
                    <a:pt x="2617" y="12"/>
                  </a:lnTo>
                  <a:lnTo>
                    <a:pt x="2496" y="3"/>
                  </a:lnTo>
                  <a:lnTo>
                    <a:pt x="2375" y="0"/>
                  </a:lnTo>
                  <a:close/>
                  <a:moveTo>
                    <a:pt x="2375" y="4227"/>
                  </a:moveTo>
                  <a:lnTo>
                    <a:pt x="2280" y="4225"/>
                  </a:lnTo>
                  <a:lnTo>
                    <a:pt x="2186" y="4218"/>
                  </a:lnTo>
                  <a:lnTo>
                    <a:pt x="2093" y="4205"/>
                  </a:lnTo>
                  <a:lnTo>
                    <a:pt x="2002" y="4189"/>
                  </a:lnTo>
                  <a:lnTo>
                    <a:pt x="1913" y="4168"/>
                  </a:lnTo>
                  <a:lnTo>
                    <a:pt x="1826" y="4144"/>
                  </a:lnTo>
                  <a:lnTo>
                    <a:pt x="1740" y="4114"/>
                  </a:lnTo>
                  <a:lnTo>
                    <a:pt x="1655" y="4082"/>
                  </a:lnTo>
                  <a:lnTo>
                    <a:pt x="1573" y="4045"/>
                  </a:lnTo>
                  <a:lnTo>
                    <a:pt x="1494" y="4004"/>
                  </a:lnTo>
                  <a:lnTo>
                    <a:pt x="1417" y="3959"/>
                  </a:lnTo>
                  <a:lnTo>
                    <a:pt x="1341" y="3911"/>
                  </a:lnTo>
                  <a:lnTo>
                    <a:pt x="1269" y="3860"/>
                  </a:lnTo>
                  <a:lnTo>
                    <a:pt x="1200" y="3805"/>
                  </a:lnTo>
                  <a:lnTo>
                    <a:pt x="1132" y="3746"/>
                  </a:lnTo>
                  <a:lnTo>
                    <a:pt x="1068" y="3685"/>
                  </a:lnTo>
                  <a:lnTo>
                    <a:pt x="1008" y="3621"/>
                  </a:lnTo>
                  <a:lnTo>
                    <a:pt x="949" y="3554"/>
                  </a:lnTo>
                  <a:lnTo>
                    <a:pt x="894" y="3484"/>
                  </a:lnTo>
                  <a:lnTo>
                    <a:pt x="843" y="3412"/>
                  </a:lnTo>
                  <a:lnTo>
                    <a:pt x="794" y="3336"/>
                  </a:lnTo>
                  <a:lnTo>
                    <a:pt x="750" y="3259"/>
                  </a:lnTo>
                  <a:lnTo>
                    <a:pt x="709" y="3179"/>
                  </a:lnTo>
                  <a:lnTo>
                    <a:pt x="673" y="3097"/>
                  </a:lnTo>
                  <a:lnTo>
                    <a:pt x="639" y="3013"/>
                  </a:lnTo>
                  <a:lnTo>
                    <a:pt x="610" y="2928"/>
                  </a:lnTo>
                  <a:lnTo>
                    <a:pt x="586" y="2840"/>
                  </a:lnTo>
                  <a:lnTo>
                    <a:pt x="564" y="2751"/>
                  </a:lnTo>
                  <a:lnTo>
                    <a:pt x="548" y="2660"/>
                  </a:lnTo>
                  <a:lnTo>
                    <a:pt x="537" y="2567"/>
                  </a:lnTo>
                  <a:lnTo>
                    <a:pt x="530" y="2473"/>
                  </a:lnTo>
                  <a:lnTo>
                    <a:pt x="528" y="2378"/>
                  </a:lnTo>
                  <a:lnTo>
                    <a:pt x="530" y="2283"/>
                  </a:lnTo>
                  <a:lnTo>
                    <a:pt x="537" y="2189"/>
                  </a:lnTo>
                  <a:lnTo>
                    <a:pt x="548" y="2097"/>
                  </a:lnTo>
                  <a:lnTo>
                    <a:pt x="564" y="2005"/>
                  </a:lnTo>
                  <a:lnTo>
                    <a:pt x="586" y="1916"/>
                  </a:lnTo>
                  <a:lnTo>
                    <a:pt x="610" y="1828"/>
                  </a:lnTo>
                  <a:lnTo>
                    <a:pt x="639" y="1742"/>
                  </a:lnTo>
                  <a:lnTo>
                    <a:pt x="673" y="1658"/>
                  </a:lnTo>
                  <a:lnTo>
                    <a:pt x="709" y="1576"/>
                  </a:lnTo>
                  <a:lnTo>
                    <a:pt x="750" y="1497"/>
                  </a:lnTo>
                  <a:lnTo>
                    <a:pt x="794" y="1419"/>
                  </a:lnTo>
                  <a:lnTo>
                    <a:pt x="843" y="1344"/>
                  </a:lnTo>
                  <a:lnTo>
                    <a:pt x="894" y="1272"/>
                  </a:lnTo>
                  <a:lnTo>
                    <a:pt x="949" y="1201"/>
                  </a:lnTo>
                  <a:lnTo>
                    <a:pt x="1008" y="1135"/>
                  </a:lnTo>
                  <a:lnTo>
                    <a:pt x="1068" y="1070"/>
                  </a:lnTo>
                  <a:lnTo>
                    <a:pt x="1132" y="1009"/>
                  </a:lnTo>
                  <a:lnTo>
                    <a:pt x="1200" y="951"/>
                  </a:lnTo>
                  <a:lnTo>
                    <a:pt x="1269" y="896"/>
                  </a:lnTo>
                  <a:lnTo>
                    <a:pt x="1341" y="844"/>
                  </a:lnTo>
                  <a:lnTo>
                    <a:pt x="1417" y="796"/>
                  </a:lnTo>
                  <a:lnTo>
                    <a:pt x="1494" y="751"/>
                  </a:lnTo>
                  <a:lnTo>
                    <a:pt x="1573" y="712"/>
                  </a:lnTo>
                  <a:lnTo>
                    <a:pt x="1655" y="674"/>
                  </a:lnTo>
                  <a:lnTo>
                    <a:pt x="1740" y="641"/>
                  </a:lnTo>
                  <a:lnTo>
                    <a:pt x="1826" y="612"/>
                  </a:lnTo>
                  <a:lnTo>
                    <a:pt x="1913" y="587"/>
                  </a:lnTo>
                  <a:lnTo>
                    <a:pt x="2002" y="566"/>
                  </a:lnTo>
                  <a:lnTo>
                    <a:pt x="2093" y="550"/>
                  </a:lnTo>
                  <a:lnTo>
                    <a:pt x="2186" y="539"/>
                  </a:lnTo>
                  <a:lnTo>
                    <a:pt x="2280" y="532"/>
                  </a:lnTo>
                  <a:lnTo>
                    <a:pt x="2375" y="529"/>
                  </a:lnTo>
                  <a:lnTo>
                    <a:pt x="2470" y="532"/>
                  </a:lnTo>
                  <a:lnTo>
                    <a:pt x="2564" y="539"/>
                  </a:lnTo>
                  <a:lnTo>
                    <a:pt x="2656" y="550"/>
                  </a:lnTo>
                  <a:lnTo>
                    <a:pt x="2747" y="566"/>
                  </a:lnTo>
                  <a:lnTo>
                    <a:pt x="2836" y="587"/>
                  </a:lnTo>
                  <a:lnTo>
                    <a:pt x="2924" y="612"/>
                  </a:lnTo>
                  <a:lnTo>
                    <a:pt x="3010" y="641"/>
                  </a:lnTo>
                  <a:lnTo>
                    <a:pt x="3094" y="674"/>
                  </a:lnTo>
                  <a:lnTo>
                    <a:pt x="3175" y="712"/>
                  </a:lnTo>
                  <a:lnTo>
                    <a:pt x="3255" y="751"/>
                  </a:lnTo>
                  <a:lnTo>
                    <a:pt x="3333" y="796"/>
                  </a:lnTo>
                  <a:lnTo>
                    <a:pt x="3407" y="844"/>
                  </a:lnTo>
                  <a:lnTo>
                    <a:pt x="3480" y="896"/>
                  </a:lnTo>
                  <a:lnTo>
                    <a:pt x="3549" y="951"/>
                  </a:lnTo>
                  <a:lnTo>
                    <a:pt x="3617" y="1009"/>
                  </a:lnTo>
                  <a:lnTo>
                    <a:pt x="3681" y="1070"/>
                  </a:lnTo>
                  <a:lnTo>
                    <a:pt x="3742" y="1135"/>
                  </a:lnTo>
                  <a:lnTo>
                    <a:pt x="3799" y="1201"/>
                  </a:lnTo>
                  <a:lnTo>
                    <a:pt x="3855" y="1272"/>
                  </a:lnTo>
                  <a:lnTo>
                    <a:pt x="3907" y="1344"/>
                  </a:lnTo>
                  <a:lnTo>
                    <a:pt x="3955" y="1419"/>
                  </a:lnTo>
                  <a:lnTo>
                    <a:pt x="3999" y="1497"/>
                  </a:lnTo>
                  <a:lnTo>
                    <a:pt x="4039" y="1576"/>
                  </a:lnTo>
                  <a:lnTo>
                    <a:pt x="4076" y="1658"/>
                  </a:lnTo>
                  <a:lnTo>
                    <a:pt x="4110" y="1742"/>
                  </a:lnTo>
                  <a:lnTo>
                    <a:pt x="4138" y="1828"/>
                  </a:lnTo>
                  <a:lnTo>
                    <a:pt x="4164" y="1916"/>
                  </a:lnTo>
                  <a:lnTo>
                    <a:pt x="4184" y="2005"/>
                  </a:lnTo>
                  <a:lnTo>
                    <a:pt x="4201" y="2097"/>
                  </a:lnTo>
                  <a:lnTo>
                    <a:pt x="4212" y="2189"/>
                  </a:lnTo>
                  <a:lnTo>
                    <a:pt x="4219" y="2283"/>
                  </a:lnTo>
                  <a:lnTo>
                    <a:pt x="4222" y="2378"/>
                  </a:lnTo>
                  <a:lnTo>
                    <a:pt x="4219" y="2473"/>
                  </a:lnTo>
                  <a:lnTo>
                    <a:pt x="4212" y="2567"/>
                  </a:lnTo>
                  <a:lnTo>
                    <a:pt x="4201" y="2660"/>
                  </a:lnTo>
                  <a:lnTo>
                    <a:pt x="4184" y="2751"/>
                  </a:lnTo>
                  <a:lnTo>
                    <a:pt x="4164" y="2840"/>
                  </a:lnTo>
                  <a:lnTo>
                    <a:pt x="4138" y="2928"/>
                  </a:lnTo>
                  <a:lnTo>
                    <a:pt x="4110" y="3013"/>
                  </a:lnTo>
                  <a:lnTo>
                    <a:pt x="4076" y="3097"/>
                  </a:lnTo>
                  <a:lnTo>
                    <a:pt x="4039" y="3179"/>
                  </a:lnTo>
                  <a:lnTo>
                    <a:pt x="3999" y="3259"/>
                  </a:lnTo>
                  <a:lnTo>
                    <a:pt x="3955" y="3336"/>
                  </a:lnTo>
                  <a:lnTo>
                    <a:pt x="3907" y="3412"/>
                  </a:lnTo>
                  <a:lnTo>
                    <a:pt x="3855" y="3484"/>
                  </a:lnTo>
                  <a:lnTo>
                    <a:pt x="3799" y="3554"/>
                  </a:lnTo>
                  <a:lnTo>
                    <a:pt x="3742" y="3621"/>
                  </a:lnTo>
                  <a:lnTo>
                    <a:pt x="3681" y="3685"/>
                  </a:lnTo>
                  <a:lnTo>
                    <a:pt x="3617" y="3746"/>
                  </a:lnTo>
                  <a:lnTo>
                    <a:pt x="3549" y="3805"/>
                  </a:lnTo>
                  <a:lnTo>
                    <a:pt x="3480" y="3860"/>
                  </a:lnTo>
                  <a:lnTo>
                    <a:pt x="3407" y="3911"/>
                  </a:lnTo>
                  <a:lnTo>
                    <a:pt x="3333" y="3959"/>
                  </a:lnTo>
                  <a:lnTo>
                    <a:pt x="3255" y="4004"/>
                  </a:lnTo>
                  <a:lnTo>
                    <a:pt x="3175" y="4045"/>
                  </a:lnTo>
                  <a:lnTo>
                    <a:pt x="3094" y="4082"/>
                  </a:lnTo>
                  <a:lnTo>
                    <a:pt x="3010" y="4114"/>
                  </a:lnTo>
                  <a:lnTo>
                    <a:pt x="2924" y="4144"/>
                  </a:lnTo>
                  <a:lnTo>
                    <a:pt x="2836" y="4168"/>
                  </a:lnTo>
                  <a:lnTo>
                    <a:pt x="2747" y="4189"/>
                  </a:lnTo>
                  <a:lnTo>
                    <a:pt x="2656" y="4205"/>
                  </a:lnTo>
                  <a:lnTo>
                    <a:pt x="2564" y="4218"/>
                  </a:lnTo>
                  <a:lnTo>
                    <a:pt x="2470" y="4225"/>
                  </a:lnTo>
                  <a:lnTo>
                    <a:pt x="2375" y="42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7" name="Rectangle 7">
              <a:extLst>
                <a:ext uri="{FF2B5EF4-FFF2-40B4-BE49-F238E27FC236}">
                  <a16:creationId xmlns="" xmlns:a16="http://schemas.microsoft.com/office/drawing/2014/main" id="{697E6351-F5DD-4634-A86B-50594FE09200}"/>
                </a:ext>
              </a:extLst>
            </p:cNvPr>
            <p:cNvSpPr>
              <a:spLocks noChangeArrowheads="1"/>
            </p:cNvSpPr>
            <p:nvPr/>
          </p:nvSpPr>
          <p:spPr bwMode="auto">
            <a:xfrm>
              <a:off x="3502440" y="1342777"/>
              <a:ext cx="12125" cy="507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8" name="Freeform 8">
              <a:extLst>
                <a:ext uri="{FF2B5EF4-FFF2-40B4-BE49-F238E27FC236}">
                  <a16:creationId xmlns="" xmlns:a16="http://schemas.microsoft.com/office/drawing/2014/main" id="{8B76456D-FCDF-44B7-8111-F3D522E21214}"/>
                </a:ext>
              </a:extLst>
            </p:cNvPr>
            <p:cNvSpPr>
              <a:spLocks/>
            </p:cNvSpPr>
            <p:nvPr/>
          </p:nvSpPr>
          <p:spPr bwMode="auto">
            <a:xfrm>
              <a:off x="3379672" y="1390521"/>
              <a:ext cx="43954" cy="43954"/>
            </a:xfrm>
            <a:custGeom>
              <a:avLst/>
              <a:gdLst/>
              <a:ahLst/>
              <a:cxnLst>
                <a:cxn ang="0">
                  <a:pos x="0" y="187"/>
                </a:cxn>
                <a:cxn ang="0">
                  <a:pos x="187" y="0"/>
                </a:cxn>
                <a:cxn ang="0">
                  <a:pos x="996" y="810"/>
                </a:cxn>
                <a:cxn ang="0">
                  <a:pos x="810" y="996"/>
                </a:cxn>
                <a:cxn ang="0">
                  <a:pos x="0" y="187"/>
                </a:cxn>
              </a:cxnLst>
              <a:rect l="0" t="0" r="r" b="b"/>
              <a:pathLst>
                <a:path w="996" h="996">
                  <a:moveTo>
                    <a:pt x="0" y="187"/>
                  </a:moveTo>
                  <a:lnTo>
                    <a:pt x="187" y="0"/>
                  </a:lnTo>
                  <a:lnTo>
                    <a:pt x="996" y="810"/>
                  </a:lnTo>
                  <a:lnTo>
                    <a:pt x="810"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9" name="Rectangle 9">
              <a:extLst>
                <a:ext uri="{FF2B5EF4-FFF2-40B4-BE49-F238E27FC236}">
                  <a16:creationId xmlns="" xmlns:a16="http://schemas.microsoft.com/office/drawing/2014/main" id="{EE3E2746-1C26-42A3-8F61-3A4F1A1741FF}"/>
                </a:ext>
              </a:extLst>
            </p:cNvPr>
            <p:cNvSpPr>
              <a:spLocks noChangeArrowheads="1"/>
            </p:cNvSpPr>
            <p:nvPr/>
          </p:nvSpPr>
          <p:spPr bwMode="auto">
            <a:xfrm>
              <a:off x="3331928" y="1513290"/>
              <a:ext cx="50775" cy="121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0" name="Freeform 10">
              <a:extLst>
                <a:ext uri="{FF2B5EF4-FFF2-40B4-BE49-F238E27FC236}">
                  <a16:creationId xmlns="" xmlns:a16="http://schemas.microsoft.com/office/drawing/2014/main" id="{A7D89C55-A7A2-4530-8CEC-A6E1CE3F18AD}"/>
                </a:ext>
              </a:extLst>
            </p:cNvPr>
            <p:cNvSpPr>
              <a:spLocks/>
            </p:cNvSpPr>
            <p:nvPr/>
          </p:nvSpPr>
          <p:spPr bwMode="auto">
            <a:xfrm>
              <a:off x="3379672" y="1604230"/>
              <a:ext cx="43954" cy="43954"/>
            </a:xfrm>
            <a:custGeom>
              <a:avLst/>
              <a:gdLst/>
              <a:ahLst/>
              <a:cxnLst>
                <a:cxn ang="0">
                  <a:pos x="0" y="809"/>
                </a:cxn>
                <a:cxn ang="0">
                  <a:pos x="809" y="0"/>
                </a:cxn>
                <a:cxn ang="0">
                  <a:pos x="996" y="187"/>
                </a:cxn>
                <a:cxn ang="0">
                  <a:pos x="187" y="996"/>
                </a:cxn>
                <a:cxn ang="0">
                  <a:pos x="0" y="809"/>
                </a:cxn>
              </a:cxnLst>
              <a:rect l="0" t="0" r="r" b="b"/>
              <a:pathLst>
                <a:path w="996" h="996">
                  <a:moveTo>
                    <a:pt x="0" y="809"/>
                  </a:moveTo>
                  <a:lnTo>
                    <a:pt x="809" y="0"/>
                  </a:lnTo>
                  <a:lnTo>
                    <a:pt x="996" y="187"/>
                  </a:lnTo>
                  <a:lnTo>
                    <a:pt x="187" y="996"/>
                  </a:lnTo>
                  <a:lnTo>
                    <a:pt x="0" y="8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1" name="Freeform 11">
              <a:extLst>
                <a:ext uri="{FF2B5EF4-FFF2-40B4-BE49-F238E27FC236}">
                  <a16:creationId xmlns="" xmlns:a16="http://schemas.microsoft.com/office/drawing/2014/main" id="{D1DD080F-6724-4897-B131-31875D868A7D}"/>
                </a:ext>
              </a:extLst>
            </p:cNvPr>
            <p:cNvSpPr>
              <a:spLocks/>
            </p:cNvSpPr>
            <p:nvPr/>
          </p:nvSpPr>
          <p:spPr bwMode="auto">
            <a:xfrm>
              <a:off x="3593379" y="1604230"/>
              <a:ext cx="43954" cy="43954"/>
            </a:xfrm>
            <a:custGeom>
              <a:avLst/>
              <a:gdLst/>
              <a:ahLst/>
              <a:cxnLst>
                <a:cxn ang="0">
                  <a:pos x="0" y="187"/>
                </a:cxn>
                <a:cxn ang="0">
                  <a:pos x="186" y="0"/>
                </a:cxn>
                <a:cxn ang="0">
                  <a:pos x="995" y="809"/>
                </a:cxn>
                <a:cxn ang="0">
                  <a:pos x="808" y="996"/>
                </a:cxn>
                <a:cxn ang="0">
                  <a:pos x="0" y="187"/>
                </a:cxn>
              </a:cxnLst>
              <a:rect l="0" t="0" r="r" b="b"/>
              <a:pathLst>
                <a:path w="995" h="996">
                  <a:moveTo>
                    <a:pt x="0" y="187"/>
                  </a:moveTo>
                  <a:lnTo>
                    <a:pt x="186" y="0"/>
                  </a:lnTo>
                  <a:lnTo>
                    <a:pt x="995" y="809"/>
                  </a:lnTo>
                  <a:lnTo>
                    <a:pt x="808"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2" name="Rectangle 12">
              <a:extLst>
                <a:ext uri="{FF2B5EF4-FFF2-40B4-BE49-F238E27FC236}">
                  <a16:creationId xmlns="" xmlns:a16="http://schemas.microsoft.com/office/drawing/2014/main" id="{8E6BDF47-DE04-4D1A-A9C1-F49013A88B63}"/>
                </a:ext>
              </a:extLst>
            </p:cNvPr>
            <p:cNvSpPr>
              <a:spLocks noChangeArrowheads="1"/>
            </p:cNvSpPr>
            <p:nvPr/>
          </p:nvSpPr>
          <p:spPr bwMode="auto">
            <a:xfrm>
              <a:off x="3634302" y="1513290"/>
              <a:ext cx="50775" cy="121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3" name="Freeform 13">
              <a:extLst>
                <a:ext uri="{FF2B5EF4-FFF2-40B4-BE49-F238E27FC236}">
                  <a16:creationId xmlns="" xmlns:a16="http://schemas.microsoft.com/office/drawing/2014/main" id="{80BB8178-2306-42C9-8AF1-526FF5708EC0}"/>
                </a:ext>
              </a:extLst>
            </p:cNvPr>
            <p:cNvSpPr>
              <a:spLocks/>
            </p:cNvSpPr>
            <p:nvPr/>
          </p:nvSpPr>
          <p:spPr bwMode="auto">
            <a:xfrm>
              <a:off x="3593379" y="1390521"/>
              <a:ext cx="43954" cy="43954"/>
            </a:xfrm>
            <a:custGeom>
              <a:avLst/>
              <a:gdLst/>
              <a:ahLst/>
              <a:cxnLst>
                <a:cxn ang="0">
                  <a:pos x="0" y="810"/>
                </a:cxn>
                <a:cxn ang="0">
                  <a:pos x="808" y="0"/>
                </a:cxn>
                <a:cxn ang="0">
                  <a:pos x="995" y="187"/>
                </a:cxn>
                <a:cxn ang="0">
                  <a:pos x="186" y="996"/>
                </a:cxn>
                <a:cxn ang="0">
                  <a:pos x="0" y="810"/>
                </a:cxn>
              </a:cxnLst>
              <a:rect l="0" t="0" r="r" b="b"/>
              <a:pathLst>
                <a:path w="995" h="996">
                  <a:moveTo>
                    <a:pt x="0" y="810"/>
                  </a:moveTo>
                  <a:lnTo>
                    <a:pt x="808" y="0"/>
                  </a:lnTo>
                  <a:lnTo>
                    <a:pt x="995" y="187"/>
                  </a:lnTo>
                  <a:lnTo>
                    <a:pt x="186" y="996"/>
                  </a:lnTo>
                  <a:lnTo>
                    <a:pt x="0" y="8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4" name="Freeform 14">
              <a:extLst>
                <a:ext uri="{FF2B5EF4-FFF2-40B4-BE49-F238E27FC236}">
                  <a16:creationId xmlns="" xmlns:a16="http://schemas.microsoft.com/office/drawing/2014/main" id="{A27C46BC-8C76-4185-8074-CEC9B1D33617}"/>
                </a:ext>
              </a:extLst>
            </p:cNvPr>
            <p:cNvSpPr>
              <a:spLocks noEditPoints="1"/>
            </p:cNvSpPr>
            <p:nvPr/>
          </p:nvSpPr>
          <p:spPr bwMode="auto">
            <a:xfrm>
              <a:off x="3486526" y="1680874"/>
              <a:ext cx="56837" cy="78057"/>
            </a:xfrm>
            <a:custGeom>
              <a:avLst/>
              <a:gdLst/>
              <a:ahLst/>
              <a:cxnLst>
                <a:cxn ang="0">
                  <a:pos x="1262" y="194"/>
                </a:cxn>
                <a:cxn ang="0">
                  <a:pos x="1234" y="245"/>
                </a:cxn>
                <a:cxn ang="0">
                  <a:pos x="1190" y="282"/>
                </a:cxn>
                <a:cxn ang="0">
                  <a:pos x="1134" y="299"/>
                </a:cxn>
                <a:cxn ang="0">
                  <a:pos x="119" y="296"/>
                </a:cxn>
                <a:cxn ang="0">
                  <a:pos x="65" y="274"/>
                </a:cxn>
                <a:cxn ang="0">
                  <a:pos x="25" y="234"/>
                </a:cxn>
                <a:cxn ang="0">
                  <a:pos x="3" y="180"/>
                </a:cxn>
                <a:cxn ang="0">
                  <a:pos x="3" y="119"/>
                </a:cxn>
                <a:cxn ang="0">
                  <a:pos x="25" y="66"/>
                </a:cxn>
                <a:cxn ang="0">
                  <a:pos x="65" y="25"/>
                </a:cxn>
                <a:cxn ang="0">
                  <a:pos x="119" y="3"/>
                </a:cxn>
                <a:cxn ang="0">
                  <a:pos x="1134" y="1"/>
                </a:cxn>
                <a:cxn ang="0">
                  <a:pos x="1190" y="18"/>
                </a:cxn>
                <a:cxn ang="0">
                  <a:pos x="1234" y="55"/>
                </a:cxn>
                <a:cxn ang="0">
                  <a:pos x="1262" y="105"/>
                </a:cxn>
                <a:cxn ang="0">
                  <a:pos x="1269" y="873"/>
                </a:cxn>
                <a:cxn ang="0">
                  <a:pos x="1257" y="931"/>
                </a:cxn>
                <a:cxn ang="0">
                  <a:pos x="1225" y="979"/>
                </a:cxn>
                <a:cxn ang="0">
                  <a:pos x="1177" y="1011"/>
                </a:cxn>
                <a:cxn ang="0">
                  <a:pos x="1119" y="1023"/>
                </a:cxn>
                <a:cxn ang="0">
                  <a:pos x="105" y="1016"/>
                </a:cxn>
                <a:cxn ang="0">
                  <a:pos x="54" y="989"/>
                </a:cxn>
                <a:cxn ang="0">
                  <a:pos x="17" y="944"/>
                </a:cxn>
                <a:cxn ang="0">
                  <a:pos x="0" y="888"/>
                </a:cxn>
                <a:cxn ang="0">
                  <a:pos x="6" y="829"/>
                </a:cxn>
                <a:cxn ang="0">
                  <a:pos x="33" y="778"/>
                </a:cxn>
                <a:cxn ang="0">
                  <a:pos x="77" y="742"/>
                </a:cxn>
                <a:cxn ang="0">
                  <a:pos x="134" y="725"/>
                </a:cxn>
                <a:cxn ang="0">
                  <a:pos x="1150" y="727"/>
                </a:cxn>
                <a:cxn ang="0">
                  <a:pos x="1203" y="749"/>
                </a:cxn>
                <a:cxn ang="0">
                  <a:pos x="1244" y="790"/>
                </a:cxn>
                <a:cxn ang="0">
                  <a:pos x="1266" y="843"/>
                </a:cxn>
                <a:cxn ang="0">
                  <a:pos x="1268" y="1612"/>
                </a:cxn>
                <a:cxn ang="0">
                  <a:pos x="1251" y="1668"/>
                </a:cxn>
                <a:cxn ang="0">
                  <a:pos x="1214" y="1712"/>
                </a:cxn>
                <a:cxn ang="0">
                  <a:pos x="1164" y="1739"/>
                </a:cxn>
                <a:cxn ang="0">
                  <a:pos x="149" y="1747"/>
                </a:cxn>
                <a:cxn ang="0">
                  <a:pos x="91" y="1734"/>
                </a:cxn>
                <a:cxn ang="0">
                  <a:pos x="43" y="1703"/>
                </a:cxn>
                <a:cxn ang="0">
                  <a:pos x="11" y="1655"/>
                </a:cxn>
                <a:cxn ang="0">
                  <a:pos x="0" y="1596"/>
                </a:cxn>
                <a:cxn ang="0">
                  <a:pos x="11" y="1538"/>
                </a:cxn>
                <a:cxn ang="0">
                  <a:pos x="43" y="1490"/>
                </a:cxn>
                <a:cxn ang="0">
                  <a:pos x="91" y="1458"/>
                </a:cxn>
                <a:cxn ang="0">
                  <a:pos x="149" y="1446"/>
                </a:cxn>
                <a:cxn ang="0">
                  <a:pos x="1164" y="1453"/>
                </a:cxn>
                <a:cxn ang="0">
                  <a:pos x="1214" y="1481"/>
                </a:cxn>
                <a:cxn ang="0">
                  <a:pos x="1251" y="1525"/>
                </a:cxn>
                <a:cxn ang="0">
                  <a:pos x="1268" y="1581"/>
                </a:cxn>
              </a:cxnLst>
              <a:rect l="0" t="0" r="r" b="b"/>
              <a:pathLst>
                <a:path w="1269" h="1747">
                  <a:moveTo>
                    <a:pt x="1269" y="150"/>
                  </a:moveTo>
                  <a:lnTo>
                    <a:pt x="1268" y="165"/>
                  </a:lnTo>
                  <a:lnTo>
                    <a:pt x="1266" y="180"/>
                  </a:lnTo>
                  <a:lnTo>
                    <a:pt x="1262" y="194"/>
                  </a:lnTo>
                  <a:lnTo>
                    <a:pt x="1257" y="208"/>
                  </a:lnTo>
                  <a:lnTo>
                    <a:pt x="1251" y="222"/>
                  </a:lnTo>
                  <a:lnTo>
                    <a:pt x="1244" y="234"/>
                  </a:lnTo>
                  <a:lnTo>
                    <a:pt x="1234" y="245"/>
                  </a:lnTo>
                  <a:lnTo>
                    <a:pt x="1225" y="256"/>
                  </a:lnTo>
                  <a:lnTo>
                    <a:pt x="1214" y="266"/>
                  </a:lnTo>
                  <a:lnTo>
                    <a:pt x="1203" y="274"/>
                  </a:lnTo>
                  <a:lnTo>
                    <a:pt x="1190" y="282"/>
                  </a:lnTo>
                  <a:lnTo>
                    <a:pt x="1177" y="288"/>
                  </a:lnTo>
                  <a:lnTo>
                    <a:pt x="1164" y="293"/>
                  </a:lnTo>
                  <a:lnTo>
                    <a:pt x="1150" y="296"/>
                  </a:lnTo>
                  <a:lnTo>
                    <a:pt x="1134" y="299"/>
                  </a:lnTo>
                  <a:lnTo>
                    <a:pt x="1119" y="299"/>
                  </a:lnTo>
                  <a:lnTo>
                    <a:pt x="149" y="299"/>
                  </a:lnTo>
                  <a:lnTo>
                    <a:pt x="134" y="299"/>
                  </a:lnTo>
                  <a:lnTo>
                    <a:pt x="119" y="296"/>
                  </a:lnTo>
                  <a:lnTo>
                    <a:pt x="105" y="293"/>
                  </a:lnTo>
                  <a:lnTo>
                    <a:pt x="91" y="288"/>
                  </a:lnTo>
                  <a:lnTo>
                    <a:pt x="77" y="282"/>
                  </a:lnTo>
                  <a:lnTo>
                    <a:pt x="65" y="274"/>
                  </a:lnTo>
                  <a:lnTo>
                    <a:pt x="54" y="266"/>
                  </a:lnTo>
                  <a:lnTo>
                    <a:pt x="43" y="256"/>
                  </a:lnTo>
                  <a:lnTo>
                    <a:pt x="33" y="245"/>
                  </a:lnTo>
                  <a:lnTo>
                    <a:pt x="25" y="234"/>
                  </a:lnTo>
                  <a:lnTo>
                    <a:pt x="17" y="222"/>
                  </a:lnTo>
                  <a:lnTo>
                    <a:pt x="11" y="208"/>
                  </a:lnTo>
                  <a:lnTo>
                    <a:pt x="6" y="194"/>
                  </a:lnTo>
                  <a:lnTo>
                    <a:pt x="3" y="180"/>
                  </a:lnTo>
                  <a:lnTo>
                    <a:pt x="0" y="165"/>
                  </a:lnTo>
                  <a:lnTo>
                    <a:pt x="0" y="150"/>
                  </a:lnTo>
                  <a:lnTo>
                    <a:pt x="0" y="135"/>
                  </a:lnTo>
                  <a:lnTo>
                    <a:pt x="3" y="119"/>
                  </a:lnTo>
                  <a:lnTo>
                    <a:pt x="6" y="105"/>
                  </a:lnTo>
                  <a:lnTo>
                    <a:pt x="11" y="92"/>
                  </a:lnTo>
                  <a:lnTo>
                    <a:pt x="17" y="79"/>
                  </a:lnTo>
                  <a:lnTo>
                    <a:pt x="25" y="66"/>
                  </a:lnTo>
                  <a:lnTo>
                    <a:pt x="33" y="55"/>
                  </a:lnTo>
                  <a:lnTo>
                    <a:pt x="43" y="44"/>
                  </a:lnTo>
                  <a:lnTo>
                    <a:pt x="54" y="35"/>
                  </a:lnTo>
                  <a:lnTo>
                    <a:pt x="65" y="25"/>
                  </a:lnTo>
                  <a:lnTo>
                    <a:pt x="77" y="18"/>
                  </a:lnTo>
                  <a:lnTo>
                    <a:pt x="91" y="12"/>
                  </a:lnTo>
                  <a:lnTo>
                    <a:pt x="105" y="7"/>
                  </a:lnTo>
                  <a:lnTo>
                    <a:pt x="119" y="3"/>
                  </a:lnTo>
                  <a:lnTo>
                    <a:pt x="134" y="1"/>
                  </a:lnTo>
                  <a:lnTo>
                    <a:pt x="149" y="0"/>
                  </a:lnTo>
                  <a:lnTo>
                    <a:pt x="1119" y="0"/>
                  </a:lnTo>
                  <a:lnTo>
                    <a:pt x="1134" y="1"/>
                  </a:lnTo>
                  <a:lnTo>
                    <a:pt x="1150" y="3"/>
                  </a:lnTo>
                  <a:lnTo>
                    <a:pt x="1164" y="7"/>
                  </a:lnTo>
                  <a:lnTo>
                    <a:pt x="1177" y="12"/>
                  </a:lnTo>
                  <a:lnTo>
                    <a:pt x="1190" y="18"/>
                  </a:lnTo>
                  <a:lnTo>
                    <a:pt x="1203" y="25"/>
                  </a:lnTo>
                  <a:lnTo>
                    <a:pt x="1214" y="35"/>
                  </a:lnTo>
                  <a:lnTo>
                    <a:pt x="1225" y="44"/>
                  </a:lnTo>
                  <a:lnTo>
                    <a:pt x="1234" y="55"/>
                  </a:lnTo>
                  <a:lnTo>
                    <a:pt x="1244" y="66"/>
                  </a:lnTo>
                  <a:lnTo>
                    <a:pt x="1251" y="79"/>
                  </a:lnTo>
                  <a:lnTo>
                    <a:pt x="1257" y="92"/>
                  </a:lnTo>
                  <a:lnTo>
                    <a:pt x="1262" y="105"/>
                  </a:lnTo>
                  <a:lnTo>
                    <a:pt x="1266" y="119"/>
                  </a:lnTo>
                  <a:lnTo>
                    <a:pt x="1268" y="135"/>
                  </a:lnTo>
                  <a:lnTo>
                    <a:pt x="1269" y="150"/>
                  </a:lnTo>
                  <a:close/>
                  <a:moveTo>
                    <a:pt x="1269" y="873"/>
                  </a:moveTo>
                  <a:lnTo>
                    <a:pt x="1268" y="888"/>
                  </a:lnTo>
                  <a:lnTo>
                    <a:pt x="1266" y="903"/>
                  </a:lnTo>
                  <a:lnTo>
                    <a:pt x="1262" y="918"/>
                  </a:lnTo>
                  <a:lnTo>
                    <a:pt x="1257" y="931"/>
                  </a:lnTo>
                  <a:lnTo>
                    <a:pt x="1251" y="944"/>
                  </a:lnTo>
                  <a:lnTo>
                    <a:pt x="1244" y="957"/>
                  </a:lnTo>
                  <a:lnTo>
                    <a:pt x="1234" y="969"/>
                  </a:lnTo>
                  <a:lnTo>
                    <a:pt x="1225" y="979"/>
                  </a:lnTo>
                  <a:lnTo>
                    <a:pt x="1214" y="989"/>
                  </a:lnTo>
                  <a:lnTo>
                    <a:pt x="1203" y="997"/>
                  </a:lnTo>
                  <a:lnTo>
                    <a:pt x="1190" y="1005"/>
                  </a:lnTo>
                  <a:lnTo>
                    <a:pt x="1177" y="1011"/>
                  </a:lnTo>
                  <a:lnTo>
                    <a:pt x="1164" y="1016"/>
                  </a:lnTo>
                  <a:lnTo>
                    <a:pt x="1150" y="1020"/>
                  </a:lnTo>
                  <a:lnTo>
                    <a:pt x="1134" y="1022"/>
                  </a:lnTo>
                  <a:lnTo>
                    <a:pt x="1119" y="1023"/>
                  </a:lnTo>
                  <a:lnTo>
                    <a:pt x="149" y="1023"/>
                  </a:lnTo>
                  <a:lnTo>
                    <a:pt x="134" y="1022"/>
                  </a:lnTo>
                  <a:lnTo>
                    <a:pt x="119" y="1020"/>
                  </a:lnTo>
                  <a:lnTo>
                    <a:pt x="105" y="1016"/>
                  </a:lnTo>
                  <a:lnTo>
                    <a:pt x="91" y="1011"/>
                  </a:lnTo>
                  <a:lnTo>
                    <a:pt x="77" y="1005"/>
                  </a:lnTo>
                  <a:lnTo>
                    <a:pt x="65" y="997"/>
                  </a:lnTo>
                  <a:lnTo>
                    <a:pt x="54" y="989"/>
                  </a:lnTo>
                  <a:lnTo>
                    <a:pt x="43" y="979"/>
                  </a:lnTo>
                  <a:lnTo>
                    <a:pt x="33" y="969"/>
                  </a:lnTo>
                  <a:lnTo>
                    <a:pt x="25" y="957"/>
                  </a:lnTo>
                  <a:lnTo>
                    <a:pt x="17" y="944"/>
                  </a:lnTo>
                  <a:lnTo>
                    <a:pt x="11" y="931"/>
                  </a:lnTo>
                  <a:lnTo>
                    <a:pt x="6" y="918"/>
                  </a:lnTo>
                  <a:lnTo>
                    <a:pt x="3" y="903"/>
                  </a:lnTo>
                  <a:lnTo>
                    <a:pt x="0" y="888"/>
                  </a:lnTo>
                  <a:lnTo>
                    <a:pt x="0" y="873"/>
                  </a:lnTo>
                  <a:lnTo>
                    <a:pt x="0" y="857"/>
                  </a:lnTo>
                  <a:lnTo>
                    <a:pt x="3" y="843"/>
                  </a:lnTo>
                  <a:lnTo>
                    <a:pt x="6" y="829"/>
                  </a:lnTo>
                  <a:lnTo>
                    <a:pt x="11" y="814"/>
                  </a:lnTo>
                  <a:lnTo>
                    <a:pt x="17" y="802"/>
                  </a:lnTo>
                  <a:lnTo>
                    <a:pt x="25" y="790"/>
                  </a:lnTo>
                  <a:lnTo>
                    <a:pt x="33" y="778"/>
                  </a:lnTo>
                  <a:lnTo>
                    <a:pt x="43" y="767"/>
                  </a:lnTo>
                  <a:lnTo>
                    <a:pt x="54" y="757"/>
                  </a:lnTo>
                  <a:lnTo>
                    <a:pt x="65" y="749"/>
                  </a:lnTo>
                  <a:lnTo>
                    <a:pt x="77" y="742"/>
                  </a:lnTo>
                  <a:lnTo>
                    <a:pt x="91" y="735"/>
                  </a:lnTo>
                  <a:lnTo>
                    <a:pt x="105" y="730"/>
                  </a:lnTo>
                  <a:lnTo>
                    <a:pt x="119" y="727"/>
                  </a:lnTo>
                  <a:lnTo>
                    <a:pt x="134" y="725"/>
                  </a:lnTo>
                  <a:lnTo>
                    <a:pt x="149" y="723"/>
                  </a:lnTo>
                  <a:lnTo>
                    <a:pt x="1119" y="723"/>
                  </a:lnTo>
                  <a:lnTo>
                    <a:pt x="1134" y="725"/>
                  </a:lnTo>
                  <a:lnTo>
                    <a:pt x="1150" y="727"/>
                  </a:lnTo>
                  <a:lnTo>
                    <a:pt x="1164" y="730"/>
                  </a:lnTo>
                  <a:lnTo>
                    <a:pt x="1177" y="735"/>
                  </a:lnTo>
                  <a:lnTo>
                    <a:pt x="1190" y="742"/>
                  </a:lnTo>
                  <a:lnTo>
                    <a:pt x="1203" y="749"/>
                  </a:lnTo>
                  <a:lnTo>
                    <a:pt x="1214" y="757"/>
                  </a:lnTo>
                  <a:lnTo>
                    <a:pt x="1225" y="767"/>
                  </a:lnTo>
                  <a:lnTo>
                    <a:pt x="1234" y="778"/>
                  </a:lnTo>
                  <a:lnTo>
                    <a:pt x="1244" y="790"/>
                  </a:lnTo>
                  <a:lnTo>
                    <a:pt x="1251" y="802"/>
                  </a:lnTo>
                  <a:lnTo>
                    <a:pt x="1257" y="814"/>
                  </a:lnTo>
                  <a:lnTo>
                    <a:pt x="1262" y="829"/>
                  </a:lnTo>
                  <a:lnTo>
                    <a:pt x="1266" y="843"/>
                  </a:lnTo>
                  <a:lnTo>
                    <a:pt x="1268" y="857"/>
                  </a:lnTo>
                  <a:lnTo>
                    <a:pt x="1269" y="873"/>
                  </a:lnTo>
                  <a:close/>
                  <a:moveTo>
                    <a:pt x="1269" y="1596"/>
                  </a:moveTo>
                  <a:lnTo>
                    <a:pt x="1268" y="1612"/>
                  </a:lnTo>
                  <a:lnTo>
                    <a:pt x="1266" y="1626"/>
                  </a:lnTo>
                  <a:lnTo>
                    <a:pt x="1262" y="1641"/>
                  </a:lnTo>
                  <a:lnTo>
                    <a:pt x="1257" y="1655"/>
                  </a:lnTo>
                  <a:lnTo>
                    <a:pt x="1251" y="1668"/>
                  </a:lnTo>
                  <a:lnTo>
                    <a:pt x="1244" y="1680"/>
                  </a:lnTo>
                  <a:lnTo>
                    <a:pt x="1234" y="1691"/>
                  </a:lnTo>
                  <a:lnTo>
                    <a:pt x="1225" y="1703"/>
                  </a:lnTo>
                  <a:lnTo>
                    <a:pt x="1214" y="1712"/>
                  </a:lnTo>
                  <a:lnTo>
                    <a:pt x="1203" y="1720"/>
                  </a:lnTo>
                  <a:lnTo>
                    <a:pt x="1190" y="1728"/>
                  </a:lnTo>
                  <a:lnTo>
                    <a:pt x="1177" y="1734"/>
                  </a:lnTo>
                  <a:lnTo>
                    <a:pt x="1164" y="1739"/>
                  </a:lnTo>
                  <a:lnTo>
                    <a:pt x="1150" y="1744"/>
                  </a:lnTo>
                  <a:lnTo>
                    <a:pt x="1134" y="1746"/>
                  </a:lnTo>
                  <a:lnTo>
                    <a:pt x="1119" y="1747"/>
                  </a:lnTo>
                  <a:lnTo>
                    <a:pt x="149" y="1747"/>
                  </a:lnTo>
                  <a:lnTo>
                    <a:pt x="134" y="1746"/>
                  </a:lnTo>
                  <a:lnTo>
                    <a:pt x="119" y="1744"/>
                  </a:lnTo>
                  <a:lnTo>
                    <a:pt x="105" y="1739"/>
                  </a:lnTo>
                  <a:lnTo>
                    <a:pt x="91" y="1734"/>
                  </a:lnTo>
                  <a:lnTo>
                    <a:pt x="77" y="1728"/>
                  </a:lnTo>
                  <a:lnTo>
                    <a:pt x="65" y="1720"/>
                  </a:lnTo>
                  <a:lnTo>
                    <a:pt x="54" y="1712"/>
                  </a:lnTo>
                  <a:lnTo>
                    <a:pt x="43" y="1703"/>
                  </a:lnTo>
                  <a:lnTo>
                    <a:pt x="33" y="1691"/>
                  </a:lnTo>
                  <a:lnTo>
                    <a:pt x="25" y="1680"/>
                  </a:lnTo>
                  <a:lnTo>
                    <a:pt x="17" y="1668"/>
                  </a:lnTo>
                  <a:lnTo>
                    <a:pt x="11" y="1655"/>
                  </a:lnTo>
                  <a:lnTo>
                    <a:pt x="6" y="1641"/>
                  </a:lnTo>
                  <a:lnTo>
                    <a:pt x="3" y="1626"/>
                  </a:lnTo>
                  <a:lnTo>
                    <a:pt x="0" y="1612"/>
                  </a:lnTo>
                  <a:lnTo>
                    <a:pt x="0" y="1596"/>
                  </a:lnTo>
                  <a:lnTo>
                    <a:pt x="0" y="1581"/>
                  </a:lnTo>
                  <a:lnTo>
                    <a:pt x="3" y="1566"/>
                  </a:lnTo>
                  <a:lnTo>
                    <a:pt x="6" y="1551"/>
                  </a:lnTo>
                  <a:lnTo>
                    <a:pt x="11" y="1538"/>
                  </a:lnTo>
                  <a:lnTo>
                    <a:pt x="17" y="1525"/>
                  </a:lnTo>
                  <a:lnTo>
                    <a:pt x="25" y="1513"/>
                  </a:lnTo>
                  <a:lnTo>
                    <a:pt x="33" y="1501"/>
                  </a:lnTo>
                  <a:lnTo>
                    <a:pt x="43" y="1490"/>
                  </a:lnTo>
                  <a:lnTo>
                    <a:pt x="54" y="1481"/>
                  </a:lnTo>
                  <a:lnTo>
                    <a:pt x="65" y="1472"/>
                  </a:lnTo>
                  <a:lnTo>
                    <a:pt x="77" y="1465"/>
                  </a:lnTo>
                  <a:lnTo>
                    <a:pt x="91" y="1458"/>
                  </a:lnTo>
                  <a:lnTo>
                    <a:pt x="105" y="1453"/>
                  </a:lnTo>
                  <a:lnTo>
                    <a:pt x="119" y="1449"/>
                  </a:lnTo>
                  <a:lnTo>
                    <a:pt x="134" y="1447"/>
                  </a:lnTo>
                  <a:lnTo>
                    <a:pt x="149" y="1446"/>
                  </a:lnTo>
                  <a:lnTo>
                    <a:pt x="1119" y="1446"/>
                  </a:lnTo>
                  <a:lnTo>
                    <a:pt x="1134" y="1447"/>
                  </a:lnTo>
                  <a:lnTo>
                    <a:pt x="1150" y="1449"/>
                  </a:lnTo>
                  <a:lnTo>
                    <a:pt x="1164" y="1453"/>
                  </a:lnTo>
                  <a:lnTo>
                    <a:pt x="1177" y="1458"/>
                  </a:lnTo>
                  <a:lnTo>
                    <a:pt x="1190" y="1465"/>
                  </a:lnTo>
                  <a:lnTo>
                    <a:pt x="1203" y="1472"/>
                  </a:lnTo>
                  <a:lnTo>
                    <a:pt x="1214" y="1481"/>
                  </a:lnTo>
                  <a:lnTo>
                    <a:pt x="1225" y="1490"/>
                  </a:lnTo>
                  <a:lnTo>
                    <a:pt x="1234" y="1501"/>
                  </a:lnTo>
                  <a:lnTo>
                    <a:pt x="1244" y="1513"/>
                  </a:lnTo>
                  <a:lnTo>
                    <a:pt x="1251" y="1525"/>
                  </a:lnTo>
                  <a:lnTo>
                    <a:pt x="1257" y="1538"/>
                  </a:lnTo>
                  <a:lnTo>
                    <a:pt x="1262" y="1551"/>
                  </a:lnTo>
                  <a:lnTo>
                    <a:pt x="1266" y="1566"/>
                  </a:lnTo>
                  <a:lnTo>
                    <a:pt x="1268" y="1581"/>
                  </a:lnTo>
                  <a:lnTo>
                    <a:pt x="1269" y="1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5" name="Freeform 15">
              <a:extLst>
                <a:ext uri="{FF2B5EF4-FFF2-40B4-BE49-F238E27FC236}">
                  <a16:creationId xmlns="" xmlns:a16="http://schemas.microsoft.com/office/drawing/2014/main" id="{F8DBDE41-08FF-49C4-B6D0-19F3BBD9EC96}"/>
                </a:ext>
              </a:extLst>
            </p:cNvPr>
            <p:cNvSpPr>
              <a:spLocks/>
            </p:cNvSpPr>
            <p:nvPr/>
          </p:nvSpPr>
          <p:spPr bwMode="auto">
            <a:xfrm>
              <a:off x="3448634" y="1460999"/>
              <a:ext cx="125042" cy="125043"/>
            </a:xfrm>
            <a:custGeom>
              <a:avLst/>
              <a:gdLst/>
              <a:ahLst/>
              <a:cxnLst>
                <a:cxn ang="0">
                  <a:pos x="2788" y="1542"/>
                </a:cxn>
                <a:cxn ang="0">
                  <a:pos x="2751" y="1748"/>
                </a:cxn>
                <a:cxn ang="0">
                  <a:pos x="2686" y="1943"/>
                </a:cxn>
                <a:cxn ang="0">
                  <a:pos x="2593" y="2124"/>
                </a:cxn>
                <a:cxn ang="0">
                  <a:pos x="2477" y="2288"/>
                </a:cxn>
                <a:cxn ang="0">
                  <a:pos x="2338" y="2434"/>
                </a:cxn>
                <a:cxn ang="0">
                  <a:pos x="2179" y="2559"/>
                </a:cxn>
                <a:cxn ang="0">
                  <a:pos x="2004" y="2659"/>
                </a:cxn>
                <a:cxn ang="0">
                  <a:pos x="1814" y="2735"/>
                </a:cxn>
                <a:cxn ang="0">
                  <a:pos x="1611" y="2782"/>
                </a:cxn>
                <a:cxn ang="0">
                  <a:pos x="1398" y="2797"/>
                </a:cxn>
                <a:cxn ang="0">
                  <a:pos x="1185" y="2782"/>
                </a:cxn>
                <a:cxn ang="0">
                  <a:pos x="983" y="2735"/>
                </a:cxn>
                <a:cxn ang="0">
                  <a:pos x="793" y="2659"/>
                </a:cxn>
                <a:cxn ang="0">
                  <a:pos x="617" y="2559"/>
                </a:cxn>
                <a:cxn ang="0">
                  <a:pos x="459" y="2434"/>
                </a:cxn>
                <a:cxn ang="0">
                  <a:pos x="320" y="2288"/>
                </a:cxn>
                <a:cxn ang="0">
                  <a:pos x="204" y="2124"/>
                </a:cxn>
                <a:cxn ang="0">
                  <a:pos x="111" y="1943"/>
                </a:cxn>
                <a:cxn ang="0">
                  <a:pos x="45" y="1748"/>
                </a:cxn>
                <a:cxn ang="0">
                  <a:pos x="7" y="1542"/>
                </a:cxn>
                <a:cxn ang="0">
                  <a:pos x="2" y="1327"/>
                </a:cxn>
                <a:cxn ang="0">
                  <a:pos x="29" y="1117"/>
                </a:cxn>
                <a:cxn ang="0">
                  <a:pos x="85" y="918"/>
                </a:cxn>
                <a:cxn ang="0">
                  <a:pos x="170" y="732"/>
                </a:cxn>
                <a:cxn ang="0">
                  <a:pos x="278" y="562"/>
                </a:cxn>
                <a:cxn ang="0">
                  <a:pos x="410" y="409"/>
                </a:cxn>
                <a:cxn ang="0">
                  <a:pos x="562" y="277"/>
                </a:cxn>
                <a:cxn ang="0">
                  <a:pos x="733" y="169"/>
                </a:cxn>
                <a:cxn ang="0">
                  <a:pos x="917" y="85"/>
                </a:cxn>
                <a:cxn ang="0">
                  <a:pos x="1116" y="28"/>
                </a:cxn>
                <a:cxn ang="0">
                  <a:pos x="1326" y="1"/>
                </a:cxn>
                <a:cxn ang="0">
                  <a:pos x="1541" y="8"/>
                </a:cxn>
                <a:cxn ang="0">
                  <a:pos x="1748" y="44"/>
                </a:cxn>
                <a:cxn ang="0">
                  <a:pos x="1942" y="110"/>
                </a:cxn>
                <a:cxn ang="0">
                  <a:pos x="2122" y="203"/>
                </a:cxn>
                <a:cxn ang="0">
                  <a:pos x="2287" y="319"/>
                </a:cxn>
                <a:cxn ang="0">
                  <a:pos x="2433" y="458"/>
                </a:cxn>
                <a:cxn ang="0">
                  <a:pos x="2556" y="617"/>
                </a:cxn>
                <a:cxn ang="0">
                  <a:pos x="2657" y="793"/>
                </a:cxn>
                <a:cxn ang="0">
                  <a:pos x="2733" y="983"/>
                </a:cxn>
                <a:cxn ang="0">
                  <a:pos x="2779" y="1186"/>
                </a:cxn>
                <a:cxn ang="0">
                  <a:pos x="2795" y="1399"/>
                </a:cxn>
              </a:cxnLst>
              <a:rect l="0" t="0" r="r" b="b"/>
              <a:pathLst>
                <a:path w="2795" h="2797">
                  <a:moveTo>
                    <a:pt x="2795" y="1399"/>
                  </a:moveTo>
                  <a:lnTo>
                    <a:pt x="2793" y="1470"/>
                  </a:lnTo>
                  <a:lnTo>
                    <a:pt x="2788" y="1542"/>
                  </a:lnTo>
                  <a:lnTo>
                    <a:pt x="2779" y="1611"/>
                  </a:lnTo>
                  <a:lnTo>
                    <a:pt x="2767" y="1681"/>
                  </a:lnTo>
                  <a:lnTo>
                    <a:pt x="2751" y="1748"/>
                  </a:lnTo>
                  <a:lnTo>
                    <a:pt x="2733" y="1815"/>
                  </a:lnTo>
                  <a:lnTo>
                    <a:pt x="2711" y="1879"/>
                  </a:lnTo>
                  <a:lnTo>
                    <a:pt x="2686" y="1943"/>
                  </a:lnTo>
                  <a:lnTo>
                    <a:pt x="2657" y="2005"/>
                  </a:lnTo>
                  <a:lnTo>
                    <a:pt x="2627" y="2065"/>
                  </a:lnTo>
                  <a:lnTo>
                    <a:pt x="2593" y="2124"/>
                  </a:lnTo>
                  <a:lnTo>
                    <a:pt x="2556" y="2181"/>
                  </a:lnTo>
                  <a:lnTo>
                    <a:pt x="2518" y="2236"/>
                  </a:lnTo>
                  <a:lnTo>
                    <a:pt x="2477" y="2288"/>
                  </a:lnTo>
                  <a:lnTo>
                    <a:pt x="2433" y="2339"/>
                  </a:lnTo>
                  <a:lnTo>
                    <a:pt x="2386" y="2388"/>
                  </a:lnTo>
                  <a:lnTo>
                    <a:pt x="2338" y="2434"/>
                  </a:lnTo>
                  <a:lnTo>
                    <a:pt x="2287" y="2478"/>
                  </a:lnTo>
                  <a:lnTo>
                    <a:pt x="2234" y="2519"/>
                  </a:lnTo>
                  <a:lnTo>
                    <a:pt x="2179" y="2559"/>
                  </a:lnTo>
                  <a:lnTo>
                    <a:pt x="2122" y="2595"/>
                  </a:lnTo>
                  <a:lnTo>
                    <a:pt x="2064" y="2628"/>
                  </a:lnTo>
                  <a:lnTo>
                    <a:pt x="2004" y="2659"/>
                  </a:lnTo>
                  <a:lnTo>
                    <a:pt x="1942" y="2688"/>
                  </a:lnTo>
                  <a:lnTo>
                    <a:pt x="1878" y="2712"/>
                  </a:lnTo>
                  <a:lnTo>
                    <a:pt x="1814" y="2735"/>
                  </a:lnTo>
                  <a:lnTo>
                    <a:pt x="1748" y="2753"/>
                  </a:lnTo>
                  <a:lnTo>
                    <a:pt x="1680" y="2769"/>
                  </a:lnTo>
                  <a:lnTo>
                    <a:pt x="1611" y="2782"/>
                  </a:lnTo>
                  <a:lnTo>
                    <a:pt x="1541" y="2790"/>
                  </a:lnTo>
                  <a:lnTo>
                    <a:pt x="1470" y="2796"/>
                  </a:lnTo>
                  <a:lnTo>
                    <a:pt x="1398" y="2797"/>
                  </a:lnTo>
                  <a:lnTo>
                    <a:pt x="1326" y="2796"/>
                  </a:lnTo>
                  <a:lnTo>
                    <a:pt x="1255" y="2790"/>
                  </a:lnTo>
                  <a:lnTo>
                    <a:pt x="1185" y="2782"/>
                  </a:lnTo>
                  <a:lnTo>
                    <a:pt x="1116" y="2769"/>
                  </a:lnTo>
                  <a:lnTo>
                    <a:pt x="1049" y="2753"/>
                  </a:lnTo>
                  <a:lnTo>
                    <a:pt x="983" y="2735"/>
                  </a:lnTo>
                  <a:lnTo>
                    <a:pt x="917" y="2712"/>
                  </a:lnTo>
                  <a:lnTo>
                    <a:pt x="854" y="2688"/>
                  </a:lnTo>
                  <a:lnTo>
                    <a:pt x="793" y="2659"/>
                  </a:lnTo>
                  <a:lnTo>
                    <a:pt x="733" y="2628"/>
                  </a:lnTo>
                  <a:lnTo>
                    <a:pt x="673" y="2595"/>
                  </a:lnTo>
                  <a:lnTo>
                    <a:pt x="617" y="2559"/>
                  </a:lnTo>
                  <a:lnTo>
                    <a:pt x="562" y="2519"/>
                  </a:lnTo>
                  <a:lnTo>
                    <a:pt x="509" y="2478"/>
                  </a:lnTo>
                  <a:lnTo>
                    <a:pt x="459" y="2434"/>
                  </a:lnTo>
                  <a:lnTo>
                    <a:pt x="410" y="2388"/>
                  </a:lnTo>
                  <a:lnTo>
                    <a:pt x="364" y="2339"/>
                  </a:lnTo>
                  <a:lnTo>
                    <a:pt x="320" y="2288"/>
                  </a:lnTo>
                  <a:lnTo>
                    <a:pt x="278" y="2236"/>
                  </a:lnTo>
                  <a:lnTo>
                    <a:pt x="239" y="2181"/>
                  </a:lnTo>
                  <a:lnTo>
                    <a:pt x="204" y="2124"/>
                  </a:lnTo>
                  <a:lnTo>
                    <a:pt x="170" y="2065"/>
                  </a:lnTo>
                  <a:lnTo>
                    <a:pt x="138" y="2005"/>
                  </a:lnTo>
                  <a:lnTo>
                    <a:pt x="111" y="1943"/>
                  </a:lnTo>
                  <a:lnTo>
                    <a:pt x="85" y="1879"/>
                  </a:lnTo>
                  <a:lnTo>
                    <a:pt x="64" y="1815"/>
                  </a:lnTo>
                  <a:lnTo>
                    <a:pt x="45" y="1748"/>
                  </a:lnTo>
                  <a:lnTo>
                    <a:pt x="29" y="1681"/>
                  </a:lnTo>
                  <a:lnTo>
                    <a:pt x="17" y="1611"/>
                  </a:lnTo>
                  <a:lnTo>
                    <a:pt x="7" y="1542"/>
                  </a:lnTo>
                  <a:lnTo>
                    <a:pt x="2" y="1470"/>
                  </a:lnTo>
                  <a:lnTo>
                    <a:pt x="0" y="1399"/>
                  </a:lnTo>
                  <a:lnTo>
                    <a:pt x="2" y="1327"/>
                  </a:lnTo>
                  <a:lnTo>
                    <a:pt x="7" y="1256"/>
                  </a:lnTo>
                  <a:lnTo>
                    <a:pt x="17" y="1186"/>
                  </a:lnTo>
                  <a:lnTo>
                    <a:pt x="29" y="1117"/>
                  </a:lnTo>
                  <a:lnTo>
                    <a:pt x="45" y="1049"/>
                  </a:lnTo>
                  <a:lnTo>
                    <a:pt x="64" y="983"/>
                  </a:lnTo>
                  <a:lnTo>
                    <a:pt x="85" y="918"/>
                  </a:lnTo>
                  <a:lnTo>
                    <a:pt x="111" y="854"/>
                  </a:lnTo>
                  <a:lnTo>
                    <a:pt x="138" y="793"/>
                  </a:lnTo>
                  <a:lnTo>
                    <a:pt x="170" y="732"/>
                  </a:lnTo>
                  <a:lnTo>
                    <a:pt x="204" y="673"/>
                  </a:lnTo>
                  <a:lnTo>
                    <a:pt x="239" y="617"/>
                  </a:lnTo>
                  <a:lnTo>
                    <a:pt x="278" y="562"/>
                  </a:lnTo>
                  <a:lnTo>
                    <a:pt x="320" y="509"/>
                  </a:lnTo>
                  <a:lnTo>
                    <a:pt x="364" y="458"/>
                  </a:lnTo>
                  <a:lnTo>
                    <a:pt x="410" y="409"/>
                  </a:lnTo>
                  <a:lnTo>
                    <a:pt x="459" y="363"/>
                  </a:lnTo>
                  <a:lnTo>
                    <a:pt x="509" y="319"/>
                  </a:lnTo>
                  <a:lnTo>
                    <a:pt x="562" y="277"/>
                  </a:lnTo>
                  <a:lnTo>
                    <a:pt x="617" y="239"/>
                  </a:lnTo>
                  <a:lnTo>
                    <a:pt x="673" y="203"/>
                  </a:lnTo>
                  <a:lnTo>
                    <a:pt x="733" y="169"/>
                  </a:lnTo>
                  <a:lnTo>
                    <a:pt x="793" y="138"/>
                  </a:lnTo>
                  <a:lnTo>
                    <a:pt x="854" y="110"/>
                  </a:lnTo>
                  <a:lnTo>
                    <a:pt x="917" y="85"/>
                  </a:lnTo>
                  <a:lnTo>
                    <a:pt x="983" y="63"/>
                  </a:lnTo>
                  <a:lnTo>
                    <a:pt x="1049" y="44"/>
                  </a:lnTo>
                  <a:lnTo>
                    <a:pt x="1116" y="28"/>
                  </a:lnTo>
                  <a:lnTo>
                    <a:pt x="1185" y="16"/>
                  </a:lnTo>
                  <a:lnTo>
                    <a:pt x="1255" y="8"/>
                  </a:lnTo>
                  <a:lnTo>
                    <a:pt x="1326" y="1"/>
                  </a:lnTo>
                  <a:lnTo>
                    <a:pt x="1398" y="0"/>
                  </a:lnTo>
                  <a:lnTo>
                    <a:pt x="1470" y="1"/>
                  </a:lnTo>
                  <a:lnTo>
                    <a:pt x="1541" y="8"/>
                  </a:lnTo>
                  <a:lnTo>
                    <a:pt x="1611" y="16"/>
                  </a:lnTo>
                  <a:lnTo>
                    <a:pt x="1680" y="28"/>
                  </a:lnTo>
                  <a:lnTo>
                    <a:pt x="1748" y="44"/>
                  </a:lnTo>
                  <a:lnTo>
                    <a:pt x="1814" y="63"/>
                  </a:lnTo>
                  <a:lnTo>
                    <a:pt x="1878" y="85"/>
                  </a:lnTo>
                  <a:lnTo>
                    <a:pt x="1942" y="110"/>
                  </a:lnTo>
                  <a:lnTo>
                    <a:pt x="2004" y="138"/>
                  </a:lnTo>
                  <a:lnTo>
                    <a:pt x="2064" y="169"/>
                  </a:lnTo>
                  <a:lnTo>
                    <a:pt x="2122" y="203"/>
                  </a:lnTo>
                  <a:lnTo>
                    <a:pt x="2179" y="239"/>
                  </a:lnTo>
                  <a:lnTo>
                    <a:pt x="2234" y="277"/>
                  </a:lnTo>
                  <a:lnTo>
                    <a:pt x="2287" y="319"/>
                  </a:lnTo>
                  <a:lnTo>
                    <a:pt x="2338" y="363"/>
                  </a:lnTo>
                  <a:lnTo>
                    <a:pt x="2386" y="409"/>
                  </a:lnTo>
                  <a:lnTo>
                    <a:pt x="2433" y="458"/>
                  </a:lnTo>
                  <a:lnTo>
                    <a:pt x="2477" y="509"/>
                  </a:lnTo>
                  <a:lnTo>
                    <a:pt x="2518" y="562"/>
                  </a:lnTo>
                  <a:lnTo>
                    <a:pt x="2556" y="617"/>
                  </a:lnTo>
                  <a:lnTo>
                    <a:pt x="2593" y="673"/>
                  </a:lnTo>
                  <a:lnTo>
                    <a:pt x="2627" y="732"/>
                  </a:lnTo>
                  <a:lnTo>
                    <a:pt x="2657" y="793"/>
                  </a:lnTo>
                  <a:lnTo>
                    <a:pt x="2686" y="854"/>
                  </a:lnTo>
                  <a:lnTo>
                    <a:pt x="2711" y="918"/>
                  </a:lnTo>
                  <a:lnTo>
                    <a:pt x="2733" y="983"/>
                  </a:lnTo>
                  <a:lnTo>
                    <a:pt x="2751" y="1049"/>
                  </a:lnTo>
                  <a:lnTo>
                    <a:pt x="2767" y="1117"/>
                  </a:lnTo>
                  <a:lnTo>
                    <a:pt x="2779" y="1186"/>
                  </a:lnTo>
                  <a:lnTo>
                    <a:pt x="2788" y="1256"/>
                  </a:lnTo>
                  <a:lnTo>
                    <a:pt x="2793" y="1327"/>
                  </a:lnTo>
                  <a:lnTo>
                    <a:pt x="2795" y="1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sp>
        <p:nvSpPr>
          <p:cNvPr id="66" name="Freeform 5">
            <a:extLst>
              <a:ext uri="{FF2B5EF4-FFF2-40B4-BE49-F238E27FC236}">
                <a16:creationId xmlns="" xmlns:a16="http://schemas.microsoft.com/office/drawing/2014/main" id="{11BD029B-A192-4F40-A324-EBF96A4ADC31}"/>
              </a:ext>
            </a:extLst>
          </p:cNvPr>
          <p:cNvSpPr>
            <a:spLocks noEditPoints="1"/>
          </p:cNvSpPr>
          <p:nvPr/>
        </p:nvSpPr>
        <p:spPr bwMode="auto">
          <a:xfrm>
            <a:off x="1833228" y="2639389"/>
            <a:ext cx="176814" cy="229556"/>
          </a:xfrm>
          <a:custGeom>
            <a:avLst/>
            <a:gdLst>
              <a:gd name="T0" fmla="*/ 12672 w 12672"/>
              <a:gd name="T1" fmla="*/ 16452 h 16452"/>
              <a:gd name="T2" fmla="*/ 0 w 12672"/>
              <a:gd name="T3" fmla="*/ 16452 h 16452"/>
              <a:gd name="T4" fmla="*/ 0 w 12672"/>
              <a:gd name="T5" fmla="*/ 0 h 16452"/>
              <a:gd name="T6" fmla="*/ 9822 w 12672"/>
              <a:gd name="T7" fmla="*/ 0 h 16452"/>
              <a:gd name="T8" fmla="*/ 12672 w 12672"/>
              <a:gd name="T9" fmla="*/ 3029 h 16452"/>
              <a:gd name="T10" fmla="*/ 12672 w 12672"/>
              <a:gd name="T11" fmla="*/ 16452 h 16452"/>
              <a:gd name="T12" fmla="*/ 12308 w 12672"/>
              <a:gd name="T13" fmla="*/ 16032 h 16452"/>
              <a:gd name="T14" fmla="*/ 12308 w 12672"/>
              <a:gd name="T15" fmla="*/ 3029 h 16452"/>
              <a:gd name="T16" fmla="*/ 9822 w 12672"/>
              <a:gd name="T17" fmla="*/ 3029 h 16452"/>
              <a:gd name="T18" fmla="*/ 9822 w 12672"/>
              <a:gd name="T19" fmla="*/ 305 h 16452"/>
              <a:gd name="T20" fmla="*/ 374 w 12672"/>
              <a:gd name="T21" fmla="*/ 305 h 16452"/>
              <a:gd name="T22" fmla="*/ 374 w 12672"/>
              <a:gd name="T23" fmla="*/ 16032 h 16452"/>
              <a:gd name="T24" fmla="*/ 12308 w 12672"/>
              <a:gd name="T25" fmla="*/ 16032 h 16452"/>
              <a:gd name="T26" fmla="*/ 8866 w 12672"/>
              <a:gd name="T27" fmla="*/ 3515 h 16452"/>
              <a:gd name="T28" fmla="*/ 1604 w 12672"/>
              <a:gd name="T29" fmla="*/ 3515 h 16452"/>
              <a:gd name="T30" fmla="*/ 1604 w 12672"/>
              <a:gd name="T31" fmla="*/ 2734 h 16452"/>
              <a:gd name="T32" fmla="*/ 8866 w 12672"/>
              <a:gd name="T33" fmla="*/ 2734 h 16452"/>
              <a:gd name="T34" fmla="*/ 8866 w 12672"/>
              <a:gd name="T35" fmla="*/ 3515 h 16452"/>
              <a:gd name="T36" fmla="*/ 11300 w 12672"/>
              <a:gd name="T37" fmla="*/ 5586 h 16452"/>
              <a:gd name="T38" fmla="*/ 1604 w 12672"/>
              <a:gd name="T39" fmla="*/ 5586 h 16452"/>
              <a:gd name="T40" fmla="*/ 1604 w 12672"/>
              <a:gd name="T41" fmla="*/ 4804 h 16452"/>
              <a:gd name="T42" fmla="*/ 11300 w 12672"/>
              <a:gd name="T43" fmla="*/ 4804 h 16452"/>
              <a:gd name="T44" fmla="*/ 11300 w 12672"/>
              <a:gd name="T45" fmla="*/ 5586 h 16452"/>
              <a:gd name="T46" fmla="*/ 5417 w 12672"/>
              <a:gd name="T47" fmla="*/ 7656 h 16452"/>
              <a:gd name="T48" fmla="*/ 1604 w 12672"/>
              <a:gd name="T49" fmla="*/ 7656 h 16452"/>
              <a:gd name="T50" fmla="*/ 1604 w 12672"/>
              <a:gd name="T51" fmla="*/ 6876 h 16452"/>
              <a:gd name="T52" fmla="*/ 5417 w 12672"/>
              <a:gd name="T53" fmla="*/ 6876 h 16452"/>
              <a:gd name="T54" fmla="*/ 5417 w 12672"/>
              <a:gd name="T55" fmla="*/ 7656 h 16452"/>
              <a:gd name="T56" fmla="*/ 11300 w 12672"/>
              <a:gd name="T57" fmla="*/ 9728 h 16452"/>
              <a:gd name="T58" fmla="*/ 1604 w 12672"/>
              <a:gd name="T59" fmla="*/ 9728 h 16452"/>
              <a:gd name="T60" fmla="*/ 1604 w 12672"/>
              <a:gd name="T61" fmla="*/ 8949 h 16452"/>
              <a:gd name="T62" fmla="*/ 11300 w 12672"/>
              <a:gd name="T63" fmla="*/ 8949 h 16452"/>
              <a:gd name="T64" fmla="*/ 11300 w 12672"/>
              <a:gd name="T65" fmla="*/ 9728 h 16452"/>
              <a:gd name="T66" fmla="*/ 11300 w 12672"/>
              <a:gd name="T67" fmla="*/ 11801 h 16452"/>
              <a:gd name="T68" fmla="*/ 1604 w 12672"/>
              <a:gd name="T69" fmla="*/ 11801 h 16452"/>
              <a:gd name="T70" fmla="*/ 1604 w 12672"/>
              <a:gd name="T71" fmla="*/ 11018 h 16452"/>
              <a:gd name="T72" fmla="*/ 11300 w 12672"/>
              <a:gd name="T73" fmla="*/ 11018 h 16452"/>
              <a:gd name="T74" fmla="*/ 11300 w 12672"/>
              <a:gd name="T75" fmla="*/ 11801 h 16452"/>
              <a:gd name="T76" fmla="*/ 11300 w 12672"/>
              <a:gd name="T77" fmla="*/ 13870 h 16452"/>
              <a:gd name="T78" fmla="*/ 1604 w 12672"/>
              <a:gd name="T79" fmla="*/ 13870 h 16452"/>
              <a:gd name="T80" fmla="*/ 1604 w 12672"/>
              <a:gd name="T81" fmla="*/ 13091 h 16452"/>
              <a:gd name="T82" fmla="*/ 11300 w 12672"/>
              <a:gd name="T83" fmla="*/ 13091 h 16452"/>
              <a:gd name="T84" fmla="*/ 11300 w 12672"/>
              <a:gd name="T85" fmla="*/ 13870 h 1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72" h="16452">
                <a:moveTo>
                  <a:pt x="12672" y="16452"/>
                </a:moveTo>
                <a:lnTo>
                  <a:pt x="0" y="16452"/>
                </a:lnTo>
                <a:lnTo>
                  <a:pt x="0" y="0"/>
                </a:lnTo>
                <a:lnTo>
                  <a:pt x="9822" y="0"/>
                </a:lnTo>
                <a:lnTo>
                  <a:pt x="12672" y="3029"/>
                </a:lnTo>
                <a:lnTo>
                  <a:pt x="12672" y="16452"/>
                </a:lnTo>
                <a:close/>
                <a:moveTo>
                  <a:pt x="12308" y="16032"/>
                </a:moveTo>
                <a:lnTo>
                  <a:pt x="12308" y="3029"/>
                </a:lnTo>
                <a:lnTo>
                  <a:pt x="9822" y="3029"/>
                </a:lnTo>
                <a:lnTo>
                  <a:pt x="9822" y="305"/>
                </a:lnTo>
                <a:lnTo>
                  <a:pt x="374" y="305"/>
                </a:lnTo>
                <a:lnTo>
                  <a:pt x="374" y="16032"/>
                </a:lnTo>
                <a:lnTo>
                  <a:pt x="12308" y="16032"/>
                </a:lnTo>
                <a:close/>
                <a:moveTo>
                  <a:pt x="8866" y="3515"/>
                </a:moveTo>
                <a:lnTo>
                  <a:pt x="1604" y="3515"/>
                </a:lnTo>
                <a:lnTo>
                  <a:pt x="1604" y="2734"/>
                </a:lnTo>
                <a:lnTo>
                  <a:pt x="8866" y="2734"/>
                </a:lnTo>
                <a:lnTo>
                  <a:pt x="8866" y="3515"/>
                </a:lnTo>
                <a:close/>
                <a:moveTo>
                  <a:pt x="11300" y="5586"/>
                </a:moveTo>
                <a:lnTo>
                  <a:pt x="1604" y="5586"/>
                </a:lnTo>
                <a:lnTo>
                  <a:pt x="1604" y="4804"/>
                </a:lnTo>
                <a:lnTo>
                  <a:pt x="11300" y="4804"/>
                </a:lnTo>
                <a:lnTo>
                  <a:pt x="11300" y="5586"/>
                </a:lnTo>
                <a:close/>
                <a:moveTo>
                  <a:pt x="5417" y="7656"/>
                </a:moveTo>
                <a:lnTo>
                  <a:pt x="1604" y="7656"/>
                </a:lnTo>
                <a:lnTo>
                  <a:pt x="1604" y="6876"/>
                </a:lnTo>
                <a:lnTo>
                  <a:pt x="5417" y="6876"/>
                </a:lnTo>
                <a:lnTo>
                  <a:pt x="5417" y="7656"/>
                </a:lnTo>
                <a:close/>
                <a:moveTo>
                  <a:pt x="11300" y="9728"/>
                </a:moveTo>
                <a:lnTo>
                  <a:pt x="1604" y="9728"/>
                </a:lnTo>
                <a:lnTo>
                  <a:pt x="1604" y="8949"/>
                </a:lnTo>
                <a:lnTo>
                  <a:pt x="11300" y="8949"/>
                </a:lnTo>
                <a:lnTo>
                  <a:pt x="11300" y="9728"/>
                </a:lnTo>
                <a:close/>
                <a:moveTo>
                  <a:pt x="11300" y="11801"/>
                </a:moveTo>
                <a:lnTo>
                  <a:pt x="1604" y="11801"/>
                </a:lnTo>
                <a:lnTo>
                  <a:pt x="1604" y="11018"/>
                </a:lnTo>
                <a:lnTo>
                  <a:pt x="11300" y="11018"/>
                </a:lnTo>
                <a:lnTo>
                  <a:pt x="11300" y="11801"/>
                </a:lnTo>
                <a:close/>
                <a:moveTo>
                  <a:pt x="11300" y="13870"/>
                </a:moveTo>
                <a:lnTo>
                  <a:pt x="1604" y="13870"/>
                </a:lnTo>
                <a:lnTo>
                  <a:pt x="1604" y="13091"/>
                </a:lnTo>
                <a:lnTo>
                  <a:pt x="11300" y="13091"/>
                </a:lnTo>
                <a:lnTo>
                  <a:pt x="11300" y="138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67" name="Rectangle 66">
            <a:extLst>
              <a:ext uri="{FF2B5EF4-FFF2-40B4-BE49-F238E27FC236}">
                <a16:creationId xmlns="" xmlns:a16="http://schemas.microsoft.com/office/drawing/2014/main" id="{18B4DDE2-61BD-4A57-A8E1-7791C560C470}"/>
              </a:ext>
            </a:extLst>
          </p:cNvPr>
          <p:cNvSpPr/>
          <p:nvPr/>
        </p:nvSpPr>
        <p:spPr>
          <a:xfrm>
            <a:off x="921903" y="2846959"/>
            <a:ext cx="63831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Backlog</a:t>
            </a:r>
          </a:p>
        </p:txBody>
      </p:sp>
      <p:grpSp>
        <p:nvGrpSpPr>
          <p:cNvPr id="68" name="Group 67">
            <a:extLst>
              <a:ext uri="{FF2B5EF4-FFF2-40B4-BE49-F238E27FC236}">
                <a16:creationId xmlns="" xmlns:a16="http://schemas.microsoft.com/office/drawing/2014/main" id="{F20CEB23-50C3-46F6-AC80-7A3C0ADFFD74}"/>
              </a:ext>
            </a:extLst>
          </p:cNvPr>
          <p:cNvGrpSpPr/>
          <p:nvPr/>
        </p:nvGrpSpPr>
        <p:grpSpPr>
          <a:xfrm>
            <a:off x="1864818" y="2127424"/>
            <a:ext cx="447559" cy="275185"/>
            <a:chOff x="1953645" y="2302915"/>
            <a:chExt cx="447559" cy="275185"/>
          </a:xfrm>
        </p:grpSpPr>
        <p:sp>
          <p:nvSpPr>
            <p:cNvPr id="69" name="Can 68">
              <a:extLst>
                <a:ext uri="{FF2B5EF4-FFF2-40B4-BE49-F238E27FC236}">
                  <a16:creationId xmlns="" xmlns:a16="http://schemas.microsoft.com/office/drawing/2014/main" id="{E1FA7AB7-0A3C-4648-9284-76A951416360}"/>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Rectangle 69">
              <a:extLst>
                <a:ext uri="{FF2B5EF4-FFF2-40B4-BE49-F238E27FC236}">
                  <a16:creationId xmlns="" xmlns:a16="http://schemas.microsoft.com/office/drawing/2014/main" id="{564B0480-9C7D-45EE-B602-302F034314B4}"/>
                </a:ext>
              </a:extLst>
            </p:cNvPr>
            <p:cNvSpPr/>
            <p:nvPr/>
          </p:nvSpPr>
          <p:spPr>
            <a:xfrm>
              <a:off x="1953645" y="2331879"/>
              <a:ext cx="447559"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VCS</a:t>
              </a:r>
            </a:p>
          </p:txBody>
        </p:sp>
      </p:grpSp>
      <p:sp>
        <p:nvSpPr>
          <p:cNvPr id="71" name="Rectangle 70">
            <a:extLst>
              <a:ext uri="{FF2B5EF4-FFF2-40B4-BE49-F238E27FC236}">
                <a16:creationId xmlns="" xmlns:a16="http://schemas.microsoft.com/office/drawing/2014/main" id="{A3DB0573-C1D1-42AA-92B9-2F41A3ADDB26}"/>
              </a:ext>
            </a:extLst>
          </p:cNvPr>
          <p:cNvSpPr/>
          <p:nvPr/>
        </p:nvSpPr>
        <p:spPr>
          <a:xfrm>
            <a:off x="5088558" y="860963"/>
            <a:ext cx="86594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EA, security</a:t>
            </a:r>
          </a:p>
        </p:txBody>
      </p:sp>
      <p:sp>
        <p:nvSpPr>
          <p:cNvPr id="72" name="Rectangle 71">
            <a:extLst>
              <a:ext uri="{FF2B5EF4-FFF2-40B4-BE49-F238E27FC236}">
                <a16:creationId xmlns="" xmlns:a16="http://schemas.microsoft.com/office/drawing/2014/main" id="{A2623E2A-440F-4C0B-8B54-6A4468106719}"/>
              </a:ext>
            </a:extLst>
          </p:cNvPr>
          <p:cNvSpPr/>
          <p:nvPr/>
        </p:nvSpPr>
        <p:spPr>
          <a:xfrm>
            <a:off x="6294614" y="860963"/>
            <a:ext cx="830676"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nvGrpSpPr>
          <p:cNvPr id="73" name="Group 72">
            <a:extLst>
              <a:ext uri="{FF2B5EF4-FFF2-40B4-BE49-F238E27FC236}">
                <a16:creationId xmlns="" xmlns:a16="http://schemas.microsoft.com/office/drawing/2014/main" id="{D1DC3592-C64C-415D-86E0-5F02952D799A}"/>
              </a:ext>
            </a:extLst>
          </p:cNvPr>
          <p:cNvGrpSpPr/>
          <p:nvPr/>
        </p:nvGrpSpPr>
        <p:grpSpPr>
          <a:xfrm>
            <a:off x="7798113" y="3444544"/>
            <a:ext cx="895022" cy="422790"/>
            <a:chOff x="8162743" y="2275860"/>
            <a:chExt cx="895022" cy="422790"/>
          </a:xfrm>
        </p:grpSpPr>
        <p:sp>
          <p:nvSpPr>
            <p:cNvPr id="74" name="Rectangle 73">
              <a:extLst>
                <a:ext uri="{FF2B5EF4-FFF2-40B4-BE49-F238E27FC236}">
                  <a16:creationId xmlns="" xmlns:a16="http://schemas.microsoft.com/office/drawing/2014/main" id="{42787ADD-ED84-4B0C-AE8B-FC65E35D7650}"/>
                </a:ext>
              </a:extLst>
            </p:cNvPr>
            <p:cNvSpPr/>
            <p:nvPr/>
          </p:nvSpPr>
          <p:spPr>
            <a:xfrm>
              <a:off x="8162743" y="2275860"/>
              <a:ext cx="895021" cy="42279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75" name="Rectangle 74">
              <a:extLst>
                <a:ext uri="{FF2B5EF4-FFF2-40B4-BE49-F238E27FC236}">
                  <a16:creationId xmlns="" xmlns:a16="http://schemas.microsoft.com/office/drawing/2014/main" id="{F5A4AD39-9CF9-45A1-BC05-9B47ED3A771E}"/>
                </a:ext>
              </a:extLst>
            </p:cNvPr>
            <p:cNvSpPr/>
            <p:nvPr/>
          </p:nvSpPr>
          <p:spPr>
            <a:xfrm>
              <a:off x="8162744" y="2287200"/>
              <a:ext cx="895021"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Artifact repository</a:t>
              </a:r>
            </a:p>
          </p:txBody>
        </p:sp>
      </p:grpSp>
      <p:grpSp>
        <p:nvGrpSpPr>
          <p:cNvPr id="76" name="Group 75">
            <a:extLst>
              <a:ext uri="{FF2B5EF4-FFF2-40B4-BE49-F238E27FC236}">
                <a16:creationId xmlns="" xmlns:a16="http://schemas.microsoft.com/office/drawing/2014/main" id="{9539AE84-6A3C-4EDF-946D-ECBF345AAD9E}"/>
              </a:ext>
            </a:extLst>
          </p:cNvPr>
          <p:cNvGrpSpPr/>
          <p:nvPr/>
        </p:nvGrpSpPr>
        <p:grpSpPr>
          <a:xfrm>
            <a:off x="8053103" y="3184162"/>
            <a:ext cx="385042" cy="290425"/>
            <a:chOff x="1992523" y="2302915"/>
            <a:chExt cx="385042" cy="290425"/>
          </a:xfrm>
        </p:grpSpPr>
        <p:sp>
          <p:nvSpPr>
            <p:cNvPr id="77" name="Can 76">
              <a:extLst>
                <a:ext uri="{FF2B5EF4-FFF2-40B4-BE49-F238E27FC236}">
                  <a16:creationId xmlns="" xmlns:a16="http://schemas.microsoft.com/office/drawing/2014/main" id="{65A04BD2-DF68-4810-BC45-92C37C1642D6}"/>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a:extLst>
                <a:ext uri="{FF2B5EF4-FFF2-40B4-BE49-F238E27FC236}">
                  <a16:creationId xmlns="" xmlns:a16="http://schemas.microsoft.com/office/drawing/2014/main" id="{8A07EA54-564C-4C5B-89C9-B6FBFBA1EC38}"/>
                </a:ext>
              </a:extLst>
            </p:cNvPr>
            <p:cNvSpPr/>
            <p:nvPr/>
          </p:nvSpPr>
          <p:spPr>
            <a:xfrm>
              <a:off x="1992523" y="2347119"/>
              <a:ext cx="385042"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RM</a:t>
              </a:r>
            </a:p>
          </p:txBody>
        </p:sp>
      </p:grpSp>
      <p:sp>
        <p:nvSpPr>
          <p:cNvPr id="79" name="Rectangle 78">
            <a:extLst>
              <a:ext uri="{FF2B5EF4-FFF2-40B4-BE49-F238E27FC236}">
                <a16:creationId xmlns="" xmlns:a16="http://schemas.microsoft.com/office/drawing/2014/main" id="{4B3737B3-771C-49BE-9B52-143F87A51E91}"/>
              </a:ext>
            </a:extLst>
          </p:cNvPr>
          <p:cNvSpPr/>
          <p:nvPr/>
        </p:nvSpPr>
        <p:spPr>
          <a:xfrm>
            <a:off x="7979689" y="4618776"/>
            <a:ext cx="531870" cy="276999"/>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00" dirty="0">
                <a:solidFill>
                  <a:schemeClr val="bg1"/>
                </a:solidFill>
                <a:latin typeface="Arial" pitchFamily="34" charset="0"/>
                <a:cs typeface="Arial" pitchFamily="34" charset="0"/>
              </a:rPr>
              <a:t>EA</a:t>
            </a:r>
          </a:p>
        </p:txBody>
      </p:sp>
      <p:grpSp>
        <p:nvGrpSpPr>
          <p:cNvPr id="80" name="Group 79">
            <a:extLst>
              <a:ext uri="{FF2B5EF4-FFF2-40B4-BE49-F238E27FC236}">
                <a16:creationId xmlns="" xmlns:a16="http://schemas.microsoft.com/office/drawing/2014/main" id="{4A6BBAC9-AE17-4C1C-8F47-1928F016BD2D}"/>
              </a:ext>
            </a:extLst>
          </p:cNvPr>
          <p:cNvGrpSpPr/>
          <p:nvPr/>
        </p:nvGrpSpPr>
        <p:grpSpPr>
          <a:xfrm>
            <a:off x="4717130" y="4497705"/>
            <a:ext cx="1735844" cy="411450"/>
            <a:chOff x="4714577" y="4481476"/>
            <a:chExt cx="1735844" cy="411450"/>
          </a:xfrm>
        </p:grpSpPr>
        <p:grpSp>
          <p:nvGrpSpPr>
            <p:cNvPr id="81" name="Group 80">
              <a:extLst>
                <a:ext uri="{FF2B5EF4-FFF2-40B4-BE49-F238E27FC236}">
                  <a16:creationId xmlns="" xmlns:a16="http://schemas.microsoft.com/office/drawing/2014/main" id="{3FA59AFD-B1DC-4F40-A78D-8E776DDB6D8E}"/>
                </a:ext>
              </a:extLst>
            </p:cNvPr>
            <p:cNvGrpSpPr/>
            <p:nvPr/>
          </p:nvGrpSpPr>
          <p:grpSpPr>
            <a:xfrm>
              <a:off x="4714577" y="4481476"/>
              <a:ext cx="1469784" cy="411450"/>
              <a:chOff x="7761556" y="3319164"/>
              <a:chExt cx="1469784" cy="411450"/>
            </a:xfrm>
          </p:grpSpPr>
          <p:sp>
            <p:nvSpPr>
              <p:cNvPr id="83" name="Rectangle 82">
                <a:extLst>
                  <a:ext uri="{FF2B5EF4-FFF2-40B4-BE49-F238E27FC236}">
                    <a16:creationId xmlns="" xmlns:a16="http://schemas.microsoft.com/office/drawing/2014/main" id="{AD035B12-F598-4FBB-B31E-EA541322BFCC}"/>
                  </a:ext>
                </a:extLst>
              </p:cNvPr>
              <p:cNvSpPr/>
              <p:nvPr/>
            </p:nvSpPr>
            <p:spPr>
              <a:xfrm>
                <a:off x="7838439" y="3319164"/>
                <a:ext cx="1316018" cy="41145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84" name="Rectangle 83">
                <a:extLst>
                  <a:ext uri="{FF2B5EF4-FFF2-40B4-BE49-F238E27FC236}">
                    <a16:creationId xmlns="" xmlns:a16="http://schemas.microsoft.com/office/drawing/2014/main" id="{BD5769B9-0B10-42D8-B58D-820C298A12E8}"/>
                  </a:ext>
                </a:extLst>
              </p:cNvPr>
              <p:cNvSpPr/>
              <p:nvPr/>
            </p:nvSpPr>
            <p:spPr>
              <a:xfrm>
                <a:off x="7761556" y="3324834"/>
                <a:ext cx="1469784"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Service and network virtualization</a:t>
                </a:r>
              </a:p>
            </p:txBody>
          </p:sp>
        </p:grpSp>
        <p:sp>
          <p:nvSpPr>
            <p:cNvPr id="82" name="Freeform 40">
              <a:extLst>
                <a:ext uri="{FF2B5EF4-FFF2-40B4-BE49-F238E27FC236}">
                  <a16:creationId xmlns="" xmlns:a16="http://schemas.microsoft.com/office/drawing/2014/main" id="{915FCBD8-3BE1-4E73-A928-82544FC66B99}"/>
                </a:ext>
              </a:extLst>
            </p:cNvPr>
            <p:cNvSpPr>
              <a:spLocks noEditPoints="1"/>
            </p:cNvSpPr>
            <p:nvPr/>
          </p:nvSpPr>
          <p:spPr bwMode="auto">
            <a:xfrm>
              <a:off x="6115820" y="4519901"/>
              <a:ext cx="334601" cy="334600"/>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grpSp>
        <p:nvGrpSpPr>
          <p:cNvPr id="85" name="Group 84">
            <a:extLst>
              <a:ext uri="{FF2B5EF4-FFF2-40B4-BE49-F238E27FC236}">
                <a16:creationId xmlns="" xmlns:a16="http://schemas.microsoft.com/office/drawing/2014/main" id="{8ACC3764-9AEF-47B7-9436-A2F4819CF892}"/>
              </a:ext>
            </a:extLst>
          </p:cNvPr>
          <p:cNvGrpSpPr/>
          <p:nvPr/>
        </p:nvGrpSpPr>
        <p:grpSpPr>
          <a:xfrm>
            <a:off x="7413795" y="4584192"/>
            <a:ext cx="463588" cy="290425"/>
            <a:chOff x="1953250" y="2302915"/>
            <a:chExt cx="463588" cy="290425"/>
          </a:xfrm>
        </p:grpSpPr>
        <p:sp>
          <p:nvSpPr>
            <p:cNvPr id="86" name="Can 85">
              <a:extLst>
                <a:ext uri="{FF2B5EF4-FFF2-40B4-BE49-F238E27FC236}">
                  <a16:creationId xmlns="" xmlns:a16="http://schemas.microsoft.com/office/drawing/2014/main" id="{8402C702-2F11-48F1-BCF9-B05830559E8E}"/>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87" name="Rectangle 86">
              <a:extLst>
                <a:ext uri="{FF2B5EF4-FFF2-40B4-BE49-F238E27FC236}">
                  <a16:creationId xmlns="" xmlns:a16="http://schemas.microsoft.com/office/drawing/2014/main" id="{E5F4F6B9-ACC5-42D7-9D6A-3A13601DD2CB}"/>
                </a:ext>
              </a:extLst>
            </p:cNvPr>
            <p:cNvSpPr/>
            <p:nvPr/>
          </p:nvSpPr>
          <p:spPr>
            <a:xfrm>
              <a:off x="1953250" y="2347119"/>
              <a:ext cx="463588"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TDM</a:t>
              </a:r>
            </a:p>
          </p:txBody>
        </p:sp>
      </p:grpSp>
      <p:grpSp>
        <p:nvGrpSpPr>
          <p:cNvPr id="88" name="Group 87">
            <a:extLst>
              <a:ext uri="{FF2B5EF4-FFF2-40B4-BE49-F238E27FC236}">
                <a16:creationId xmlns="" xmlns:a16="http://schemas.microsoft.com/office/drawing/2014/main" id="{7125AC92-A10C-4002-98D6-2FC96D1314F7}"/>
              </a:ext>
            </a:extLst>
          </p:cNvPr>
          <p:cNvGrpSpPr/>
          <p:nvPr/>
        </p:nvGrpSpPr>
        <p:grpSpPr>
          <a:xfrm>
            <a:off x="6511430" y="4492035"/>
            <a:ext cx="961576" cy="422790"/>
            <a:chOff x="8140576" y="4465064"/>
            <a:chExt cx="961576" cy="422790"/>
          </a:xfrm>
        </p:grpSpPr>
        <p:sp>
          <p:nvSpPr>
            <p:cNvPr id="89" name="Rectangle 88">
              <a:extLst>
                <a:ext uri="{FF2B5EF4-FFF2-40B4-BE49-F238E27FC236}">
                  <a16:creationId xmlns="" xmlns:a16="http://schemas.microsoft.com/office/drawing/2014/main" id="{4AD0B2F3-E774-48CF-B8AE-8787949E10DE}"/>
                </a:ext>
              </a:extLst>
            </p:cNvPr>
            <p:cNvSpPr/>
            <p:nvPr/>
          </p:nvSpPr>
          <p:spPr>
            <a:xfrm>
              <a:off x="8182724" y="4465064"/>
              <a:ext cx="877281" cy="42279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90" name="Rectangle 89">
              <a:extLst>
                <a:ext uri="{FF2B5EF4-FFF2-40B4-BE49-F238E27FC236}">
                  <a16:creationId xmlns="" xmlns:a16="http://schemas.microsoft.com/office/drawing/2014/main" id="{5DFCA9A5-6E1A-4A63-9D99-6312D6651E50}"/>
                </a:ext>
              </a:extLst>
            </p:cNvPr>
            <p:cNvSpPr/>
            <p:nvPr/>
          </p:nvSpPr>
          <p:spPr>
            <a:xfrm>
              <a:off x="8140576" y="4476404"/>
              <a:ext cx="961576"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Test data management</a:t>
              </a:r>
            </a:p>
          </p:txBody>
        </p:sp>
      </p:grpSp>
      <p:sp>
        <p:nvSpPr>
          <p:cNvPr id="91" name="Freeform 90">
            <a:extLst>
              <a:ext uri="{FF2B5EF4-FFF2-40B4-BE49-F238E27FC236}">
                <a16:creationId xmlns="" xmlns:a16="http://schemas.microsoft.com/office/drawing/2014/main" id="{EDABA1C1-B919-4FA6-A159-2E2805B7E903}"/>
              </a:ext>
            </a:extLst>
          </p:cNvPr>
          <p:cNvSpPr/>
          <p:nvPr/>
        </p:nvSpPr>
        <p:spPr>
          <a:xfrm>
            <a:off x="5260353" y="4235886"/>
            <a:ext cx="285750" cy="263444"/>
          </a:xfrm>
          <a:custGeom>
            <a:avLst/>
            <a:gdLst>
              <a:gd name="connsiteX0" fmla="*/ 0 w 285750"/>
              <a:gd name="connsiteY0" fmla="*/ 0 h 184150"/>
              <a:gd name="connsiteX1" fmla="*/ 0 w 285750"/>
              <a:gd name="connsiteY1" fmla="*/ 101600 h 184150"/>
              <a:gd name="connsiteX2" fmla="*/ 285750 w 285750"/>
              <a:gd name="connsiteY2" fmla="*/ 101600 h 184150"/>
              <a:gd name="connsiteX3" fmla="*/ 285750 w 285750"/>
              <a:gd name="connsiteY3" fmla="*/ 184150 h 184150"/>
              <a:gd name="connsiteX0" fmla="*/ 3175 w 285750"/>
              <a:gd name="connsiteY0" fmla="*/ 0 h 155078"/>
              <a:gd name="connsiteX1" fmla="*/ 0 w 285750"/>
              <a:gd name="connsiteY1" fmla="*/ 72528 h 155078"/>
              <a:gd name="connsiteX2" fmla="*/ 285750 w 285750"/>
              <a:gd name="connsiteY2" fmla="*/ 72528 h 155078"/>
              <a:gd name="connsiteX3" fmla="*/ 285750 w 285750"/>
              <a:gd name="connsiteY3" fmla="*/ 155078 h 155078"/>
            </a:gdLst>
            <a:ahLst/>
            <a:cxnLst>
              <a:cxn ang="0">
                <a:pos x="connsiteX0" y="connsiteY0"/>
              </a:cxn>
              <a:cxn ang="0">
                <a:pos x="connsiteX1" y="connsiteY1"/>
              </a:cxn>
              <a:cxn ang="0">
                <a:pos x="connsiteX2" y="connsiteY2"/>
              </a:cxn>
              <a:cxn ang="0">
                <a:pos x="connsiteX3" y="connsiteY3"/>
              </a:cxn>
            </a:cxnLst>
            <a:rect l="l" t="t" r="r" b="b"/>
            <a:pathLst>
              <a:path w="285750" h="155078">
                <a:moveTo>
                  <a:pt x="3175" y="0"/>
                </a:moveTo>
                <a:lnTo>
                  <a:pt x="0" y="72528"/>
                </a:lnTo>
                <a:lnTo>
                  <a:pt x="285750" y="72528"/>
                </a:lnTo>
                <a:lnTo>
                  <a:pt x="285750" y="155078"/>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92" name="Freeform 91">
            <a:extLst>
              <a:ext uri="{FF2B5EF4-FFF2-40B4-BE49-F238E27FC236}">
                <a16:creationId xmlns="" xmlns:a16="http://schemas.microsoft.com/office/drawing/2014/main" id="{017AE446-E559-4428-B1DE-FFD1CC4B1680}"/>
              </a:ext>
            </a:extLst>
          </p:cNvPr>
          <p:cNvSpPr/>
          <p:nvPr/>
        </p:nvSpPr>
        <p:spPr>
          <a:xfrm>
            <a:off x="5260353" y="4261214"/>
            <a:ext cx="1743075" cy="222240"/>
          </a:xfrm>
          <a:custGeom>
            <a:avLst/>
            <a:gdLst>
              <a:gd name="connsiteX0" fmla="*/ 0 w 1743075"/>
              <a:gd name="connsiteY0" fmla="*/ 0 h 157162"/>
              <a:gd name="connsiteX1" fmla="*/ 0 w 1743075"/>
              <a:gd name="connsiteY1" fmla="*/ 71437 h 157162"/>
              <a:gd name="connsiteX2" fmla="*/ 1743075 w 1743075"/>
              <a:gd name="connsiteY2" fmla="*/ 71437 h 157162"/>
              <a:gd name="connsiteX3" fmla="*/ 1743075 w 1743075"/>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1743075" h="157162">
                <a:moveTo>
                  <a:pt x="0" y="0"/>
                </a:moveTo>
                <a:lnTo>
                  <a:pt x="0" y="71437"/>
                </a:lnTo>
                <a:lnTo>
                  <a:pt x="1743075" y="71437"/>
                </a:lnTo>
                <a:lnTo>
                  <a:pt x="1743075" y="157162"/>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93" name="Freeform 92">
            <a:extLst>
              <a:ext uri="{FF2B5EF4-FFF2-40B4-BE49-F238E27FC236}">
                <a16:creationId xmlns="" xmlns:a16="http://schemas.microsoft.com/office/drawing/2014/main" id="{F788AF0C-39DA-408B-B97C-3EC729111556}"/>
              </a:ext>
            </a:extLst>
          </p:cNvPr>
          <p:cNvSpPr/>
          <p:nvPr/>
        </p:nvSpPr>
        <p:spPr>
          <a:xfrm>
            <a:off x="8133779" y="2857879"/>
            <a:ext cx="111845" cy="251460"/>
          </a:xfrm>
          <a:custGeom>
            <a:avLst/>
            <a:gdLst>
              <a:gd name="connsiteX0" fmla="*/ 0 w 167640"/>
              <a:gd name="connsiteY0" fmla="*/ 0 h 251460"/>
              <a:gd name="connsiteX1" fmla="*/ 167640 w 167640"/>
              <a:gd name="connsiteY1" fmla="*/ 0 h 251460"/>
              <a:gd name="connsiteX2" fmla="*/ 167640 w 167640"/>
              <a:gd name="connsiteY2" fmla="*/ 251460 h 251460"/>
            </a:gdLst>
            <a:ahLst/>
            <a:cxnLst>
              <a:cxn ang="0">
                <a:pos x="connsiteX0" y="connsiteY0"/>
              </a:cxn>
              <a:cxn ang="0">
                <a:pos x="connsiteX1" y="connsiteY1"/>
              </a:cxn>
              <a:cxn ang="0">
                <a:pos x="connsiteX2" y="connsiteY2"/>
              </a:cxn>
            </a:cxnLst>
            <a:rect l="l" t="t" r="r" b="b"/>
            <a:pathLst>
              <a:path w="167640" h="251460">
                <a:moveTo>
                  <a:pt x="0" y="0"/>
                </a:moveTo>
                <a:lnTo>
                  <a:pt x="167640" y="0"/>
                </a:lnTo>
                <a:lnTo>
                  <a:pt x="167640" y="251460"/>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94" name="Straight Connector 93">
            <a:extLst>
              <a:ext uri="{FF2B5EF4-FFF2-40B4-BE49-F238E27FC236}">
                <a16:creationId xmlns="" xmlns:a16="http://schemas.microsoft.com/office/drawing/2014/main" id="{5B093C11-32D4-439B-96AD-F2294042B1E5}"/>
              </a:ext>
            </a:extLst>
          </p:cNvPr>
          <p:cNvCxnSpPr/>
          <p:nvPr/>
        </p:nvCxnSpPr>
        <p:spPr>
          <a:xfrm>
            <a:off x="8245624" y="3885614"/>
            <a:ext cx="0" cy="375600"/>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sp>
        <p:nvSpPr>
          <p:cNvPr id="95" name="Rectangle 94">
            <a:extLst>
              <a:ext uri="{FF2B5EF4-FFF2-40B4-BE49-F238E27FC236}">
                <a16:creationId xmlns="" xmlns:a16="http://schemas.microsoft.com/office/drawing/2014/main" id="{04B60D42-220F-4F99-9E18-6DAE6EA50D7E}"/>
              </a:ext>
            </a:extLst>
          </p:cNvPr>
          <p:cNvSpPr/>
          <p:nvPr/>
        </p:nvSpPr>
        <p:spPr>
          <a:xfrm>
            <a:off x="4216066" y="4668604"/>
            <a:ext cx="409340" cy="246221"/>
          </a:xfrm>
          <a:prstGeom prst="rect">
            <a:avLst/>
          </a:prstGeom>
          <a:solidFill>
            <a:srgbClr val="8064A2"/>
          </a:solidFill>
          <a:ln w="3175">
            <a:solidFill>
              <a:schemeClr val="bg1">
                <a:lumMod val="85000"/>
              </a:schemeClr>
            </a:solidFill>
          </a:ln>
          <a:effectLst/>
        </p:spPr>
        <p:txBody>
          <a:bodyPr wrap="square">
            <a:spAutoFit/>
          </a:bodyPr>
          <a:lstStyle/>
          <a:p>
            <a:pPr algn="ctr"/>
            <a:r>
              <a:rPr lang="en-US" sz="1000" dirty="0">
                <a:solidFill>
                  <a:schemeClr val="bg1"/>
                </a:solidFill>
                <a:latin typeface="Arial" pitchFamily="34" charset="0"/>
                <a:cs typeface="Arial" pitchFamily="34" charset="0"/>
              </a:rPr>
              <a:t>EA</a:t>
            </a:r>
          </a:p>
        </p:txBody>
      </p:sp>
      <p:cxnSp>
        <p:nvCxnSpPr>
          <p:cNvPr id="96" name="Straight Connector 95">
            <a:extLst>
              <a:ext uri="{FF2B5EF4-FFF2-40B4-BE49-F238E27FC236}">
                <a16:creationId xmlns="" xmlns:a16="http://schemas.microsoft.com/office/drawing/2014/main" id="{47F4673F-D02D-49C0-B6DC-0AE23564453F}"/>
              </a:ext>
            </a:extLst>
          </p:cNvPr>
          <p:cNvCxnSpPr/>
          <p:nvPr/>
        </p:nvCxnSpPr>
        <p:spPr>
          <a:xfrm>
            <a:off x="4420736" y="4261214"/>
            <a:ext cx="0" cy="162867"/>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 xmlns:a16="http://schemas.microsoft.com/office/drawing/2014/main" id="{27C2B663-3911-4A94-AFFF-CE3C66FF6E5A}"/>
              </a:ext>
            </a:extLst>
          </p:cNvPr>
          <p:cNvGrpSpPr/>
          <p:nvPr/>
        </p:nvGrpSpPr>
        <p:grpSpPr>
          <a:xfrm>
            <a:off x="1914778" y="4537544"/>
            <a:ext cx="2108678" cy="442458"/>
            <a:chOff x="1922055" y="4559415"/>
            <a:chExt cx="2108678" cy="442458"/>
          </a:xfrm>
        </p:grpSpPr>
        <p:grpSp>
          <p:nvGrpSpPr>
            <p:cNvPr id="98" name="Group 97">
              <a:extLst>
                <a:ext uri="{FF2B5EF4-FFF2-40B4-BE49-F238E27FC236}">
                  <a16:creationId xmlns="" xmlns:a16="http://schemas.microsoft.com/office/drawing/2014/main" id="{B288A43A-2FCD-4A29-9C89-AC5FD64C771A}"/>
                </a:ext>
              </a:extLst>
            </p:cNvPr>
            <p:cNvGrpSpPr/>
            <p:nvPr/>
          </p:nvGrpSpPr>
          <p:grpSpPr>
            <a:xfrm>
              <a:off x="1922055" y="4559415"/>
              <a:ext cx="737702" cy="442458"/>
              <a:chOff x="2531546" y="4606008"/>
              <a:chExt cx="737702" cy="442458"/>
            </a:xfrm>
          </p:grpSpPr>
          <p:sp>
            <p:nvSpPr>
              <p:cNvPr id="108" name="Freeform 17">
                <a:extLst>
                  <a:ext uri="{FF2B5EF4-FFF2-40B4-BE49-F238E27FC236}">
                    <a16:creationId xmlns="" xmlns:a16="http://schemas.microsoft.com/office/drawing/2014/main" id="{19ED3E71-9290-4985-B718-7EBA4F3A5DA3}"/>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9" name="Rectangle 108">
                <a:extLst>
                  <a:ext uri="{FF2B5EF4-FFF2-40B4-BE49-F238E27FC236}">
                    <a16:creationId xmlns="" xmlns:a16="http://schemas.microsoft.com/office/drawing/2014/main" id="{199E35E7-A2A2-4611-9A78-3C9A3B29D6AA}"/>
                  </a:ext>
                </a:extLst>
              </p:cNvPr>
              <p:cNvSpPr/>
              <p:nvPr/>
            </p:nvSpPr>
            <p:spPr>
              <a:xfrm>
                <a:off x="2531546" y="4802245"/>
                <a:ext cx="7377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Business </a:t>
                </a:r>
              </a:p>
            </p:txBody>
          </p:sp>
        </p:grpSp>
        <p:grpSp>
          <p:nvGrpSpPr>
            <p:cNvPr id="99" name="Group 98">
              <a:extLst>
                <a:ext uri="{FF2B5EF4-FFF2-40B4-BE49-F238E27FC236}">
                  <a16:creationId xmlns="" xmlns:a16="http://schemas.microsoft.com/office/drawing/2014/main" id="{F6BE04D6-B50C-434E-B7FD-88CF40995827}"/>
                </a:ext>
              </a:extLst>
            </p:cNvPr>
            <p:cNvGrpSpPr/>
            <p:nvPr/>
          </p:nvGrpSpPr>
          <p:grpSpPr>
            <a:xfrm>
              <a:off x="2577284" y="4559415"/>
              <a:ext cx="369012" cy="442458"/>
              <a:chOff x="2715891" y="4606008"/>
              <a:chExt cx="369012" cy="442458"/>
            </a:xfrm>
          </p:grpSpPr>
          <p:sp>
            <p:nvSpPr>
              <p:cNvPr id="106" name="Freeform 17">
                <a:extLst>
                  <a:ext uri="{FF2B5EF4-FFF2-40B4-BE49-F238E27FC236}">
                    <a16:creationId xmlns="" xmlns:a16="http://schemas.microsoft.com/office/drawing/2014/main" id="{0658600F-151E-4DBF-A512-AB5CCF5D94F5}"/>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FBB62B"/>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7" name="Rectangle 106">
                <a:extLst>
                  <a:ext uri="{FF2B5EF4-FFF2-40B4-BE49-F238E27FC236}">
                    <a16:creationId xmlns="" xmlns:a16="http://schemas.microsoft.com/office/drawing/2014/main" id="{5A56E83A-AA72-4981-922B-27068CFF7E0A}"/>
                  </a:ext>
                </a:extLst>
              </p:cNvPr>
              <p:cNvSpPr/>
              <p:nvPr/>
            </p:nvSpPr>
            <p:spPr>
              <a:xfrm>
                <a:off x="2715891" y="4802245"/>
                <a:ext cx="36901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QA</a:t>
                </a:r>
              </a:p>
            </p:txBody>
          </p:sp>
        </p:grpSp>
        <p:grpSp>
          <p:nvGrpSpPr>
            <p:cNvPr id="100" name="Group 99">
              <a:extLst>
                <a:ext uri="{FF2B5EF4-FFF2-40B4-BE49-F238E27FC236}">
                  <a16:creationId xmlns="" xmlns:a16="http://schemas.microsoft.com/office/drawing/2014/main" id="{EE5FF0D4-DE50-43C7-95AF-A1F5617777B0}"/>
                </a:ext>
              </a:extLst>
            </p:cNvPr>
            <p:cNvGrpSpPr/>
            <p:nvPr/>
          </p:nvGrpSpPr>
          <p:grpSpPr>
            <a:xfrm>
              <a:off x="2863823" y="4559415"/>
              <a:ext cx="830677" cy="442458"/>
              <a:chOff x="2485059" y="4606008"/>
              <a:chExt cx="830677" cy="442458"/>
            </a:xfrm>
          </p:grpSpPr>
          <p:sp>
            <p:nvSpPr>
              <p:cNvPr id="104" name="Freeform 17">
                <a:extLst>
                  <a:ext uri="{FF2B5EF4-FFF2-40B4-BE49-F238E27FC236}">
                    <a16:creationId xmlns="" xmlns:a16="http://schemas.microsoft.com/office/drawing/2014/main" id="{D200DBEC-906C-4F9F-8AA8-1DBECA9B0D3E}"/>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3EABD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5" name="Rectangle 104">
                <a:extLst>
                  <a:ext uri="{FF2B5EF4-FFF2-40B4-BE49-F238E27FC236}">
                    <a16:creationId xmlns="" xmlns:a16="http://schemas.microsoft.com/office/drawing/2014/main" id="{FCEA44CF-088A-4AFE-BD7B-9859C6073D17}"/>
                  </a:ext>
                </a:extLst>
              </p:cNvPr>
              <p:cNvSpPr/>
              <p:nvPr/>
            </p:nvSpPr>
            <p:spPr>
              <a:xfrm>
                <a:off x="2485059" y="4802245"/>
                <a:ext cx="83067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grpSp>
          <p:nvGrpSpPr>
            <p:cNvPr id="101" name="Group 100">
              <a:extLst>
                <a:ext uri="{FF2B5EF4-FFF2-40B4-BE49-F238E27FC236}">
                  <a16:creationId xmlns="" xmlns:a16="http://schemas.microsoft.com/office/drawing/2014/main" id="{D79FD319-E14A-46CE-B09E-79977DD222D3}"/>
                </a:ext>
              </a:extLst>
            </p:cNvPr>
            <p:cNvGrpSpPr/>
            <p:nvPr/>
          </p:nvGrpSpPr>
          <p:grpSpPr>
            <a:xfrm>
              <a:off x="3612028" y="4559415"/>
              <a:ext cx="418705" cy="442458"/>
              <a:chOff x="2691045" y="4606008"/>
              <a:chExt cx="418705" cy="442458"/>
            </a:xfrm>
          </p:grpSpPr>
          <p:sp>
            <p:nvSpPr>
              <p:cNvPr id="102" name="Freeform 17">
                <a:extLst>
                  <a:ext uri="{FF2B5EF4-FFF2-40B4-BE49-F238E27FC236}">
                    <a16:creationId xmlns="" xmlns:a16="http://schemas.microsoft.com/office/drawing/2014/main" id="{37ED4FE1-FFF6-4C48-8A84-0AD02E3E9F8A}"/>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7FC347"/>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3" name="Rectangle 102">
                <a:extLst>
                  <a:ext uri="{FF2B5EF4-FFF2-40B4-BE49-F238E27FC236}">
                    <a16:creationId xmlns="" xmlns:a16="http://schemas.microsoft.com/office/drawing/2014/main" id="{A9532DAE-D0F1-4EC1-9B67-3190A85BF710}"/>
                  </a:ext>
                </a:extLst>
              </p:cNvPr>
              <p:cNvSpPr/>
              <p:nvPr/>
            </p:nvSpPr>
            <p:spPr>
              <a:xfrm>
                <a:off x="2691045" y="4802245"/>
                <a:ext cx="41870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Ops</a:t>
                </a:r>
              </a:p>
            </p:txBody>
          </p:sp>
        </p:grpSp>
      </p:grpSp>
      <p:sp>
        <p:nvSpPr>
          <p:cNvPr id="110" name="Right Brace 109">
            <a:extLst>
              <a:ext uri="{FF2B5EF4-FFF2-40B4-BE49-F238E27FC236}">
                <a16:creationId xmlns="" xmlns:a16="http://schemas.microsoft.com/office/drawing/2014/main" id="{BFC83F8F-9ACE-4967-9018-A106DBF4ECAD}"/>
              </a:ext>
            </a:extLst>
          </p:cNvPr>
          <p:cNvSpPr/>
          <p:nvPr/>
        </p:nvSpPr>
        <p:spPr>
          <a:xfrm rot="16200000">
            <a:off x="2935440" y="3491896"/>
            <a:ext cx="240248" cy="1795780"/>
          </a:xfrm>
          <a:prstGeom prst="rightBrace">
            <a:avLst>
              <a:gd name="adj1" fmla="val 26166"/>
              <a:gd name="adj2" fmla="val 89250"/>
            </a:avLst>
          </a:prstGeom>
          <a:ln w="6350">
            <a:solidFill>
              <a:srgbClr val="3EAB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grpSp>
        <p:nvGrpSpPr>
          <p:cNvPr id="111" name="Group 110">
            <a:extLst>
              <a:ext uri="{FF2B5EF4-FFF2-40B4-BE49-F238E27FC236}">
                <a16:creationId xmlns="" xmlns:a16="http://schemas.microsoft.com/office/drawing/2014/main" id="{7172D24B-4F8F-4D92-A324-809406BFCB66}"/>
              </a:ext>
            </a:extLst>
          </p:cNvPr>
          <p:cNvGrpSpPr/>
          <p:nvPr/>
        </p:nvGrpSpPr>
        <p:grpSpPr>
          <a:xfrm>
            <a:off x="263591" y="813212"/>
            <a:ext cx="830677" cy="1904357"/>
            <a:chOff x="103691" y="1134167"/>
            <a:chExt cx="830677" cy="1904357"/>
          </a:xfrm>
        </p:grpSpPr>
        <p:grpSp>
          <p:nvGrpSpPr>
            <p:cNvPr id="112" name="Group 111">
              <a:extLst>
                <a:ext uri="{FF2B5EF4-FFF2-40B4-BE49-F238E27FC236}">
                  <a16:creationId xmlns="" xmlns:a16="http://schemas.microsoft.com/office/drawing/2014/main" id="{E1805E6C-2B77-4084-8D78-61627D67BC03}"/>
                </a:ext>
              </a:extLst>
            </p:cNvPr>
            <p:cNvGrpSpPr/>
            <p:nvPr/>
          </p:nvGrpSpPr>
          <p:grpSpPr>
            <a:xfrm>
              <a:off x="150178" y="2596066"/>
              <a:ext cx="737702" cy="442458"/>
              <a:chOff x="2531546" y="4606008"/>
              <a:chExt cx="737702" cy="442458"/>
            </a:xfrm>
          </p:grpSpPr>
          <p:sp>
            <p:nvSpPr>
              <p:cNvPr id="122" name="Freeform 17">
                <a:extLst>
                  <a:ext uri="{FF2B5EF4-FFF2-40B4-BE49-F238E27FC236}">
                    <a16:creationId xmlns="" xmlns:a16="http://schemas.microsoft.com/office/drawing/2014/main" id="{ADBDDEF2-81C5-4B71-890A-915CC3D35A4C}"/>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23" name="Rectangle 122">
                <a:extLst>
                  <a:ext uri="{FF2B5EF4-FFF2-40B4-BE49-F238E27FC236}">
                    <a16:creationId xmlns="" xmlns:a16="http://schemas.microsoft.com/office/drawing/2014/main" id="{74668499-E095-4B59-A0C4-9B756907F2BB}"/>
                  </a:ext>
                </a:extLst>
              </p:cNvPr>
              <p:cNvSpPr/>
              <p:nvPr/>
            </p:nvSpPr>
            <p:spPr>
              <a:xfrm>
                <a:off x="2531546" y="4802245"/>
                <a:ext cx="7377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Business </a:t>
                </a:r>
              </a:p>
            </p:txBody>
          </p:sp>
        </p:grpSp>
        <p:grpSp>
          <p:nvGrpSpPr>
            <p:cNvPr id="113" name="Group 112">
              <a:extLst>
                <a:ext uri="{FF2B5EF4-FFF2-40B4-BE49-F238E27FC236}">
                  <a16:creationId xmlns="" xmlns:a16="http://schemas.microsoft.com/office/drawing/2014/main" id="{F72E7396-F77C-466A-B25B-6B89AB30FBCC}"/>
                </a:ext>
              </a:extLst>
            </p:cNvPr>
            <p:cNvGrpSpPr/>
            <p:nvPr/>
          </p:nvGrpSpPr>
          <p:grpSpPr>
            <a:xfrm>
              <a:off x="334523" y="2108767"/>
              <a:ext cx="369012" cy="442458"/>
              <a:chOff x="2715891" y="4606008"/>
              <a:chExt cx="369012" cy="442458"/>
            </a:xfrm>
          </p:grpSpPr>
          <p:sp>
            <p:nvSpPr>
              <p:cNvPr id="120" name="Freeform 17">
                <a:extLst>
                  <a:ext uri="{FF2B5EF4-FFF2-40B4-BE49-F238E27FC236}">
                    <a16:creationId xmlns="" xmlns:a16="http://schemas.microsoft.com/office/drawing/2014/main" id="{C47C6119-5ED6-4BEC-B235-C869544A51D4}"/>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FBB62B"/>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21" name="Rectangle 120">
                <a:extLst>
                  <a:ext uri="{FF2B5EF4-FFF2-40B4-BE49-F238E27FC236}">
                    <a16:creationId xmlns="" xmlns:a16="http://schemas.microsoft.com/office/drawing/2014/main" id="{0C12642D-3209-4769-A4E2-62AC9CA2267E}"/>
                  </a:ext>
                </a:extLst>
              </p:cNvPr>
              <p:cNvSpPr/>
              <p:nvPr/>
            </p:nvSpPr>
            <p:spPr>
              <a:xfrm>
                <a:off x="2715891" y="4802245"/>
                <a:ext cx="36901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QA</a:t>
                </a:r>
              </a:p>
            </p:txBody>
          </p:sp>
        </p:grpSp>
        <p:grpSp>
          <p:nvGrpSpPr>
            <p:cNvPr id="114" name="Group 113">
              <a:extLst>
                <a:ext uri="{FF2B5EF4-FFF2-40B4-BE49-F238E27FC236}">
                  <a16:creationId xmlns="" xmlns:a16="http://schemas.microsoft.com/office/drawing/2014/main" id="{D0AFFC20-16D8-460C-9C59-70F317573A7F}"/>
                </a:ext>
              </a:extLst>
            </p:cNvPr>
            <p:cNvGrpSpPr/>
            <p:nvPr/>
          </p:nvGrpSpPr>
          <p:grpSpPr>
            <a:xfrm>
              <a:off x="103691" y="1621467"/>
              <a:ext cx="830677" cy="442458"/>
              <a:chOff x="2485059" y="4606008"/>
              <a:chExt cx="830677" cy="442458"/>
            </a:xfrm>
          </p:grpSpPr>
          <p:sp>
            <p:nvSpPr>
              <p:cNvPr id="118" name="Freeform 17">
                <a:extLst>
                  <a:ext uri="{FF2B5EF4-FFF2-40B4-BE49-F238E27FC236}">
                    <a16:creationId xmlns="" xmlns:a16="http://schemas.microsoft.com/office/drawing/2014/main" id="{3A2E498E-74FA-4554-863F-E550E4552272}"/>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3EABD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19" name="Rectangle 118">
                <a:extLst>
                  <a:ext uri="{FF2B5EF4-FFF2-40B4-BE49-F238E27FC236}">
                    <a16:creationId xmlns="" xmlns:a16="http://schemas.microsoft.com/office/drawing/2014/main" id="{F8B77400-0C3D-4019-9874-C0897C79C0B8}"/>
                  </a:ext>
                </a:extLst>
              </p:cNvPr>
              <p:cNvSpPr/>
              <p:nvPr/>
            </p:nvSpPr>
            <p:spPr>
              <a:xfrm>
                <a:off x="2485059" y="4802245"/>
                <a:ext cx="83067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grpSp>
          <p:nvGrpSpPr>
            <p:cNvPr id="115" name="Group 114">
              <a:extLst>
                <a:ext uri="{FF2B5EF4-FFF2-40B4-BE49-F238E27FC236}">
                  <a16:creationId xmlns="" xmlns:a16="http://schemas.microsoft.com/office/drawing/2014/main" id="{0F11E32C-268E-4BF8-82A9-57B6D3B7DC10}"/>
                </a:ext>
              </a:extLst>
            </p:cNvPr>
            <p:cNvGrpSpPr/>
            <p:nvPr/>
          </p:nvGrpSpPr>
          <p:grpSpPr>
            <a:xfrm>
              <a:off x="309677" y="1134167"/>
              <a:ext cx="418705" cy="442458"/>
              <a:chOff x="2691045" y="4606008"/>
              <a:chExt cx="418705" cy="442458"/>
            </a:xfrm>
          </p:grpSpPr>
          <p:sp>
            <p:nvSpPr>
              <p:cNvPr id="116" name="Freeform 17">
                <a:extLst>
                  <a:ext uri="{FF2B5EF4-FFF2-40B4-BE49-F238E27FC236}">
                    <a16:creationId xmlns="" xmlns:a16="http://schemas.microsoft.com/office/drawing/2014/main" id="{E6ED29C9-8F3B-489E-BDB3-373D62710165}"/>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7FC347"/>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17" name="Rectangle 116">
                <a:extLst>
                  <a:ext uri="{FF2B5EF4-FFF2-40B4-BE49-F238E27FC236}">
                    <a16:creationId xmlns="" xmlns:a16="http://schemas.microsoft.com/office/drawing/2014/main" id="{651B2626-B1A7-4574-A726-967F644D3FA3}"/>
                  </a:ext>
                </a:extLst>
              </p:cNvPr>
              <p:cNvSpPr/>
              <p:nvPr/>
            </p:nvSpPr>
            <p:spPr>
              <a:xfrm>
                <a:off x="2691045" y="4802245"/>
                <a:ext cx="41870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Ops</a:t>
                </a:r>
              </a:p>
            </p:txBody>
          </p:sp>
        </p:grpSp>
      </p:grpSp>
      <p:sp>
        <p:nvSpPr>
          <p:cNvPr id="124" name="Right Brace 123">
            <a:extLst>
              <a:ext uri="{FF2B5EF4-FFF2-40B4-BE49-F238E27FC236}">
                <a16:creationId xmlns="" xmlns:a16="http://schemas.microsoft.com/office/drawing/2014/main" id="{7B014FE6-D14C-4234-96F4-D9A9410DE8BB}"/>
              </a:ext>
            </a:extLst>
          </p:cNvPr>
          <p:cNvSpPr/>
          <p:nvPr/>
        </p:nvSpPr>
        <p:spPr>
          <a:xfrm>
            <a:off x="1070433" y="930948"/>
            <a:ext cx="162885" cy="1628644"/>
          </a:xfrm>
          <a:prstGeom prst="rightBrace">
            <a:avLst>
              <a:gd name="adj1" fmla="val 58038"/>
              <a:gd name="adj2" fmla="val 67545"/>
            </a:avLst>
          </a:prstGeom>
          <a:ln w="6350">
            <a:solidFill>
              <a:srgbClr val="3EAB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sp>
        <p:nvSpPr>
          <p:cNvPr id="125" name="Right Brace 124">
            <a:extLst>
              <a:ext uri="{FF2B5EF4-FFF2-40B4-BE49-F238E27FC236}">
                <a16:creationId xmlns="" xmlns:a16="http://schemas.microsoft.com/office/drawing/2014/main" id="{A403A8D0-2328-4779-931F-1035F025847F}"/>
              </a:ext>
            </a:extLst>
          </p:cNvPr>
          <p:cNvSpPr/>
          <p:nvPr/>
        </p:nvSpPr>
        <p:spPr>
          <a:xfrm>
            <a:off x="964483" y="933206"/>
            <a:ext cx="162885" cy="1131478"/>
          </a:xfrm>
          <a:prstGeom prst="rightBrace">
            <a:avLst>
              <a:gd name="adj1" fmla="val 58038"/>
              <a:gd name="adj2" fmla="val 52953"/>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grpSp>
        <p:nvGrpSpPr>
          <p:cNvPr id="126" name="Group 125">
            <a:extLst>
              <a:ext uri="{FF2B5EF4-FFF2-40B4-BE49-F238E27FC236}">
                <a16:creationId xmlns="" xmlns:a16="http://schemas.microsoft.com/office/drawing/2014/main" id="{BD1CD970-33BF-41E0-8E88-537C7DEA0288}"/>
              </a:ext>
            </a:extLst>
          </p:cNvPr>
          <p:cNvGrpSpPr/>
          <p:nvPr/>
        </p:nvGrpSpPr>
        <p:grpSpPr>
          <a:xfrm>
            <a:off x="6567091" y="634939"/>
            <a:ext cx="262334" cy="262334"/>
            <a:chOff x="933050" y="4081535"/>
            <a:chExt cx="285725" cy="285725"/>
          </a:xfrm>
        </p:grpSpPr>
        <p:sp>
          <p:nvSpPr>
            <p:cNvPr id="127" name="Freeform 21">
              <a:extLst>
                <a:ext uri="{FF2B5EF4-FFF2-40B4-BE49-F238E27FC236}">
                  <a16:creationId xmlns="" xmlns:a16="http://schemas.microsoft.com/office/drawing/2014/main" id="{084E5986-3D62-4912-B23B-46BB706F1B5B}"/>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28" name="Oval 127">
              <a:extLst>
                <a:ext uri="{FF2B5EF4-FFF2-40B4-BE49-F238E27FC236}">
                  <a16:creationId xmlns="" xmlns:a16="http://schemas.microsoft.com/office/drawing/2014/main" id="{0428A932-50AB-4A8B-B6D1-00E53C98474B}"/>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29" name="Group 128">
            <a:extLst>
              <a:ext uri="{FF2B5EF4-FFF2-40B4-BE49-F238E27FC236}">
                <a16:creationId xmlns="" xmlns:a16="http://schemas.microsoft.com/office/drawing/2014/main" id="{8685A1D9-7372-428D-BB1C-CEEBC526B600}"/>
              </a:ext>
            </a:extLst>
          </p:cNvPr>
          <p:cNvGrpSpPr/>
          <p:nvPr/>
        </p:nvGrpSpPr>
        <p:grpSpPr>
          <a:xfrm>
            <a:off x="5378668" y="634939"/>
            <a:ext cx="262334" cy="262334"/>
            <a:chOff x="933050" y="4081535"/>
            <a:chExt cx="285725" cy="285725"/>
          </a:xfrm>
        </p:grpSpPr>
        <p:sp>
          <p:nvSpPr>
            <p:cNvPr id="130" name="Freeform 21">
              <a:extLst>
                <a:ext uri="{FF2B5EF4-FFF2-40B4-BE49-F238E27FC236}">
                  <a16:creationId xmlns="" xmlns:a16="http://schemas.microsoft.com/office/drawing/2014/main" id="{431A3D64-B821-46B3-A694-80AF7F8D3554}"/>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1" name="Oval 130">
              <a:extLst>
                <a:ext uri="{FF2B5EF4-FFF2-40B4-BE49-F238E27FC236}">
                  <a16:creationId xmlns="" xmlns:a16="http://schemas.microsoft.com/office/drawing/2014/main" id="{444F05F8-BDC5-40EB-BA93-C4F8E0B285F1}"/>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32" name="Group 131">
            <a:extLst>
              <a:ext uri="{FF2B5EF4-FFF2-40B4-BE49-F238E27FC236}">
                <a16:creationId xmlns="" xmlns:a16="http://schemas.microsoft.com/office/drawing/2014/main" id="{59A586F8-C509-4BBD-AFC2-360C701F8703}"/>
              </a:ext>
            </a:extLst>
          </p:cNvPr>
          <p:cNvGrpSpPr/>
          <p:nvPr/>
        </p:nvGrpSpPr>
        <p:grpSpPr>
          <a:xfrm>
            <a:off x="8102762" y="4318974"/>
            <a:ext cx="285725" cy="285725"/>
            <a:chOff x="933050" y="4081535"/>
            <a:chExt cx="285725" cy="285725"/>
          </a:xfrm>
        </p:grpSpPr>
        <p:sp>
          <p:nvSpPr>
            <p:cNvPr id="133" name="Freeform 21">
              <a:extLst>
                <a:ext uri="{FF2B5EF4-FFF2-40B4-BE49-F238E27FC236}">
                  <a16:creationId xmlns="" xmlns:a16="http://schemas.microsoft.com/office/drawing/2014/main" id="{55869992-27C6-4DE3-83BB-E784BABB4B5B}"/>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4" name="Oval 133">
              <a:extLst>
                <a:ext uri="{FF2B5EF4-FFF2-40B4-BE49-F238E27FC236}">
                  <a16:creationId xmlns="" xmlns:a16="http://schemas.microsoft.com/office/drawing/2014/main" id="{56FB3CE3-986B-4840-AEFD-4D98C4A1FA33}"/>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35" name="Group 134">
            <a:extLst>
              <a:ext uri="{FF2B5EF4-FFF2-40B4-BE49-F238E27FC236}">
                <a16:creationId xmlns="" xmlns:a16="http://schemas.microsoft.com/office/drawing/2014/main" id="{0FB57F86-5566-4BA5-AF26-2B916D62B57E}"/>
              </a:ext>
            </a:extLst>
          </p:cNvPr>
          <p:cNvGrpSpPr/>
          <p:nvPr/>
        </p:nvGrpSpPr>
        <p:grpSpPr>
          <a:xfrm>
            <a:off x="4297932" y="4417326"/>
            <a:ext cx="245608" cy="245608"/>
            <a:chOff x="933050" y="4081535"/>
            <a:chExt cx="285725" cy="285725"/>
          </a:xfrm>
        </p:grpSpPr>
        <p:sp>
          <p:nvSpPr>
            <p:cNvPr id="136" name="Freeform 21">
              <a:extLst>
                <a:ext uri="{FF2B5EF4-FFF2-40B4-BE49-F238E27FC236}">
                  <a16:creationId xmlns="" xmlns:a16="http://schemas.microsoft.com/office/drawing/2014/main" id="{6F0D897A-69D2-48BF-8719-97370B6C1F9C}"/>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7" name="Oval 136">
              <a:extLst>
                <a:ext uri="{FF2B5EF4-FFF2-40B4-BE49-F238E27FC236}">
                  <a16:creationId xmlns="" xmlns:a16="http://schemas.microsoft.com/office/drawing/2014/main" id="{DC1C4B1C-23CB-45ED-A080-125F0B6FF77D}"/>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138" name="Freeform 17">
            <a:extLst>
              <a:ext uri="{FF2B5EF4-FFF2-40B4-BE49-F238E27FC236}">
                <a16:creationId xmlns="" xmlns:a16="http://schemas.microsoft.com/office/drawing/2014/main" id="{0F7412F0-8FD0-4632-850C-BDFDF7A8667C}"/>
              </a:ext>
            </a:extLst>
          </p:cNvPr>
          <p:cNvSpPr>
            <a:spLocks noEditPoints="1"/>
          </p:cNvSpPr>
          <p:nvPr/>
        </p:nvSpPr>
        <p:spPr bwMode="auto">
          <a:xfrm>
            <a:off x="998125" y="3711711"/>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grpSp>
        <p:nvGrpSpPr>
          <p:cNvPr id="139" name="Group 138">
            <a:extLst>
              <a:ext uri="{FF2B5EF4-FFF2-40B4-BE49-F238E27FC236}">
                <a16:creationId xmlns="" xmlns:a16="http://schemas.microsoft.com/office/drawing/2014/main" id="{23600625-9CD6-45CD-BD8F-93DFC8D51F78}"/>
              </a:ext>
            </a:extLst>
          </p:cNvPr>
          <p:cNvGrpSpPr/>
          <p:nvPr/>
        </p:nvGrpSpPr>
        <p:grpSpPr>
          <a:xfrm>
            <a:off x="280813" y="3634744"/>
            <a:ext cx="414788" cy="329073"/>
            <a:chOff x="250830" y="3723900"/>
            <a:chExt cx="414788" cy="329073"/>
          </a:xfrm>
        </p:grpSpPr>
        <p:grpSp>
          <p:nvGrpSpPr>
            <p:cNvPr id="140" name="Group 139">
              <a:extLst>
                <a:ext uri="{FF2B5EF4-FFF2-40B4-BE49-F238E27FC236}">
                  <a16:creationId xmlns="" xmlns:a16="http://schemas.microsoft.com/office/drawing/2014/main" id="{80575F71-EB15-49DB-BE30-636FA6A7A259}"/>
                </a:ext>
              </a:extLst>
            </p:cNvPr>
            <p:cNvGrpSpPr/>
            <p:nvPr/>
          </p:nvGrpSpPr>
          <p:grpSpPr>
            <a:xfrm>
              <a:off x="379893" y="3767248"/>
              <a:ext cx="285725" cy="285725"/>
              <a:chOff x="933050" y="4081535"/>
              <a:chExt cx="285725" cy="285725"/>
            </a:xfrm>
          </p:grpSpPr>
          <p:sp>
            <p:nvSpPr>
              <p:cNvPr id="144" name="Freeform 21">
                <a:extLst>
                  <a:ext uri="{FF2B5EF4-FFF2-40B4-BE49-F238E27FC236}">
                    <a16:creationId xmlns="" xmlns:a16="http://schemas.microsoft.com/office/drawing/2014/main" id="{36D79145-96C8-4FF8-801B-9A67DA703FFC}"/>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45" name="Oval 144">
                <a:extLst>
                  <a:ext uri="{FF2B5EF4-FFF2-40B4-BE49-F238E27FC236}">
                    <a16:creationId xmlns="" xmlns:a16="http://schemas.microsoft.com/office/drawing/2014/main" id="{EABDDC13-7B51-4F17-962B-70F939C685E6}"/>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41" name="Group 140">
              <a:extLst>
                <a:ext uri="{FF2B5EF4-FFF2-40B4-BE49-F238E27FC236}">
                  <a16:creationId xmlns="" xmlns:a16="http://schemas.microsoft.com/office/drawing/2014/main" id="{0B1A24EC-B150-4671-8B6A-4D89260EC8A2}"/>
                </a:ext>
              </a:extLst>
            </p:cNvPr>
            <p:cNvGrpSpPr/>
            <p:nvPr/>
          </p:nvGrpSpPr>
          <p:grpSpPr>
            <a:xfrm>
              <a:off x="250830" y="3723900"/>
              <a:ext cx="211835" cy="211835"/>
              <a:chOff x="623289" y="4142420"/>
              <a:chExt cx="211835" cy="211835"/>
            </a:xfrm>
          </p:grpSpPr>
          <p:sp>
            <p:nvSpPr>
              <p:cNvPr id="142" name="Oval 141">
                <a:extLst>
                  <a:ext uri="{FF2B5EF4-FFF2-40B4-BE49-F238E27FC236}">
                    <a16:creationId xmlns="" xmlns:a16="http://schemas.microsoft.com/office/drawing/2014/main" id="{2500942B-6BE2-4353-A6D2-2C4D35BD3DE8}"/>
                  </a:ext>
                </a:extLst>
              </p:cNvPr>
              <p:cNvSpPr/>
              <p:nvPr/>
            </p:nvSpPr>
            <p:spPr>
              <a:xfrm>
                <a:off x="623289" y="4142420"/>
                <a:ext cx="211835" cy="211835"/>
              </a:xfrm>
              <a:prstGeom prst="ellipse">
                <a:avLst/>
              </a:prstGeom>
              <a:solidFill>
                <a:schemeClr val="bg1"/>
              </a:solidFill>
              <a:ln w="9525">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3" name="Freeform 8">
                <a:extLst>
                  <a:ext uri="{FF2B5EF4-FFF2-40B4-BE49-F238E27FC236}">
                    <a16:creationId xmlns="" xmlns:a16="http://schemas.microsoft.com/office/drawing/2014/main" id="{B8490829-CCDA-40F6-8AE5-BAA93915F8D3}"/>
                  </a:ext>
                </a:extLst>
              </p:cNvPr>
              <p:cNvSpPr>
                <a:spLocks noEditPoints="1"/>
              </p:cNvSpPr>
              <p:nvPr/>
            </p:nvSpPr>
            <p:spPr bwMode="auto">
              <a:xfrm>
                <a:off x="684458" y="4171968"/>
                <a:ext cx="89496" cy="152739"/>
              </a:xfrm>
              <a:custGeom>
                <a:avLst/>
                <a:gdLst/>
                <a:ahLst/>
                <a:cxnLst>
                  <a:cxn ang="0">
                    <a:pos x="1149" y="3519"/>
                  </a:cxn>
                  <a:cxn ang="0">
                    <a:pos x="1077" y="3532"/>
                  </a:cxn>
                  <a:cxn ang="0">
                    <a:pos x="1013" y="3559"/>
                  </a:cxn>
                  <a:cxn ang="0">
                    <a:pos x="960" y="3596"/>
                  </a:cxn>
                  <a:cxn ang="0">
                    <a:pos x="920" y="3645"/>
                  </a:cxn>
                  <a:cxn ang="0">
                    <a:pos x="899" y="3708"/>
                  </a:cxn>
                  <a:cxn ang="0">
                    <a:pos x="911" y="3777"/>
                  </a:cxn>
                  <a:cxn ang="0">
                    <a:pos x="955" y="3834"/>
                  </a:cxn>
                  <a:cxn ang="0">
                    <a:pos x="1012" y="3878"/>
                  </a:cxn>
                  <a:cxn ang="0">
                    <a:pos x="1081" y="3907"/>
                  </a:cxn>
                  <a:cxn ang="0">
                    <a:pos x="1156" y="3923"/>
                  </a:cxn>
                  <a:cxn ang="0">
                    <a:pos x="1233" y="3925"/>
                  </a:cxn>
                  <a:cxn ang="0">
                    <a:pos x="1307" y="3911"/>
                  </a:cxn>
                  <a:cxn ang="0">
                    <a:pos x="1377" y="3884"/>
                  </a:cxn>
                  <a:cxn ang="0">
                    <a:pos x="1435" y="3842"/>
                  </a:cxn>
                  <a:cxn ang="0">
                    <a:pos x="1480" y="3784"/>
                  </a:cxn>
                  <a:cxn ang="0">
                    <a:pos x="1505" y="3712"/>
                  </a:cxn>
                  <a:cxn ang="0">
                    <a:pos x="1486" y="3652"/>
                  </a:cxn>
                  <a:cxn ang="0">
                    <a:pos x="1447" y="3602"/>
                  </a:cxn>
                  <a:cxn ang="0">
                    <a:pos x="1395" y="3562"/>
                  </a:cxn>
                  <a:cxn ang="0">
                    <a:pos x="1332" y="3536"/>
                  </a:cxn>
                  <a:cxn ang="0">
                    <a:pos x="1260" y="3520"/>
                  </a:cxn>
                  <a:cxn ang="0">
                    <a:pos x="1187" y="3516"/>
                  </a:cxn>
                  <a:cxn ang="0">
                    <a:pos x="337" y="743"/>
                  </a:cxn>
                  <a:cxn ang="0">
                    <a:pos x="320" y="1154"/>
                  </a:cxn>
                  <a:cxn ang="0">
                    <a:pos x="315" y="1578"/>
                  </a:cxn>
                  <a:cxn ang="0">
                    <a:pos x="320" y="2224"/>
                  </a:cxn>
                  <a:cxn ang="0">
                    <a:pos x="324" y="2657"/>
                  </a:cxn>
                  <a:cxn ang="0">
                    <a:pos x="324" y="3084"/>
                  </a:cxn>
                  <a:cxn ang="0">
                    <a:pos x="2081" y="3295"/>
                  </a:cxn>
                  <a:cxn ang="0">
                    <a:pos x="352" y="544"/>
                  </a:cxn>
                  <a:cxn ang="0">
                    <a:pos x="2081" y="0"/>
                  </a:cxn>
                  <a:cxn ang="0">
                    <a:pos x="2190" y="51"/>
                  </a:cxn>
                  <a:cxn ang="0">
                    <a:pos x="2279" y="122"/>
                  </a:cxn>
                  <a:cxn ang="0">
                    <a:pos x="2350" y="211"/>
                  </a:cxn>
                  <a:cxn ang="0">
                    <a:pos x="2401" y="320"/>
                  </a:cxn>
                  <a:cxn ang="0">
                    <a:pos x="2377" y="3833"/>
                  </a:cxn>
                  <a:cxn ang="0">
                    <a:pos x="2317" y="3932"/>
                  </a:cxn>
                  <a:cxn ang="0">
                    <a:pos x="2237" y="4012"/>
                  </a:cxn>
                  <a:cxn ang="0">
                    <a:pos x="2138" y="4072"/>
                  </a:cxn>
                  <a:cxn ang="0">
                    <a:pos x="320" y="4096"/>
                  </a:cxn>
                  <a:cxn ang="0">
                    <a:pos x="211" y="4045"/>
                  </a:cxn>
                  <a:cxn ang="0">
                    <a:pos x="121" y="3974"/>
                  </a:cxn>
                  <a:cxn ang="0">
                    <a:pos x="51" y="3885"/>
                  </a:cxn>
                  <a:cxn ang="0">
                    <a:pos x="0" y="3776"/>
                  </a:cxn>
                  <a:cxn ang="0">
                    <a:pos x="23" y="263"/>
                  </a:cxn>
                  <a:cxn ang="0">
                    <a:pos x="84" y="164"/>
                  </a:cxn>
                  <a:cxn ang="0">
                    <a:pos x="164" y="84"/>
                  </a:cxn>
                  <a:cxn ang="0">
                    <a:pos x="263" y="24"/>
                  </a:cxn>
                </a:cxnLst>
                <a:rect l="0" t="0" r="r" b="b"/>
                <a:pathLst>
                  <a:path w="2401" h="4096">
                    <a:moveTo>
                      <a:pt x="1187" y="3516"/>
                    </a:moveTo>
                    <a:lnTo>
                      <a:pt x="1149" y="3519"/>
                    </a:lnTo>
                    <a:lnTo>
                      <a:pt x="1113" y="3524"/>
                    </a:lnTo>
                    <a:lnTo>
                      <a:pt x="1077" y="3532"/>
                    </a:lnTo>
                    <a:lnTo>
                      <a:pt x="1044" y="3544"/>
                    </a:lnTo>
                    <a:lnTo>
                      <a:pt x="1013" y="3559"/>
                    </a:lnTo>
                    <a:lnTo>
                      <a:pt x="984" y="3576"/>
                    </a:lnTo>
                    <a:lnTo>
                      <a:pt x="960" y="3596"/>
                    </a:lnTo>
                    <a:lnTo>
                      <a:pt x="937" y="3619"/>
                    </a:lnTo>
                    <a:lnTo>
                      <a:pt x="920" y="3645"/>
                    </a:lnTo>
                    <a:lnTo>
                      <a:pt x="906" y="3675"/>
                    </a:lnTo>
                    <a:lnTo>
                      <a:pt x="899" y="3708"/>
                    </a:lnTo>
                    <a:lnTo>
                      <a:pt x="896" y="3743"/>
                    </a:lnTo>
                    <a:lnTo>
                      <a:pt x="911" y="3777"/>
                    </a:lnTo>
                    <a:lnTo>
                      <a:pt x="931" y="3807"/>
                    </a:lnTo>
                    <a:lnTo>
                      <a:pt x="955" y="3834"/>
                    </a:lnTo>
                    <a:lnTo>
                      <a:pt x="982" y="3858"/>
                    </a:lnTo>
                    <a:lnTo>
                      <a:pt x="1012" y="3878"/>
                    </a:lnTo>
                    <a:lnTo>
                      <a:pt x="1045" y="3894"/>
                    </a:lnTo>
                    <a:lnTo>
                      <a:pt x="1081" y="3907"/>
                    </a:lnTo>
                    <a:lnTo>
                      <a:pt x="1117" y="3917"/>
                    </a:lnTo>
                    <a:lnTo>
                      <a:pt x="1156" y="3923"/>
                    </a:lnTo>
                    <a:lnTo>
                      <a:pt x="1194" y="3926"/>
                    </a:lnTo>
                    <a:lnTo>
                      <a:pt x="1233" y="3925"/>
                    </a:lnTo>
                    <a:lnTo>
                      <a:pt x="1271" y="3920"/>
                    </a:lnTo>
                    <a:lnTo>
                      <a:pt x="1307" y="3911"/>
                    </a:lnTo>
                    <a:lnTo>
                      <a:pt x="1343" y="3900"/>
                    </a:lnTo>
                    <a:lnTo>
                      <a:pt x="1377" y="3884"/>
                    </a:lnTo>
                    <a:lnTo>
                      <a:pt x="1408" y="3865"/>
                    </a:lnTo>
                    <a:lnTo>
                      <a:pt x="1435" y="3842"/>
                    </a:lnTo>
                    <a:lnTo>
                      <a:pt x="1460" y="3815"/>
                    </a:lnTo>
                    <a:lnTo>
                      <a:pt x="1480" y="3784"/>
                    </a:lnTo>
                    <a:lnTo>
                      <a:pt x="1495" y="3751"/>
                    </a:lnTo>
                    <a:lnTo>
                      <a:pt x="1505" y="3712"/>
                    </a:lnTo>
                    <a:lnTo>
                      <a:pt x="1498" y="3680"/>
                    </a:lnTo>
                    <a:lnTo>
                      <a:pt x="1486" y="3652"/>
                    </a:lnTo>
                    <a:lnTo>
                      <a:pt x="1469" y="3626"/>
                    </a:lnTo>
                    <a:lnTo>
                      <a:pt x="1447" y="3602"/>
                    </a:lnTo>
                    <a:lnTo>
                      <a:pt x="1423" y="3581"/>
                    </a:lnTo>
                    <a:lnTo>
                      <a:pt x="1395" y="3562"/>
                    </a:lnTo>
                    <a:lnTo>
                      <a:pt x="1364" y="3547"/>
                    </a:lnTo>
                    <a:lnTo>
                      <a:pt x="1332" y="3536"/>
                    </a:lnTo>
                    <a:lnTo>
                      <a:pt x="1296" y="3526"/>
                    </a:lnTo>
                    <a:lnTo>
                      <a:pt x="1260" y="3520"/>
                    </a:lnTo>
                    <a:lnTo>
                      <a:pt x="1224" y="3516"/>
                    </a:lnTo>
                    <a:lnTo>
                      <a:pt x="1187" y="3516"/>
                    </a:lnTo>
                    <a:close/>
                    <a:moveTo>
                      <a:pt x="352" y="544"/>
                    </a:moveTo>
                    <a:lnTo>
                      <a:pt x="337" y="743"/>
                    </a:lnTo>
                    <a:lnTo>
                      <a:pt x="328" y="947"/>
                    </a:lnTo>
                    <a:lnTo>
                      <a:pt x="320" y="1154"/>
                    </a:lnTo>
                    <a:lnTo>
                      <a:pt x="316" y="1364"/>
                    </a:lnTo>
                    <a:lnTo>
                      <a:pt x="315" y="1578"/>
                    </a:lnTo>
                    <a:lnTo>
                      <a:pt x="315" y="1792"/>
                    </a:lnTo>
                    <a:lnTo>
                      <a:pt x="320" y="2224"/>
                    </a:lnTo>
                    <a:lnTo>
                      <a:pt x="323" y="2441"/>
                    </a:lnTo>
                    <a:lnTo>
                      <a:pt x="324" y="2657"/>
                    </a:lnTo>
                    <a:lnTo>
                      <a:pt x="325" y="2872"/>
                    </a:lnTo>
                    <a:lnTo>
                      <a:pt x="324" y="3084"/>
                    </a:lnTo>
                    <a:lnTo>
                      <a:pt x="320" y="3295"/>
                    </a:lnTo>
                    <a:lnTo>
                      <a:pt x="2081" y="3295"/>
                    </a:lnTo>
                    <a:lnTo>
                      <a:pt x="2081" y="544"/>
                    </a:lnTo>
                    <a:lnTo>
                      <a:pt x="352" y="544"/>
                    </a:lnTo>
                    <a:close/>
                    <a:moveTo>
                      <a:pt x="320" y="0"/>
                    </a:moveTo>
                    <a:lnTo>
                      <a:pt x="2081" y="0"/>
                    </a:lnTo>
                    <a:lnTo>
                      <a:pt x="2138" y="24"/>
                    </a:lnTo>
                    <a:lnTo>
                      <a:pt x="2190" y="51"/>
                    </a:lnTo>
                    <a:lnTo>
                      <a:pt x="2237" y="84"/>
                    </a:lnTo>
                    <a:lnTo>
                      <a:pt x="2279" y="122"/>
                    </a:lnTo>
                    <a:lnTo>
                      <a:pt x="2317" y="164"/>
                    </a:lnTo>
                    <a:lnTo>
                      <a:pt x="2350" y="211"/>
                    </a:lnTo>
                    <a:lnTo>
                      <a:pt x="2377" y="263"/>
                    </a:lnTo>
                    <a:lnTo>
                      <a:pt x="2401" y="320"/>
                    </a:lnTo>
                    <a:lnTo>
                      <a:pt x="2401" y="3776"/>
                    </a:lnTo>
                    <a:lnTo>
                      <a:pt x="2377" y="3833"/>
                    </a:lnTo>
                    <a:lnTo>
                      <a:pt x="2350" y="3885"/>
                    </a:lnTo>
                    <a:lnTo>
                      <a:pt x="2317" y="3932"/>
                    </a:lnTo>
                    <a:lnTo>
                      <a:pt x="2279" y="3974"/>
                    </a:lnTo>
                    <a:lnTo>
                      <a:pt x="2237" y="4012"/>
                    </a:lnTo>
                    <a:lnTo>
                      <a:pt x="2190" y="4045"/>
                    </a:lnTo>
                    <a:lnTo>
                      <a:pt x="2138" y="4072"/>
                    </a:lnTo>
                    <a:lnTo>
                      <a:pt x="2081" y="4096"/>
                    </a:lnTo>
                    <a:lnTo>
                      <a:pt x="320" y="4096"/>
                    </a:lnTo>
                    <a:lnTo>
                      <a:pt x="263" y="4072"/>
                    </a:lnTo>
                    <a:lnTo>
                      <a:pt x="211" y="4045"/>
                    </a:lnTo>
                    <a:lnTo>
                      <a:pt x="164" y="4012"/>
                    </a:lnTo>
                    <a:lnTo>
                      <a:pt x="121" y="3974"/>
                    </a:lnTo>
                    <a:lnTo>
                      <a:pt x="84" y="3932"/>
                    </a:lnTo>
                    <a:lnTo>
                      <a:pt x="51" y="3885"/>
                    </a:lnTo>
                    <a:lnTo>
                      <a:pt x="23" y="3833"/>
                    </a:lnTo>
                    <a:lnTo>
                      <a:pt x="0" y="3776"/>
                    </a:lnTo>
                    <a:lnTo>
                      <a:pt x="0" y="320"/>
                    </a:lnTo>
                    <a:lnTo>
                      <a:pt x="23" y="263"/>
                    </a:lnTo>
                    <a:lnTo>
                      <a:pt x="51" y="211"/>
                    </a:lnTo>
                    <a:lnTo>
                      <a:pt x="84" y="164"/>
                    </a:lnTo>
                    <a:lnTo>
                      <a:pt x="121" y="122"/>
                    </a:lnTo>
                    <a:lnTo>
                      <a:pt x="164" y="84"/>
                    </a:lnTo>
                    <a:lnTo>
                      <a:pt x="211" y="51"/>
                    </a:lnTo>
                    <a:lnTo>
                      <a:pt x="263" y="24"/>
                    </a:lnTo>
                    <a:lnTo>
                      <a:pt x="320" y="0"/>
                    </a:lnTo>
                    <a:close/>
                  </a:path>
                </a:pathLst>
              </a:custGeom>
              <a:solidFill>
                <a:srgbClr val="3EABD8"/>
              </a:solid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grpSp>
      <p:sp>
        <p:nvSpPr>
          <p:cNvPr id="146" name="Rectangle 145">
            <a:extLst>
              <a:ext uri="{FF2B5EF4-FFF2-40B4-BE49-F238E27FC236}">
                <a16:creationId xmlns="" xmlns:a16="http://schemas.microsoft.com/office/drawing/2014/main" id="{FFC6F164-BC1B-4756-82FF-A7949F844A28}"/>
              </a:ext>
            </a:extLst>
          </p:cNvPr>
          <p:cNvSpPr/>
          <p:nvPr/>
        </p:nvSpPr>
        <p:spPr>
          <a:xfrm>
            <a:off x="179152" y="3947055"/>
            <a:ext cx="739306"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Customer</a:t>
            </a:r>
          </a:p>
        </p:txBody>
      </p:sp>
      <p:sp>
        <p:nvSpPr>
          <p:cNvPr id="147" name="Rectangle 146">
            <a:extLst>
              <a:ext uri="{FF2B5EF4-FFF2-40B4-BE49-F238E27FC236}">
                <a16:creationId xmlns="" xmlns:a16="http://schemas.microsoft.com/office/drawing/2014/main" id="{3A93E634-0B4C-476E-9F34-D0735A174BB9}"/>
              </a:ext>
            </a:extLst>
          </p:cNvPr>
          <p:cNvSpPr/>
          <p:nvPr/>
        </p:nvSpPr>
        <p:spPr>
          <a:xfrm>
            <a:off x="119914" y="4724256"/>
            <a:ext cx="14318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Deployed applications</a:t>
            </a:r>
          </a:p>
        </p:txBody>
      </p:sp>
      <p:grpSp>
        <p:nvGrpSpPr>
          <p:cNvPr id="148" name="Group 147">
            <a:extLst>
              <a:ext uri="{FF2B5EF4-FFF2-40B4-BE49-F238E27FC236}">
                <a16:creationId xmlns="" xmlns:a16="http://schemas.microsoft.com/office/drawing/2014/main" id="{7F5746F0-1F5F-47CE-B831-1025D082ACC9}"/>
              </a:ext>
            </a:extLst>
          </p:cNvPr>
          <p:cNvGrpSpPr/>
          <p:nvPr/>
        </p:nvGrpSpPr>
        <p:grpSpPr>
          <a:xfrm>
            <a:off x="469882" y="4399855"/>
            <a:ext cx="731867" cy="370426"/>
            <a:chOff x="9137456" y="1989611"/>
            <a:chExt cx="2819477" cy="1427049"/>
          </a:xfrm>
        </p:grpSpPr>
        <p:grpSp>
          <p:nvGrpSpPr>
            <p:cNvPr id="149" name="Group 148">
              <a:extLst>
                <a:ext uri="{FF2B5EF4-FFF2-40B4-BE49-F238E27FC236}">
                  <a16:creationId xmlns="" xmlns:a16="http://schemas.microsoft.com/office/drawing/2014/main" id="{D1B2FE5D-F413-4B4A-9E44-4CB01D4771E7}"/>
                </a:ext>
              </a:extLst>
            </p:cNvPr>
            <p:cNvGrpSpPr/>
            <p:nvPr/>
          </p:nvGrpSpPr>
          <p:grpSpPr>
            <a:xfrm>
              <a:off x="9137456" y="2069115"/>
              <a:ext cx="696029" cy="1347545"/>
              <a:chOff x="514350" y="501650"/>
              <a:chExt cx="546100" cy="1057275"/>
            </a:xfrm>
            <a:solidFill>
              <a:srgbClr val="004E78"/>
            </a:solidFill>
          </p:grpSpPr>
          <p:sp>
            <p:nvSpPr>
              <p:cNvPr id="155" name="Freeform 6">
                <a:extLst>
                  <a:ext uri="{FF2B5EF4-FFF2-40B4-BE49-F238E27FC236}">
                    <a16:creationId xmlns="" xmlns:a16="http://schemas.microsoft.com/office/drawing/2014/main" id="{45367B4D-BBF8-4B76-9375-F82A85792216}"/>
                  </a:ext>
                </a:extLst>
              </p:cNvPr>
              <p:cNvSpPr>
                <a:spLocks noEditPoints="1"/>
              </p:cNvSpPr>
              <p:nvPr/>
            </p:nvSpPr>
            <p:spPr bwMode="auto">
              <a:xfrm>
                <a:off x="514350" y="501650"/>
                <a:ext cx="546100" cy="1057275"/>
              </a:xfrm>
              <a:custGeom>
                <a:avLst/>
                <a:gdLst/>
                <a:ahLst/>
                <a:cxnLst>
                  <a:cxn ang="0">
                    <a:pos x="826" y="2615"/>
                  </a:cxn>
                  <a:cxn ang="0">
                    <a:pos x="764" y="2635"/>
                  </a:cxn>
                  <a:cxn ang="0">
                    <a:pos x="712" y="2674"/>
                  </a:cxn>
                  <a:cxn ang="0">
                    <a:pos x="673" y="2726"/>
                  </a:cxn>
                  <a:cxn ang="0">
                    <a:pos x="652" y="2789"/>
                  </a:cxn>
                  <a:cxn ang="0">
                    <a:pos x="652" y="2856"/>
                  </a:cxn>
                  <a:cxn ang="0">
                    <a:pos x="673" y="2920"/>
                  </a:cxn>
                  <a:cxn ang="0">
                    <a:pos x="712" y="2972"/>
                  </a:cxn>
                  <a:cxn ang="0">
                    <a:pos x="764" y="3009"/>
                  </a:cxn>
                  <a:cxn ang="0">
                    <a:pos x="826" y="3030"/>
                  </a:cxn>
                  <a:cxn ang="0">
                    <a:pos x="893" y="3030"/>
                  </a:cxn>
                  <a:cxn ang="0">
                    <a:pos x="956" y="3009"/>
                  </a:cxn>
                  <a:cxn ang="0">
                    <a:pos x="1008" y="2971"/>
                  </a:cxn>
                  <a:cxn ang="0">
                    <a:pos x="1047" y="2919"/>
                  </a:cxn>
                  <a:cxn ang="0">
                    <a:pos x="1067" y="2856"/>
                  </a:cxn>
                  <a:cxn ang="0">
                    <a:pos x="1067" y="2789"/>
                  </a:cxn>
                  <a:cxn ang="0">
                    <a:pos x="1047" y="2726"/>
                  </a:cxn>
                  <a:cxn ang="0">
                    <a:pos x="1008" y="2674"/>
                  </a:cxn>
                  <a:cxn ang="0">
                    <a:pos x="956" y="2635"/>
                  </a:cxn>
                  <a:cxn ang="0">
                    <a:pos x="893" y="2615"/>
                  </a:cxn>
                  <a:cxn ang="0">
                    <a:pos x="859" y="1869"/>
                  </a:cxn>
                  <a:cxn ang="0">
                    <a:pos x="793" y="1880"/>
                  </a:cxn>
                  <a:cxn ang="0">
                    <a:pos x="736" y="1910"/>
                  </a:cxn>
                  <a:cxn ang="0">
                    <a:pos x="690" y="1955"/>
                  </a:cxn>
                  <a:cxn ang="0">
                    <a:pos x="661" y="2013"/>
                  </a:cxn>
                  <a:cxn ang="0">
                    <a:pos x="649" y="2079"/>
                  </a:cxn>
                  <a:cxn ang="0">
                    <a:pos x="661" y="2146"/>
                  </a:cxn>
                  <a:cxn ang="0">
                    <a:pos x="690" y="2204"/>
                  </a:cxn>
                  <a:cxn ang="0">
                    <a:pos x="736" y="2250"/>
                  </a:cxn>
                  <a:cxn ang="0">
                    <a:pos x="793" y="2279"/>
                  </a:cxn>
                  <a:cxn ang="0">
                    <a:pos x="859" y="2290"/>
                  </a:cxn>
                  <a:cxn ang="0">
                    <a:pos x="926" y="2279"/>
                  </a:cxn>
                  <a:cxn ang="0">
                    <a:pos x="984" y="2250"/>
                  </a:cxn>
                  <a:cxn ang="0">
                    <a:pos x="1030" y="2204"/>
                  </a:cxn>
                  <a:cxn ang="0">
                    <a:pos x="1059" y="2146"/>
                  </a:cxn>
                  <a:cxn ang="0">
                    <a:pos x="1070" y="2079"/>
                  </a:cxn>
                  <a:cxn ang="0">
                    <a:pos x="1059" y="2013"/>
                  </a:cxn>
                  <a:cxn ang="0">
                    <a:pos x="1030" y="1955"/>
                  </a:cxn>
                  <a:cxn ang="0">
                    <a:pos x="984" y="1910"/>
                  </a:cxn>
                  <a:cxn ang="0">
                    <a:pos x="926" y="1880"/>
                  </a:cxn>
                  <a:cxn ang="0">
                    <a:pos x="859" y="1869"/>
                  </a:cxn>
                  <a:cxn ang="0">
                    <a:pos x="170" y="1606"/>
                  </a:cxn>
                  <a:cxn ang="0">
                    <a:pos x="1549" y="969"/>
                  </a:cxn>
                  <a:cxn ang="0">
                    <a:pos x="170" y="183"/>
                  </a:cxn>
                  <a:cxn ang="0">
                    <a:pos x="1549" y="820"/>
                  </a:cxn>
                  <a:cxn ang="0">
                    <a:pos x="170" y="183"/>
                  </a:cxn>
                  <a:cxn ang="0">
                    <a:pos x="1720" y="0"/>
                  </a:cxn>
                  <a:cxn ang="0">
                    <a:pos x="0" y="3330"/>
                  </a:cxn>
                </a:cxnLst>
                <a:rect l="0" t="0" r="r" b="b"/>
                <a:pathLst>
                  <a:path w="1720" h="3330">
                    <a:moveTo>
                      <a:pt x="859" y="2612"/>
                    </a:moveTo>
                    <a:lnTo>
                      <a:pt x="826" y="2615"/>
                    </a:lnTo>
                    <a:lnTo>
                      <a:pt x="793" y="2623"/>
                    </a:lnTo>
                    <a:lnTo>
                      <a:pt x="764" y="2635"/>
                    </a:lnTo>
                    <a:lnTo>
                      <a:pt x="736" y="2652"/>
                    </a:lnTo>
                    <a:lnTo>
                      <a:pt x="712" y="2674"/>
                    </a:lnTo>
                    <a:lnTo>
                      <a:pt x="690" y="2698"/>
                    </a:lnTo>
                    <a:lnTo>
                      <a:pt x="673" y="2726"/>
                    </a:lnTo>
                    <a:lnTo>
                      <a:pt x="661" y="2756"/>
                    </a:lnTo>
                    <a:lnTo>
                      <a:pt x="652" y="2789"/>
                    </a:lnTo>
                    <a:lnTo>
                      <a:pt x="649" y="2823"/>
                    </a:lnTo>
                    <a:lnTo>
                      <a:pt x="652" y="2856"/>
                    </a:lnTo>
                    <a:lnTo>
                      <a:pt x="661" y="2889"/>
                    </a:lnTo>
                    <a:lnTo>
                      <a:pt x="673" y="2920"/>
                    </a:lnTo>
                    <a:lnTo>
                      <a:pt x="690" y="2947"/>
                    </a:lnTo>
                    <a:lnTo>
                      <a:pt x="712" y="2972"/>
                    </a:lnTo>
                    <a:lnTo>
                      <a:pt x="736" y="2992"/>
                    </a:lnTo>
                    <a:lnTo>
                      <a:pt x="764" y="3009"/>
                    </a:lnTo>
                    <a:lnTo>
                      <a:pt x="793" y="3023"/>
                    </a:lnTo>
                    <a:lnTo>
                      <a:pt x="826" y="3030"/>
                    </a:lnTo>
                    <a:lnTo>
                      <a:pt x="859" y="3033"/>
                    </a:lnTo>
                    <a:lnTo>
                      <a:pt x="893" y="3030"/>
                    </a:lnTo>
                    <a:lnTo>
                      <a:pt x="926" y="3022"/>
                    </a:lnTo>
                    <a:lnTo>
                      <a:pt x="956" y="3009"/>
                    </a:lnTo>
                    <a:lnTo>
                      <a:pt x="984" y="2992"/>
                    </a:lnTo>
                    <a:lnTo>
                      <a:pt x="1008" y="2971"/>
                    </a:lnTo>
                    <a:lnTo>
                      <a:pt x="1030" y="2946"/>
                    </a:lnTo>
                    <a:lnTo>
                      <a:pt x="1047" y="2919"/>
                    </a:lnTo>
                    <a:lnTo>
                      <a:pt x="1059" y="2889"/>
                    </a:lnTo>
                    <a:lnTo>
                      <a:pt x="1067" y="2856"/>
                    </a:lnTo>
                    <a:lnTo>
                      <a:pt x="1070" y="2823"/>
                    </a:lnTo>
                    <a:lnTo>
                      <a:pt x="1067" y="2789"/>
                    </a:lnTo>
                    <a:lnTo>
                      <a:pt x="1059" y="2756"/>
                    </a:lnTo>
                    <a:lnTo>
                      <a:pt x="1047" y="2726"/>
                    </a:lnTo>
                    <a:lnTo>
                      <a:pt x="1030" y="2698"/>
                    </a:lnTo>
                    <a:lnTo>
                      <a:pt x="1008" y="2674"/>
                    </a:lnTo>
                    <a:lnTo>
                      <a:pt x="984" y="2652"/>
                    </a:lnTo>
                    <a:lnTo>
                      <a:pt x="956" y="2635"/>
                    </a:lnTo>
                    <a:lnTo>
                      <a:pt x="926" y="2623"/>
                    </a:lnTo>
                    <a:lnTo>
                      <a:pt x="893" y="2615"/>
                    </a:lnTo>
                    <a:lnTo>
                      <a:pt x="859" y="2612"/>
                    </a:lnTo>
                    <a:close/>
                    <a:moveTo>
                      <a:pt x="859" y="1869"/>
                    </a:moveTo>
                    <a:lnTo>
                      <a:pt x="826" y="1872"/>
                    </a:lnTo>
                    <a:lnTo>
                      <a:pt x="793" y="1880"/>
                    </a:lnTo>
                    <a:lnTo>
                      <a:pt x="764" y="1893"/>
                    </a:lnTo>
                    <a:lnTo>
                      <a:pt x="736" y="1910"/>
                    </a:lnTo>
                    <a:lnTo>
                      <a:pt x="712" y="1931"/>
                    </a:lnTo>
                    <a:lnTo>
                      <a:pt x="690" y="1955"/>
                    </a:lnTo>
                    <a:lnTo>
                      <a:pt x="673" y="1983"/>
                    </a:lnTo>
                    <a:lnTo>
                      <a:pt x="661" y="2013"/>
                    </a:lnTo>
                    <a:lnTo>
                      <a:pt x="652" y="2046"/>
                    </a:lnTo>
                    <a:lnTo>
                      <a:pt x="649" y="2079"/>
                    </a:lnTo>
                    <a:lnTo>
                      <a:pt x="652" y="2113"/>
                    </a:lnTo>
                    <a:lnTo>
                      <a:pt x="661" y="2146"/>
                    </a:lnTo>
                    <a:lnTo>
                      <a:pt x="673" y="2176"/>
                    </a:lnTo>
                    <a:lnTo>
                      <a:pt x="690" y="2204"/>
                    </a:lnTo>
                    <a:lnTo>
                      <a:pt x="712" y="2228"/>
                    </a:lnTo>
                    <a:lnTo>
                      <a:pt x="736" y="2250"/>
                    </a:lnTo>
                    <a:lnTo>
                      <a:pt x="764" y="2267"/>
                    </a:lnTo>
                    <a:lnTo>
                      <a:pt x="793" y="2279"/>
                    </a:lnTo>
                    <a:lnTo>
                      <a:pt x="826" y="2287"/>
                    </a:lnTo>
                    <a:lnTo>
                      <a:pt x="859" y="2290"/>
                    </a:lnTo>
                    <a:lnTo>
                      <a:pt x="893" y="2287"/>
                    </a:lnTo>
                    <a:lnTo>
                      <a:pt x="926" y="2279"/>
                    </a:lnTo>
                    <a:lnTo>
                      <a:pt x="956" y="2267"/>
                    </a:lnTo>
                    <a:lnTo>
                      <a:pt x="984" y="2250"/>
                    </a:lnTo>
                    <a:lnTo>
                      <a:pt x="1008" y="2228"/>
                    </a:lnTo>
                    <a:lnTo>
                      <a:pt x="1030" y="2204"/>
                    </a:lnTo>
                    <a:lnTo>
                      <a:pt x="1047" y="2176"/>
                    </a:lnTo>
                    <a:lnTo>
                      <a:pt x="1059" y="2146"/>
                    </a:lnTo>
                    <a:lnTo>
                      <a:pt x="1067" y="2113"/>
                    </a:lnTo>
                    <a:lnTo>
                      <a:pt x="1070" y="2079"/>
                    </a:lnTo>
                    <a:lnTo>
                      <a:pt x="1067" y="2046"/>
                    </a:lnTo>
                    <a:lnTo>
                      <a:pt x="1059" y="2013"/>
                    </a:lnTo>
                    <a:lnTo>
                      <a:pt x="1047" y="1983"/>
                    </a:lnTo>
                    <a:lnTo>
                      <a:pt x="1030" y="1955"/>
                    </a:lnTo>
                    <a:lnTo>
                      <a:pt x="1008" y="1931"/>
                    </a:lnTo>
                    <a:lnTo>
                      <a:pt x="984" y="1910"/>
                    </a:lnTo>
                    <a:lnTo>
                      <a:pt x="956" y="1893"/>
                    </a:lnTo>
                    <a:lnTo>
                      <a:pt x="926" y="1880"/>
                    </a:lnTo>
                    <a:lnTo>
                      <a:pt x="893" y="1872"/>
                    </a:lnTo>
                    <a:lnTo>
                      <a:pt x="859" y="1869"/>
                    </a:lnTo>
                    <a:close/>
                    <a:moveTo>
                      <a:pt x="170" y="969"/>
                    </a:moveTo>
                    <a:lnTo>
                      <a:pt x="170" y="1606"/>
                    </a:lnTo>
                    <a:lnTo>
                      <a:pt x="1549" y="1606"/>
                    </a:lnTo>
                    <a:lnTo>
                      <a:pt x="1549" y="969"/>
                    </a:lnTo>
                    <a:lnTo>
                      <a:pt x="170" y="969"/>
                    </a:lnTo>
                    <a:close/>
                    <a:moveTo>
                      <a:pt x="170" y="183"/>
                    </a:moveTo>
                    <a:lnTo>
                      <a:pt x="170" y="820"/>
                    </a:lnTo>
                    <a:lnTo>
                      <a:pt x="1549" y="820"/>
                    </a:lnTo>
                    <a:lnTo>
                      <a:pt x="1549" y="183"/>
                    </a:lnTo>
                    <a:lnTo>
                      <a:pt x="170" y="183"/>
                    </a:lnTo>
                    <a:close/>
                    <a:moveTo>
                      <a:pt x="0" y="0"/>
                    </a:moveTo>
                    <a:lnTo>
                      <a:pt x="1720" y="0"/>
                    </a:lnTo>
                    <a:lnTo>
                      <a:pt x="1720" y="3330"/>
                    </a:lnTo>
                    <a:lnTo>
                      <a:pt x="0" y="33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6" name="Rectangle 8">
                <a:extLst>
                  <a:ext uri="{FF2B5EF4-FFF2-40B4-BE49-F238E27FC236}">
                    <a16:creationId xmlns="" xmlns:a16="http://schemas.microsoft.com/office/drawing/2014/main" id="{10A9C58C-7B7D-42B5-9B4A-C5B8BFD14EC7}"/>
                  </a:ext>
                </a:extLst>
              </p:cNvPr>
              <p:cNvSpPr>
                <a:spLocks noChangeArrowheads="1"/>
              </p:cNvSpPr>
              <p:nvPr/>
            </p:nvSpPr>
            <p:spPr bwMode="auto">
              <a:xfrm>
                <a:off x="598488" y="590550"/>
                <a:ext cx="377825"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7" name="Rectangle 9">
                <a:extLst>
                  <a:ext uri="{FF2B5EF4-FFF2-40B4-BE49-F238E27FC236}">
                    <a16:creationId xmlns="" xmlns:a16="http://schemas.microsoft.com/office/drawing/2014/main" id="{31A94278-2717-43DA-B493-53BD1E43641C}"/>
                  </a:ext>
                </a:extLst>
              </p:cNvPr>
              <p:cNvSpPr>
                <a:spLocks noChangeArrowheads="1"/>
              </p:cNvSpPr>
              <p:nvPr/>
            </p:nvSpPr>
            <p:spPr bwMode="auto">
              <a:xfrm>
                <a:off x="598488" y="839788"/>
                <a:ext cx="377825"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0" name="Freeform 24">
              <a:extLst>
                <a:ext uri="{FF2B5EF4-FFF2-40B4-BE49-F238E27FC236}">
                  <a16:creationId xmlns="" xmlns:a16="http://schemas.microsoft.com/office/drawing/2014/main" id="{A98422AE-ED9E-475C-97C1-35D2BC99692C}"/>
                </a:ext>
              </a:extLst>
            </p:cNvPr>
            <p:cNvSpPr>
              <a:spLocks/>
            </p:cNvSpPr>
            <p:nvPr/>
          </p:nvSpPr>
          <p:spPr bwMode="auto">
            <a:xfrm>
              <a:off x="9570814" y="1989611"/>
              <a:ext cx="2386119" cy="1414598"/>
            </a:xfrm>
            <a:custGeom>
              <a:avLst/>
              <a:gdLst/>
              <a:ahLst/>
              <a:cxnLst>
                <a:cxn ang="0">
                  <a:pos x="1291" y="3"/>
                </a:cxn>
                <a:cxn ang="0">
                  <a:pos x="1431" y="29"/>
                </a:cxn>
                <a:cxn ang="0">
                  <a:pos x="1562" y="77"/>
                </a:cxn>
                <a:cxn ang="0">
                  <a:pos x="1681" y="146"/>
                </a:cxn>
                <a:cxn ang="0">
                  <a:pos x="1786" y="234"/>
                </a:cxn>
                <a:cxn ang="0">
                  <a:pos x="1875" y="339"/>
                </a:cxn>
                <a:cxn ang="0">
                  <a:pos x="1946" y="457"/>
                </a:cxn>
                <a:cxn ang="0">
                  <a:pos x="2049" y="409"/>
                </a:cxn>
                <a:cxn ang="0">
                  <a:pos x="2160" y="379"/>
                </a:cxn>
                <a:cxn ang="0">
                  <a:pos x="2278" y="369"/>
                </a:cxn>
                <a:cxn ang="0">
                  <a:pos x="2415" y="383"/>
                </a:cxn>
                <a:cxn ang="0">
                  <a:pos x="2542" y="422"/>
                </a:cxn>
                <a:cxn ang="0">
                  <a:pos x="2657" y="484"/>
                </a:cxn>
                <a:cxn ang="0">
                  <a:pos x="2757" y="566"/>
                </a:cxn>
                <a:cxn ang="0">
                  <a:pos x="2841" y="666"/>
                </a:cxn>
                <a:cxn ang="0">
                  <a:pos x="2904" y="780"/>
                </a:cxn>
                <a:cxn ang="0">
                  <a:pos x="2944" y="906"/>
                </a:cxn>
                <a:cxn ang="0">
                  <a:pos x="2970" y="973"/>
                </a:cxn>
                <a:cxn ang="0">
                  <a:pos x="3089" y="985"/>
                </a:cxn>
                <a:cxn ang="0">
                  <a:pos x="3198" y="1022"/>
                </a:cxn>
                <a:cxn ang="0">
                  <a:pos x="3298" y="1080"/>
                </a:cxn>
                <a:cxn ang="0">
                  <a:pos x="3381" y="1156"/>
                </a:cxn>
                <a:cxn ang="0">
                  <a:pos x="3448" y="1249"/>
                </a:cxn>
                <a:cxn ang="0">
                  <a:pos x="3496" y="1354"/>
                </a:cxn>
                <a:cxn ang="0">
                  <a:pos x="3521" y="1469"/>
                </a:cxn>
                <a:cxn ang="0">
                  <a:pos x="3521" y="1589"/>
                </a:cxn>
                <a:cxn ang="0">
                  <a:pos x="3496" y="1704"/>
                </a:cxn>
                <a:cxn ang="0">
                  <a:pos x="3448" y="1809"/>
                </a:cxn>
                <a:cxn ang="0">
                  <a:pos x="3381" y="1901"/>
                </a:cxn>
                <a:cxn ang="0">
                  <a:pos x="3297" y="1977"/>
                </a:cxn>
                <a:cxn ang="0">
                  <a:pos x="3198" y="2035"/>
                </a:cxn>
                <a:cxn ang="0">
                  <a:pos x="3088" y="2072"/>
                </a:cxn>
                <a:cxn ang="0">
                  <a:pos x="2970" y="2084"/>
                </a:cxn>
                <a:cxn ang="0">
                  <a:pos x="646" y="2081"/>
                </a:cxn>
                <a:cxn ang="0">
                  <a:pos x="495" y="2081"/>
                </a:cxn>
                <a:cxn ang="0">
                  <a:pos x="380" y="2056"/>
                </a:cxn>
                <a:cxn ang="0">
                  <a:pos x="275" y="2008"/>
                </a:cxn>
                <a:cxn ang="0">
                  <a:pos x="183" y="1941"/>
                </a:cxn>
                <a:cxn ang="0">
                  <a:pos x="107" y="1857"/>
                </a:cxn>
                <a:cxn ang="0">
                  <a:pos x="49" y="1758"/>
                </a:cxn>
                <a:cxn ang="0">
                  <a:pos x="12" y="1649"/>
                </a:cxn>
                <a:cxn ang="0">
                  <a:pos x="0" y="1529"/>
                </a:cxn>
                <a:cxn ang="0">
                  <a:pos x="12" y="1411"/>
                </a:cxn>
                <a:cxn ang="0">
                  <a:pos x="48" y="1301"/>
                </a:cxn>
                <a:cxn ang="0">
                  <a:pos x="105" y="1204"/>
                </a:cxn>
                <a:cxn ang="0">
                  <a:pos x="180" y="1121"/>
                </a:cxn>
                <a:cxn ang="0">
                  <a:pos x="270" y="1052"/>
                </a:cxn>
                <a:cxn ang="0">
                  <a:pos x="373" y="1004"/>
                </a:cxn>
                <a:cxn ang="0">
                  <a:pos x="419" y="930"/>
                </a:cxn>
                <a:cxn ang="0">
                  <a:pos x="410" y="808"/>
                </a:cxn>
                <a:cxn ang="0">
                  <a:pos x="423" y="663"/>
                </a:cxn>
                <a:cxn ang="0">
                  <a:pos x="460" y="526"/>
                </a:cxn>
                <a:cxn ang="0">
                  <a:pos x="520" y="400"/>
                </a:cxn>
                <a:cxn ang="0">
                  <a:pos x="599" y="287"/>
                </a:cxn>
                <a:cxn ang="0">
                  <a:pos x="697" y="189"/>
                </a:cxn>
                <a:cxn ang="0">
                  <a:pos x="809" y="110"/>
                </a:cxn>
                <a:cxn ang="0">
                  <a:pos x="936" y="50"/>
                </a:cxn>
                <a:cxn ang="0">
                  <a:pos x="1072" y="13"/>
                </a:cxn>
                <a:cxn ang="0">
                  <a:pos x="1217" y="0"/>
                </a:cxn>
              </a:cxnLst>
              <a:rect l="0" t="0" r="r" b="b"/>
              <a:pathLst>
                <a:path w="3524" h="2084">
                  <a:moveTo>
                    <a:pt x="1217" y="0"/>
                  </a:moveTo>
                  <a:lnTo>
                    <a:pt x="1291" y="3"/>
                  </a:lnTo>
                  <a:lnTo>
                    <a:pt x="1362" y="13"/>
                  </a:lnTo>
                  <a:lnTo>
                    <a:pt x="1431" y="29"/>
                  </a:lnTo>
                  <a:lnTo>
                    <a:pt x="1498" y="50"/>
                  </a:lnTo>
                  <a:lnTo>
                    <a:pt x="1562" y="77"/>
                  </a:lnTo>
                  <a:lnTo>
                    <a:pt x="1623" y="109"/>
                  </a:lnTo>
                  <a:lnTo>
                    <a:pt x="1681" y="146"/>
                  </a:lnTo>
                  <a:lnTo>
                    <a:pt x="1736" y="188"/>
                  </a:lnTo>
                  <a:lnTo>
                    <a:pt x="1786" y="234"/>
                  </a:lnTo>
                  <a:lnTo>
                    <a:pt x="1833" y="284"/>
                  </a:lnTo>
                  <a:lnTo>
                    <a:pt x="1875" y="339"/>
                  </a:lnTo>
                  <a:lnTo>
                    <a:pt x="1913" y="396"/>
                  </a:lnTo>
                  <a:lnTo>
                    <a:pt x="1946" y="457"/>
                  </a:lnTo>
                  <a:lnTo>
                    <a:pt x="1996" y="432"/>
                  </a:lnTo>
                  <a:lnTo>
                    <a:pt x="2049" y="409"/>
                  </a:lnTo>
                  <a:lnTo>
                    <a:pt x="2104" y="393"/>
                  </a:lnTo>
                  <a:lnTo>
                    <a:pt x="2160" y="379"/>
                  </a:lnTo>
                  <a:lnTo>
                    <a:pt x="2219" y="371"/>
                  </a:lnTo>
                  <a:lnTo>
                    <a:pt x="2278" y="369"/>
                  </a:lnTo>
                  <a:lnTo>
                    <a:pt x="2348" y="373"/>
                  </a:lnTo>
                  <a:lnTo>
                    <a:pt x="2415" y="383"/>
                  </a:lnTo>
                  <a:lnTo>
                    <a:pt x="2479" y="399"/>
                  </a:lnTo>
                  <a:lnTo>
                    <a:pt x="2542" y="422"/>
                  </a:lnTo>
                  <a:lnTo>
                    <a:pt x="2601" y="451"/>
                  </a:lnTo>
                  <a:lnTo>
                    <a:pt x="2657" y="484"/>
                  </a:lnTo>
                  <a:lnTo>
                    <a:pt x="2709" y="523"/>
                  </a:lnTo>
                  <a:lnTo>
                    <a:pt x="2757" y="566"/>
                  </a:lnTo>
                  <a:lnTo>
                    <a:pt x="2801" y="614"/>
                  </a:lnTo>
                  <a:lnTo>
                    <a:pt x="2841" y="666"/>
                  </a:lnTo>
                  <a:lnTo>
                    <a:pt x="2875" y="721"/>
                  </a:lnTo>
                  <a:lnTo>
                    <a:pt x="2904" y="780"/>
                  </a:lnTo>
                  <a:lnTo>
                    <a:pt x="2927" y="841"/>
                  </a:lnTo>
                  <a:lnTo>
                    <a:pt x="2944" y="906"/>
                  </a:lnTo>
                  <a:lnTo>
                    <a:pt x="2955" y="973"/>
                  </a:lnTo>
                  <a:lnTo>
                    <a:pt x="2970" y="973"/>
                  </a:lnTo>
                  <a:lnTo>
                    <a:pt x="3030" y="977"/>
                  </a:lnTo>
                  <a:lnTo>
                    <a:pt x="3089" y="985"/>
                  </a:lnTo>
                  <a:lnTo>
                    <a:pt x="3145" y="1001"/>
                  </a:lnTo>
                  <a:lnTo>
                    <a:pt x="3198" y="1022"/>
                  </a:lnTo>
                  <a:lnTo>
                    <a:pt x="3250" y="1049"/>
                  </a:lnTo>
                  <a:lnTo>
                    <a:pt x="3298" y="1080"/>
                  </a:lnTo>
                  <a:lnTo>
                    <a:pt x="3341" y="1116"/>
                  </a:lnTo>
                  <a:lnTo>
                    <a:pt x="3381" y="1156"/>
                  </a:lnTo>
                  <a:lnTo>
                    <a:pt x="3417" y="1201"/>
                  </a:lnTo>
                  <a:lnTo>
                    <a:pt x="3448" y="1249"/>
                  </a:lnTo>
                  <a:lnTo>
                    <a:pt x="3475" y="1299"/>
                  </a:lnTo>
                  <a:lnTo>
                    <a:pt x="3496" y="1354"/>
                  </a:lnTo>
                  <a:lnTo>
                    <a:pt x="3512" y="1410"/>
                  </a:lnTo>
                  <a:lnTo>
                    <a:pt x="3521" y="1469"/>
                  </a:lnTo>
                  <a:lnTo>
                    <a:pt x="3524" y="1529"/>
                  </a:lnTo>
                  <a:lnTo>
                    <a:pt x="3521" y="1589"/>
                  </a:lnTo>
                  <a:lnTo>
                    <a:pt x="3512" y="1649"/>
                  </a:lnTo>
                  <a:lnTo>
                    <a:pt x="3496" y="1704"/>
                  </a:lnTo>
                  <a:lnTo>
                    <a:pt x="3475" y="1758"/>
                  </a:lnTo>
                  <a:lnTo>
                    <a:pt x="3448" y="1809"/>
                  </a:lnTo>
                  <a:lnTo>
                    <a:pt x="3417" y="1857"/>
                  </a:lnTo>
                  <a:lnTo>
                    <a:pt x="3381" y="1901"/>
                  </a:lnTo>
                  <a:lnTo>
                    <a:pt x="3341" y="1941"/>
                  </a:lnTo>
                  <a:lnTo>
                    <a:pt x="3297" y="1977"/>
                  </a:lnTo>
                  <a:lnTo>
                    <a:pt x="3250" y="2008"/>
                  </a:lnTo>
                  <a:lnTo>
                    <a:pt x="3198" y="2035"/>
                  </a:lnTo>
                  <a:lnTo>
                    <a:pt x="3145" y="2056"/>
                  </a:lnTo>
                  <a:lnTo>
                    <a:pt x="3088" y="2072"/>
                  </a:lnTo>
                  <a:lnTo>
                    <a:pt x="3030" y="2081"/>
                  </a:lnTo>
                  <a:lnTo>
                    <a:pt x="2970" y="2084"/>
                  </a:lnTo>
                  <a:lnTo>
                    <a:pt x="2872" y="2081"/>
                  </a:lnTo>
                  <a:lnTo>
                    <a:pt x="646" y="2081"/>
                  </a:lnTo>
                  <a:lnTo>
                    <a:pt x="555" y="2084"/>
                  </a:lnTo>
                  <a:lnTo>
                    <a:pt x="495" y="2081"/>
                  </a:lnTo>
                  <a:lnTo>
                    <a:pt x="436" y="2072"/>
                  </a:lnTo>
                  <a:lnTo>
                    <a:pt x="380" y="2056"/>
                  </a:lnTo>
                  <a:lnTo>
                    <a:pt x="326" y="2035"/>
                  </a:lnTo>
                  <a:lnTo>
                    <a:pt x="275" y="2008"/>
                  </a:lnTo>
                  <a:lnTo>
                    <a:pt x="228" y="1977"/>
                  </a:lnTo>
                  <a:lnTo>
                    <a:pt x="183" y="1941"/>
                  </a:lnTo>
                  <a:lnTo>
                    <a:pt x="143" y="1901"/>
                  </a:lnTo>
                  <a:lnTo>
                    <a:pt x="107" y="1857"/>
                  </a:lnTo>
                  <a:lnTo>
                    <a:pt x="76" y="1809"/>
                  </a:lnTo>
                  <a:lnTo>
                    <a:pt x="49" y="1758"/>
                  </a:lnTo>
                  <a:lnTo>
                    <a:pt x="28" y="1704"/>
                  </a:lnTo>
                  <a:lnTo>
                    <a:pt x="12" y="1649"/>
                  </a:lnTo>
                  <a:lnTo>
                    <a:pt x="3" y="1589"/>
                  </a:lnTo>
                  <a:lnTo>
                    <a:pt x="0" y="1529"/>
                  </a:lnTo>
                  <a:lnTo>
                    <a:pt x="3" y="1469"/>
                  </a:lnTo>
                  <a:lnTo>
                    <a:pt x="12" y="1411"/>
                  </a:lnTo>
                  <a:lnTo>
                    <a:pt x="28" y="1355"/>
                  </a:lnTo>
                  <a:lnTo>
                    <a:pt x="48" y="1301"/>
                  </a:lnTo>
                  <a:lnTo>
                    <a:pt x="75" y="1251"/>
                  </a:lnTo>
                  <a:lnTo>
                    <a:pt x="105" y="1204"/>
                  </a:lnTo>
                  <a:lnTo>
                    <a:pt x="141" y="1160"/>
                  </a:lnTo>
                  <a:lnTo>
                    <a:pt x="180" y="1121"/>
                  </a:lnTo>
                  <a:lnTo>
                    <a:pt x="223" y="1084"/>
                  </a:lnTo>
                  <a:lnTo>
                    <a:pt x="270" y="1052"/>
                  </a:lnTo>
                  <a:lnTo>
                    <a:pt x="320" y="1027"/>
                  </a:lnTo>
                  <a:lnTo>
                    <a:pt x="373" y="1004"/>
                  </a:lnTo>
                  <a:lnTo>
                    <a:pt x="429" y="989"/>
                  </a:lnTo>
                  <a:lnTo>
                    <a:pt x="419" y="930"/>
                  </a:lnTo>
                  <a:lnTo>
                    <a:pt x="412" y="869"/>
                  </a:lnTo>
                  <a:lnTo>
                    <a:pt x="410" y="808"/>
                  </a:lnTo>
                  <a:lnTo>
                    <a:pt x="413" y="734"/>
                  </a:lnTo>
                  <a:lnTo>
                    <a:pt x="423" y="663"/>
                  </a:lnTo>
                  <a:lnTo>
                    <a:pt x="439" y="593"/>
                  </a:lnTo>
                  <a:lnTo>
                    <a:pt x="460" y="526"/>
                  </a:lnTo>
                  <a:lnTo>
                    <a:pt x="488" y="462"/>
                  </a:lnTo>
                  <a:lnTo>
                    <a:pt x="520" y="400"/>
                  </a:lnTo>
                  <a:lnTo>
                    <a:pt x="557" y="341"/>
                  </a:lnTo>
                  <a:lnTo>
                    <a:pt x="599" y="287"/>
                  </a:lnTo>
                  <a:lnTo>
                    <a:pt x="646" y="236"/>
                  </a:lnTo>
                  <a:lnTo>
                    <a:pt x="697" y="189"/>
                  </a:lnTo>
                  <a:lnTo>
                    <a:pt x="751" y="147"/>
                  </a:lnTo>
                  <a:lnTo>
                    <a:pt x="809" y="110"/>
                  </a:lnTo>
                  <a:lnTo>
                    <a:pt x="871" y="78"/>
                  </a:lnTo>
                  <a:lnTo>
                    <a:pt x="936" y="50"/>
                  </a:lnTo>
                  <a:lnTo>
                    <a:pt x="1002" y="29"/>
                  </a:lnTo>
                  <a:lnTo>
                    <a:pt x="1072" y="13"/>
                  </a:lnTo>
                  <a:lnTo>
                    <a:pt x="1143" y="3"/>
                  </a:lnTo>
                  <a:lnTo>
                    <a:pt x="1217" y="0"/>
                  </a:lnTo>
                  <a:close/>
                </a:path>
              </a:pathLst>
            </a:custGeom>
            <a:solidFill>
              <a:srgbClr val="004E78"/>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nvGrpSpPr>
            <p:cNvPr id="151" name="Group 126">
              <a:extLst>
                <a:ext uri="{FF2B5EF4-FFF2-40B4-BE49-F238E27FC236}">
                  <a16:creationId xmlns="" xmlns:a16="http://schemas.microsoft.com/office/drawing/2014/main" id="{BC10A27B-3B18-4963-B721-91A408DB8021}"/>
                </a:ext>
              </a:extLst>
            </p:cNvPr>
            <p:cNvGrpSpPr/>
            <p:nvPr/>
          </p:nvGrpSpPr>
          <p:grpSpPr>
            <a:xfrm>
              <a:off x="10684032" y="2647515"/>
              <a:ext cx="760865" cy="499509"/>
              <a:chOff x="5845175" y="4500563"/>
              <a:chExt cx="989013" cy="649288"/>
            </a:xfrm>
            <a:solidFill>
              <a:schemeClr val="bg1"/>
            </a:solidFill>
          </p:grpSpPr>
          <p:sp>
            <p:nvSpPr>
              <p:cNvPr id="153" name="Freeform 6">
                <a:extLst>
                  <a:ext uri="{FF2B5EF4-FFF2-40B4-BE49-F238E27FC236}">
                    <a16:creationId xmlns="" xmlns:a16="http://schemas.microsoft.com/office/drawing/2014/main" id="{8FA36172-BE54-488F-A8E4-0B84858F99DF}"/>
                  </a:ext>
                </a:extLst>
              </p:cNvPr>
              <p:cNvSpPr>
                <a:spLocks noEditPoints="1"/>
              </p:cNvSpPr>
              <p:nvPr/>
            </p:nvSpPr>
            <p:spPr bwMode="auto">
              <a:xfrm>
                <a:off x="5845175" y="5053013"/>
                <a:ext cx="989013" cy="96838"/>
              </a:xfrm>
              <a:custGeom>
                <a:avLst/>
                <a:gdLst/>
                <a:ahLst/>
                <a:cxnLst>
                  <a:cxn ang="0">
                    <a:pos x="1592" y="120"/>
                  </a:cxn>
                  <a:cxn ang="0">
                    <a:pos x="1592" y="248"/>
                  </a:cxn>
                  <a:cxn ang="0">
                    <a:pos x="2148" y="248"/>
                  </a:cxn>
                  <a:cxn ang="0">
                    <a:pos x="2148" y="120"/>
                  </a:cxn>
                  <a:cxn ang="0">
                    <a:pos x="1592" y="120"/>
                  </a:cxn>
                  <a:cxn ang="0">
                    <a:pos x="19" y="0"/>
                  </a:cxn>
                  <a:cxn ang="0">
                    <a:pos x="3720" y="0"/>
                  </a:cxn>
                  <a:cxn ang="0">
                    <a:pos x="3725" y="1"/>
                  </a:cxn>
                  <a:cxn ang="0">
                    <a:pos x="3728" y="2"/>
                  </a:cxn>
                  <a:cxn ang="0">
                    <a:pos x="3735" y="6"/>
                  </a:cxn>
                  <a:cxn ang="0">
                    <a:pos x="3737" y="10"/>
                  </a:cxn>
                  <a:cxn ang="0">
                    <a:pos x="3739" y="14"/>
                  </a:cxn>
                  <a:cxn ang="0">
                    <a:pos x="3739" y="25"/>
                  </a:cxn>
                  <a:cxn ang="0">
                    <a:pos x="3737" y="31"/>
                  </a:cxn>
                  <a:cxn ang="0">
                    <a:pos x="3732" y="54"/>
                  </a:cxn>
                  <a:cxn ang="0">
                    <a:pos x="3727" y="69"/>
                  </a:cxn>
                  <a:cxn ang="0">
                    <a:pos x="3720" y="87"/>
                  </a:cxn>
                  <a:cxn ang="0">
                    <a:pos x="3711" y="106"/>
                  </a:cxn>
                  <a:cxn ang="0">
                    <a:pos x="3701" y="128"/>
                  </a:cxn>
                  <a:cxn ang="0">
                    <a:pos x="3688" y="150"/>
                  </a:cxn>
                  <a:cxn ang="0">
                    <a:pos x="3674" y="173"/>
                  </a:cxn>
                  <a:cxn ang="0">
                    <a:pos x="3657" y="197"/>
                  </a:cxn>
                  <a:cxn ang="0">
                    <a:pos x="3636" y="220"/>
                  </a:cxn>
                  <a:cxn ang="0">
                    <a:pos x="3614" y="244"/>
                  </a:cxn>
                  <a:cxn ang="0">
                    <a:pos x="3587" y="265"/>
                  </a:cxn>
                  <a:cxn ang="0">
                    <a:pos x="3559" y="287"/>
                  </a:cxn>
                  <a:cxn ang="0">
                    <a:pos x="3526" y="306"/>
                  </a:cxn>
                  <a:cxn ang="0">
                    <a:pos x="3490" y="323"/>
                  </a:cxn>
                  <a:cxn ang="0">
                    <a:pos x="3450" y="339"/>
                  </a:cxn>
                  <a:cxn ang="0">
                    <a:pos x="3406" y="351"/>
                  </a:cxn>
                  <a:cxn ang="0">
                    <a:pos x="3358" y="360"/>
                  </a:cxn>
                  <a:cxn ang="0">
                    <a:pos x="3306" y="366"/>
                  </a:cxn>
                  <a:cxn ang="0">
                    <a:pos x="3249" y="368"/>
                  </a:cxn>
                  <a:cxn ang="0">
                    <a:pos x="490" y="368"/>
                  </a:cxn>
                  <a:cxn ang="0">
                    <a:pos x="433" y="366"/>
                  </a:cxn>
                  <a:cxn ang="0">
                    <a:pos x="381" y="360"/>
                  </a:cxn>
                  <a:cxn ang="0">
                    <a:pos x="334" y="351"/>
                  </a:cxn>
                  <a:cxn ang="0">
                    <a:pos x="289" y="339"/>
                  </a:cxn>
                  <a:cxn ang="0">
                    <a:pos x="250" y="323"/>
                  </a:cxn>
                  <a:cxn ang="0">
                    <a:pos x="213" y="306"/>
                  </a:cxn>
                  <a:cxn ang="0">
                    <a:pos x="180" y="287"/>
                  </a:cxn>
                  <a:cxn ang="0">
                    <a:pos x="152" y="265"/>
                  </a:cxn>
                  <a:cxn ang="0">
                    <a:pos x="126" y="244"/>
                  </a:cxn>
                  <a:cxn ang="0">
                    <a:pos x="103" y="220"/>
                  </a:cxn>
                  <a:cxn ang="0">
                    <a:pos x="83" y="197"/>
                  </a:cxn>
                  <a:cxn ang="0">
                    <a:pos x="66" y="173"/>
                  </a:cxn>
                  <a:cxn ang="0">
                    <a:pos x="51" y="150"/>
                  </a:cxn>
                  <a:cxn ang="0">
                    <a:pos x="39" y="128"/>
                  </a:cxn>
                  <a:cxn ang="0">
                    <a:pos x="28" y="106"/>
                  </a:cxn>
                  <a:cxn ang="0">
                    <a:pos x="19" y="87"/>
                  </a:cxn>
                  <a:cxn ang="0">
                    <a:pos x="12" y="69"/>
                  </a:cxn>
                  <a:cxn ang="0">
                    <a:pos x="8" y="54"/>
                  </a:cxn>
                  <a:cxn ang="0">
                    <a:pos x="2" y="31"/>
                  </a:cxn>
                  <a:cxn ang="0">
                    <a:pos x="0" y="25"/>
                  </a:cxn>
                  <a:cxn ang="0">
                    <a:pos x="0" y="14"/>
                  </a:cxn>
                  <a:cxn ang="0">
                    <a:pos x="2" y="10"/>
                  </a:cxn>
                  <a:cxn ang="0">
                    <a:pos x="5" y="6"/>
                  </a:cxn>
                  <a:cxn ang="0">
                    <a:pos x="11" y="2"/>
                  </a:cxn>
                  <a:cxn ang="0">
                    <a:pos x="15" y="1"/>
                  </a:cxn>
                  <a:cxn ang="0">
                    <a:pos x="19" y="0"/>
                  </a:cxn>
                </a:cxnLst>
                <a:rect l="0" t="0" r="r" b="b"/>
                <a:pathLst>
                  <a:path w="3739" h="368">
                    <a:moveTo>
                      <a:pt x="1592" y="120"/>
                    </a:moveTo>
                    <a:lnTo>
                      <a:pt x="1592" y="248"/>
                    </a:lnTo>
                    <a:lnTo>
                      <a:pt x="2148" y="248"/>
                    </a:lnTo>
                    <a:lnTo>
                      <a:pt x="2148" y="120"/>
                    </a:lnTo>
                    <a:lnTo>
                      <a:pt x="1592" y="120"/>
                    </a:lnTo>
                    <a:close/>
                    <a:moveTo>
                      <a:pt x="19" y="0"/>
                    </a:moveTo>
                    <a:lnTo>
                      <a:pt x="3720" y="0"/>
                    </a:lnTo>
                    <a:lnTo>
                      <a:pt x="3725" y="1"/>
                    </a:lnTo>
                    <a:lnTo>
                      <a:pt x="3728" y="2"/>
                    </a:lnTo>
                    <a:lnTo>
                      <a:pt x="3735" y="6"/>
                    </a:lnTo>
                    <a:lnTo>
                      <a:pt x="3737" y="10"/>
                    </a:lnTo>
                    <a:lnTo>
                      <a:pt x="3739" y="14"/>
                    </a:lnTo>
                    <a:lnTo>
                      <a:pt x="3739" y="25"/>
                    </a:lnTo>
                    <a:lnTo>
                      <a:pt x="3737" y="31"/>
                    </a:lnTo>
                    <a:lnTo>
                      <a:pt x="3732" y="54"/>
                    </a:lnTo>
                    <a:lnTo>
                      <a:pt x="3727" y="69"/>
                    </a:lnTo>
                    <a:lnTo>
                      <a:pt x="3720" y="87"/>
                    </a:lnTo>
                    <a:lnTo>
                      <a:pt x="3711" y="106"/>
                    </a:lnTo>
                    <a:lnTo>
                      <a:pt x="3701" y="128"/>
                    </a:lnTo>
                    <a:lnTo>
                      <a:pt x="3688" y="150"/>
                    </a:lnTo>
                    <a:lnTo>
                      <a:pt x="3674" y="173"/>
                    </a:lnTo>
                    <a:lnTo>
                      <a:pt x="3657" y="197"/>
                    </a:lnTo>
                    <a:lnTo>
                      <a:pt x="3636" y="220"/>
                    </a:lnTo>
                    <a:lnTo>
                      <a:pt x="3614" y="244"/>
                    </a:lnTo>
                    <a:lnTo>
                      <a:pt x="3587" y="265"/>
                    </a:lnTo>
                    <a:lnTo>
                      <a:pt x="3559" y="287"/>
                    </a:lnTo>
                    <a:lnTo>
                      <a:pt x="3526" y="306"/>
                    </a:lnTo>
                    <a:lnTo>
                      <a:pt x="3490" y="323"/>
                    </a:lnTo>
                    <a:lnTo>
                      <a:pt x="3450" y="339"/>
                    </a:lnTo>
                    <a:lnTo>
                      <a:pt x="3406" y="351"/>
                    </a:lnTo>
                    <a:lnTo>
                      <a:pt x="3358" y="360"/>
                    </a:lnTo>
                    <a:lnTo>
                      <a:pt x="3306" y="366"/>
                    </a:lnTo>
                    <a:lnTo>
                      <a:pt x="3249" y="368"/>
                    </a:lnTo>
                    <a:lnTo>
                      <a:pt x="490" y="368"/>
                    </a:lnTo>
                    <a:lnTo>
                      <a:pt x="433" y="366"/>
                    </a:lnTo>
                    <a:lnTo>
                      <a:pt x="381" y="360"/>
                    </a:lnTo>
                    <a:lnTo>
                      <a:pt x="334" y="351"/>
                    </a:lnTo>
                    <a:lnTo>
                      <a:pt x="289" y="339"/>
                    </a:lnTo>
                    <a:lnTo>
                      <a:pt x="250" y="323"/>
                    </a:lnTo>
                    <a:lnTo>
                      <a:pt x="213" y="306"/>
                    </a:lnTo>
                    <a:lnTo>
                      <a:pt x="180" y="287"/>
                    </a:lnTo>
                    <a:lnTo>
                      <a:pt x="152" y="265"/>
                    </a:lnTo>
                    <a:lnTo>
                      <a:pt x="126" y="244"/>
                    </a:lnTo>
                    <a:lnTo>
                      <a:pt x="103" y="220"/>
                    </a:lnTo>
                    <a:lnTo>
                      <a:pt x="83" y="197"/>
                    </a:lnTo>
                    <a:lnTo>
                      <a:pt x="66" y="173"/>
                    </a:lnTo>
                    <a:lnTo>
                      <a:pt x="51" y="150"/>
                    </a:lnTo>
                    <a:lnTo>
                      <a:pt x="39" y="128"/>
                    </a:lnTo>
                    <a:lnTo>
                      <a:pt x="28" y="106"/>
                    </a:lnTo>
                    <a:lnTo>
                      <a:pt x="19" y="87"/>
                    </a:lnTo>
                    <a:lnTo>
                      <a:pt x="12" y="69"/>
                    </a:lnTo>
                    <a:lnTo>
                      <a:pt x="8" y="54"/>
                    </a:lnTo>
                    <a:lnTo>
                      <a:pt x="2" y="31"/>
                    </a:lnTo>
                    <a:lnTo>
                      <a:pt x="0" y="25"/>
                    </a:lnTo>
                    <a:lnTo>
                      <a:pt x="0" y="14"/>
                    </a:lnTo>
                    <a:lnTo>
                      <a:pt x="2" y="10"/>
                    </a:lnTo>
                    <a:lnTo>
                      <a:pt x="5" y="6"/>
                    </a:lnTo>
                    <a:lnTo>
                      <a:pt x="11" y="2"/>
                    </a:lnTo>
                    <a:lnTo>
                      <a:pt x="15" y="1"/>
                    </a:lnTo>
                    <a:lnTo>
                      <a:pt x="19"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4" name="Freeform 7">
                <a:extLst>
                  <a:ext uri="{FF2B5EF4-FFF2-40B4-BE49-F238E27FC236}">
                    <a16:creationId xmlns="" xmlns:a16="http://schemas.microsoft.com/office/drawing/2014/main" id="{ABCAD5DD-F986-4EFB-B4B2-16A75F672D72}"/>
                  </a:ext>
                </a:extLst>
              </p:cNvPr>
              <p:cNvSpPr>
                <a:spLocks noEditPoints="1"/>
              </p:cNvSpPr>
              <p:nvPr/>
            </p:nvSpPr>
            <p:spPr bwMode="auto">
              <a:xfrm>
                <a:off x="5930900" y="4500563"/>
                <a:ext cx="817563" cy="515938"/>
              </a:xfrm>
              <a:custGeom>
                <a:avLst/>
                <a:gdLst/>
                <a:ahLst/>
                <a:cxnLst>
                  <a:cxn ang="0">
                    <a:pos x="269" y="269"/>
                  </a:cxn>
                  <a:cxn ang="0">
                    <a:pos x="269" y="1686"/>
                  </a:cxn>
                  <a:cxn ang="0">
                    <a:pos x="2817" y="1686"/>
                  </a:cxn>
                  <a:cxn ang="0">
                    <a:pos x="2817" y="269"/>
                  </a:cxn>
                  <a:cxn ang="0">
                    <a:pos x="269" y="269"/>
                  </a:cxn>
                  <a:cxn ang="0">
                    <a:pos x="77" y="0"/>
                  </a:cxn>
                  <a:cxn ang="0">
                    <a:pos x="3009" y="0"/>
                  </a:cxn>
                  <a:cxn ang="0">
                    <a:pos x="3029" y="2"/>
                  </a:cxn>
                  <a:cxn ang="0">
                    <a:pos x="3048" y="10"/>
                  </a:cxn>
                  <a:cxn ang="0">
                    <a:pos x="3063" y="22"/>
                  </a:cxn>
                  <a:cxn ang="0">
                    <a:pos x="3076" y="38"/>
                  </a:cxn>
                  <a:cxn ang="0">
                    <a:pos x="3083" y="56"/>
                  </a:cxn>
                  <a:cxn ang="0">
                    <a:pos x="3086" y="77"/>
                  </a:cxn>
                  <a:cxn ang="0">
                    <a:pos x="3086" y="1878"/>
                  </a:cxn>
                  <a:cxn ang="0">
                    <a:pos x="3083" y="1898"/>
                  </a:cxn>
                  <a:cxn ang="0">
                    <a:pos x="3076" y="1917"/>
                  </a:cxn>
                  <a:cxn ang="0">
                    <a:pos x="3063" y="1932"/>
                  </a:cxn>
                  <a:cxn ang="0">
                    <a:pos x="3048" y="1945"/>
                  </a:cxn>
                  <a:cxn ang="0">
                    <a:pos x="3029" y="1953"/>
                  </a:cxn>
                  <a:cxn ang="0">
                    <a:pos x="3009" y="1955"/>
                  </a:cxn>
                  <a:cxn ang="0">
                    <a:pos x="77" y="1955"/>
                  </a:cxn>
                  <a:cxn ang="0">
                    <a:pos x="56" y="1953"/>
                  </a:cxn>
                  <a:cxn ang="0">
                    <a:pos x="37" y="1945"/>
                  </a:cxn>
                  <a:cxn ang="0">
                    <a:pos x="22" y="1932"/>
                  </a:cxn>
                  <a:cxn ang="0">
                    <a:pos x="10" y="1917"/>
                  </a:cxn>
                  <a:cxn ang="0">
                    <a:pos x="2" y="1898"/>
                  </a:cxn>
                  <a:cxn ang="0">
                    <a:pos x="0" y="1878"/>
                  </a:cxn>
                  <a:cxn ang="0">
                    <a:pos x="0" y="77"/>
                  </a:cxn>
                  <a:cxn ang="0">
                    <a:pos x="2" y="56"/>
                  </a:cxn>
                  <a:cxn ang="0">
                    <a:pos x="10" y="38"/>
                  </a:cxn>
                  <a:cxn ang="0">
                    <a:pos x="22" y="22"/>
                  </a:cxn>
                  <a:cxn ang="0">
                    <a:pos x="37" y="10"/>
                  </a:cxn>
                  <a:cxn ang="0">
                    <a:pos x="56" y="2"/>
                  </a:cxn>
                  <a:cxn ang="0">
                    <a:pos x="77" y="0"/>
                  </a:cxn>
                </a:cxnLst>
                <a:rect l="0" t="0" r="r" b="b"/>
                <a:pathLst>
                  <a:path w="3086" h="1955">
                    <a:moveTo>
                      <a:pt x="269" y="269"/>
                    </a:moveTo>
                    <a:lnTo>
                      <a:pt x="269" y="1686"/>
                    </a:lnTo>
                    <a:lnTo>
                      <a:pt x="2817" y="1686"/>
                    </a:lnTo>
                    <a:lnTo>
                      <a:pt x="2817" y="269"/>
                    </a:lnTo>
                    <a:lnTo>
                      <a:pt x="269" y="269"/>
                    </a:lnTo>
                    <a:close/>
                    <a:moveTo>
                      <a:pt x="77" y="0"/>
                    </a:moveTo>
                    <a:lnTo>
                      <a:pt x="3009" y="0"/>
                    </a:lnTo>
                    <a:lnTo>
                      <a:pt x="3029" y="2"/>
                    </a:lnTo>
                    <a:lnTo>
                      <a:pt x="3048" y="10"/>
                    </a:lnTo>
                    <a:lnTo>
                      <a:pt x="3063" y="22"/>
                    </a:lnTo>
                    <a:lnTo>
                      <a:pt x="3076" y="38"/>
                    </a:lnTo>
                    <a:lnTo>
                      <a:pt x="3083" y="56"/>
                    </a:lnTo>
                    <a:lnTo>
                      <a:pt x="3086" y="77"/>
                    </a:lnTo>
                    <a:lnTo>
                      <a:pt x="3086" y="1878"/>
                    </a:lnTo>
                    <a:lnTo>
                      <a:pt x="3083" y="1898"/>
                    </a:lnTo>
                    <a:lnTo>
                      <a:pt x="3076" y="1917"/>
                    </a:lnTo>
                    <a:lnTo>
                      <a:pt x="3063" y="1932"/>
                    </a:lnTo>
                    <a:lnTo>
                      <a:pt x="3048" y="1945"/>
                    </a:lnTo>
                    <a:lnTo>
                      <a:pt x="3029" y="1953"/>
                    </a:lnTo>
                    <a:lnTo>
                      <a:pt x="3009" y="1955"/>
                    </a:lnTo>
                    <a:lnTo>
                      <a:pt x="77" y="1955"/>
                    </a:lnTo>
                    <a:lnTo>
                      <a:pt x="56" y="1953"/>
                    </a:lnTo>
                    <a:lnTo>
                      <a:pt x="37" y="1945"/>
                    </a:lnTo>
                    <a:lnTo>
                      <a:pt x="22" y="1932"/>
                    </a:lnTo>
                    <a:lnTo>
                      <a:pt x="10" y="1917"/>
                    </a:lnTo>
                    <a:lnTo>
                      <a:pt x="2" y="1898"/>
                    </a:lnTo>
                    <a:lnTo>
                      <a:pt x="0" y="1878"/>
                    </a:lnTo>
                    <a:lnTo>
                      <a:pt x="0" y="77"/>
                    </a:lnTo>
                    <a:lnTo>
                      <a:pt x="2" y="56"/>
                    </a:lnTo>
                    <a:lnTo>
                      <a:pt x="10" y="38"/>
                    </a:lnTo>
                    <a:lnTo>
                      <a:pt x="22" y="22"/>
                    </a:lnTo>
                    <a:lnTo>
                      <a:pt x="37" y="10"/>
                    </a:lnTo>
                    <a:lnTo>
                      <a:pt x="56" y="2"/>
                    </a:lnTo>
                    <a:lnTo>
                      <a:pt x="7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2" name="Freeform 19">
              <a:extLst>
                <a:ext uri="{FF2B5EF4-FFF2-40B4-BE49-F238E27FC236}">
                  <a16:creationId xmlns="" xmlns:a16="http://schemas.microsoft.com/office/drawing/2014/main" id="{4DFAB553-79C5-45D2-AAE5-26AE85565B23}"/>
                </a:ext>
              </a:extLst>
            </p:cNvPr>
            <p:cNvSpPr>
              <a:spLocks noEditPoints="1"/>
            </p:cNvSpPr>
            <p:nvPr/>
          </p:nvSpPr>
          <p:spPr bwMode="auto">
            <a:xfrm>
              <a:off x="10255940" y="2613084"/>
              <a:ext cx="304006" cy="531812"/>
            </a:xfrm>
            <a:custGeom>
              <a:avLst/>
              <a:gdLst/>
              <a:ahLst/>
              <a:cxnLst>
                <a:cxn ang="0">
                  <a:pos x="935" y="2956"/>
                </a:cxn>
                <a:cxn ang="0">
                  <a:pos x="893" y="2976"/>
                </a:cxn>
                <a:cxn ang="0">
                  <a:pos x="865" y="3011"/>
                </a:cxn>
                <a:cxn ang="0">
                  <a:pos x="854" y="3056"/>
                </a:cxn>
                <a:cxn ang="0">
                  <a:pos x="865" y="3103"/>
                </a:cxn>
                <a:cxn ang="0">
                  <a:pos x="893" y="3138"/>
                </a:cxn>
                <a:cxn ang="0">
                  <a:pos x="935" y="3157"/>
                </a:cxn>
                <a:cxn ang="0">
                  <a:pos x="982" y="3157"/>
                </a:cxn>
                <a:cxn ang="0">
                  <a:pos x="1023" y="3138"/>
                </a:cxn>
                <a:cxn ang="0">
                  <a:pos x="1052" y="3103"/>
                </a:cxn>
                <a:cxn ang="0">
                  <a:pos x="1063" y="3056"/>
                </a:cxn>
                <a:cxn ang="0">
                  <a:pos x="1052" y="3011"/>
                </a:cxn>
                <a:cxn ang="0">
                  <a:pos x="1023" y="2976"/>
                </a:cxn>
                <a:cxn ang="0">
                  <a:pos x="982" y="2956"/>
                </a:cxn>
                <a:cxn ang="0">
                  <a:pos x="128" y="531"/>
                </a:cxn>
                <a:cxn ang="0">
                  <a:pos x="1790" y="2772"/>
                </a:cxn>
                <a:cxn ang="0">
                  <a:pos x="128" y="531"/>
                </a:cxn>
                <a:cxn ang="0">
                  <a:pos x="1731" y="0"/>
                </a:cxn>
                <a:cxn ang="0">
                  <a:pos x="1796" y="12"/>
                </a:cxn>
                <a:cxn ang="0">
                  <a:pos x="1851" y="43"/>
                </a:cxn>
                <a:cxn ang="0">
                  <a:pos x="1891" y="88"/>
                </a:cxn>
                <a:cxn ang="0">
                  <a:pos x="1914" y="147"/>
                </a:cxn>
                <a:cxn ang="0">
                  <a:pos x="1917" y="3168"/>
                </a:cxn>
                <a:cxn ang="0">
                  <a:pos x="1906" y="3231"/>
                </a:cxn>
                <a:cxn ang="0">
                  <a:pos x="1874" y="3284"/>
                </a:cxn>
                <a:cxn ang="0">
                  <a:pos x="1825" y="3323"/>
                </a:cxn>
                <a:cxn ang="0">
                  <a:pos x="1764" y="3345"/>
                </a:cxn>
                <a:cxn ang="0">
                  <a:pos x="187" y="3348"/>
                </a:cxn>
                <a:cxn ang="0">
                  <a:pos x="122" y="3336"/>
                </a:cxn>
                <a:cxn ang="0">
                  <a:pos x="66" y="3306"/>
                </a:cxn>
                <a:cxn ang="0">
                  <a:pos x="26" y="3259"/>
                </a:cxn>
                <a:cxn ang="0">
                  <a:pos x="3" y="3200"/>
                </a:cxn>
                <a:cxn ang="0">
                  <a:pos x="0" y="179"/>
                </a:cxn>
                <a:cxn ang="0">
                  <a:pos x="11" y="116"/>
                </a:cxn>
                <a:cxn ang="0">
                  <a:pos x="44" y="63"/>
                </a:cxn>
                <a:cxn ang="0">
                  <a:pos x="93" y="25"/>
                </a:cxn>
                <a:cxn ang="0">
                  <a:pos x="152" y="3"/>
                </a:cxn>
              </a:cxnLst>
              <a:rect l="0" t="0" r="r" b="b"/>
              <a:pathLst>
                <a:path w="1917" h="3348">
                  <a:moveTo>
                    <a:pt x="958" y="2953"/>
                  </a:moveTo>
                  <a:lnTo>
                    <a:pt x="935" y="2956"/>
                  </a:lnTo>
                  <a:lnTo>
                    <a:pt x="913" y="2963"/>
                  </a:lnTo>
                  <a:lnTo>
                    <a:pt x="893" y="2976"/>
                  </a:lnTo>
                  <a:lnTo>
                    <a:pt x="877" y="2992"/>
                  </a:lnTo>
                  <a:lnTo>
                    <a:pt x="865" y="3011"/>
                  </a:lnTo>
                  <a:lnTo>
                    <a:pt x="857" y="3032"/>
                  </a:lnTo>
                  <a:lnTo>
                    <a:pt x="854" y="3056"/>
                  </a:lnTo>
                  <a:lnTo>
                    <a:pt x="857" y="3080"/>
                  </a:lnTo>
                  <a:lnTo>
                    <a:pt x="865" y="3103"/>
                  </a:lnTo>
                  <a:lnTo>
                    <a:pt x="877" y="3121"/>
                  </a:lnTo>
                  <a:lnTo>
                    <a:pt x="893" y="3138"/>
                  </a:lnTo>
                  <a:lnTo>
                    <a:pt x="913" y="3150"/>
                  </a:lnTo>
                  <a:lnTo>
                    <a:pt x="935" y="3157"/>
                  </a:lnTo>
                  <a:lnTo>
                    <a:pt x="958" y="3160"/>
                  </a:lnTo>
                  <a:lnTo>
                    <a:pt x="982" y="3157"/>
                  </a:lnTo>
                  <a:lnTo>
                    <a:pt x="1005" y="3150"/>
                  </a:lnTo>
                  <a:lnTo>
                    <a:pt x="1023" y="3138"/>
                  </a:lnTo>
                  <a:lnTo>
                    <a:pt x="1040" y="3121"/>
                  </a:lnTo>
                  <a:lnTo>
                    <a:pt x="1052" y="3103"/>
                  </a:lnTo>
                  <a:lnTo>
                    <a:pt x="1059" y="3080"/>
                  </a:lnTo>
                  <a:lnTo>
                    <a:pt x="1063" y="3056"/>
                  </a:lnTo>
                  <a:lnTo>
                    <a:pt x="1059" y="3032"/>
                  </a:lnTo>
                  <a:lnTo>
                    <a:pt x="1052" y="3011"/>
                  </a:lnTo>
                  <a:lnTo>
                    <a:pt x="1040" y="2992"/>
                  </a:lnTo>
                  <a:lnTo>
                    <a:pt x="1023" y="2976"/>
                  </a:lnTo>
                  <a:lnTo>
                    <a:pt x="1005" y="2963"/>
                  </a:lnTo>
                  <a:lnTo>
                    <a:pt x="982" y="2956"/>
                  </a:lnTo>
                  <a:lnTo>
                    <a:pt x="958" y="2953"/>
                  </a:lnTo>
                  <a:close/>
                  <a:moveTo>
                    <a:pt x="128" y="531"/>
                  </a:moveTo>
                  <a:lnTo>
                    <a:pt x="128" y="2772"/>
                  </a:lnTo>
                  <a:lnTo>
                    <a:pt x="1790" y="2772"/>
                  </a:lnTo>
                  <a:lnTo>
                    <a:pt x="1790" y="531"/>
                  </a:lnTo>
                  <a:lnTo>
                    <a:pt x="128" y="531"/>
                  </a:lnTo>
                  <a:close/>
                  <a:moveTo>
                    <a:pt x="187" y="0"/>
                  </a:moveTo>
                  <a:lnTo>
                    <a:pt x="1731" y="0"/>
                  </a:lnTo>
                  <a:lnTo>
                    <a:pt x="1764" y="3"/>
                  </a:lnTo>
                  <a:lnTo>
                    <a:pt x="1796" y="12"/>
                  </a:lnTo>
                  <a:lnTo>
                    <a:pt x="1825" y="25"/>
                  </a:lnTo>
                  <a:lnTo>
                    <a:pt x="1851" y="43"/>
                  </a:lnTo>
                  <a:lnTo>
                    <a:pt x="1874" y="63"/>
                  </a:lnTo>
                  <a:lnTo>
                    <a:pt x="1891" y="88"/>
                  </a:lnTo>
                  <a:lnTo>
                    <a:pt x="1906" y="116"/>
                  </a:lnTo>
                  <a:lnTo>
                    <a:pt x="1914" y="147"/>
                  </a:lnTo>
                  <a:lnTo>
                    <a:pt x="1917" y="179"/>
                  </a:lnTo>
                  <a:lnTo>
                    <a:pt x="1917" y="3168"/>
                  </a:lnTo>
                  <a:lnTo>
                    <a:pt x="1914" y="3200"/>
                  </a:lnTo>
                  <a:lnTo>
                    <a:pt x="1906" y="3231"/>
                  </a:lnTo>
                  <a:lnTo>
                    <a:pt x="1891" y="3259"/>
                  </a:lnTo>
                  <a:lnTo>
                    <a:pt x="1874" y="3284"/>
                  </a:lnTo>
                  <a:lnTo>
                    <a:pt x="1851" y="3306"/>
                  </a:lnTo>
                  <a:lnTo>
                    <a:pt x="1825" y="3323"/>
                  </a:lnTo>
                  <a:lnTo>
                    <a:pt x="1796" y="3336"/>
                  </a:lnTo>
                  <a:lnTo>
                    <a:pt x="1764" y="3345"/>
                  </a:lnTo>
                  <a:lnTo>
                    <a:pt x="1731" y="3348"/>
                  </a:lnTo>
                  <a:lnTo>
                    <a:pt x="187" y="3348"/>
                  </a:lnTo>
                  <a:lnTo>
                    <a:pt x="152" y="3345"/>
                  </a:lnTo>
                  <a:lnTo>
                    <a:pt x="122" y="3336"/>
                  </a:lnTo>
                  <a:lnTo>
                    <a:pt x="93" y="3323"/>
                  </a:lnTo>
                  <a:lnTo>
                    <a:pt x="66" y="3306"/>
                  </a:lnTo>
                  <a:lnTo>
                    <a:pt x="44" y="3284"/>
                  </a:lnTo>
                  <a:lnTo>
                    <a:pt x="26" y="3259"/>
                  </a:lnTo>
                  <a:lnTo>
                    <a:pt x="11" y="3231"/>
                  </a:lnTo>
                  <a:lnTo>
                    <a:pt x="3" y="3200"/>
                  </a:lnTo>
                  <a:lnTo>
                    <a:pt x="0" y="3168"/>
                  </a:lnTo>
                  <a:lnTo>
                    <a:pt x="0" y="179"/>
                  </a:lnTo>
                  <a:lnTo>
                    <a:pt x="3" y="147"/>
                  </a:lnTo>
                  <a:lnTo>
                    <a:pt x="11" y="116"/>
                  </a:lnTo>
                  <a:lnTo>
                    <a:pt x="26" y="88"/>
                  </a:lnTo>
                  <a:lnTo>
                    <a:pt x="44" y="63"/>
                  </a:lnTo>
                  <a:lnTo>
                    <a:pt x="66" y="43"/>
                  </a:lnTo>
                  <a:lnTo>
                    <a:pt x="93" y="25"/>
                  </a:lnTo>
                  <a:lnTo>
                    <a:pt x="122" y="12"/>
                  </a:lnTo>
                  <a:lnTo>
                    <a:pt x="152" y="3"/>
                  </a:lnTo>
                  <a:lnTo>
                    <a:pt x="1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8" name="Freeform 157">
            <a:extLst>
              <a:ext uri="{FF2B5EF4-FFF2-40B4-BE49-F238E27FC236}">
                <a16:creationId xmlns="" xmlns:a16="http://schemas.microsoft.com/office/drawing/2014/main" id="{A48D858D-32D6-478A-97A0-6EB79C22729B}"/>
              </a:ext>
            </a:extLst>
          </p:cNvPr>
          <p:cNvSpPr/>
          <p:nvPr/>
        </p:nvSpPr>
        <p:spPr>
          <a:xfrm>
            <a:off x="1098882" y="3505579"/>
            <a:ext cx="190500" cy="198120"/>
          </a:xfrm>
          <a:custGeom>
            <a:avLst/>
            <a:gdLst>
              <a:gd name="connsiteX0" fmla="*/ 190500 w 190500"/>
              <a:gd name="connsiteY0" fmla="*/ 0 h 198120"/>
              <a:gd name="connsiteX1" fmla="*/ 0 w 190500"/>
              <a:gd name="connsiteY1" fmla="*/ 0 h 198120"/>
              <a:gd name="connsiteX2" fmla="*/ 0 w 190500"/>
              <a:gd name="connsiteY2" fmla="*/ 198120 h 198120"/>
            </a:gdLst>
            <a:ahLst/>
            <a:cxnLst>
              <a:cxn ang="0">
                <a:pos x="connsiteX0" y="connsiteY0"/>
              </a:cxn>
              <a:cxn ang="0">
                <a:pos x="connsiteX1" y="connsiteY1"/>
              </a:cxn>
              <a:cxn ang="0">
                <a:pos x="connsiteX2" y="connsiteY2"/>
              </a:cxn>
            </a:cxnLst>
            <a:rect l="l" t="t" r="r" b="b"/>
            <a:pathLst>
              <a:path w="190500" h="198120">
                <a:moveTo>
                  <a:pt x="190500" y="0"/>
                </a:moveTo>
                <a:lnTo>
                  <a:pt x="0" y="0"/>
                </a:lnTo>
                <a:lnTo>
                  <a:pt x="0" y="198120"/>
                </a:lnTo>
              </a:path>
            </a:pathLst>
          </a:custGeom>
          <a:noFill/>
          <a:ln w="6350">
            <a:solidFill>
              <a:srgbClr val="3EABD8"/>
            </a:solidFill>
            <a:headEnd type="stealth"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159" name="Straight Connector 158">
            <a:extLst>
              <a:ext uri="{FF2B5EF4-FFF2-40B4-BE49-F238E27FC236}">
                <a16:creationId xmlns="" xmlns:a16="http://schemas.microsoft.com/office/drawing/2014/main" id="{FB0E2E05-74A0-4132-8194-5F25FCD7CBEC}"/>
              </a:ext>
            </a:extLst>
          </p:cNvPr>
          <p:cNvCxnSpPr/>
          <p:nvPr/>
        </p:nvCxnSpPr>
        <p:spPr>
          <a:xfrm flipH="1">
            <a:off x="734663" y="3820955"/>
            <a:ext cx="235423" cy="1"/>
          </a:xfrm>
          <a:prstGeom prst="line">
            <a:avLst/>
          </a:prstGeom>
          <a:noFill/>
          <a:ln w="6350">
            <a:solidFill>
              <a:srgbClr val="3EABD8"/>
            </a:solidFill>
            <a:headEnd type="stealth"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0" name="Freeform 159">
            <a:extLst>
              <a:ext uri="{FF2B5EF4-FFF2-40B4-BE49-F238E27FC236}">
                <a16:creationId xmlns="" xmlns:a16="http://schemas.microsoft.com/office/drawing/2014/main" id="{D3B82004-5738-434C-9181-2C490080D723}"/>
              </a:ext>
            </a:extLst>
          </p:cNvPr>
          <p:cNvSpPr/>
          <p:nvPr/>
        </p:nvSpPr>
        <p:spPr>
          <a:xfrm>
            <a:off x="71133" y="3820953"/>
            <a:ext cx="335280" cy="758678"/>
          </a:xfrm>
          <a:custGeom>
            <a:avLst/>
            <a:gdLst>
              <a:gd name="connsiteX0" fmla="*/ 335280 w 335280"/>
              <a:gd name="connsiteY0" fmla="*/ 716280 h 716280"/>
              <a:gd name="connsiteX1" fmla="*/ 0 w 335280"/>
              <a:gd name="connsiteY1" fmla="*/ 716280 h 716280"/>
              <a:gd name="connsiteX2" fmla="*/ 0 w 335280"/>
              <a:gd name="connsiteY2" fmla="*/ 0 h 716280"/>
              <a:gd name="connsiteX3" fmla="*/ 160020 w 335280"/>
              <a:gd name="connsiteY3" fmla="*/ 0 h 716280"/>
            </a:gdLst>
            <a:ahLst/>
            <a:cxnLst>
              <a:cxn ang="0">
                <a:pos x="connsiteX0" y="connsiteY0"/>
              </a:cxn>
              <a:cxn ang="0">
                <a:pos x="connsiteX1" y="connsiteY1"/>
              </a:cxn>
              <a:cxn ang="0">
                <a:pos x="connsiteX2" y="connsiteY2"/>
              </a:cxn>
              <a:cxn ang="0">
                <a:pos x="connsiteX3" y="connsiteY3"/>
              </a:cxn>
            </a:cxnLst>
            <a:rect l="l" t="t" r="r" b="b"/>
            <a:pathLst>
              <a:path w="335280" h="716280">
                <a:moveTo>
                  <a:pt x="335280" y="716280"/>
                </a:moveTo>
                <a:lnTo>
                  <a:pt x="0" y="716280"/>
                </a:lnTo>
                <a:lnTo>
                  <a:pt x="0" y="0"/>
                </a:lnTo>
                <a:lnTo>
                  <a:pt x="160020" y="0"/>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1" name="Freeform 160">
            <a:extLst>
              <a:ext uri="{FF2B5EF4-FFF2-40B4-BE49-F238E27FC236}">
                <a16:creationId xmlns="" xmlns:a16="http://schemas.microsoft.com/office/drawing/2014/main" id="{212A028C-1749-4AAF-8543-78BC3B7E5CBE}"/>
              </a:ext>
            </a:extLst>
          </p:cNvPr>
          <p:cNvSpPr/>
          <p:nvPr/>
        </p:nvSpPr>
        <p:spPr>
          <a:xfrm>
            <a:off x="1123328" y="1536101"/>
            <a:ext cx="771525" cy="740118"/>
          </a:xfrm>
          <a:custGeom>
            <a:avLst/>
            <a:gdLst>
              <a:gd name="connsiteX0" fmla="*/ 0 w 927100"/>
              <a:gd name="connsiteY0" fmla="*/ 0 h 565150"/>
              <a:gd name="connsiteX1" fmla="*/ 450850 w 927100"/>
              <a:gd name="connsiteY1" fmla="*/ 0 h 565150"/>
              <a:gd name="connsiteX2" fmla="*/ 450850 w 927100"/>
              <a:gd name="connsiteY2" fmla="*/ 565150 h 565150"/>
              <a:gd name="connsiteX3" fmla="*/ 927100 w 927100"/>
              <a:gd name="connsiteY3" fmla="*/ 565150 h 565150"/>
              <a:gd name="connsiteX0" fmla="*/ 0 w 771525"/>
              <a:gd name="connsiteY0" fmla="*/ 0 h 565150"/>
              <a:gd name="connsiteX1" fmla="*/ 295275 w 771525"/>
              <a:gd name="connsiteY1" fmla="*/ 0 h 565150"/>
              <a:gd name="connsiteX2" fmla="*/ 295275 w 771525"/>
              <a:gd name="connsiteY2" fmla="*/ 565150 h 565150"/>
              <a:gd name="connsiteX3" fmla="*/ 771525 w 771525"/>
              <a:gd name="connsiteY3" fmla="*/ 565150 h 565150"/>
            </a:gdLst>
            <a:ahLst/>
            <a:cxnLst>
              <a:cxn ang="0">
                <a:pos x="connsiteX0" y="connsiteY0"/>
              </a:cxn>
              <a:cxn ang="0">
                <a:pos x="connsiteX1" y="connsiteY1"/>
              </a:cxn>
              <a:cxn ang="0">
                <a:pos x="connsiteX2" y="connsiteY2"/>
              </a:cxn>
              <a:cxn ang="0">
                <a:pos x="connsiteX3" y="connsiteY3"/>
              </a:cxn>
            </a:cxnLst>
            <a:rect l="l" t="t" r="r" b="b"/>
            <a:pathLst>
              <a:path w="771525" h="565150">
                <a:moveTo>
                  <a:pt x="0" y="0"/>
                </a:moveTo>
                <a:lnTo>
                  <a:pt x="295275" y="0"/>
                </a:lnTo>
                <a:lnTo>
                  <a:pt x="295275" y="565150"/>
                </a:lnTo>
                <a:lnTo>
                  <a:pt x="771525" y="565150"/>
                </a:lnTo>
              </a:path>
            </a:pathLst>
          </a:custGeom>
          <a:noFill/>
          <a:ln w="6350">
            <a:solidFill>
              <a:schemeClr val="bg1">
                <a:lumMod val="50000"/>
              </a:schemeClr>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2" name="Freeform 161">
            <a:extLst>
              <a:ext uri="{FF2B5EF4-FFF2-40B4-BE49-F238E27FC236}">
                <a16:creationId xmlns="" xmlns:a16="http://schemas.microsoft.com/office/drawing/2014/main" id="{E307203B-9A50-4694-A680-CA24FCFE7CC9}"/>
              </a:ext>
            </a:extLst>
          </p:cNvPr>
          <p:cNvSpPr/>
          <p:nvPr/>
        </p:nvSpPr>
        <p:spPr>
          <a:xfrm>
            <a:off x="1215403" y="2032942"/>
            <a:ext cx="596900" cy="716352"/>
          </a:xfrm>
          <a:custGeom>
            <a:avLst/>
            <a:gdLst>
              <a:gd name="connsiteX0" fmla="*/ 0 w 730250"/>
              <a:gd name="connsiteY0" fmla="*/ 0 h 539750"/>
              <a:gd name="connsiteX1" fmla="*/ 196850 w 730250"/>
              <a:gd name="connsiteY1" fmla="*/ 0 h 539750"/>
              <a:gd name="connsiteX2" fmla="*/ 196850 w 730250"/>
              <a:gd name="connsiteY2" fmla="*/ 539750 h 539750"/>
              <a:gd name="connsiteX3" fmla="*/ 730250 w 730250"/>
              <a:gd name="connsiteY3" fmla="*/ 539750 h 539750"/>
              <a:gd name="connsiteX0" fmla="*/ 0 w 596900"/>
              <a:gd name="connsiteY0" fmla="*/ 0 h 539750"/>
              <a:gd name="connsiteX1" fmla="*/ 63500 w 596900"/>
              <a:gd name="connsiteY1" fmla="*/ 0 h 539750"/>
              <a:gd name="connsiteX2" fmla="*/ 63500 w 596900"/>
              <a:gd name="connsiteY2" fmla="*/ 539750 h 539750"/>
              <a:gd name="connsiteX3" fmla="*/ 596900 w 596900"/>
              <a:gd name="connsiteY3" fmla="*/ 539750 h 539750"/>
              <a:gd name="connsiteX0" fmla="*/ 0 w 596900"/>
              <a:gd name="connsiteY0" fmla="*/ 5437 h 545187"/>
              <a:gd name="connsiteX1" fmla="*/ 63500 w 596900"/>
              <a:gd name="connsiteY1" fmla="*/ 0 h 545187"/>
              <a:gd name="connsiteX2" fmla="*/ 63500 w 596900"/>
              <a:gd name="connsiteY2" fmla="*/ 545187 h 545187"/>
              <a:gd name="connsiteX3" fmla="*/ 596900 w 596900"/>
              <a:gd name="connsiteY3" fmla="*/ 545187 h 545187"/>
              <a:gd name="connsiteX0" fmla="*/ 0 w 596900"/>
              <a:gd name="connsiteY0" fmla="*/ 0 h 545187"/>
              <a:gd name="connsiteX1" fmla="*/ 63500 w 596900"/>
              <a:gd name="connsiteY1" fmla="*/ 0 h 545187"/>
              <a:gd name="connsiteX2" fmla="*/ 63500 w 596900"/>
              <a:gd name="connsiteY2" fmla="*/ 545187 h 545187"/>
              <a:gd name="connsiteX3" fmla="*/ 596900 w 596900"/>
              <a:gd name="connsiteY3" fmla="*/ 545187 h 545187"/>
            </a:gdLst>
            <a:ahLst/>
            <a:cxnLst>
              <a:cxn ang="0">
                <a:pos x="connsiteX0" y="connsiteY0"/>
              </a:cxn>
              <a:cxn ang="0">
                <a:pos x="connsiteX1" y="connsiteY1"/>
              </a:cxn>
              <a:cxn ang="0">
                <a:pos x="connsiteX2" y="connsiteY2"/>
              </a:cxn>
              <a:cxn ang="0">
                <a:pos x="connsiteX3" y="connsiteY3"/>
              </a:cxn>
            </a:cxnLst>
            <a:rect l="l" t="t" r="r" b="b"/>
            <a:pathLst>
              <a:path w="596900" h="545187">
                <a:moveTo>
                  <a:pt x="0" y="0"/>
                </a:moveTo>
                <a:lnTo>
                  <a:pt x="63500" y="0"/>
                </a:lnTo>
                <a:lnTo>
                  <a:pt x="63500" y="545187"/>
                </a:lnTo>
                <a:lnTo>
                  <a:pt x="596900" y="545187"/>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163" name="Straight Connector 162">
            <a:extLst>
              <a:ext uri="{FF2B5EF4-FFF2-40B4-BE49-F238E27FC236}">
                <a16:creationId xmlns="" xmlns:a16="http://schemas.microsoft.com/office/drawing/2014/main" id="{EC68FA70-2F6C-42B8-8A73-17B98D21F043}"/>
              </a:ext>
            </a:extLst>
          </p:cNvPr>
          <p:cNvCxnSpPr/>
          <p:nvPr/>
        </p:nvCxnSpPr>
        <p:spPr>
          <a:xfrm>
            <a:off x="5521529" y="1053167"/>
            <a:ext cx="0" cy="151166"/>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4" name="Straight Connector 163">
            <a:extLst>
              <a:ext uri="{FF2B5EF4-FFF2-40B4-BE49-F238E27FC236}">
                <a16:creationId xmlns="" xmlns:a16="http://schemas.microsoft.com/office/drawing/2014/main" id="{A13D8909-679E-472B-9789-C59DF377BAC3}"/>
              </a:ext>
            </a:extLst>
          </p:cNvPr>
          <p:cNvCxnSpPr/>
          <p:nvPr/>
        </p:nvCxnSpPr>
        <p:spPr>
          <a:xfrm>
            <a:off x="6709952" y="1053167"/>
            <a:ext cx="0" cy="146162"/>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sp>
        <p:nvSpPr>
          <p:cNvPr id="165" name="Isosceles Triangle 164">
            <a:extLst>
              <a:ext uri="{FF2B5EF4-FFF2-40B4-BE49-F238E27FC236}">
                <a16:creationId xmlns="" xmlns:a16="http://schemas.microsoft.com/office/drawing/2014/main" id="{0078F831-3949-4823-9DA5-A901FAD277A1}"/>
              </a:ext>
            </a:extLst>
          </p:cNvPr>
          <p:cNvSpPr/>
          <p:nvPr/>
        </p:nvSpPr>
        <p:spPr>
          <a:xfrm>
            <a:off x="460460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6" name="Isosceles Triangle 165">
            <a:extLst>
              <a:ext uri="{FF2B5EF4-FFF2-40B4-BE49-F238E27FC236}">
                <a16:creationId xmlns="" xmlns:a16="http://schemas.microsoft.com/office/drawing/2014/main" id="{6AA2A5AB-C3EE-4935-93B5-4C199F3D2C32}"/>
              </a:ext>
            </a:extLst>
          </p:cNvPr>
          <p:cNvSpPr/>
          <p:nvPr/>
        </p:nvSpPr>
        <p:spPr>
          <a:xfrm>
            <a:off x="544156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7" name="Isosceles Triangle 166">
            <a:extLst>
              <a:ext uri="{FF2B5EF4-FFF2-40B4-BE49-F238E27FC236}">
                <a16:creationId xmlns="" xmlns:a16="http://schemas.microsoft.com/office/drawing/2014/main" id="{FE31B92F-075E-4E47-93BE-372B041AC01B}"/>
              </a:ext>
            </a:extLst>
          </p:cNvPr>
          <p:cNvSpPr/>
          <p:nvPr/>
        </p:nvSpPr>
        <p:spPr>
          <a:xfrm>
            <a:off x="3797347"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8" name="Isosceles Triangle 167">
            <a:extLst>
              <a:ext uri="{FF2B5EF4-FFF2-40B4-BE49-F238E27FC236}">
                <a16:creationId xmlns="" xmlns:a16="http://schemas.microsoft.com/office/drawing/2014/main" id="{06D1D5AE-412D-4A6B-9149-EDEAE2756AA4}"/>
              </a:ext>
            </a:extLst>
          </p:cNvPr>
          <p:cNvSpPr/>
          <p:nvPr/>
        </p:nvSpPr>
        <p:spPr>
          <a:xfrm>
            <a:off x="296806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9" name="Isosceles Triangle 168">
            <a:extLst>
              <a:ext uri="{FF2B5EF4-FFF2-40B4-BE49-F238E27FC236}">
                <a16:creationId xmlns="" xmlns:a16="http://schemas.microsoft.com/office/drawing/2014/main" id="{0F027EAE-CF76-440E-8DBD-E88A231DB1EC}"/>
              </a:ext>
            </a:extLst>
          </p:cNvPr>
          <p:cNvSpPr/>
          <p:nvPr/>
        </p:nvSpPr>
        <p:spPr>
          <a:xfrm rot="20367954">
            <a:off x="2260485" y="159928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0" name="Isosceles Triangle 169">
            <a:extLst>
              <a:ext uri="{FF2B5EF4-FFF2-40B4-BE49-F238E27FC236}">
                <a16:creationId xmlns="" xmlns:a16="http://schemas.microsoft.com/office/drawing/2014/main" id="{7927D6DB-FC2C-4A34-8EFF-E60EF7CA00B3}"/>
              </a:ext>
            </a:extLst>
          </p:cNvPr>
          <p:cNvSpPr/>
          <p:nvPr/>
        </p:nvSpPr>
        <p:spPr>
          <a:xfrm rot="1232046" flipH="1">
            <a:off x="6603222" y="1575837"/>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1" name="Isosceles Triangle 170">
            <a:extLst>
              <a:ext uri="{FF2B5EF4-FFF2-40B4-BE49-F238E27FC236}">
                <a16:creationId xmlns="" xmlns:a16="http://schemas.microsoft.com/office/drawing/2014/main" id="{1F830FBB-3A2C-4751-BAF0-9C8ACEA222AE}"/>
              </a:ext>
            </a:extLst>
          </p:cNvPr>
          <p:cNvSpPr/>
          <p:nvPr/>
        </p:nvSpPr>
        <p:spPr>
          <a:xfrm rot="2960392" flipH="1">
            <a:off x="7257705" y="199461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2" name="Isosceles Triangle 171">
            <a:extLst>
              <a:ext uri="{FF2B5EF4-FFF2-40B4-BE49-F238E27FC236}">
                <a16:creationId xmlns="" xmlns:a16="http://schemas.microsoft.com/office/drawing/2014/main" id="{BFF33A36-47AE-477E-AC90-214E6C15D8E2}"/>
              </a:ext>
            </a:extLst>
          </p:cNvPr>
          <p:cNvSpPr/>
          <p:nvPr/>
        </p:nvSpPr>
        <p:spPr>
          <a:xfrm rot="5719774" flipH="1">
            <a:off x="7500875" y="278200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3" name="Isosceles Triangle 172">
            <a:extLst>
              <a:ext uri="{FF2B5EF4-FFF2-40B4-BE49-F238E27FC236}">
                <a16:creationId xmlns="" xmlns:a16="http://schemas.microsoft.com/office/drawing/2014/main" id="{11749219-517E-457E-A672-22B3F108C108}"/>
              </a:ext>
            </a:extLst>
          </p:cNvPr>
          <p:cNvSpPr/>
          <p:nvPr/>
        </p:nvSpPr>
        <p:spPr>
          <a:xfrm rot="19490191" flipH="1" flipV="1">
            <a:off x="6990949" y="355063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4" name="Isosceles Triangle 173">
            <a:extLst>
              <a:ext uri="{FF2B5EF4-FFF2-40B4-BE49-F238E27FC236}">
                <a16:creationId xmlns="" xmlns:a16="http://schemas.microsoft.com/office/drawing/2014/main" id="{8196319E-3322-4E05-AFEE-C87D7813698E}"/>
              </a:ext>
            </a:extLst>
          </p:cNvPr>
          <p:cNvSpPr/>
          <p:nvPr/>
        </p:nvSpPr>
        <p:spPr>
          <a:xfrm rot="20949008" flipH="1" flipV="1">
            <a:off x="6374379" y="3805093"/>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5" name="Isosceles Triangle 174">
            <a:extLst>
              <a:ext uri="{FF2B5EF4-FFF2-40B4-BE49-F238E27FC236}">
                <a16:creationId xmlns="" xmlns:a16="http://schemas.microsoft.com/office/drawing/2014/main" id="{1453ADCB-A38B-40DF-AA2B-DF9ECEA82823}"/>
              </a:ext>
            </a:extLst>
          </p:cNvPr>
          <p:cNvSpPr/>
          <p:nvPr/>
        </p:nvSpPr>
        <p:spPr>
          <a:xfrm flipV="1">
            <a:off x="5221853"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6" name="Isosceles Triangle 175">
            <a:extLst>
              <a:ext uri="{FF2B5EF4-FFF2-40B4-BE49-F238E27FC236}">
                <a16:creationId xmlns="" xmlns:a16="http://schemas.microsoft.com/office/drawing/2014/main" id="{390CDAE0-EC81-4039-8D8E-72A7D64AF8D4}"/>
              </a:ext>
            </a:extLst>
          </p:cNvPr>
          <p:cNvSpPr/>
          <p:nvPr/>
        </p:nvSpPr>
        <p:spPr>
          <a:xfrm flipV="1">
            <a:off x="4350297"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7" name="Isosceles Triangle 176">
            <a:extLst>
              <a:ext uri="{FF2B5EF4-FFF2-40B4-BE49-F238E27FC236}">
                <a16:creationId xmlns="" xmlns:a16="http://schemas.microsoft.com/office/drawing/2014/main" id="{A1F4BB1D-2B42-4C1A-A65F-362CFF4D6705}"/>
              </a:ext>
            </a:extLst>
          </p:cNvPr>
          <p:cNvSpPr/>
          <p:nvPr/>
        </p:nvSpPr>
        <p:spPr>
          <a:xfrm flipV="1">
            <a:off x="3698444"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8" name="Isosceles Triangle 177">
            <a:extLst>
              <a:ext uri="{FF2B5EF4-FFF2-40B4-BE49-F238E27FC236}">
                <a16:creationId xmlns="" xmlns:a16="http://schemas.microsoft.com/office/drawing/2014/main" id="{5ADDF7D4-29BA-4ADE-B88B-43F107B3D90B}"/>
              </a:ext>
            </a:extLst>
          </p:cNvPr>
          <p:cNvSpPr/>
          <p:nvPr/>
        </p:nvSpPr>
        <p:spPr>
          <a:xfrm flipV="1">
            <a:off x="2883987"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9" name="Isosceles Triangle 178">
            <a:extLst>
              <a:ext uri="{FF2B5EF4-FFF2-40B4-BE49-F238E27FC236}">
                <a16:creationId xmlns="" xmlns:a16="http://schemas.microsoft.com/office/drawing/2014/main" id="{0EF0850B-E259-4A16-9CA5-803B7605CC47}"/>
              </a:ext>
            </a:extLst>
          </p:cNvPr>
          <p:cNvSpPr/>
          <p:nvPr/>
        </p:nvSpPr>
        <p:spPr>
          <a:xfrm rot="1748478" flipV="1">
            <a:off x="2135194" y="3669948"/>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0" name="Isosceles Triangle 179">
            <a:extLst>
              <a:ext uri="{FF2B5EF4-FFF2-40B4-BE49-F238E27FC236}">
                <a16:creationId xmlns="" xmlns:a16="http://schemas.microsoft.com/office/drawing/2014/main" id="{A524E661-2C29-4723-8182-8845D0D2C7E8}"/>
              </a:ext>
            </a:extLst>
          </p:cNvPr>
          <p:cNvSpPr/>
          <p:nvPr/>
        </p:nvSpPr>
        <p:spPr>
          <a:xfrm rot="3244850" flipV="1">
            <a:off x="1694931" y="331829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1" name="Isosceles Triangle 180">
            <a:extLst>
              <a:ext uri="{FF2B5EF4-FFF2-40B4-BE49-F238E27FC236}">
                <a16:creationId xmlns="" xmlns:a16="http://schemas.microsoft.com/office/drawing/2014/main" id="{B828D844-2EC9-4998-8868-09439C5415A0}"/>
              </a:ext>
            </a:extLst>
          </p:cNvPr>
          <p:cNvSpPr/>
          <p:nvPr/>
        </p:nvSpPr>
        <p:spPr>
          <a:xfrm rot="4496220" flipV="1">
            <a:off x="1487883" y="2896032"/>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2" name="Freeform 181">
            <a:extLst>
              <a:ext uri="{FF2B5EF4-FFF2-40B4-BE49-F238E27FC236}">
                <a16:creationId xmlns="" xmlns:a16="http://schemas.microsoft.com/office/drawing/2014/main" id="{9B4D9855-69A7-4091-B004-42C82D6BC5C8}"/>
              </a:ext>
            </a:extLst>
          </p:cNvPr>
          <p:cNvSpPr/>
          <p:nvPr/>
        </p:nvSpPr>
        <p:spPr>
          <a:xfrm>
            <a:off x="974888" y="4095927"/>
            <a:ext cx="1661160" cy="373380"/>
          </a:xfrm>
          <a:custGeom>
            <a:avLst/>
            <a:gdLst>
              <a:gd name="connsiteX0" fmla="*/ 1661160 w 1661160"/>
              <a:gd name="connsiteY0" fmla="*/ 0 h 373380"/>
              <a:gd name="connsiteX1" fmla="*/ 1493520 w 1661160"/>
              <a:gd name="connsiteY1" fmla="*/ 0 h 373380"/>
              <a:gd name="connsiteX2" fmla="*/ 1493520 w 1661160"/>
              <a:gd name="connsiteY2" fmla="*/ 228600 h 373380"/>
              <a:gd name="connsiteX3" fmla="*/ 0 w 1661160"/>
              <a:gd name="connsiteY3" fmla="*/ 228600 h 373380"/>
              <a:gd name="connsiteX4" fmla="*/ 0 w 1661160"/>
              <a:gd name="connsiteY4" fmla="*/ 373380 h 37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160" h="373380">
                <a:moveTo>
                  <a:pt x="1661160" y="0"/>
                </a:moveTo>
                <a:lnTo>
                  <a:pt x="1493520" y="0"/>
                </a:lnTo>
                <a:lnTo>
                  <a:pt x="1493520" y="228600"/>
                </a:lnTo>
                <a:lnTo>
                  <a:pt x="0" y="228600"/>
                </a:lnTo>
                <a:lnTo>
                  <a:pt x="0" y="373380"/>
                </a:lnTo>
              </a:path>
            </a:pathLst>
          </a:custGeom>
          <a:noFill/>
          <a:ln w="6350">
            <a:solidFill>
              <a:srgbClr val="D6A300"/>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4784307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DevSecOps</a:t>
            </a:r>
          </a:p>
        </p:txBody>
      </p:sp>
      <p:sp>
        <p:nvSpPr>
          <p:cNvPr id="5" name="Freeform 4"/>
          <p:cNvSpPr/>
          <p:nvPr/>
        </p:nvSpPr>
        <p:spPr>
          <a:xfrm rot="16200000">
            <a:off x="-644164"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kern="1200" dirty="0"/>
              <a:t>Protection of Source Code</a:t>
            </a:r>
          </a:p>
        </p:txBody>
      </p:sp>
      <p:sp>
        <p:nvSpPr>
          <p:cNvPr id="6" name="Freeform 5"/>
          <p:cNvSpPr/>
          <p:nvPr/>
        </p:nvSpPr>
        <p:spPr>
          <a:xfrm>
            <a:off x="732410"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30861" rIns="0" bIns="0" numCol="1" spcCol="1270" anchor="t" anchorCtr="0">
            <a:noAutofit/>
          </a:bodyPr>
          <a:lstStyle/>
          <a:p>
            <a:pPr lvl="0" algn="l" defTabSz="400050">
              <a:lnSpc>
                <a:spcPct val="90000"/>
              </a:lnSpc>
              <a:spcBef>
                <a:spcPct val="0"/>
              </a:spcBef>
              <a:spcAft>
                <a:spcPct val="35000"/>
              </a:spcAft>
            </a:pPr>
            <a:r>
              <a:rPr lang="en-IN" sz="1000" b="1" i="0" u="sng" kern="1200" dirty="0"/>
              <a:t>Source control software usage, cloning and branching. </a:t>
            </a:r>
            <a:endParaRPr lang="en-US" sz="1000" u="sng" kern="1200" dirty="0"/>
          </a:p>
          <a:p>
            <a:pPr marL="57150" lvl="1" indent="-57150" algn="l" defTabSz="311150">
              <a:lnSpc>
                <a:spcPct val="90000"/>
              </a:lnSpc>
              <a:spcBef>
                <a:spcPct val="0"/>
              </a:spcBef>
              <a:spcAft>
                <a:spcPct val="15000"/>
              </a:spcAft>
              <a:buChar char="••"/>
            </a:pPr>
            <a:r>
              <a:rPr lang="en-IN" sz="1000" b="0" i="0" kern="1200" dirty="0"/>
              <a:t>Retention policies for Local clones.</a:t>
            </a:r>
          </a:p>
          <a:p>
            <a:pPr marL="57150" lvl="1" indent="-57150" algn="l" defTabSz="311150">
              <a:lnSpc>
                <a:spcPct val="90000"/>
              </a:lnSpc>
              <a:spcBef>
                <a:spcPct val="0"/>
              </a:spcBef>
              <a:spcAft>
                <a:spcPct val="15000"/>
              </a:spcAft>
              <a:buChar char="••"/>
            </a:pPr>
            <a:r>
              <a:rPr lang="en-IN" sz="1000" b="0" i="0" kern="1200" dirty="0"/>
              <a:t>Periodic Scanning other public GIT repositories for Sensitive information leak.</a:t>
            </a:r>
          </a:p>
          <a:p>
            <a:pPr marL="57150" lvl="1" indent="-57150" algn="l" defTabSz="311150">
              <a:lnSpc>
                <a:spcPct val="90000"/>
              </a:lnSpc>
              <a:spcBef>
                <a:spcPct val="0"/>
              </a:spcBef>
              <a:spcAft>
                <a:spcPct val="15000"/>
              </a:spcAft>
              <a:buChar char="••"/>
            </a:pPr>
            <a:endParaRPr lang="en-IN" sz="1000" b="0" i="0" kern="1200" dirty="0"/>
          </a:p>
          <a:p>
            <a:pPr lvl="0" algn="l" defTabSz="400050">
              <a:lnSpc>
                <a:spcPct val="90000"/>
              </a:lnSpc>
              <a:spcBef>
                <a:spcPct val="0"/>
              </a:spcBef>
              <a:spcAft>
                <a:spcPct val="35000"/>
              </a:spcAft>
            </a:pPr>
            <a:r>
              <a:rPr lang="en-IN" sz="1000" b="1" i="0" u="sng" kern="1200" dirty="0"/>
              <a:t>Branching Strategy and protection</a:t>
            </a:r>
          </a:p>
          <a:p>
            <a:pPr marL="57150" lvl="1" indent="-57150" algn="l" defTabSz="311150">
              <a:lnSpc>
                <a:spcPct val="90000"/>
              </a:lnSpc>
              <a:spcBef>
                <a:spcPct val="0"/>
              </a:spcBef>
              <a:spcAft>
                <a:spcPct val="15000"/>
              </a:spcAft>
              <a:buChar char="••"/>
            </a:pPr>
            <a:r>
              <a:rPr lang="en-IN" sz="1000" b="0" i="0" kern="1200" dirty="0"/>
              <a:t>Branching Strategy and ownership are defined right at the beginning</a:t>
            </a:r>
          </a:p>
          <a:p>
            <a:pPr marL="57150" lvl="1" indent="-57150" algn="l" defTabSz="311150">
              <a:lnSpc>
                <a:spcPct val="90000"/>
              </a:lnSpc>
              <a:spcBef>
                <a:spcPct val="0"/>
              </a:spcBef>
              <a:spcAft>
                <a:spcPct val="15000"/>
              </a:spcAft>
              <a:buChar char="••"/>
            </a:pPr>
            <a:r>
              <a:rPr lang="en-IN" sz="1000" b="0" i="0" kern="1200" dirty="0"/>
              <a:t>Feature based branching is recommended.</a:t>
            </a:r>
          </a:p>
          <a:p>
            <a:pPr marL="57150" lvl="1" indent="-57150" algn="l" defTabSz="311150">
              <a:lnSpc>
                <a:spcPct val="90000"/>
              </a:lnSpc>
              <a:spcBef>
                <a:spcPct val="0"/>
              </a:spcBef>
              <a:spcAft>
                <a:spcPct val="15000"/>
              </a:spcAft>
              <a:buChar char="••"/>
            </a:pPr>
            <a:r>
              <a:rPr lang="en-IN" sz="1000" b="0" i="0" kern="1200" dirty="0"/>
              <a:t>Unused branches are deleted as frequently as required by process.</a:t>
            </a:r>
          </a:p>
        </p:txBody>
      </p:sp>
      <p:sp>
        <p:nvSpPr>
          <p:cNvPr id="7" name="Freeform 6"/>
          <p:cNvSpPr/>
          <p:nvPr/>
        </p:nvSpPr>
        <p:spPr>
          <a:xfrm rot="16200000">
            <a:off x="1459927"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chemeClr val="accent2"/>
          </a:solidFill>
        </p:spPr>
        <p:style>
          <a:lnRef idx="2">
            <a:schemeClr val="lt1">
              <a:hueOff val="0"/>
              <a:satOff val="0"/>
              <a:lumOff val="0"/>
              <a:alphaOff val="0"/>
            </a:schemeClr>
          </a:lnRef>
          <a:fillRef idx="1">
            <a:schemeClr val="accent5">
              <a:hueOff val="-2451115"/>
              <a:satOff val="-3409"/>
              <a:lumOff val="-1307"/>
              <a:alphaOff val="0"/>
            </a:schemeClr>
          </a:fillRef>
          <a:effectRef idx="0">
            <a:schemeClr val="accent5">
              <a:hueOff val="-2451115"/>
              <a:satOff val="-3409"/>
              <a:lumOff val="-1307"/>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kern="1200" dirty="0"/>
              <a:t>Protection of Artifacts</a:t>
            </a:r>
          </a:p>
        </p:txBody>
      </p:sp>
      <p:sp>
        <p:nvSpPr>
          <p:cNvPr id="8" name="Flowchart: Extract 7"/>
          <p:cNvSpPr/>
          <p:nvPr/>
        </p:nvSpPr>
        <p:spPr>
          <a:xfrm rot="5400000">
            <a:off x="2148334" y="4134073"/>
            <a:ext cx="583486" cy="304940"/>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8"/>
          <p:cNvSpPr/>
          <p:nvPr/>
        </p:nvSpPr>
        <p:spPr>
          <a:xfrm>
            <a:off x="2836501"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2451115"/>
              <a:satOff val="-3409"/>
              <a:lumOff val="-1307"/>
              <a:alphaOff val="0"/>
            </a:schemeClr>
          </a:effectRef>
          <a:fontRef idx="minor">
            <a:schemeClr val="lt1"/>
          </a:fontRef>
        </p:style>
        <p:txBody>
          <a:bodyPr spcFirstLastPara="0" vert="horz" wrap="square" lIns="0" tIns="30861" rIns="0" bIns="0" numCol="1" spcCol="1270" anchor="t" anchorCtr="0">
            <a:noAutofit/>
          </a:bodyPr>
          <a:lstStyle/>
          <a:p>
            <a:pPr lvl="0" algn="l" defTabSz="400050">
              <a:lnSpc>
                <a:spcPct val="90000"/>
              </a:lnSpc>
              <a:spcBef>
                <a:spcPct val="0"/>
              </a:spcBef>
              <a:spcAft>
                <a:spcPct val="35000"/>
              </a:spcAft>
            </a:pPr>
            <a:r>
              <a:rPr lang="en-IN" sz="1000" b="1" i="0" u="sng" kern="1200" dirty="0"/>
              <a:t>Release Management</a:t>
            </a:r>
            <a:endParaRPr lang="en-US" sz="1000" u="sng" kern="1200" dirty="0"/>
          </a:p>
          <a:p>
            <a:pPr marL="57150" lvl="1" indent="-57150" algn="l" defTabSz="311150">
              <a:lnSpc>
                <a:spcPct val="90000"/>
              </a:lnSpc>
              <a:spcBef>
                <a:spcPct val="0"/>
              </a:spcBef>
              <a:spcAft>
                <a:spcPct val="15000"/>
              </a:spcAft>
              <a:buChar char="••"/>
            </a:pPr>
            <a:r>
              <a:rPr lang="en-IN" sz="1000" b="0" i="0" kern="1200" dirty="0"/>
              <a:t>All releases are created and managed by build processes only. Users are not provided upload access to any of the </a:t>
            </a:r>
            <a:r>
              <a:rPr lang="en-IN" sz="1000" b="0" i="0" kern="1200" dirty="0" err="1"/>
              <a:t>artifact</a:t>
            </a:r>
            <a:r>
              <a:rPr lang="en-IN" sz="1000" b="0" i="0" kern="1200" dirty="0"/>
              <a:t> repositories.</a:t>
            </a:r>
          </a:p>
          <a:p>
            <a:pPr marL="0" lvl="1" algn="l" defTabSz="311150">
              <a:lnSpc>
                <a:spcPct val="90000"/>
              </a:lnSpc>
              <a:spcBef>
                <a:spcPct val="0"/>
              </a:spcBef>
              <a:spcAft>
                <a:spcPct val="15000"/>
              </a:spcAft>
            </a:pPr>
            <a:endParaRPr lang="en-IN" sz="1000" b="0" i="0" kern="1200" dirty="0"/>
          </a:p>
          <a:p>
            <a:pPr lvl="0" algn="l" defTabSz="400050">
              <a:lnSpc>
                <a:spcPct val="90000"/>
              </a:lnSpc>
              <a:spcBef>
                <a:spcPct val="0"/>
              </a:spcBef>
              <a:spcAft>
                <a:spcPct val="35000"/>
              </a:spcAft>
            </a:pPr>
            <a:r>
              <a:rPr lang="en-IN" sz="1000" b="1" i="0" u="sng" kern="1200" dirty="0"/>
              <a:t>Access to Releases</a:t>
            </a:r>
          </a:p>
          <a:p>
            <a:pPr marL="57150" lvl="1" indent="-57150" algn="l" defTabSz="311150">
              <a:lnSpc>
                <a:spcPct val="90000"/>
              </a:lnSpc>
              <a:spcBef>
                <a:spcPct val="0"/>
              </a:spcBef>
              <a:spcAft>
                <a:spcPct val="15000"/>
              </a:spcAft>
              <a:buChar char="••"/>
            </a:pPr>
            <a:r>
              <a:rPr lang="en-IN" sz="1000" b="0" i="0" kern="1200" dirty="0"/>
              <a:t>Releases are created by </a:t>
            </a:r>
            <a:r>
              <a:rPr lang="en-IN" sz="1000" b="0" i="0" kern="1200" dirty="0" err="1"/>
              <a:t>artifacts</a:t>
            </a:r>
            <a:r>
              <a:rPr lang="en-IN" sz="1000" b="0" i="0" kern="1200" dirty="0"/>
              <a:t> and processes</a:t>
            </a:r>
          </a:p>
          <a:p>
            <a:pPr marL="57150" lvl="1" indent="-57150" algn="l" defTabSz="311150">
              <a:lnSpc>
                <a:spcPct val="90000"/>
              </a:lnSpc>
              <a:spcBef>
                <a:spcPct val="0"/>
              </a:spcBef>
              <a:spcAft>
                <a:spcPct val="15000"/>
              </a:spcAft>
              <a:buChar char="••"/>
            </a:pPr>
            <a:r>
              <a:rPr lang="en-IN" sz="1000" b="0" i="0" kern="1200" dirty="0"/>
              <a:t>Releases/ </a:t>
            </a:r>
            <a:r>
              <a:rPr lang="en-IN" sz="1000" b="0" i="0" kern="1200" dirty="0" err="1"/>
              <a:t>artifacts</a:t>
            </a:r>
            <a:r>
              <a:rPr lang="en-IN" sz="1000" b="0" i="0" kern="1200" dirty="0"/>
              <a:t> are almost always immutable</a:t>
            </a:r>
          </a:p>
          <a:p>
            <a:pPr marL="57150" lvl="1" indent="-57150" algn="l" defTabSz="311150">
              <a:lnSpc>
                <a:spcPct val="90000"/>
              </a:lnSpc>
              <a:spcBef>
                <a:spcPct val="0"/>
              </a:spcBef>
              <a:spcAft>
                <a:spcPct val="15000"/>
              </a:spcAft>
              <a:buChar char="••"/>
            </a:pPr>
            <a:endParaRPr lang="en-IN" sz="1000" b="0" i="0" kern="1200" dirty="0"/>
          </a:p>
          <a:p>
            <a:pPr lvl="0" algn="l" defTabSz="400050">
              <a:lnSpc>
                <a:spcPct val="90000"/>
              </a:lnSpc>
              <a:spcBef>
                <a:spcPct val="0"/>
              </a:spcBef>
              <a:spcAft>
                <a:spcPct val="35000"/>
              </a:spcAft>
            </a:pPr>
            <a:r>
              <a:rPr lang="en-IN" sz="1000" b="1" u="sng" kern="1200" dirty="0"/>
              <a:t>Release/</a:t>
            </a:r>
            <a:r>
              <a:rPr lang="en-IN" sz="1000" b="1" u="sng" kern="1200" dirty="0" err="1"/>
              <a:t>artifact</a:t>
            </a:r>
            <a:r>
              <a:rPr lang="en-IN" sz="1000" b="1" u="sng" kern="1200" dirty="0"/>
              <a:t> retention policies</a:t>
            </a:r>
            <a:endParaRPr lang="en-IN" sz="1000" b="1" i="0" u="sng" kern="1200" dirty="0"/>
          </a:p>
          <a:p>
            <a:pPr marL="57150" lvl="1" indent="-57150" algn="l" defTabSz="311150">
              <a:lnSpc>
                <a:spcPct val="90000"/>
              </a:lnSpc>
              <a:spcBef>
                <a:spcPct val="0"/>
              </a:spcBef>
              <a:spcAft>
                <a:spcPct val="15000"/>
              </a:spcAft>
              <a:buChar char="••"/>
            </a:pPr>
            <a:r>
              <a:rPr lang="en-IN" sz="1000" b="0" i="0" kern="1200" dirty="0"/>
              <a:t>Old releases/</a:t>
            </a:r>
            <a:r>
              <a:rPr lang="en-IN" sz="1000" b="0" i="0" kern="1200" dirty="0" err="1"/>
              <a:t>artifacts</a:t>
            </a:r>
            <a:r>
              <a:rPr lang="en-IN" sz="1000" b="0" i="0" kern="1200" dirty="0"/>
              <a:t> are archived frequently.</a:t>
            </a:r>
            <a:endParaRPr lang="en-IN" sz="1000" kern="1200" dirty="0"/>
          </a:p>
        </p:txBody>
      </p:sp>
      <p:sp>
        <p:nvSpPr>
          <p:cNvPr id="10" name="Freeform 9"/>
          <p:cNvSpPr/>
          <p:nvPr/>
        </p:nvSpPr>
        <p:spPr>
          <a:xfrm rot="16200000">
            <a:off x="3564019"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chemeClr val="accent6"/>
          </a:solidFill>
        </p:spPr>
        <p:style>
          <a:lnRef idx="2">
            <a:schemeClr val="lt1">
              <a:hueOff val="0"/>
              <a:satOff val="0"/>
              <a:lumOff val="0"/>
              <a:alphaOff val="0"/>
            </a:schemeClr>
          </a:lnRef>
          <a:fillRef idx="1">
            <a:schemeClr val="accent5">
              <a:hueOff val="-4902230"/>
              <a:satOff val="-6819"/>
              <a:lumOff val="-2615"/>
              <a:alphaOff val="0"/>
            </a:schemeClr>
          </a:fillRef>
          <a:effectRef idx="0">
            <a:schemeClr val="accent5">
              <a:hueOff val="-4902230"/>
              <a:satOff val="-6819"/>
              <a:lumOff val="-2615"/>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dirty="0"/>
              <a:t>Protection of Deployments</a:t>
            </a:r>
          </a:p>
        </p:txBody>
      </p:sp>
      <p:sp>
        <p:nvSpPr>
          <p:cNvPr id="11" name="Flowchart: Extract 10"/>
          <p:cNvSpPr/>
          <p:nvPr/>
        </p:nvSpPr>
        <p:spPr>
          <a:xfrm rot="5400000">
            <a:off x="4252426" y="4134073"/>
            <a:ext cx="583486" cy="304940"/>
          </a:xfrm>
          <a:prstGeom prst="flowChartExtract">
            <a:avLst/>
          </a:prstGeom>
        </p:spPr>
        <p:style>
          <a:lnRef idx="2">
            <a:schemeClr val="accent5">
              <a:hueOff val="-3676672"/>
              <a:satOff val="-5114"/>
              <a:lumOff val="-196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Freeform 11"/>
          <p:cNvSpPr/>
          <p:nvPr/>
        </p:nvSpPr>
        <p:spPr>
          <a:xfrm>
            <a:off x="4940592"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4902230"/>
              <a:satOff val="-6819"/>
              <a:lumOff val="-2615"/>
              <a:alphaOff val="0"/>
            </a:schemeClr>
          </a:effectRef>
          <a:fontRef idx="minor">
            <a:schemeClr val="lt1"/>
          </a:fontRef>
        </p:style>
        <p:txBody>
          <a:bodyPr spcFirstLastPara="0" vert="horz" wrap="square" lIns="0" tIns="30861" rIns="0" bIns="0" numCol="1" spcCol="1270" anchor="t" anchorCtr="0">
            <a:noAutofit/>
          </a:bodyPr>
          <a:lstStyle/>
          <a:p>
            <a:pPr lvl="0" defTabSz="400050">
              <a:lnSpc>
                <a:spcPct val="90000"/>
              </a:lnSpc>
              <a:spcBef>
                <a:spcPct val="0"/>
              </a:spcBef>
              <a:spcAft>
                <a:spcPct val="35000"/>
              </a:spcAft>
            </a:pPr>
            <a:r>
              <a:rPr lang="en-US" sz="1000" b="1" u="sng" dirty="0"/>
              <a:t>Environments</a:t>
            </a:r>
          </a:p>
          <a:p>
            <a:pPr marL="171450" lvl="0" indent="-171450" defTabSz="400050">
              <a:lnSpc>
                <a:spcPct val="90000"/>
              </a:lnSpc>
              <a:spcBef>
                <a:spcPct val="0"/>
              </a:spcBef>
              <a:spcAft>
                <a:spcPct val="35000"/>
              </a:spcAft>
              <a:buFont typeface="Arial" panose="020B0604020202020204" pitchFamily="34" charset="0"/>
              <a:buChar char="•"/>
            </a:pPr>
            <a:r>
              <a:rPr lang="en-US" sz="1000" u="sng" dirty="0"/>
              <a:t>Each environment is </a:t>
            </a:r>
            <a:r>
              <a:rPr lang="en-US" sz="1000" dirty="0"/>
              <a:t>protected by network protocols and access permissions. </a:t>
            </a:r>
          </a:p>
          <a:p>
            <a:pPr marL="171450" lvl="0" indent="-171450" defTabSz="400050">
              <a:lnSpc>
                <a:spcPct val="90000"/>
              </a:lnSpc>
              <a:spcBef>
                <a:spcPct val="0"/>
              </a:spcBef>
              <a:spcAft>
                <a:spcPct val="35000"/>
              </a:spcAft>
              <a:buFont typeface="Arial" panose="020B0604020202020204" pitchFamily="34" charset="0"/>
              <a:buChar char="•"/>
            </a:pPr>
            <a:r>
              <a:rPr lang="en-US" sz="1000" dirty="0"/>
              <a:t>Each environment belongs to a team and are typically managed in separate sub networks.</a:t>
            </a:r>
          </a:p>
          <a:p>
            <a:pPr marL="171450" lvl="0" indent="-171450" defTabSz="400050">
              <a:lnSpc>
                <a:spcPct val="90000"/>
              </a:lnSpc>
              <a:spcBef>
                <a:spcPct val="0"/>
              </a:spcBef>
              <a:spcAft>
                <a:spcPct val="35000"/>
              </a:spcAft>
              <a:buFont typeface="Arial" panose="020B0604020202020204" pitchFamily="34" charset="0"/>
              <a:buChar char="•"/>
            </a:pPr>
            <a:r>
              <a:rPr lang="en-US" sz="1000" dirty="0"/>
              <a:t>Approval to move releases to the next environment is generally reserved to managers of the owning team.</a:t>
            </a:r>
          </a:p>
          <a:p>
            <a:pPr lvl="0" defTabSz="400050">
              <a:lnSpc>
                <a:spcPct val="90000"/>
              </a:lnSpc>
              <a:spcBef>
                <a:spcPct val="0"/>
              </a:spcBef>
              <a:spcAft>
                <a:spcPct val="35000"/>
              </a:spcAft>
            </a:pPr>
            <a:endParaRPr lang="en-US" sz="1000" b="1" u="sng" dirty="0"/>
          </a:p>
          <a:p>
            <a:pPr lvl="0" defTabSz="400050">
              <a:lnSpc>
                <a:spcPct val="90000"/>
              </a:lnSpc>
              <a:spcBef>
                <a:spcPct val="0"/>
              </a:spcBef>
              <a:spcAft>
                <a:spcPct val="35000"/>
              </a:spcAft>
            </a:pPr>
            <a:r>
              <a:rPr lang="en-US" sz="1000" b="1" u="sng" dirty="0"/>
              <a:t>Individual Deployments</a:t>
            </a:r>
          </a:p>
          <a:p>
            <a:pPr marL="171450" lvl="0" indent="-171450" defTabSz="400050">
              <a:lnSpc>
                <a:spcPct val="90000"/>
              </a:lnSpc>
              <a:spcBef>
                <a:spcPct val="0"/>
              </a:spcBef>
              <a:spcAft>
                <a:spcPct val="35000"/>
              </a:spcAft>
              <a:buFont typeface="Arial" panose="020B0604020202020204" pitchFamily="34" charset="0"/>
              <a:buChar char="•"/>
            </a:pPr>
            <a:r>
              <a:rPr lang="en-US" sz="1000" dirty="0"/>
              <a:t>Temporary deployments are terminated as soon as possible in an automated manner.</a:t>
            </a:r>
          </a:p>
          <a:p>
            <a:pPr marL="171450" lvl="0" indent="-171450" defTabSz="400050">
              <a:lnSpc>
                <a:spcPct val="90000"/>
              </a:lnSpc>
              <a:spcBef>
                <a:spcPct val="0"/>
              </a:spcBef>
              <a:spcAft>
                <a:spcPct val="35000"/>
              </a:spcAft>
              <a:buFont typeface="Arial" panose="020B0604020202020204" pitchFamily="34" charset="0"/>
              <a:buChar char="•"/>
            </a:pPr>
            <a:r>
              <a:rPr lang="en-US" sz="1000" dirty="0"/>
              <a:t>Open ports and other access mechanisms are reviewed frequently and are opened only to authorized processes and networks</a:t>
            </a:r>
            <a:endParaRPr lang="en-IN" sz="1000" i="0" kern="1200" dirty="0"/>
          </a:p>
        </p:txBody>
      </p:sp>
      <p:sp>
        <p:nvSpPr>
          <p:cNvPr id="13" name="Freeform 12"/>
          <p:cNvSpPr/>
          <p:nvPr/>
        </p:nvSpPr>
        <p:spPr>
          <a:xfrm rot="16200000">
            <a:off x="5668110"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rgbClr val="81509B"/>
          </a:solidFill>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dirty="0"/>
              <a:t>Network and Process</a:t>
            </a:r>
          </a:p>
        </p:txBody>
      </p:sp>
      <p:sp>
        <p:nvSpPr>
          <p:cNvPr id="14" name="Flowchart: Extract 13"/>
          <p:cNvSpPr/>
          <p:nvPr/>
        </p:nvSpPr>
        <p:spPr>
          <a:xfrm rot="5400000">
            <a:off x="6356517" y="4134073"/>
            <a:ext cx="583486" cy="304940"/>
          </a:xfrm>
          <a:prstGeom prst="flowChartExtract">
            <a:avLst/>
          </a:prstGeom>
        </p:spPr>
        <p:style>
          <a:lnRef idx="2">
            <a:schemeClr val="accent5">
              <a:hueOff val="-7353344"/>
              <a:satOff val="-10228"/>
              <a:lumOff val="-392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14"/>
          <p:cNvSpPr/>
          <p:nvPr/>
        </p:nvSpPr>
        <p:spPr>
          <a:xfrm>
            <a:off x="7044683"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0" tIns="30861" rIns="0" bIns="0" numCol="1" spcCol="1270" anchor="t" anchorCtr="0">
            <a:noAutofit/>
          </a:bodyPr>
          <a:lstStyle/>
          <a:p>
            <a:pPr lvl="0" defTabSz="400050">
              <a:lnSpc>
                <a:spcPct val="90000"/>
              </a:lnSpc>
              <a:spcBef>
                <a:spcPct val="0"/>
              </a:spcBef>
              <a:spcAft>
                <a:spcPct val="35000"/>
              </a:spcAft>
            </a:pPr>
            <a:r>
              <a:rPr lang="en-IN" sz="1000" b="1" u="sng" dirty="0" smtClean="0"/>
              <a:t>Network </a:t>
            </a:r>
            <a:r>
              <a:rPr lang="en-IN" sz="1000" b="1" u="sng" dirty="0"/>
              <a:t>related</a:t>
            </a:r>
            <a:endParaRPr lang="en-US" sz="1000" u="sng" dirty="0"/>
          </a:p>
          <a:p>
            <a:pPr marL="57150" lvl="1" indent="-57150" defTabSz="311150">
              <a:lnSpc>
                <a:spcPct val="90000"/>
              </a:lnSpc>
              <a:spcBef>
                <a:spcPct val="0"/>
              </a:spcBef>
              <a:spcAft>
                <a:spcPct val="15000"/>
              </a:spcAft>
              <a:buChar char="••"/>
            </a:pPr>
            <a:r>
              <a:rPr lang="en-IN" sz="1000" dirty="0"/>
              <a:t>Firewalls, VPNs and other security protocols are enforced at all times.</a:t>
            </a:r>
          </a:p>
          <a:p>
            <a:pPr marL="57150" lvl="1" indent="-57150" defTabSz="311150">
              <a:lnSpc>
                <a:spcPct val="90000"/>
              </a:lnSpc>
              <a:spcBef>
                <a:spcPct val="0"/>
              </a:spcBef>
              <a:spcAft>
                <a:spcPct val="15000"/>
              </a:spcAft>
              <a:buChar char="••"/>
            </a:pPr>
            <a:endParaRPr lang="en-IN" sz="1000" dirty="0"/>
          </a:p>
          <a:p>
            <a:pPr lvl="0" defTabSz="400050">
              <a:lnSpc>
                <a:spcPct val="90000"/>
              </a:lnSpc>
              <a:spcBef>
                <a:spcPct val="0"/>
              </a:spcBef>
              <a:spcAft>
                <a:spcPct val="35000"/>
              </a:spcAft>
            </a:pPr>
            <a:r>
              <a:rPr lang="en-IN" sz="1000" b="1" u="sng" dirty="0"/>
              <a:t>Process Related</a:t>
            </a:r>
          </a:p>
          <a:p>
            <a:pPr marL="57150" lvl="1" indent="-57150" defTabSz="311150">
              <a:lnSpc>
                <a:spcPct val="90000"/>
              </a:lnSpc>
              <a:spcBef>
                <a:spcPct val="0"/>
              </a:spcBef>
              <a:spcAft>
                <a:spcPct val="15000"/>
              </a:spcAft>
              <a:buChar char="••"/>
            </a:pPr>
            <a:r>
              <a:rPr lang="en-IN" sz="1000" dirty="0"/>
              <a:t>Sensitive teams that follow security guidelines.</a:t>
            </a:r>
          </a:p>
          <a:p>
            <a:pPr marL="57150" lvl="1" indent="-57150" defTabSz="311150">
              <a:lnSpc>
                <a:spcPct val="90000"/>
              </a:lnSpc>
              <a:spcBef>
                <a:spcPct val="0"/>
              </a:spcBef>
              <a:spcAft>
                <a:spcPct val="15000"/>
              </a:spcAft>
              <a:buChar char="••"/>
            </a:pPr>
            <a:r>
              <a:rPr lang="en-IN" sz="1000" dirty="0"/>
              <a:t>All processes and processing software (such as Jenkins) are considered in the security plan. </a:t>
            </a:r>
          </a:p>
          <a:p>
            <a:pPr marL="57150" lvl="1" indent="-57150" defTabSz="311150">
              <a:lnSpc>
                <a:spcPct val="90000"/>
              </a:lnSpc>
              <a:spcBef>
                <a:spcPct val="0"/>
              </a:spcBef>
              <a:spcAft>
                <a:spcPct val="15000"/>
              </a:spcAft>
              <a:buChar char="••"/>
            </a:pPr>
            <a:r>
              <a:rPr lang="en-IN" sz="1000" dirty="0"/>
              <a:t>All programmatic access is provisioned with a separate user id / </a:t>
            </a:r>
            <a:r>
              <a:rPr lang="en-IN" sz="1000" dirty="0" err="1"/>
              <a:t>api</a:t>
            </a:r>
            <a:r>
              <a:rPr lang="en-IN" sz="1000" dirty="0"/>
              <a:t> key to track usage.</a:t>
            </a:r>
          </a:p>
          <a:p>
            <a:pPr marL="57150" lvl="1" indent="-57150" defTabSz="311150">
              <a:lnSpc>
                <a:spcPct val="90000"/>
              </a:lnSpc>
              <a:spcBef>
                <a:spcPct val="0"/>
              </a:spcBef>
              <a:spcAft>
                <a:spcPct val="15000"/>
              </a:spcAft>
              <a:buChar char="••"/>
            </a:pPr>
            <a:r>
              <a:rPr lang="en-IN" sz="1000" dirty="0"/>
              <a:t>All Keys and passwords are enforced to change every month.</a:t>
            </a:r>
          </a:p>
          <a:p>
            <a:pPr lvl="0" algn="l" defTabSz="400050">
              <a:lnSpc>
                <a:spcPct val="90000"/>
              </a:lnSpc>
              <a:spcBef>
                <a:spcPct val="0"/>
              </a:spcBef>
              <a:spcAft>
                <a:spcPct val="35000"/>
              </a:spcAft>
            </a:pPr>
            <a:endParaRPr lang="en-US" sz="1000" u="sng" kern="1200" dirty="0" smtClean="0"/>
          </a:p>
        </p:txBody>
      </p:sp>
    </p:spTree>
    <p:extLst>
      <p:ext uri="{BB962C8B-B14F-4D97-AF65-F5344CB8AC3E}">
        <p14:creationId xmlns:p14="http://schemas.microsoft.com/office/powerpoint/2010/main" val="35204636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spire-presentation-guidelines" id="{C8FE2FE8-54EE-144B-9C54-AB614EC0A1B4}" vid="{03BAE8AE-AD95-FC4B-8A97-C246EE5301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FECECF4E533E448AD6E9762A4A80C3" ma:contentTypeVersion="2" ma:contentTypeDescription="Create a new document." ma:contentTypeScope="" ma:versionID="9322ed75be652975e78715c3651644f2">
  <xsd:schema xmlns:xsd="http://www.w3.org/2001/XMLSchema" xmlns:xs="http://www.w3.org/2001/XMLSchema" xmlns:p="http://schemas.microsoft.com/office/2006/metadata/properties" xmlns:ns2="99331c84-3ce7-4b70-88c5-42c591e57fee" targetNamespace="http://schemas.microsoft.com/office/2006/metadata/properties" ma:root="true" ma:fieldsID="b7ea83c820cb9008bc90df91ab1ca30e" ns2:_="">
    <xsd:import namespace="99331c84-3ce7-4b70-88c5-42c591e57f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31c84-3ce7-4b70-88c5-42c591e57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68B584-9388-45B9-8AA2-6A270D360BDC}">
  <ds:schemaRefs>
    <ds:schemaRef ds:uri="http://schemas.microsoft.com/sharepoint/v3/contenttype/forms"/>
  </ds:schemaRefs>
</ds:datastoreItem>
</file>

<file path=customXml/itemProps2.xml><?xml version="1.0" encoding="utf-8"?>
<ds:datastoreItem xmlns:ds="http://schemas.openxmlformats.org/officeDocument/2006/customXml" ds:itemID="{254F77A3-7FF1-48AC-AF5F-DE30155CDA23}">
  <ds:schemaRefs>
    <ds:schemaRef ds:uri="99331c84-3ce7-4b70-88c5-42c591e57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0D0D5CB-B38D-4252-A398-43713A985421}">
  <ds:schemaRefs>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99331c84-3ce7-4b70-88c5-42c591e57fe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7002</TotalTime>
  <Words>1797</Words>
  <Application>Microsoft Office PowerPoint</Application>
  <PresentationFormat>On-screen Show (16:9)</PresentationFormat>
  <Paragraphs>345</Paragraphs>
  <Slides>20</Slides>
  <Notes>0</Notes>
  <HiddenSlides>4</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Motyw pakietu Office</vt:lpstr>
      <vt:lpstr>PowerPoint Presentation</vt:lpstr>
      <vt:lpstr>Agenda</vt:lpstr>
      <vt:lpstr>About Aspire</vt:lpstr>
      <vt:lpstr>DevOps Practice</vt:lpstr>
      <vt:lpstr>DevOps - Why us?</vt:lpstr>
      <vt:lpstr>Capabilities (Specialities)</vt:lpstr>
      <vt:lpstr>Tools and Skillsets</vt:lpstr>
      <vt:lpstr>Philosophy &amp; Approach</vt:lpstr>
      <vt:lpstr>DevSecOps</vt:lpstr>
      <vt:lpstr>Value Adds</vt:lpstr>
      <vt:lpstr>Value Adds - PROPEL Explained</vt:lpstr>
      <vt:lpstr>Value Adds - TECHCELLO Explained</vt:lpstr>
      <vt:lpstr>Our Engagement Model</vt:lpstr>
      <vt:lpstr>Experiences</vt:lpstr>
      <vt:lpstr>Experiences</vt:lpstr>
      <vt:lpstr>Experiences</vt:lpstr>
      <vt:lpstr>Experiences</vt:lpstr>
      <vt:lpstr>Articles and Case Studies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Maciej Sznitowski</dc:creator>
  <cp:lastModifiedBy>Sudhakar Chavali</cp:lastModifiedBy>
  <cp:revision>604</cp:revision>
  <dcterms:created xsi:type="dcterms:W3CDTF">2018-07-09T12:11:42Z</dcterms:created>
  <dcterms:modified xsi:type="dcterms:W3CDTF">2021-04-13T16:54:04Z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0x01010075FECECF4E533E448AD6E9762A4A80C3</vt:lpwstr>
  </property>
</Properties>
</file>